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43000" y="1122362"/>
            <a:ext cx="6858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43000" y="3602037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28649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887" y="4589463"/>
            <a:ext cx="78867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286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365125"/>
            <a:ext cx="78867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9841" y="1681162"/>
            <a:ext cx="3868339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9841" y="2505074"/>
            <a:ext cx="3868339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29150" y="1681162"/>
            <a:ext cx="3887390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29150" y="2505074"/>
            <a:ext cx="3887390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87390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887390" y="987425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5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8649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28649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1"/>
              <a:t>Инструменты </a:t>
            </a:r>
            <a:r>
              <a:rPr lang="ru-RU" sz="4400" b="1"/>
              <a:t>отладки</a:t>
            </a:r>
            <a:endParaRPr lang="ru-RU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8531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7"/>
            <a:ext cx="7924799" cy="634081"/>
          </a:xfrm>
        </p:spPr>
        <p:txBody>
          <a:bodyPr/>
          <a:lstStyle/>
          <a:p>
            <a:pPr>
              <a:defRPr/>
            </a:pPr>
            <a:r>
              <a:rPr lang="ru-RU" b="1"/>
              <a:t>Инструменты отладки</a:t>
            </a:r>
            <a:endParaRPr/>
          </a:p>
        </p:txBody>
      </p:sp>
      <p:sp>
        <p:nvSpPr>
          <p:cNvPr id="822176138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9599" y="1196751"/>
            <a:ext cx="7924799" cy="532859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Динамические анализаторы (</a:t>
            </a: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Valgrind</a:t>
            </a: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контролируют время выполнения участков кода программы, находят точки (области) некорректной работы с памятью и объектами операционной системы и др. </a:t>
            </a:r>
            <a:endParaRPr sz="2800"/>
          </a:p>
          <a:p>
            <a:pPr>
              <a:defRPr/>
            </a:pP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Статические </a:t>
            </a: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анализаторы (</a:t>
            </a: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например </a:t>
            </a: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Klocwork</a:t>
            </a:r>
            <a:r>
              <a:rPr lang="ru-RU" sz="28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выявляют ошибки выхода (обращения) за границы массивов, потенциальные проблемы безопасности, т. н. утечки памяти, некорректность использования системных ресурсов и др.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0" y="274638"/>
            <a:ext cx="7924800" cy="706090"/>
          </a:xfrm>
        </p:spPr>
        <p:txBody>
          <a:bodyPr/>
          <a:lstStyle/>
          <a:p>
            <a:pPr>
              <a:defRPr/>
            </a:pPr>
            <a:r>
              <a:rPr lang="ru-RU" b="1"/>
              <a:t>Другие инструменты отладки</a:t>
            </a:r>
            <a:endParaRPr b="1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9600" y="1600200"/>
            <a:ext cx="7924800" cy="47091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/>
              <a:t>Сканеры интерфейсов</a:t>
            </a:r>
            <a:r>
              <a:rPr lang="ru-RU" sz="2800"/>
              <a:t> (напр., </a:t>
            </a:r>
            <a:r>
              <a:rPr lang="ru-RU" sz="2800"/>
              <a:t>Wireshark</a:t>
            </a:r>
            <a:r>
              <a:rPr lang="ru-RU" sz="2800"/>
              <a:t>, позволяющий осуществлять сетевой мониторинг)</a:t>
            </a:r>
            <a:endParaRPr lang="ru-RU" sz="2800"/>
          </a:p>
          <a:p>
            <a:pPr>
              <a:defRPr/>
            </a:pPr>
            <a:r>
              <a:rPr lang="ru-RU" sz="2800" b="1"/>
              <a:t>Специализир</a:t>
            </a:r>
            <a:r>
              <a:rPr lang="ru-RU" sz="2800" b="1"/>
              <a:t>. средства отладки параллельных приложений </a:t>
            </a:r>
            <a:r>
              <a:rPr lang="ru-RU" sz="2800"/>
              <a:t>(напр., </a:t>
            </a:r>
            <a:r>
              <a:rPr lang="ru-RU" sz="2800"/>
              <a:t>Intel</a:t>
            </a:r>
            <a:r>
              <a:rPr lang="ru-RU" sz="2800"/>
              <a:t> </a:t>
            </a:r>
            <a:r>
              <a:rPr lang="ru-RU" sz="2800"/>
              <a:t>Thread</a:t>
            </a:r>
            <a:r>
              <a:rPr lang="ru-RU" sz="2800"/>
              <a:t> </a:t>
            </a:r>
            <a:r>
              <a:rPr lang="ru-RU" sz="2800"/>
              <a:t>Checker</a:t>
            </a:r>
            <a:r>
              <a:rPr lang="ru-RU" sz="2800"/>
              <a:t>) - </a:t>
            </a:r>
            <a:r>
              <a:rPr lang="ru-RU" sz="2800"/>
              <a:t>анализ типичных ошибок  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параллельных или многопоточных приложений, напр. т. н. гонки данных, тупиков (взаимной блокировки процессов)</a:t>
            </a: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Содержание занятия: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2800" i="1"/>
              <a:t>Основные понятия. </a:t>
            </a:r>
            <a:endParaRPr lang="ru-RU" sz="2800" i="1"/>
          </a:p>
          <a:p>
            <a:pPr>
              <a:defRPr/>
            </a:pPr>
            <a:r>
              <a:rPr lang="ru-RU" sz="2800" i="1"/>
              <a:t>Методы отладки программ</a:t>
            </a:r>
            <a:endParaRPr lang="ru-RU" sz="2800" i="1"/>
          </a:p>
          <a:p>
            <a:pPr>
              <a:defRPr/>
            </a:pPr>
            <a:r>
              <a:rPr lang="ru-RU" sz="2800" i="1"/>
              <a:t>Заповеди отладки</a:t>
            </a:r>
            <a:endParaRPr sz="4800"/>
          </a:p>
          <a:p>
            <a:pPr>
              <a:defRPr/>
            </a:pPr>
            <a:r>
              <a:rPr lang="ru-RU" sz="2800" i="1"/>
              <a:t>Инструменты отладки</a:t>
            </a:r>
            <a:endParaRPr sz="4800"/>
          </a:p>
          <a:p>
            <a:pPr>
              <a:defRPr/>
            </a:pPr>
            <a:r>
              <a:rPr lang="ru-RU" sz="2800"/>
              <a:t>Практическое задание.</a:t>
            </a:r>
            <a:endParaRPr lang="ru-RU" sz="2800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/>
        <p:txBody>
          <a:bodyPr>
            <a:noAutofit/>
          </a:bodyPr>
          <a:lstStyle/>
          <a:p>
            <a:pPr marL="342900" indent="0" algn="just">
              <a:buFont typeface="Arial"/>
              <a:buNone/>
              <a:defRPr/>
            </a:pPr>
            <a:r>
              <a:rPr lang="ru-RU" sz="2800" i="1"/>
              <a:t>	</a:t>
            </a:r>
            <a:r>
              <a:rPr lang="ru-RU" sz="3600" i="1"/>
              <a:t>Отладка </a:t>
            </a:r>
            <a:r>
              <a:rPr lang="ru-RU" sz="3600"/>
              <a:t>ПС - это деятельность, направленная на обнаружение и исправление ошибок в ПС с использованием процессов выполнения его программ. </a:t>
            </a:r>
            <a:endParaRPr lang="ru-RU" sz="3600"/>
          </a:p>
          <a:p>
            <a:pPr marL="342900" indent="0" algn="just">
              <a:buFont typeface="Arial"/>
              <a:buNone/>
              <a:defRPr/>
            </a:pPr>
            <a:r>
              <a:rPr lang="ru-RU" sz="2800"/>
              <a:t> </a:t>
            </a:r>
            <a:endParaRPr/>
          </a:p>
        </p:txBody>
      </p:sp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ru-RU" b="1"/>
              <a:t>Основные понятия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333245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/>
        <p:txBody>
          <a:bodyPr>
            <a:noAutofit/>
          </a:bodyPr>
          <a:lstStyle/>
          <a:p>
            <a:pPr marL="342900" indent="0" algn="just">
              <a:buFont typeface="Arial"/>
              <a:buNone/>
              <a:defRPr/>
            </a:pPr>
            <a:r>
              <a:rPr lang="ru-RU" sz="2800" i="1"/>
              <a:t>	Тестирование </a:t>
            </a:r>
            <a:r>
              <a:rPr lang="ru-RU" sz="2800"/>
              <a:t>ПС - это процесс выполнения его программ на некотором наборе данных, для которого заранее известен результат применения или известны правила поведения этих программ. Указанный набор данных называется тестовым или просто </a:t>
            </a:r>
            <a:r>
              <a:rPr lang="ru-RU" sz="2800" i="1"/>
              <a:t>тестом</a:t>
            </a:r>
            <a:r>
              <a:rPr lang="ru-RU" sz="2800"/>
              <a:t>. </a:t>
            </a:r>
            <a:endParaRPr/>
          </a:p>
        </p:txBody>
      </p:sp>
      <p:sp>
        <p:nvSpPr>
          <p:cNvPr id="47438094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7"/>
            <a:ext cx="7924799" cy="1143000"/>
          </a:xfrm>
        </p:spPr>
        <p:txBody>
          <a:bodyPr/>
          <a:lstStyle/>
          <a:p>
            <a:pPr>
              <a:defRPr/>
            </a:pPr>
            <a:r>
              <a:rPr lang="ru-RU" b="1"/>
              <a:t>Основные понятия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Методы отладки программ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Ручная отладка</a:t>
            </a:r>
            <a:r>
              <a:rPr lang="en-US" sz="3600"/>
              <a:t>(desk checking)</a:t>
            </a:r>
            <a:r>
              <a:rPr lang="ru-RU" sz="3600"/>
              <a:t>;</a:t>
            </a:r>
            <a:endParaRPr sz="3600"/>
          </a:p>
          <a:p>
            <a:pPr>
              <a:defRPr/>
            </a:pPr>
            <a:r>
              <a:rPr lang="ru-RU" sz="3600"/>
              <a:t>Пошаговая отладка</a:t>
            </a:r>
            <a:r>
              <a:rPr lang="ru-RU" sz="3600"/>
              <a:t>(</a:t>
            </a:r>
            <a:r>
              <a:rPr lang="ru-RU" sz="3600"/>
              <a:t>single-step</a:t>
            </a:r>
            <a:r>
              <a:rPr lang="ru-RU" sz="3600"/>
              <a:t> </a:t>
            </a:r>
            <a:r>
              <a:rPr lang="ru-RU" sz="3600"/>
              <a:t>operation</a:t>
            </a:r>
            <a:r>
              <a:rPr lang="ru-RU" sz="3600"/>
              <a:t>)</a:t>
            </a:r>
            <a:r>
              <a:rPr lang="ru-RU" sz="3600"/>
              <a:t>;</a:t>
            </a:r>
            <a:endParaRPr sz="3600"/>
          </a:p>
          <a:p>
            <a:pPr>
              <a:defRPr/>
            </a:pPr>
            <a:r>
              <a:rPr lang="ru-RU" sz="3600"/>
              <a:t>Отладка программ </a:t>
            </a:r>
            <a:r>
              <a:rPr lang="ru-RU" sz="3600"/>
              <a:t>по предварительно заданным </a:t>
            </a:r>
            <a:r>
              <a:rPr lang="ru-RU" sz="3600"/>
              <a:t>точкам останова</a:t>
            </a:r>
            <a:r>
              <a:rPr lang="ru-RU" sz="3600"/>
              <a:t>(</a:t>
            </a:r>
            <a:r>
              <a:rPr lang="ru-RU" sz="3600"/>
              <a:t>breakpoints</a:t>
            </a:r>
            <a:r>
              <a:rPr lang="ru-RU" sz="3600"/>
              <a:t> – меткам операторов)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11560" y="332656"/>
            <a:ext cx="7924800" cy="778098"/>
          </a:xfrm>
        </p:spPr>
        <p:txBody>
          <a:bodyPr/>
          <a:lstStyle/>
          <a:p>
            <a:pPr>
              <a:defRPr/>
            </a:pPr>
            <a:r>
              <a:rPr lang="ru-RU" sz="3200" i="1"/>
              <a:t>Заповеди </a:t>
            </a:r>
            <a:r>
              <a:rPr lang="ru-RU" sz="3200" i="1"/>
              <a:t>отладки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 flipH="0" flipV="0">
            <a:off x="611559" y="1556791"/>
            <a:ext cx="7924799" cy="40602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i="1"/>
              <a:t>Заповедь 1.</a:t>
            </a:r>
            <a:r>
              <a:rPr lang="ru-RU" sz="2400"/>
              <a:t> Считайте тестирование ключевой задачей разработки ПС, поручайте его самым квалифицированным и одаренным программистам; нежелательно тестировать свою собственную программу. </a:t>
            </a:r>
            <a:endParaRPr/>
          </a:p>
          <a:p>
            <a:pPr>
              <a:defRPr/>
            </a:pPr>
            <a:r>
              <a:rPr lang="ru-RU" sz="2400" b="1" i="1"/>
              <a:t>Заповедь 2.</a:t>
            </a:r>
            <a:r>
              <a:rPr lang="ru-RU" sz="2400"/>
              <a:t> Хорош тот тест, для которого высока вероятность обнаружить ошибку, а не тот, который демонстрирует правильную работу программы. </a:t>
            </a:r>
            <a:endParaRPr/>
          </a:p>
          <a:p>
            <a:pPr>
              <a:defRPr/>
            </a:pPr>
            <a:r>
              <a:rPr lang="ru-RU" sz="2400" b="1" i="1"/>
              <a:t>Заповедь 3.</a:t>
            </a:r>
            <a:r>
              <a:rPr lang="ru-RU" sz="2400"/>
              <a:t> Готовьте тесты как для правильных, так и для неправильных данных.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400" b="1" i="1"/>
              <a:t>Заповедь 4.</a:t>
            </a:r>
            <a:r>
              <a:rPr lang="ru-RU" sz="2400"/>
              <a:t> Избегайте невоспроизводимых тестов, документируйте их пропуск через компьютер; детально изучайте результаты каждого теста. </a:t>
            </a:r>
            <a:endParaRPr/>
          </a:p>
          <a:p>
            <a:pPr>
              <a:defRPr/>
            </a:pPr>
            <a:r>
              <a:rPr lang="ru-RU" sz="2400" b="1" i="1"/>
              <a:t>Заповедь 5.</a:t>
            </a:r>
            <a:r>
              <a:rPr lang="ru-RU" sz="2400"/>
              <a:t> Каждый модуль подключайте к программе только один раз; никогда не изменяйте программу, чтобы облегчить ее тестирование. </a:t>
            </a:r>
            <a:endParaRPr/>
          </a:p>
          <a:p>
            <a:pPr>
              <a:defRPr/>
            </a:pPr>
            <a:r>
              <a:rPr lang="ru-RU" sz="2400" b="1" i="1"/>
              <a:t>Заповедь 6.</a:t>
            </a:r>
            <a:r>
              <a:rPr lang="ru-RU" sz="2400"/>
              <a:t> Пропускайте заново все тесты, связанные с проверкой работы какой-либо программы ПС или ее взаимодействия с другими программами, если в нее были внесены изменения (например, в результате устранения ошибки). 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11560" y="332656"/>
            <a:ext cx="7924800" cy="778098"/>
          </a:xfrm>
        </p:spPr>
        <p:txBody>
          <a:bodyPr/>
          <a:lstStyle/>
          <a:p>
            <a:pPr>
              <a:defRPr/>
            </a:pPr>
            <a:r>
              <a:rPr lang="ru-RU" sz="3200" i="1"/>
              <a:t>Заповеди </a:t>
            </a:r>
            <a:r>
              <a:rPr lang="ru-RU" sz="3200" i="1"/>
              <a:t>отладки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0" y="274638"/>
            <a:ext cx="7924800" cy="850106"/>
          </a:xfrm>
        </p:spPr>
        <p:txBody>
          <a:bodyPr/>
          <a:lstStyle/>
          <a:p>
            <a:pPr>
              <a:defRPr/>
            </a:pPr>
            <a:r>
              <a:rPr lang="ru-RU" b="1"/>
              <a:t>Инструменты отладки</a:t>
            </a:r>
            <a:endParaRPr b="1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9600" y="1340768"/>
            <a:ext cx="7924800" cy="4374232"/>
          </a:xfrm>
        </p:spPr>
        <p:txBody>
          <a:bodyPr>
            <a:no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800"/>
              <a:t>	</a:t>
            </a:r>
            <a:r>
              <a:rPr lang="ru-RU" sz="2800" b="1"/>
              <a:t>Инструменты отладки </a:t>
            </a:r>
            <a:r>
              <a:rPr lang="ru-RU" sz="2800"/>
              <a:t>(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так называемые отладчики</a:t>
            </a:r>
            <a:r>
              <a:rPr lang="ru-RU" sz="2800"/>
              <a:t>) – специальные программные средства (инструменты) для проведения отладки программ.</a:t>
            </a:r>
            <a:endParaRPr lang="ru-RU" sz="2800"/>
          </a:p>
          <a:p>
            <a:pPr marL="0" indent="0" algn="just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	Отладчики часто интегрированы в систему разработки кода программ (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например 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CDT, MS 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Visual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Studio</a:t>
            </a:r>
            <a:r>
              <a:rPr lang="ru-RU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). </a:t>
            </a:r>
            <a:endParaRPr lang="ru-RU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6271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7"/>
            <a:ext cx="7924799" cy="85010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b="1"/>
              <a:t>Ключевые параметры инструментов отладки</a:t>
            </a:r>
            <a:endParaRPr b="1"/>
          </a:p>
        </p:txBody>
      </p:sp>
      <p:sp>
        <p:nvSpPr>
          <p:cNvPr id="292484041" name="Объект 2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9599" y="1340767"/>
            <a:ext cx="7924799" cy="437423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3000"/>
              <a:t>удобный пользовательский интерфейс;</a:t>
            </a:r>
            <a:endParaRPr sz="3000"/>
          </a:p>
          <a:p>
            <a:pPr algn="just">
              <a:defRPr/>
            </a:pPr>
            <a:r>
              <a:rPr lang="ru-RU" sz="3000"/>
              <a:t>позволяют проводить отладку программ пошагово и с предварительно заданными (заказанными) точками останова, </a:t>
            </a:r>
            <a:endParaRPr sz="3000"/>
          </a:p>
          <a:p>
            <a:pPr algn="just">
              <a:defRPr/>
            </a:pPr>
            <a:r>
              <a:rPr lang="ru-RU" sz="3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позволяют </a:t>
            </a:r>
            <a:r>
              <a:rPr lang="ru-RU" sz="3000"/>
              <a:t>просматривать и изменять состояние выделенной области памяти, </a:t>
            </a:r>
            <a:endParaRPr sz="3000"/>
          </a:p>
          <a:p>
            <a:pPr algn="just">
              <a:defRPr/>
            </a:pPr>
            <a:r>
              <a:rPr lang="ru-RU" sz="3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позволяют </a:t>
            </a:r>
            <a:r>
              <a:rPr lang="ru-RU" sz="3000"/>
              <a:t>контролировать различную информацию на этапе выполнения. 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0</Words>
  <Application>ONLYOFFICE/7.1.1.57</Application>
  <DocSecurity>0</DocSecurity>
  <PresentationFormat>Экран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sadyshkin</dc:creator>
  <cp:keywords/>
  <dc:description/>
  <dc:identifier/>
  <dc:language/>
  <cp:lastModifiedBy/>
  <cp:revision>9</cp:revision>
  <dcterms:created xsi:type="dcterms:W3CDTF">2019-03-06T05:01:01Z</dcterms:created>
  <dcterms:modified xsi:type="dcterms:W3CDTF">2022-10-26T07:55:36Z</dcterms:modified>
  <cp:category/>
  <cp:contentStatus/>
  <cp:version/>
</cp:coreProperties>
</file>