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43000" y="1122362"/>
            <a:ext cx="6858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43000" y="3602037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28649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887" y="4589463"/>
            <a:ext cx="78867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286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0" y="365125"/>
            <a:ext cx="78867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9841" y="1681162"/>
            <a:ext cx="3868339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9841" y="2505074"/>
            <a:ext cx="3868339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29150" y="1681162"/>
            <a:ext cx="3887390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29150" y="2505074"/>
            <a:ext cx="3887390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87390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3887390" y="987425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5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8649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28649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/>
              <a:t>Ручное и автоматизированное </a:t>
            </a:r>
            <a:r>
              <a:rPr lang="ru-RU"/>
              <a:t>тестирование</a:t>
            </a:r>
            <a:endParaRPr lang="ru-RU" b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67544" y="20618"/>
            <a:ext cx="8229600" cy="10321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b="1">
                <a:latin typeface="Times New Roman"/>
                <a:cs typeface="Times New Roman"/>
              </a:rPr>
              <a:t>В настоящее время существует большое количество различных инструментов для автоматического тестирования, например:</a:t>
            </a:r>
            <a:endParaRPr lang="ru-RU" sz="2400" b="1">
              <a:latin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467544" y="1196752"/>
            <a:ext cx="8229600" cy="5462067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1) </a:t>
            </a:r>
            <a:r>
              <a:rPr lang="en-US" sz="2400">
                <a:latin typeface="Times New Roman"/>
                <a:cs typeface="Times New Roman"/>
              </a:rPr>
              <a:t>NUnit</a:t>
            </a:r>
            <a:r>
              <a:rPr lang="en-US" sz="2400">
                <a:latin typeface="Times New Roman"/>
                <a:cs typeface="Times New Roman"/>
              </a:rPr>
              <a:t> — </a:t>
            </a:r>
            <a:r>
              <a:rPr lang="ru-RU" sz="2400">
                <a:latin typeface="Times New Roman"/>
                <a:cs typeface="Times New Roman"/>
              </a:rPr>
              <a:t>порт </a:t>
            </a:r>
            <a:r>
              <a:rPr lang="en-US" sz="2400">
                <a:latin typeface="Times New Roman"/>
                <a:cs typeface="Times New Roman"/>
              </a:rPr>
              <a:t>JUnit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ru-RU" sz="2400">
                <a:latin typeface="Times New Roman"/>
                <a:cs typeface="Times New Roman"/>
              </a:rPr>
              <a:t>под .</a:t>
            </a:r>
            <a:r>
              <a:rPr lang="en-US" sz="2400">
                <a:latin typeface="Times New Roman"/>
                <a:cs typeface="Times New Roman"/>
              </a:rPr>
              <a:t>NET;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Times New Roman"/>
                <a:cs typeface="Times New Roman"/>
              </a:rPr>
              <a:t>2) </a:t>
            </a:r>
            <a:r>
              <a:rPr lang="en-US" sz="2400">
                <a:latin typeface="Times New Roman"/>
                <a:cs typeface="Times New Roman"/>
              </a:rPr>
              <a:t>TestNG</a:t>
            </a:r>
            <a:r>
              <a:rPr lang="en-US" sz="2400">
                <a:latin typeface="Times New Roman"/>
                <a:cs typeface="Times New Roman"/>
              </a:rPr>
              <a:t> — </a:t>
            </a:r>
            <a:r>
              <a:rPr lang="ru-RU" sz="2400">
                <a:latin typeface="Times New Roman"/>
                <a:cs typeface="Times New Roman"/>
              </a:rPr>
              <a:t>тестирование приложений для </a:t>
            </a:r>
            <a:r>
              <a:rPr lang="en-US" sz="2400">
                <a:latin typeface="Times New Roman"/>
                <a:cs typeface="Times New Roman"/>
              </a:rPr>
              <a:t>Java;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Times New Roman"/>
                <a:cs typeface="Times New Roman"/>
              </a:rPr>
              <a:t>3) </a:t>
            </a:r>
            <a:r>
              <a:rPr lang="en-US" sz="2400">
                <a:latin typeface="Times New Roman"/>
                <a:cs typeface="Times New Roman"/>
              </a:rPr>
              <a:t>JUnit</a:t>
            </a:r>
            <a:r>
              <a:rPr lang="en-US" sz="2400">
                <a:latin typeface="Times New Roman"/>
                <a:cs typeface="Times New Roman"/>
              </a:rPr>
              <a:t> — </a:t>
            </a:r>
            <a:r>
              <a:rPr lang="ru-RU" sz="2400">
                <a:latin typeface="Times New Roman"/>
                <a:cs typeface="Times New Roman"/>
              </a:rPr>
              <a:t>тестирование приложений для </a:t>
            </a:r>
            <a:r>
              <a:rPr lang="en-US" sz="2400">
                <a:latin typeface="Times New Roman"/>
                <a:cs typeface="Times New Roman"/>
              </a:rPr>
              <a:t>Java;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Times New Roman"/>
                <a:cs typeface="Times New Roman"/>
              </a:rPr>
              <a:t>4) Selenium — </a:t>
            </a:r>
            <a:r>
              <a:rPr lang="ru-RU" sz="2400">
                <a:latin typeface="Times New Roman"/>
                <a:cs typeface="Times New Roman"/>
              </a:rPr>
              <a:t>тестирование приложений </a:t>
            </a:r>
            <a:r>
              <a:rPr lang="en-US" sz="2400">
                <a:latin typeface="Times New Roman"/>
                <a:cs typeface="Times New Roman"/>
              </a:rPr>
              <a:t>HTML;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Times New Roman"/>
                <a:cs typeface="Times New Roman"/>
              </a:rPr>
              <a:t>5) TOSCA </a:t>
            </a:r>
            <a:r>
              <a:rPr lang="en-US" sz="2400">
                <a:latin typeface="Times New Roman"/>
                <a:cs typeface="Times New Roman"/>
              </a:rPr>
              <a:t>Testsuite</a:t>
            </a:r>
            <a:r>
              <a:rPr lang="en-US" sz="2400">
                <a:latin typeface="Times New Roman"/>
                <a:cs typeface="Times New Roman"/>
              </a:rPr>
              <a:t> — </a:t>
            </a:r>
            <a:r>
              <a:rPr lang="ru-RU" sz="2400">
                <a:latin typeface="Times New Roman"/>
                <a:cs typeface="Times New Roman"/>
              </a:rPr>
              <a:t>тестирование приложений </a:t>
            </a:r>
            <a:r>
              <a:rPr lang="en-US" sz="2400">
                <a:latin typeface="Times New Roman"/>
                <a:cs typeface="Times New Roman"/>
              </a:rPr>
              <a:t>HTML, .NET, Java, SAP;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Times New Roman"/>
                <a:cs typeface="Times New Roman"/>
              </a:rPr>
              <a:t>6) </a:t>
            </a:r>
            <a:r>
              <a:rPr lang="en-US" sz="2400">
                <a:latin typeface="Times New Roman"/>
                <a:cs typeface="Times New Roman"/>
              </a:rPr>
              <a:t>UniTESK</a:t>
            </a:r>
            <a:r>
              <a:rPr lang="en-US" sz="2400">
                <a:latin typeface="Times New Roman"/>
                <a:cs typeface="Times New Roman"/>
              </a:rPr>
              <a:t> — </a:t>
            </a:r>
            <a:r>
              <a:rPr lang="ru-RU" sz="2400">
                <a:latin typeface="Times New Roman"/>
                <a:cs typeface="Times New Roman"/>
              </a:rPr>
              <a:t>тестирование приложений на </a:t>
            </a:r>
            <a:r>
              <a:rPr lang="en-US" sz="2400">
                <a:latin typeface="Times New Roman"/>
                <a:cs typeface="Times New Roman"/>
              </a:rPr>
              <a:t>Java, </a:t>
            </a:r>
            <a:r>
              <a:rPr lang="ru-RU" sz="2400">
                <a:latin typeface="Times New Roman"/>
                <a:cs typeface="Times New Roman"/>
              </a:rPr>
              <a:t>Си;</a:t>
            </a:r>
            <a:endParaRPr/>
          </a:p>
          <a:p>
            <a:pPr marL="0" indent="0" algn="just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7) </a:t>
            </a:r>
            <a:r>
              <a:rPr lang="en-US" sz="2400">
                <a:latin typeface="Times New Roman"/>
                <a:cs typeface="Times New Roman"/>
              </a:rPr>
              <a:t>Segue Silk Test;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Times New Roman"/>
                <a:cs typeface="Times New Roman"/>
              </a:rPr>
              <a:t>8) Mercury Interactive </a:t>
            </a:r>
            <a:r>
              <a:rPr lang="en-US" sz="2400">
                <a:latin typeface="Times New Roman"/>
                <a:cs typeface="Times New Roman"/>
              </a:rPr>
              <a:t>WinRunner</a:t>
            </a:r>
            <a:r>
              <a:rPr lang="en-US" sz="2400">
                <a:latin typeface="Times New Roman"/>
                <a:cs typeface="Times New Roman"/>
              </a:rPr>
              <a:t>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Times New Roman"/>
                <a:cs typeface="Times New Roman"/>
              </a:rPr>
              <a:t>9) Rational Robot.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Существует два основных подхода к автоматизации тестирования: 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609600" y="1600200"/>
            <a:ext cx="7924800" cy="5069160"/>
          </a:xfrm>
        </p:spPr>
        <p:txBody>
          <a:bodyPr>
            <a:normAutofit/>
          </a:bodyPr>
          <a:lstStyle/>
          <a:p>
            <a:pPr marL="0" indent="536575" algn="just">
              <a:buNone/>
              <a:defRPr/>
            </a:pPr>
            <a:r>
              <a:rPr lang="ru-RU" sz="2800" b="1">
                <a:latin typeface="Times New Roman"/>
                <a:cs typeface="Times New Roman"/>
              </a:rPr>
              <a:t>1) тестирование на уровне кода</a:t>
            </a:r>
            <a:r>
              <a:rPr lang="ru-RU" sz="2800">
                <a:latin typeface="Times New Roman"/>
                <a:cs typeface="Times New Roman"/>
              </a:rPr>
              <a:t> (в том числе модульное тестирование);</a:t>
            </a:r>
            <a:endParaRPr sz="2400"/>
          </a:p>
          <a:p>
            <a:pPr marL="0" indent="536575" algn="just">
              <a:buNone/>
              <a:defRPr/>
            </a:pPr>
            <a:r>
              <a:rPr lang="ru-RU" sz="2800" b="1">
                <a:latin typeface="Times New Roman"/>
                <a:cs typeface="Times New Roman"/>
              </a:rPr>
              <a:t>2) тестирование пользовательского интерфейса</a:t>
            </a:r>
            <a:r>
              <a:rPr lang="ru-RU" sz="2800">
                <a:latin typeface="Times New Roman"/>
                <a:cs typeface="Times New Roman"/>
              </a:rPr>
              <a:t> (в частности, GUI-тестирование). При этом выполняется имитация действий пользователя с помощью специальных тестовых </a:t>
            </a:r>
            <a:r>
              <a:rPr lang="ru-RU" sz="2800">
                <a:latin typeface="Times New Roman"/>
                <a:cs typeface="Times New Roman"/>
              </a:rPr>
              <a:t>фреймворков</a:t>
            </a:r>
            <a:r>
              <a:rPr lang="ru-RU" sz="2800">
                <a:latin typeface="Times New Roman"/>
                <a:cs typeface="Times New Roman"/>
              </a:rPr>
              <a:t>.</a:t>
            </a:r>
            <a:endParaRPr sz="2400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67544" y="9188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Сравнение ручного и автоматизированного тестирования</a:t>
            </a:r>
            <a:endParaRPr lang="ru-RU" sz="2800"/>
          </a:p>
        </p:txBody>
      </p:sp>
      <p:graphicFrame>
        <p:nvGraphicFramePr>
          <p:cNvPr id="4" name="Объект 3" hidden="0"/>
          <p:cNvGraphicFramePr>
            <a:graphicFrameLocks xmlns:a="http://schemas.openxmlformats.org/drawingml/2006/main" noGrp="1"/>
          </p:cNvGraphicFramePr>
          <p:nvPr isPhoto="0" userDrawn="0">
            <p:ph sz="quarter" idx="13" hasCustomPrompt="0"/>
          </p:nvPr>
        </p:nvGraphicFramePr>
        <p:xfrm>
          <a:off x="323528" y="1124744"/>
          <a:ext cx="8640960" cy="546813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49348"/>
                <a:gridCol w="3611292"/>
                <a:gridCol w="2880320"/>
              </a:tblGrid>
              <a:tr h="687866">
                <a:tc>
                  <a:txBody>
                    <a:bodyPr/>
                    <a:p>
                      <a:pPr>
                        <a:defRPr/>
                      </a:pPr>
                      <a:endParaRPr lang="ru-RU" sz="1800"/>
                    </a:p>
                  </a:txBody>
                  <a:tcPr marL="22501" marR="22501" marT="22501" marB="22501">
                    <a:lnL w="12700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Ручное тестирование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Автоматизированное тестирование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31762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Задание входных значений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Гибкость в задании данных. Позволяет использовать различные значения на разных циклах прогона тестов, расширяя покрытие.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Входные значения строго заданы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31762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Проверка результата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Гибкая, позволяет </a:t>
                      </a:r>
                      <a:r>
                        <a:rPr lang="ru-RU" sz="1800"/>
                        <a:t>тестировщику</a:t>
                      </a:r>
                      <a:r>
                        <a:rPr lang="ru-RU" sz="1800"/>
                        <a:t> оценивать сформулированные нечетко критерии.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Строгая. Сформулированные нечетко критерии могут быть проверены только путем сравнения с эталоном.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002743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Повторяемость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  <a:miter/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Низкая. Человеческий фактор и нечеткое определение данных приводят к </a:t>
                      </a:r>
                      <a:r>
                        <a:rPr lang="ru-RU" sz="1800"/>
                        <a:t>неповторяемости</a:t>
                      </a:r>
                      <a:r>
                        <a:rPr lang="ru-RU" sz="1800"/>
                        <a:t> тестирования.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  <a:miter/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Высокая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002743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Надежность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Низкая. Длительные тестовые циклы приводят к снижению внимания тестировщика.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/>
                        <a:t>Высокая, не зависит от длины тестового цикла.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67544" y="9188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Сравнение ручного и автоматизированного тестирования</a:t>
            </a:r>
            <a:endParaRPr lang="ru-RU" sz="2800"/>
          </a:p>
        </p:txBody>
      </p:sp>
      <p:graphicFrame>
        <p:nvGraphicFramePr>
          <p:cNvPr id="4" name="Объект 3" hidden="0"/>
          <p:cNvGraphicFramePr>
            <a:graphicFrameLocks xmlns:a="http://schemas.openxmlformats.org/drawingml/2006/main" noGrp="1"/>
          </p:cNvGraphicFramePr>
          <p:nvPr isPhoto="0" userDrawn="0">
            <p:ph sz="quarter" idx="13" hasCustomPrompt="0"/>
          </p:nvPr>
        </p:nvGraphicFramePr>
        <p:xfrm>
          <a:off x="251522" y="1412776"/>
          <a:ext cx="8568950" cy="446449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31436"/>
                <a:gridCol w="3946039"/>
                <a:gridCol w="2491475"/>
              </a:tblGrid>
              <a:tr h="1947042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Чувствительность к небольшим изменениям в продукте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Зависит от детальности описания процедуры. Обычно </a:t>
                      </a:r>
                      <a:r>
                        <a:rPr lang="ru-RU" sz="2000"/>
                        <a:t>тестировщик</a:t>
                      </a:r>
                      <a:r>
                        <a:rPr lang="ru-RU" sz="2000"/>
                        <a:t> в состоянии выполнить тест, если внешний вид продукта и текст сообщений несколько изменились.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Высокая. Незначительные изменения в интерфейсе часто ведут к коррекции эталонов.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02928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Скорость выполнения тестового набора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Низкая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Высокая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488165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Возможность генерации тестов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Отсутствует. Низкая скорость выполнения обычно не позволяет исполнить сгенерированный набор тестов.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Поддерживается</a:t>
                      </a:r>
                      <a:endParaRPr/>
                    </a:p>
                  </a:txBody>
                  <a:tcPr marL="22501" marR="22501" marT="22501" marB="22501">
                    <a:lnL w="12700" algn="ctr">
                      <a:solidFill>
                        <a:schemeClr val="tx1"/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06321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Содержание занятия:</a:t>
            </a:r>
            <a:endParaRPr lang="ru-RU"/>
          </a:p>
        </p:txBody>
      </p:sp>
      <p:sp>
        <p:nvSpPr>
          <p:cNvPr id="390937609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ru-RU" sz="2800" i="1"/>
              <a:t>Ручное тестирование. </a:t>
            </a:r>
            <a:endParaRPr lang="ru-RU" sz="2800" i="1"/>
          </a:p>
          <a:p>
            <a:pPr>
              <a:defRPr/>
            </a:pPr>
            <a:r>
              <a:rPr lang="ru-RU" sz="2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Форма для ручного тестирования</a:t>
            </a:r>
            <a:endParaRPr lang="ru-RU" sz="2800" i="1"/>
          </a:p>
          <a:p>
            <a:pPr>
              <a:defRPr/>
            </a:pPr>
            <a:r>
              <a:rPr lang="ru-RU" sz="2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Автоматизированное тестирование</a:t>
            </a:r>
            <a:endParaRPr sz="4800"/>
          </a:p>
          <a:p>
            <a:pPr>
              <a:defRPr/>
            </a:pPr>
            <a:r>
              <a:rPr lang="ru-RU" sz="2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аспекты автоматического тестирования</a:t>
            </a:r>
            <a:endParaRPr lang="ru-RU" sz="2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Состав и пример программ автоматизированного </a:t>
            </a:r>
            <a:r>
              <a:rPr lang="ru-RU" sz="2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тестирования</a:t>
            </a:r>
            <a:endParaRPr sz="4800" i="1"/>
          </a:p>
          <a:p>
            <a:pPr>
              <a:defRPr/>
            </a:pPr>
            <a:r>
              <a:rPr lang="ru-RU" sz="2800" i="1"/>
              <a:t>Подходы к </a:t>
            </a:r>
            <a:r>
              <a:rPr lang="ru-RU" sz="2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автоматизированному тестированию</a:t>
            </a:r>
            <a:r>
              <a:rPr lang="ru-RU" sz="2800" i="1"/>
              <a:t>.</a:t>
            </a:r>
            <a:endParaRPr lang="ru-RU" sz="2800"/>
          </a:p>
          <a:p>
            <a:pPr>
              <a:defRPr/>
            </a:pPr>
            <a:r>
              <a:rPr lang="ru-RU" sz="2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Arial"/>
                <a:ea typeface="Arial"/>
                <a:cs typeface="Arial"/>
              </a:rPr>
              <a:t>Сравнение ручного и автоматизированного тестирования</a:t>
            </a:r>
            <a:endParaRPr lang="ru-RU" sz="2800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 flipH="0" flipV="0">
            <a:off x="457199" y="1370887"/>
            <a:ext cx="8229600" cy="4755274"/>
          </a:xfrm>
        </p:spPr>
        <p:txBody>
          <a:bodyPr>
            <a:normAutofit/>
          </a:bodyPr>
          <a:lstStyle/>
          <a:p>
            <a:pPr marL="0" indent="446088" algn="just">
              <a:buNone/>
              <a:defRPr/>
            </a:pPr>
            <a:r>
              <a:rPr lang="ru-RU" sz="3200">
                <a:latin typeface="Times New Roman"/>
                <a:cs typeface="Times New Roman"/>
              </a:rPr>
              <a:t>Ручное тестирование заключается в выполнении документированной процедуры, где описана </a:t>
            </a:r>
            <a:endParaRPr lang="ru-RU" sz="3200">
              <a:latin typeface="Times New Roman"/>
              <a:cs typeface="Times New Roman"/>
            </a:endParaRPr>
          </a:p>
          <a:p>
            <a:pPr algn="just">
              <a:buFont typeface="Arial"/>
              <a:buChar char="–"/>
              <a:defRPr/>
            </a:pPr>
            <a:r>
              <a:rPr lang="ru-RU" sz="3200">
                <a:latin typeface="Times New Roman"/>
                <a:cs typeface="Times New Roman"/>
              </a:rPr>
              <a:t>методика выполнения тестов, задающая порядок тестов</a:t>
            </a:r>
            <a:endParaRPr lang="ru-RU" sz="3200">
              <a:latin typeface="Times New Roman"/>
              <a:cs typeface="Times New Roman"/>
            </a:endParaRPr>
          </a:p>
          <a:p>
            <a:pPr algn="just">
              <a:buFont typeface="Arial"/>
              <a:buChar char="–"/>
              <a:defRPr/>
            </a:pPr>
            <a:r>
              <a:rPr lang="ru-RU" sz="3200">
                <a:latin typeface="Times New Roman"/>
                <a:cs typeface="Times New Roman"/>
              </a:rPr>
              <a:t> список значений параметров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для каждого теста</a:t>
            </a:r>
            <a:r>
              <a:rPr lang="ru-RU" sz="3200">
                <a:latin typeface="Times New Roman"/>
                <a:cs typeface="Times New Roman"/>
              </a:rPr>
              <a:t>, которые подаются на вход, и список результатов, которые ожидаются на выходе.</a:t>
            </a:r>
            <a:endParaRPr lang="ru-RU" sz="3200">
              <a:latin typeface="Times New Roman"/>
              <a:cs typeface="Times New Roman"/>
            </a:endParaRPr>
          </a:p>
        </p:txBody>
      </p:sp>
      <p:sp>
        <p:nvSpPr>
          <p:cNvPr id="51092237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67543" y="9187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Ручное тестирование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6205280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 flipH="0" flipV="0">
            <a:off x="457199" y="1370887"/>
            <a:ext cx="8229600" cy="4755274"/>
          </a:xfrm>
        </p:spPr>
        <p:txBody>
          <a:bodyPr>
            <a:normAutofit/>
          </a:bodyPr>
          <a:lstStyle/>
          <a:p>
            <a:pPr marL="0" indent="446087" algn="just">
              <a:buNone/>
              <a:defRPr/>
            </a:pPr>
            <a:r>
              <a:rPr lang="ru-RU" sz="3600" b="1">
                <a:latin typeface="Times New Roman"/>
                <a:cs typeface="Times New Roman"/>
              </a:rPr>
              <a:t>Ручное тестирование выполняется без применения специальных программных средств: т.е. 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генерируется форма, в которую 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тестировщик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заносит данные о результатах проведенного им ручного тестирования.</a:t>
            </a:r>
            <a:endParaRPr sz="3600" b="1">
              <a:latin typeface="Times New Roman"/>
              <a:cs typeface="Times New Roman"/>
            </a:endParaRPr>
          </a:p>
        </p:txBody>
      </p:sp>
      <p:sp>
        <p:nvSpPr>
          <p:cNvPr id="126651170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67543" y="9187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Ручное тестирование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2800"/>
              <a:t>Форма для ручного тестирования, как правило, содержит следующую информацию</a:t>
            </a:r>
            <a:r>
              <a:rPr lang="ru-RU" sz="2800"/>
              <a:t>:</a:t>
            </a:r>
            <a:endParaRPr lang="ru-RU" sz="2000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 flipH="0" flipV="0">
            <a:off x="457199" y="1690687"/>
            <a:ext cx="8229600" cy="5050679"/>
          </a:xfrm>
        </p:spPr>
        <p:txBody>
          <a:bodyPr>
            <a:normAutofit/>
          </a:bodyPr>
          <a:lstStyle/>
          <a:p>
            <a:pPr marL="0" indent="354013" algn="just">
              <a:buNone/>
              <a:defRPr/>
            </a:pPr>
            <a:r>
              <a:rPr lang="ru-RU" sz="2800">
                <a:latin typeface="Times New Roman"/>
                <a:cs typeface="Times New Roman"/>
              </a:rPr>
              <a:t>1) Идентификатор ручного тестового примера;</a:t>
            </a:r>
            <a:endParaRPr/>
          </a:p>
          <a:p>
            <a:pPr marL="0" indent="354013" algn="just">
              <a:buNone/>
              <a:defRPr/>
            </a:pPr>
            <a:r>
              <a:rPr lang="ru-RU" sz="2800">
                <a:latin typeface="Times New Roman"/>
                <a:cs typeface="Times New Roman"/>
              </a:rPr>
              <a:t>2) Описание сценария ручного теста или задачи экспертного анализа;</a:t>
            </a:r>
            <a:endParaRPr/>
          </a:p>
          <a:p>
            <a:pPr marL="0" indent="354013" algn="just">
              <a:buNone/>
              <a:defRPr/>
            </a:pPr>
            <a:r>
              <a:rPr lang="ru-RU" sz="2800">
                <a:latin typeface="Times New Roman"/>
                <a:cs typeface="Times New Roman"/>
              </a:rPr>
              <a:t>3) Имя лица, проводившего ручное тестирование;</a:t>
            </a:r>
            <a:endParaRPr/>
          </a:p>
          <a:p>
            <a:pPr marL="0" indent="354013" algn="just">
              <a:buNone/>
              <a:defRPr/>
            </a:pPr>
            <a:r>
              <a:rPr lang="ru-RU" sz="2800">
                <a:latin typeface="Times New Roman"/>
                <a:cs typeface="Times New Roman"/>
              </a:rPr>
              <a:t>4) Версии требований, на основании которых проводилось ручное тестирование;</a:t>
            </a:r>
            <a:endParaRPr/>
          </a:p>
          <a:p>
            <a:pPr marL="0" indent="354013" algn="just">
              <a:buNone/>
              <a:defRPr/>
            </a:pPr>
            <a:r>
              <a:rPr lang="ru-RU" sz="2800">
                <a:latin typeface="Times New Roman"/>
                <a:cs typeface="Times New Roman"/>
              </a:rPr>
              <a:t>5) Ссылки на участки программного кода, для которого проводится ручное тестирование;</a:t>
            </a:r>
            <a:endParaRPr/>
          </a:p>
          <a:p>
            <a:pPr>
              <a:defRPr/>
            </a:pP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609600" y="692696"/>
            <a:ext cx="7924800" cy="5022304"/>
          </a:xfrm>
        </p:spPr>
        <p:txBody>
          <a:bodyPr>
            <a:normAutofit/>
          </a:bodyPr>
          <a:lstStyle/>
          <a:p>
            <a:pPr marL="0" indent="354013" algn="just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6) Результат тестирования. Информация о соответствии исходного кода требованиям – соответствует или не соответствует;</a:t>
            </a:r>
            <a:endParaRPr/>
          </a:p>
          <a:p>
            <a:pPr marL="0" indent="354013" algn="just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7) Информация о потенциально возможных проблемах внутри допустимого диапазона значений и за его пределами;</a:t>
            </a:r>
            <a:endParaRPr/>
          </a:p>
          <a:p>
            <a:pPr marL="0" indent="354013" algn="just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8) Информация о возможности покрытия тестируемого вручную программного кода при достижении условий, указанных в требованиях;</a:t>
            </a:r>
            <a:endParaRPr/>
          </a:p>
          <a:p>
            <a:pPr marL="0" indent="354013" algn="just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9) Информация об итоговом результате ручного тестового примера – успешно или неуспешно.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/>
        <p:txBody>
          <a:bodyPr>
            <a:normAutofit/>
          </a:bodyPr>
          <a:lstStyle/>
          <a:p>
            <a:pPr marL="0" indent="446088" algn="just">
              <a:buNone/>
              <a:defRPr/>
            </a:pPr>
            <a:r>
              <a:rPr lang="ru-RU" sz="3200" b="0">
                <a:latin typeface="Times New Roman"/>
                <a:cs typeface="Times New Roman"/>
              </a:rPr>
              <a:t>Тестирование, при котором используются программные средства для выполнения тестов и проверки результатов выполнения. </a:t>
            </a:r>
            <a:endParaRPr sz="3200" b="0">
              <a:latin typeface="Times New Roman"/>
              <a:cs typeface="Times New Roman"/>
            </a:endParaRPr>
          </a:p>
        </p:txBody>
      </p:sp>
      <p:sp>
        <p:nvSpPr>
          <p:cNvPr id="1010569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67543" y="9187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Автоматизированное </a:t>
            </a:r>
            <a:r>
              <a:rPr lang="ru-RU" sz="2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тестирование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/>
              <a:t>Основные аспекты автоматического тестирования</a:t>
            </a:r>
            <a:endParaRPr lang="ru-RU" sz="2800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457200" y="692696"/>
            <a:ext cx="8229600" cy="597666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628650" algn="just">
              <a:buNone/>
              <a:defRPr/>
            </a:pPr>
            <a:endParaRPr lang="ru-RU" sz="4200" b="1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sz="3300" b="1" i="1">
                <a:latin typeface="Times New Roman"/>
                <a:cs typeface="Times New Roman"/>
              </a:rPr>
              <a:t>1) Библиотека функций (</a:t>
            </a:r>
            <a:r>
              <a:rPr lang="ru-RU" sz="3300" b="1" i="1">
                <a:latin typeface="Times New Roman"/>
                <a:cs typeface="Times New Roman"/>
              </a:rPr>
              <a:t>function</a:t>
            </a:r>
            <a:r>
              <a:rPr lang="ru-RU" sz="3300" b="1" i="1">
                <a:latin typeface="Times New Roman"/>
                <a:cs typeface="Times New Roman"/>
              </a:rPr>
              <a:t> </a:t>
            </a:r>
            <a:r>
              <a:rPr lang="ru-RU" sz="3300" b="1" i="1">
                <a:latin typeface="Times New Roman"/>
                <a:cs typeface="Times New Roman"/>
              </a:rPr>
              <a:t>library</a:t>
            </a:r>
            <a:r>
              <a:rPr lang="ru-RU" sz="3300" b="1" i="1">
                <a:latin typeface="Times New Roman"/>
                <a:cs typeface="Times New Roman"/>
              </a:rPr>
              <a:t>)</a:t>
            </a:r>
            <a:r>
              <a:rPr lang="ru-RU" sz="3300" i="1">
                <a:latin typeface="Times New Roman"/>
                <a:cs typeface="Times New Roman"/>
              </a:rPr>
              <a:t> </a:t>
            </a:r>
            <a:r>
              <a:rPr lang="ru-RU" sz="3300">
                <a:latin typeface="Times New Roman"/>
                <a:cs typeface="Times New Roman"/>
              </a:rPr>
              <a:t>представляет собой набор пользовательских функций, используемых скриптами.</a:t>
            </a:r>
            <a:endParaRPr lang="ru-RU" sz="330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2) Библиотека объектов (</a:t>
            </a: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object</a:t>
            </a: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repository</a:t>
            </a: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3300" b="1"/>
          </a:p>
          <a:p>
            <a:pPr marL="0" indent="0" algn="just">
              <a:buNone/>
              <a:defRPr/>
            </a:pPr>
            <a:r>
              <a:rPr lang="ru-RU" sz="33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Содержит описание всех графических объектов программной системы. </a:t>
            </a:r>
            <a:endParaRPr lang="ru-RU" sz="33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3) Библиотека скриптов (</a:t>
            </a: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script</a:t>
            </a: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library</a:t>
            </a:r>
            <a:r>
              <a:rPr lang="ru-RU" sz="3300" b="1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3300" b="1"/>
          </a:p>
          <a:p>
            <a:pPr marL="0" indent="0" algn="just">
              <a:buNone/>
              <a:defRPr/>
            </a:pPr>
            <a:r>
              <a:rPr lang="ru-RU" sz="33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Представляет собой набор скриптов, выполняющих задачи автоматического тестирования программной системы</a:t>
            </a:r>
            <a:endParaRPr sz="3300"/>
          </a:p>
          <a:p>
            <a:pPr marL="0" indent="0" algn="just">
              <a:buNone/>
              <a:defRPr/>
            </a:pPr>
            <a:r>
              <a:rPr lang="ru-RU" sz="3300">
                <a:latin typeface="Times New Roman"/>
                <a:cs typeface="Times New Roman"/>
              </a:rPr>
              <a:t> </a:t>
            </a:r>
            <a:endParaRPr sz="3300"/>
          </a:p>
          <a:p>
            <a:pPr marL="0" indent="0" algn="just"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 flipH="0" flipV="0">
            <a:off x="457199" y="1130537"/>
            <a:ext cx="8229600" cy="5394806"/>
          </a:xfrm>
        </p:spPr>
        <p:txBody>
          <a:bodyPr>
            <a:normAutofit/>
          </a:bodyPr>
          <a:lstStyle/>
          <a:p>
            <a:pPr marL="0" indent="628650" algn="just">
              <a:buNone/>
              <a:defRPr/>
            </a:pPr>
            <a:endParaRPr lang="ru-RU" sz="2800">
              <a:latin typeface="Times New Roman"/>
              <a:cs typeface="Times New Roman"/>
            </a:endParaRPr>
          </a:p>
          <a:p>
            <a:pPr marL="0" indent="628649" algn="just">
              <a:buNone/>
              <a:defRPr/>
            </a:pPr>
            <a:r>
              <a:rPr lang="ru-RU" sz="2800" b="1">
                <a:latin typeface="Times New Roman"/>
                <a:cs typeface="Times New Roman"/>
              </a:rPr>
              <a:t> Средство опознавания объектов</a:t>
            </a:r>
            <a:r>
              <a:rPr lang="ru-RU" sz="2800">
                <a:latin typeface="Times New Roman"/>
                <a:cs typeface="Times New Roman"/>
              </a:rPr>
              <a:t> – это утилита распознавания класса объектов и его свойств. </a:t>
            </a:r>
            <a:endParaRPr lang="ru-RU" sz="2800">
              <a:latin typeface="Times New Roman"/>
              <a:cs typeface="Times New Roman"/>
            </a:endParaRPr>
          </a:p>
          <a:p>
            <a:pPr marL="0" indent="628649" algn="just">
              <a:buNone/>
              <a:defRPr/>
            </a:pPr>
            <a:r>
              <a:rPr lang="ru-RU" sz="2800" b="1">
                <a:latin typeface="Times New Roman"/>
                <a:cs typeface="Times New Roman"/>
              </a:rPr>
              <a:t>Библиотека объектов</a:t>
            </a:r>
            <a:r>
              <a:rPr lang="ru-RU" sz="2800">
                <a:latin typeface="Times New Roman"/>
                <a:cs typeface="Times New Roman"/>
              </a:rPr>
              <a:t> содержит соответствующую информацию в специальном формате. </a:t>
            </a:r>
            <a:endParaRPr/>
          </a:p>
          <a:p>
            <a:pPr marL="0" indent="628650" algn="just">
              <a:buNone/>
              <a:defRPr/>
            </a:pPr>
            <a:r>
              <a:rPr lang="ru-RU" sz="2800" b="1">
                <a:latin typeface="Times New Roman"/>
                <a:cs typeface="Times New Roman"/>
              </a:rPr>
              <a:t>Среда выполнения</a:t>
            </a:r>
            <a:r>
              <a:rPr lang="ru-RU" sz="2800">
                <a:latin typeface="Times New Roman"/>
                <a:cs typeface="Times New Roman"/>
              </a:rPr>
              <a:t> представляет собой графическую оболочку, позволяющую модифицировать и исполнять скрипты автоматизации.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78431032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67543" y="9187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"/>
                <a:ea typeface="Arial"/>
                <a:cs typeface="Arial"/>
              </a:rPr>
              <a:t>Состав программ автоматизированного </a:t>
            </a:r>
            <a:r>
              <a:rPr lang="ru-RU" sz="2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тестирования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0</Words>
  <Application>ONLYOFFICE/7.1.1.57</Application>
  <DocSecurity>0</DocSecurity>
  <PresentationFormat>Экран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Ручное и автоматизированное тестирование</dc:title>
  <dc:subject/>
  <dc:creator>sadyshkin</dc:creator>
  <cp:keywords/>
  <dc:description/>
  <dc:identifier/>
  <dc:language/>
  <cp:lastModifiedBy/>
  <cp:revision>22</cp:revision>
  <dcterms:created xsi:type="dcterms:W3CDTF">2019-03-13T05:22:59Z</dcterms:created>
  <dcterms:modified xsi:type="dcterms:W3CDTF">2022-10-26T08:24:45Z</dcterms:modified>
  <cp:category/>
  <cp:contentStatus/>
  <cp:version/>
</cp:coreProperties>
</file>