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337" r:id="rId4"/>
    <p:sldId id="338" r:id="rId5"/>
    <p:sldId id="340" r:id="rId6"/>
    <p:sldId id="341" r:id="rId7"/>
    <p:sldId id="342" r:id="rId8"/>
    <p:sldId id="343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3" r:id="rId17"/>
    <p:sldId id="352" r:id="rId18"/>
    <p:sldId id="294" r:id="rId19"/>
    <p:sldId id="354" r:id="rId20"/>
    <p:sldId id="355" r:id="rId21"/>
    <p:sldId id="360" r:id="rId22"/>
    <p:sldId id="357" r:id="rId23"/>
    <p:sldId id="356" r:id="rId24"/>
    <p:sldId id="358" r:id="rId25"/>
    <p:sldId id="361" r:id="rId26"/>
    <p:sldId id="359" r:id="rId27"/>
    <p:sldId id="362" r:id="rId28"/>
    <p:sldId id="339" r:id="rId29"/>
    <p:sldId id="363" r:id="rId30"/>
    <p:sldId id="278" r:id="rId31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academy.ru/blog/boost/tools/git-and-github-glossary" TargetMode="External"/><Relationship Id="rId2" Type="http://schemas.openxmlformats.org/officeDocument/2006/relationships/hyperlink" Target="http://pr0git.blogspot.com/2015/02/git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medium.com/@vvladislavv/%D1%88%D0%BF%D0%B0%D1%80%D0%B3%D0%B0%D0%BB%D0%BA%D0%B0-%D0%BF%D0%BE-%D0%BE%D1%81%D0%BD%D0%BE%D0%B2%D0%B0%D0%BC-git-github-dcd6b91406a8" TargetMode="External"/><Relationship Id="rId4" Type="http://schemas.openxmlformats.org/officeDocument/2006/relationships/hyperlink" Target="https://flexberry.github.io/ru/fd_recommended-structure-repository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25760" y="1122479"/>
            <a:ext cx="7217513" cy="35075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ru-RU" sz="6000" b="1" spc="-1" dirty="0" smtClean="0">
                <a:solidFill>
                  <a:srgbClr val="000000"/>
                </a:solidFill>
                <a:latin typeface="Times New Roman"/>
                <a:ea typeface="Noto Sans CJK SC"/>
              </a:rPr>
              <a:t>Средства разработки программного обеспечения. </a:t>
            </a:r>
            <a:endParaRPr lang="ru-RU" sz="6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Основные определения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r>
              <a:rPr lang="ru-RU" sz="4000" b="1" spc="-1" dirty="0" smtClean="0"/>
              <a:t>Клонирование </a:t>
            </a:r>
            <a:r>
              <a:rPr lang="ru-RU" sz="4000" b="1" spc="-1" dirty="0"/>
              <a:t>(</a:t>
            </a:r>
            <a:r>
              <a:rPr lang="ru-RU" sz="4000" b="1" spc="-1" dirty="0" err="1"/>
              <a:t>Clone</a:t>
            </a:r>
            <a:r>
              <a:rPr lang="ru-RU" sz="4000" b="1" spc="-1" dirty="0"/>
              <a:t>) </a:t>
            </a:r>
            <a:r>
              <a:rPr lang="ru-RU" sz="4000" spc="-1" dirty="0"/>
              <a:t>— скачивание </a:t>
            </a:r>
            <a:r>
              <a:rPr lang="ru-RU" sz="4000" spc="-1" dirty="0" err="1"/>
              <a:t>репозитория</a:t>
            </a:r>
            <a:r>
              <a:rPr lang="ru-RU" sz="4000" spc="-1" dirty="0"/>
              <a:t> с удалённого сервера на локальный компьютер в определённый каталог для дальнейшей работы с этим каталогом как с </a:t>
            </a:r>
            <a:r>
              <a:rPr lang="ru-RU" sz="4000" spc="-1" dirty="0" err="1"/>
              <a:t>репозиторием</a:t>
            </a:r>
            <a:r>
              <a:rPr lang="ru-RU" sz="4000" spc="-1" dirty="0" smtClean="0"/>
              <a:t>.</a:t>
            </a:r>
            <a:endParaRPr lang="ru-RU" sz="4000" spc="-1" dirty="0"/>
          </a:p>
        </p:txBody>
      </p:sp>
    </p:spTree>
    <p:extLst>
      <p:ext uri="{BB962C8B-B14F-4D97-AF65-F5344CB8AC3E}">
        <p14:creationId xmlns:p14="http://schemas.microsoft.com/office/powerpoint/2010/main" val="1158801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Основные определения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r>
              <a:rPr lang="ru-RU" sz="4000" b="1" spc="-1" dirty="0" smtClean="0"/>
              <a:t>Ветка </a:t>
            </a:r>
            <a:r>
              <a:rPr lang="ru-RU" sz="4000" b="1" spc="-1" dirty="0"/>
              <a:t>(</a:t>
            </a:r>
            <a:r>
              <a:rPr lang="ru-RU" sz="4000" b="1" spc="-1" dirty="0" err="1"/>
              <a:t>Branch</a:t>
            </a:r>
            <a:r>
              <a:rPr lang="ru-RU" sz="4000" b="1" spc="-1" dirty="0"/>
              <a:t>) </a:t>
            </a:r>
            <a:r>
              <a:rPr lang="ru-RU" sz="4000" spc="-1" dirty="0"/>
              <a:t>— это параллельная версия </a:t>
            </a:r>
            <a:r>
              <a:rPr lang="ru-RU" sz="4000" spc="-1" dirty="0" err="1"/>
              <a:t>репозитория</a:t>
            </a:r>
            <a:r>
              <a:rPr lang="ru-RU" sz="4000" spc="-1" dirty="0"/>
              <a:t>. </a:t>
            </a:r>
          </a:p>
          <a:p>
            <a:pPr marL="360">
              <a:buClr>
                <a:srgbClr val="000000"/>
              </a:buClr>
            </a:pPr>
            <a:r>
              <a:rPr lang="ru-RU" sz="4000" b="1" spc="-1" dirty="0"/>
              <a:t>Мастер (</a:t>
            </a:r>
            <a:r>
              <a:rPr lang="ru-RU" sz="4000" b="1" spc="-1" dirty="0" err="1"/>
              <a:t>Master</a:t>
            </a:r>
            <a:r>
              <a:rPr lang="ru-RU" sz="4000" b="1" spc="-1" dirty="0"/>
              <a:t>) </a:t>
            </a:r>
            <a:r>
              <a:rPr lang="ru-RU" sz="4000" spc="-1" dirty="0"/>
              <a:t>— главная или основная ветка </a:t>
            </a:r>
            <a:r>
              <a:rPr lang="ru-RU" sz="4000" spc="-1" dirty="0" err="1"/>
              <a:t>репозитория</a:t>
            </a:r>
            <a:r>
              <a:rPr lang="ru-RU" sz="4000" spc="-1" dirty="0" smtClean="0"/>
              <a:t>.</a:t>
            </a:r>
            <a:endParaRPr lang="ru-RU" sz="4000" spc="-1" dirty="0"/>
          </a:p>
        </p:txBody>
      </p:sp>
    </p:spTree>
    <p:extLst>
      <p:ext uri="{BB962C8B-B14F-4D97-AF65-F5344CB8AC3E}">
        <p14:creationId xmlns:p14="http://schemas.microsoft.com/office/powerpoint/2010/main" val="33619871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Основные определения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r>
              <a:rPr lang="ru-RU" sz="4000" b="1" spc="-1" dirty="0" err="1" smtClean="0"/>
              <a:t>Коммит</a:t>
            </a:r>
            <a:r>
              <a:rPr lang="ru-RU" sz="4000" b="1" spc="-1" dirty="0" smtClean="0"/>
              <a:t> </a:t>
            </a:r>
            <a:r>
              <a:rPr lang="ru-RU" sz="4000" b="1" spc="-1" dirty="0"/>
              <a:t>(</a:t>
            </a:r>
            <a:r>
              <a:rPr lang="ru-RU" sz="4000" b="1" spc="-1" dirty="0" err="1"/>
              <a:t>Commit</a:t>
            </a:r>
            <a:r>
              <a:rPr lang="ru-RU" sz="4000" b="1" spc="-1" dirty="0"/>
              <a:t>) </a:t>
            </a:r>
            <a:r>
              <a:rPr lang="ru-RU" sz="4000" spc="-1" dirty="0"/>
              <a:t>— фиксация изменений или запись изменений в </a:t>
            </a:r>
            <a:r>
              <a:rPr lang="ru-RU" sz="4000" spc="-1" dirty="0" err="1"/>
              <a:t>репозиторий</a:t>
            </a:r>
            <a:r>
              <a:rPr lang="ru-RU" sz="4000" spc="-1" dirty="0"/>
              <a:t>. </a:t>
            </a:r>
            <a:r>
              <a:rPr lang="ru-RU" sz="4000" spc="-1" dirty="0" err="1"/>
              <a:t>Коммит</a:t>
            </a:r>
            <a:r>
              <a:rPr lang="ru-RU" sz="4000" spc="-1" dirty="0"/>
              <a:t> происходит на локальной машине</a:t>
            </a:r>
            <a:r>
              <a:rPr lang="ru-RU" sz="4000" spc="-1" dirty="0" smtClean="0"/>
              <a:t>.</a:t>
            </a:r>
            <a:endParaRPr lang="ru-RU" sz="4000" spc="-1" dirty="0"/>
          </a:p>
        </p:txBody>
      </p:sp>
    </p:spTree>
    <p:extLst>
      <p:ext uri="{BB962C8B-B14F-4D97-AF65-F5344CB8AC3E}">
        <p14:creationId xmlns:p14="http://schemas.microsoft.com/office/powerpoint/2010/main" val="40487596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Основные определения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r>
              <a:rPr lang="ru-RU" sz="4000" b="1" spc="-1" dirty="0" smtClean="0"/>
              <a:t>Пул </a:t>
            </a:r>
            <a:r>
              <a:rPr lang="ru-RU" sz="4000" b="1" spc="-1" dirty="0"/>
              <a:t>(</a:t>
            </a:r>
            <a:r>
              <a:rPr lang="ru-RU" sz="4000" b="1" spc="-1" dirty="0" err="1"/>
              <a:t>Pull</a:t>
            </a:r>
            <a:r>
              <a:rPr lang="ru-RU" sz="4000" b="1" spc="-1" dirty="0"/>
              <a:t>) </a:t>
            </a:r>
            <a:r>
              <a:rPr lang="ru-RU" sz="4000" spc="-1" dirty="0"/>
              <a:t>— получение последних изменений с удалённого сервера </a:t>
            </a:r>
            <a:r>
              <a:rPr lang="ru-RU" sz="4000" spc="-1" dirty="0" err="1"/>
              <a:t>репозитория</a:t>
            </a:r>
            <a:r>
              <a:rPr lang="ru-RU" sz="4000" spc="-1" dirty="0"/>
              <a:t>.</a:t>
            </a:r>
          </a:p>
          <a:p>
            <a:pPr marL="360">
              <a:buClr>
                <a:srgbClr val="000000"/>
              </a:buClr>
            </a:pPr>
            <a:endParaRPr lang="ru-RU" sz="4000" spc="-1" dirty="0"/>
          </a:p>
          <a:p>
            <a:pPr marL="360">
              <a:buClr>
                <a:srgbClr val="000000"/>
              </a:buClr>
            </a:pPr>
            <a:r>
              <a:rPr lang="ru-RU" sz="4000" b="1" spc="-1" dirty="0" err="1"/>
              <a:t>Пуш</a:t>
            </a:r>
            <a:r>
              <a:rPr lang="ru-RU" sz="4000" b="1" spc="-1" dirty="0"/>
              <a:t> (</a:t>
            </a:r>
            <a:r>
              <a:rPr lang="ru-RU" sz="4000" b="1" spc="-1" dirty="0" err="1"/>
              <a:t>Push</a:t>
            </a:r>
            <a:r>
              <a:rPr lang="ru-RU" sz="4000" b="1" spc="-1" dirty="0"/>
              <a:t>) </a:t>
            </a:r>
            <a:r>
              <a:rPr lang="ru-RU" sz="4000" spc="-1" dirty="0"/>
              <a:t>— отправка всех неотправленных </a:t>
            </a:r>
            <a:r>
              <a:rPr lang="ru-RU" sz="4000" spc="-1" dirty="0" err="1"/>
              <a:t>коммитов</a:t>
            </a:r>
            <a:r>
              <a:rPr lang="ru-RU" sz="4000" spc="-1" dirty="0"/>
              <a:t> на удалённый сервер </a:t>
            </a:r>
            <a:r>
              <a:rPr lang="ru-RU" sz="4000" spc="-1" dirty="0" err="1"/>
              <a:t>репозитория</a:t>
            </a:r>
            <a:r>
              <a:rPr lang="ru-RU" sz="4000" spc="-1" dirty="0" smtClean="0"/>
              <a:t>.</a:t>
            </a:r>
            <a:endParaRPr lang="ru-RU" sz="4000" spc="-1" dirty="0"/>
          </a:p>
        </p:txBody>
      </p:sp>
    </p:spTree>
    <p:extLst>
      <p:ext uri="{BB962C8B-B14F-4D97-AF65-F5344CB8AC3E}">
        <p14:creationId xmlns:p14="http://schemas.microsoft.com/office/powerpoint/2010/main" val="4222427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Основные определения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r>
              <a:rPr lang="ru-RU" sz="4000" b="1" spc="-1" dirty="0" err="1" smtClean="0"/>
              <a:t>Пулреквест</a:t>
            </a:r>
            <a:r>
              <a:rPr lang="ru-RU" sz="4000" b="1" spc="-1" dirty="0" smtClean="0"/>
              <a:t> </a:t>
            </a:r>
            <a:r>
              <a:rPr lang="ru-RU" sz="4000" b="1" spc="-1" dirty="0"/>
              <a:t>(</a:t>
            </a:r>
            <a:r>
              <a:rPr lang="ru-RU" sz="4000" b="1" spc="-1" dirty="0" err="1"/>
              <a:t>Pull</a:t>
            </a:r>
            <a:r>
              <a:rPr lang="ru-RU" sz="4000" b="1" spc="-1" dirty="0"/>
              <a:t> </a:t>
            </a:r>
            <a:r>
              <a:rPr lang="ru-RU" sz="4000" b="1" spc="-1" dirty="0" err="1"/>
              <a:t>Request</a:t>
            </a:r>
            <a:r>
              <a:rPr lang="ru-RU" sz="4000" b="1" spc="-1" dirty="0"/>
              <a:t>) </a:t>
            </a:r>
            <a:r>
              <a:rPr lang="ru-RU" sz="4000" spc="-1" dirty="0"/>
              <a:t>— запрос на слияние </a:t>
            </a:r>
            <a:r>
              <a:rPr lang="ru-RU" sz="4000" spc="-1" dirty="0" err="1"/>
              <a:t>форка</a:t>
            </a:r>
            <a:r>
              <a:rPr lang="ru-RU" sz="4000" spc="-1" dirty="0"/>
              <a:t> </a:t>
            </a:r>
            <a:r>
              <a:rPr lang="ru-RU" sz="4000" spc="-1" dirty="0" err="1"/>
              <a:t>репозитория</a:t>
            </a:r>
            <a:r>
              <a:rPr lang="ru-RU" sz="4000" spc="-1" dirty="0"/>
              <a:t> с основным </a:t>
            </a:r>
            <a:r>
              <a:rPr lang="ru-RU" sz="4000" spc="-1" dirty="0" err="1"/>
              <a:t>репозиторием</a:t>
            </a:r>
            <a:r>
              <a:rPr lang="ru-RU" sz="4000" spc="-1" dirty="0"/>
              <a:t>. </a:t>
            </a:r>
            <a:r>
              <a:rPr lang="ru-RU" sz="4000" spc="-1" dirty="0" err="1"/>
              <a:t>Пулреквест</a:t>
            </a:r>
            <a:r>
              <a:rPr lang="ru-RU" sz="4000" spc="-1" dirty="0"/>
              <a:t> может быть принят или отклонён вами, как владельцем </a:t>
            </a:r>
            <a:r>
              <a:rPr lang="ru-RU" sz="4000" spc="-1" dirty="0" err="1"/>
              <a:t>репозитория</a:t>
            </a:r>
            <a:r>
              <a:rPr lang="ru-RU" sz="4000" spc="-1" dirty="0" smtClean="0"/>
              <a:t>.</a:t>
            </a:r>
            <a:endParaRPr lang="ru-RU" sz="4000" spc="-1" dirty="0"/>
          </a:p>
        </p:txBody>
      </p:sp>
    </p:spTree>
    <p:extLst>
      <p:ext uri="{BB962C8B-B14F-4D97-AF65-F5344CB8AC3E}">
        <p14:creationId xmlns:p14="http://schemas.microsoft.com/office/powerpoint/2010/main" val="38027179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Основные определения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r>
              <a:rPr lang="ru-RU" sz="4000" b="1" spc="-1" dirty="0" err="1" smtClean="0"/>
              <a:t>Мёрдж</a:t>
            </a:r>
            <a:r>
              <a:rPr lang="ru-RU" sz="4000" b="1" spc="-1" dirty="0" smtClean="0"/>
              <a:t> </a:t>
            </a:r>
            <a:r>
              <a:rPr lang="ru-RU" sz="4000" b="1" spc="-1" dirty="0"/>
              <a:t>(</a:t>
            </a:r>
            <a:r>
              <a:rPr lang="ru-RU" sz="4000" b="1" spc="-1" dirty="0" err="1"/>
              <a:t>Merge</a:t>
            </a:r>
            <a:r>
              <a:rPr lang="ru-RU" sz="4000" b="1" spc="-1" dirty="0"/>
              <a:t>) </a:t>
            </a:r>
            <a:r>
              <a:rPr lang="ru-RU" sz="4000" spc="-1" dirty="0"/>
              <a:t>— слияние изменений из какой-либо ветки </a:t>
            </a:r>
            <a:r>
              <a:rPr lang="ru-RU" sz="4000" spc="-1" dirty="0" err="1"/>
              <a:t>репозитория</a:t>
            </a:r>
            <a:r>
              <a:rPr lang="ru-RU" sz="4000" spc="-1" dirty="0"/>
              <a:t> с любой веткой этого же </a:t>
            </a:r>
            <a:r>
              <a:rPr lang="ru-RU" sz="4000" spc="-1" dirty="0" err="1"/>
              <a:t>репозитория</a:t>
            </a:r>
            <a:r>
              <a:rPr lang="ru-RU" sz="4000" spc="-1" dirty="0"/>
              <a:t>. </a:t>
            </a:r>
            <a:endParaRPr lang="en-US" sz="4000" spc="-1" dirty="0" smtClean="0"/>
          </a:p>
          <a:p>
            <a:pPr marL="360">
              <a:buClr>
                <a:srgbClr val="000000"/>
              </a:buClr>
            </a:pPr>
            <a:endParaRPr lang="en-US" sz="4000" spc="-1" dirty="0"/>
          </a:p>
          <a:p>
            <a:pPr marL="360">
              <a:buClr>
                <a:srgbClr val="000000"/>
              </a:buClr>
            </a:pPr>
            <a:r>
              <a:rPr lang="ru-RU" sz="4000" spc="-1" dirty="0" smtClean="0"/>
              <a:t>Чаще </a:t>
            </a:r>
            <a:r>
              <a:rPr lang="ru-RU" sz="4000" spc="-1" dirty="0"/>
              <a:t>всего слияние изменений из ветки </a:t>
            </a:r>
            <a:r>
              <a:rPr lang="ru-RU" sz="4000" spc="-1" dirty="0" err="1"/>
              <a:t>репозитория</a:t>
            </a:r>
            <a:r>
              <a:rPr lang="ru-RU" sz="4000" spc="-1" dirty="0"/>
              <a:t> с основной веткой </a:t>
            </a:r>
            <a:r>
              <a:rPr lang="ru-RU" sz="4000" spc="-1" dirty="0" err="1"/>
              <a:t>репозитория</a:t>
            </a:r>
            <a:r>
              <a:rPr lang="ru-RU" sz="4000" spc="-1" dirty="0"/>
              <a:t>.</a:t>
            </a:r>
          </a:p>
          <a:p>
            <a:pPr marL="360">
              <a:buClr>
                <a:srgbClr val="000000"/>
              </a:buClr>
            </a:pPr>
            <a:endParaRPr lang="ru-RU" sz="4000" spc="-1" dirty="0"/>
          </a:p>
        </p:txBody>
      </p:sp>
    </p:spTree>
    <p:extLst>
      <p:ext uri="{BB962C8B-B14F-4D97-AF65-F5344CB8AC3E}">
        <p14:creationId xmlns:p14="http://schemas.microsoft.com/office/powerpoint/2010/main" val="37409337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Основные определения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r>
              <a:rPr lang="ru-RU" sz="4000" b="1" spc="-1" dirty="0" err="1" smtClean="0"/>
              <a:t>Кодревью</a:t>
            </a:r>
            <a:r>
              <a:rPr lang="ru-RU" sz="4000" spc="-1" dirty="0" smtClean="0"/>
              <a:t> </a:t>
            </a:r>
            <a:r>
              <a:rPr lang="ru-RU" sz="4000" spc="-1" dirty="0"/>
              <a:t>— процесс проверки кода на соответствие определённым требованиям, задачам и внешнему виду.</a:t>
            </a:r>
          </a:p>
        </p:txBody>
      </p:sp>
    </p:spTree>
    <p:extLst>
      <p:ext uri="{BB962C8B-B14F-4D97-AF65-F5344CB8AC3E}">
        <p14:creationId xmlns:p14="http://schemas.microsoft.com/office/powerpoint/2010/main" val="36004663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b="0" strike="noStrike" spc="-1" dirty="0" smtClean="0">
                <a:latin typeface="Arial"/>
              </a:rPr>
              <a:t>Состояния </a:t>
            </a:r>
            <a:r>
              <a:rPr lang="en-US" sz="6000" b="0" strike="noStrike" spc="-1" dirty="0" smtClean="0">
                <a:latin typeface="Arial"/>
              </a:rPr>
              <a:t>GIT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814286"/>
            <a:ext cx="10610433" cy="50437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760" indent="-914400">
              <a:buClr>
                <a:srgbClr val="000000"/>
              </a:buClr>
              <a:buFont typeface="+mj-lt"/>
              <a:buAutoNum type="arabicPeriod"/>
            </a:pPr>
            <a:r>
              <a:rPr lang="ru-RU" sz="5400" b="1" spc="-1" dirty="0" smtClean="0"/>
              <a:t>зафиксированное</a:t>
            </a:r>
            <a:r>
              <a:rPr lang="ru-RU" sz="5400" spc="-1" dirty="0" smtClean="0"/>
              <a:t> </a:t>
            </a:r>
            <a:r>
              <a:rPr lang="ru-RU" sz="5400" spc="-1" dirty="0"/>
              <a:t>(</a:t>
            </a:r>
            <a:r>
              <a:rPr lang="ru-RU" sz="5400" spc="-1" dirty="0" err="1"/>
              <a:t>committed</a:t>
            </a:r>
            <a:r>
              <a:rPr lang="ru-RU" sz="5400" spc="-1" dirty="0" smtClean="0"/>
              <a:t>)</a:t>
            </a:r>
            <a:endParaRPr lang="ru-RU" sz="5400" spc="-1" dirty="0"/>
          </a:p>
          <a:p>
            <a:pPr marL="914760" indent="-914400">
              <a:buClr>
                <a:srgbClr val="000000"/>
              </a:buClr>
              <a:buFont typeface="+mj-lt"/>
              <a:buAutoNum type="arabicPeriod"/>
            </a:pPr>
            <a:r>
              <a:rPr lang="ru-RU" sz="5400" b="1" spc="-1" dirty="0" smtClean="0"/>
              <a:t>изменённое</a:t>
            </a:r>
            <a:r>
              <a:rPr lang="ru-RU" sz="5400" spc="-1" dirty="0" smtClean="0"/>
              <a:t> </a:t>
            </a:r>
            <a:r>
              <a:rPr lang="ru-RU" sz="5400" spc="-1" dirty="0"/>
              <a:t>(</a:t>
            </a:r>
            <a:r>
              <a:rPr lang="ru-RU" sz="5400" spc="-1" dirty="0" err="1"/>
              <a:t>modified</a:t>
            </a:r>
            <a:r>
              <a:rPr lang="ru-RU" sz="5400" spc="-1" dirty="0"/>
              <a:t>)</a:t>
            </a:r>
          </a:p>
          <a:p>
            <a:pPr marL="914760" indent="-914400">
              <a:buClr>
                <a:srgbClr val="000000"/>
              </a:buClr>
              <a:buFont typeface="+mj-lt"/>
              <a:buAutoNum type="arabicPeriod"/>
            </a:pPr>
            <a:r>
              <a:rPr lang="ru-RU" sz="5400" b="1" spc="-1" dirty="0" smtClean="0"/>
              <a:t>подготовленное</a:t>
            </a:r>
            <a:r>
              <a:rPr lang="ru-RU" sz="5400" spc="-1" dirty="0" smtClean="0"/>
              <a:t> (</a:t>
            </a:r>
            <a:r>
              <a:rPr lang="ru-RU" sz="5400" spc="-1" dirty="0" err="1" smtClean="0"/>
              <a:t>staged</a:t>
            </a:r>
            <a:r>
              <a:rPr lang="ru-RU" sz="5400" spc="-1" dirty="0" smtClean="0"/>
              <a:t>)</a:t>
            </a:r>
            <a:r>
              <a:rPr lang="ru-RU" sz="5400" b="1" spc="-1" dirty="0" smtClean="0"/>
              <a:t>.</a:t>
            </a:r>
            <a:endParaRPr lang="ru-RU" sz="5400" spc="-1" dirty="0"/>
          </a:p>
        </p:txBody>
      </p:sp>
    </p:spTree>
    <p:extLst>
      <p:ext uri="{BB962C8B-B14F-4D97-AF65-F5344CB8AC3E}">
        <p14:creationId xmlns:p14="http://schemas.microsoft.com/office/powerpoint/2010/main" val="37092244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Принципы работы </a:t>
            </a:r>
            <a:r>
              <a:rPr lang="ru-RU" sz="6000" dirty="0" err="1" smtClean="0"/>
              <a:t>репозитория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760" indent="-914400">
              <a:buClr>
                <a:srgbClr val="000000"/>
              </a:buClr>
              <a:buFont typeface="+mj-lt"/>
              <a:buAutoNum type="arabicPeriod"/>
            </a:pPr>
            <a:r>
              <a:rPr lang="ru-RU" sz="4000" spc="-1" dirty="0"/>
              <a:t>“</a:t>
            </a:r>
            <a:r>
              <a:rPr lang="ru-RU" sz="4000" b="1" spc="-1" dirty="0"/>
              <a:t>Зафиксированный</a:t>
            </a:r>
            <a:r>
              <a:rPr lang="ru-RU" sz="4000" spc="-1" dirty="0"/>
              <a:t>” (</a:t>
            </a:r>
            <a:r>
              <a:rPr lang="ru-RU" sz="4000" spc="-1" dirty="0" err="1"/>
              <a:t>commited</a:t>
            </a:r>
            <a:r>
              <a:rPr lang="ru-RU" sz="4000" spc="-1" dirty="0"/>
              <a:t>) значит, что файл уже сохранён в вашей локальной базе</a:t>
            </a:r>
            <a:r>
              <a:rPr lang="ru-RU" sz="4000" spc="-1" dirty="0" smtClean="0"/>
              <a:t>.</a:t>
            </a:r>
            <a:endParaRPr lang="ru-RU" sz="4000" spc="-1" dirty="0"/>
          </a:p>
          <a:p>
            <a:pPr marL="914760" indent="-914400">
              <a:buClr>
                <a:srgbClr val="000000"/>
              </a:buClr>
              <a:buFont typeface="+mj-lt"/>
              <a:buAutoNum type="arabicPeriod"/>
            </a:pPr>
            <a:r>
              <a:rPr lang="ru-RU" sz="4000" spc="-1" dirty="0"/>
              <a:t>К </a:t>
            </a:r>
            <a:r>
              <a:rPr lang="ru-RU" sz="4000" b="1" spc="-1" dirty="0"/>
              <a:t>изменённым</a:t>
            </a:r>
            <a:r>
              <a:rPr lang="ru-RU" sz="4000" spc="-1" dirty="0"/>
              <a:t> (</a:t>
            </a:r>
            <a:r>
              <a:rPr lang="ru-RU" sz="4000" spc="-1" dirty="0" err="1"/>
              <a:t>modified</a:t>
            </a:r>
            <a:r>
              <a:rPr lang="ru-RU" sz="4000" spc="-1" dirty="0"/>
              <a:t>) относятся файлы, которые поменялись, но ещё не были зафиксированы</a:t>
            </a:r>
            <a:r>
              <a:rPr lang="ru-RU" sz="4000" spc="-1" dirty="0" smtClean="0"/>
              <a:t>.</a:t>
            </a:r>
            <a:endParaRPr lang="ru-RU" sz="4000" spc="-1" dirty="0"/>
          </a:p>
          <a:p>
            <a:pPr marL="914760" indent="-914400">
              <a:buClr>
                <a:srgbClr val="000000"/>
              </a:buClr>
              <a:buFont typeface="+mj-lt"/>
              <a:buAutoNum type="arabicPeriod"/>
            </a:pPr>
            <a:r>
              <a:rPr lang="ru-RU" sz="4000" b="1" spc="-1" dirty="0"/>
              <a:t>Подготовленные</a:t>
            </a:r>
            <a:r>
              <a:rPr lang="ru-RU" sz="4000" spc="-1" dirty="0"/>
              <a:t> файлы (</a:t>
            </a:r>
            <a:r>
              <a:rPr lang="ru-RU" sz="4000" spc="-1" dirty="0" err="1"/>
              <a:t>staged</a:t>
            </a:r>
            <a:r>
              <a:rPr lang="ru-RU" sz="4000" spc="-1" dirty="0"/>
              <a:t>) — это изменённые файлы, отмеченные для включения в следующий </a:t>
            </a:r>
            <a:r>
              <a:rPr lang="ru-RU" sz="4000" spc="-1" dirty="0" err="1"/>
              <a:t>коммит</a:t>
            </a:r>
            <a:r>
              <a:rPr lang="ru-RU" sz="4000" spc="-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16289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Секции </a:t>
            </a:r>
            <a:r>
              <a:rPr lang="ru-RU" sz="6000" dirty="0" err="1" smtClean="0"/>
              <a:t>репозитория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760" indent="-914400">
              <a:buClr>
                <a:srgbClr val="000000"/>
              </a:buClr>
              <a:buFont typeface="+mj-lt"/>
              <a:buAutoNum type="arabicPeriod"/>
            </a:pPr>
            <a:r>
              <a:rPr lang="en-US" sz="4000" b="1" spc="-1" dirty="0" err="1"/>
              <a:t>Git</a:t>
            </a:r>
            <a:r>
              <a:rPr lang="en-US" sz="4000" b="1" spc="-1" dirty="0"/>
              <a:t> </a:t>
            </a:r>
            <a:r>
              <a:rPr lang="ru-RU" sz="4000" b="1" spc="-1" dirty="0"/>
              <a:t>директория </a:t>
            </a:r>
            <a:r>
              <a:rPr lang="ru-RU" sz="4000" spc="-1" dirty="0"/>
              <a:t>(</a:t>
            </a:r>
            <a:r>
              <a:rPr lang="en-US" sz="4000" spc="-1" dirty="0" err="1"/>
              <a:t>Git</a:t>
            </a:r>
            <a:r>
              <a:rPr lang="en-US" sz="4000" spc="-1" dirty="0"/>
              <a:t> directory – repository .</a:t>
            </a:r>
            <a:r>
              <a:rPr lang="en-US" sz="4000" spc="-1" dirty="0" err="1"/>
              <a:t>git</a:t>
            </a:r>
            <a:r>
              <a:rPr lang="en-US" sz="4000" spc="-1" dirty="0" smtClean="0"/>
              <a:t>),</a:t>
            </a:r>
            <a:endParaRPr lang="en-US" sz="4000" spc="-1" dirty="0"/>
          </a:p>
          <a:p>
            <a:pPr marL="914760" indent="-914400">
              <a:buClr>
                <a:srgbClr val="000000"/>
              </a:buClr>
              <a:buFont typeface="+mj-lt"/>
              <a:buAutoNum type="arabicPeriod"/>
            </a:pPr>
            <a:r>
              <a:rPr lang="ru-RU" sz="4000" b="1" spc="-1" dirty="0"/>
              <a:t>рабочая директория </a:t>
            </a:r>
            <a:r>
              <a:rPr lang="ru-RU" sz="4000" spc="-1" dirty="0"/>
              <a:t>(</a:t>
            </a:r>
            <a:r>
              <a:rPr lang="en-US" sz="4000" spc="-1" dirty="0"/>
              <a:t>working directory</a:t>
            </a:r>
            <a:r>
              <a:rPr lang="en-US" sz="4000" spc="-1" dirty="0" smtClean="0"/>
              <a:t>)</a:t>
            </a:r>
            <a:endParaRPr lang="en-US" sz="4000" spc="-1" dirty="0"/>
          </a:p>
          <a:p>
            <a:pPr marL="914760" indent="-914400">
              <a:buClr>
                <a:srgbClr val="000000"/>
              </a:buClr>
              <a:buFont typeface="+mj-lt"/>
              <a:buAutoNum type="arabicPeriod"/>
            </a:pPr>
            <a:r>
              <a:rPr lang="ru-RU" sz="4000" b="1" spc="-1" dirty="0"/>
              <a:t>область подготовленных файлов </a:t>
            </a:r>
            <a:r>
              <a:rPr lang="ru-RU" sz="4000" spc="-1" dirty="0"/>
              <a:t>(</a:t>
            </a:r>
            <a:r>
              <a:rPr lang="en-US" sz="4000" spc="-1" dirty="0"/>
              <a:t>staging area).</a:t>
            </a:r>
            <a:endParaRPr lang="ru-RU" sz="4000" spc="-1" dirty="0"/>
          </a:p>
        </p:txBody>
      </p:sp>
    </p:spTree>
    <p:extLst>
      <p:ext uri="{BB962C8B-B14F-4D97-AF65-F5344CB8AC3E}">
        <p14:creationId xmlns:p14="http://schemas.microsoft.com/office/powerpoint/2010/main" val="40191447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25760" y="1122480"/>
            <a:ext cx="7217513" cy="23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5400" b="1" spc="-1" dirty="0" smtClean="0">
                <a:solidFill>
                  <a:srgbClr val="000000"/>
                </a:solidFill>
                <a:latin typeface="Times New Roman"/>
                <a:ea typeface="Noto Sans CJK SC"/>
              </a:rPr>
              <a:t>Понятие </a:t>
            </a:r>
            <a:r>
              <a:rPr lang="ru-RU" sz="5400" b="1" spc="-1" dirty="0" err="1">
                <a:solidFill>
                  <a:srgbClr val="000000"/>
                </a:solidFill>
                <a:latin typeface="Times New Roman"/>
                <a:ea typeface="Noto Sans CJK SC"/>
              </a:rPr>
              <a:t>репозитория</a:t>
            </a:r>
            <a:r>
              <a:rPr lang="ru-RU" sz="5400" b="1" spc="-1" dirty="0">
                <a:solidFill>
                  <a:srgbClr val="000000"/>
                </a:solidFill>
                <a:latin typeface="Times New Roman"/>
                <a:ea typeface="Noto Sans CJK SC"/>
              </a:rPr>
              <a:t> проекта, структура проекта . </a:t>
            </a:r>
            <a:endParaRPr lang="ru-RU" sz="5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5975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endParaRPr lang="ru-RU" sz="4000" spc="-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-1"/>
            <a:ext cx="11771576" cy="66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474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Секции </a:t>
            </a:r>
            <a:r>
              <a:rPr lang="ru-RU" sz="6000" dirty="0" err="1" smtClean="0"/>
              <a:t>репозитория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760" indent="-9144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4000" spc="-1" dirty="0" err="1"/>
              <a:t>Git</a:t>
            </a:r>
            <a:r>
              <a:rPr lang="ru-RU" sz="4000" spc="-1" dirty="0"/>
              <a:t> директория (.</a:t>
            </a:r>
            <a:r>
              <a:rPr lang="ru-RU" sz="4000" spc="-1" dirty="0" err="1"/>
              <a:t>git</a:t>
            </a:r>
            <a:r>
              <a:rPr lang="ru-RU" sz="4000" spc="-1" dirty="0"/>
              <a:t>) - это то место где </a:t>
            </a:r>
            <a:r>
              <a:rPr lang="ru-RU" sz="4000" spc="-1" dirty="0" err="1"/>
              <a:t>Git</a:t>
            </a:r>
            <a:r>
              <a:rPr lang="ru-RU" sz="4000" spc="-1" dirty="0"/>
              <a:t> хранит метаданные и базу объектов вашего проекта. Это самая важная часть </a:t>
            </a:r>
            <a:r>
              <a:rPr lang="ru-RU" sz="4000" spc="-1" dirty="0" err="1"/>
              <a:t>Git</a:t>
            </a:r>
            <a:r>
              <a:rPr lang="ru-RU" sz="4000" spc="-1" dirty="0"/>
              <a:t>, и это та часть, которая копируется при клонировании </a:t>
            </a:r>
            <a:r>
              <a:rPr lang="ru-RU" sz="4000" spc="-1" dirty="0" err="1"/>
              <a:t>репозитория</a:t>
            </a:r>
            <a:r>
              <a:rPr lang="ru-RU" sz="4000" spc="-1" dirty="0"/>
              <a:t> с другого компьютера</a:t>
            </a:r>
            <a:r>
              <a:rPr lang="ru-RU" sz="4000" spc="-1" dirty="0" smtClean="0"/>
              <a:t>.</a:t>
            </a:r>
            <a:endParaRPr lang="ru-RU" sz="4000" spc="-1" dirty="0"/>
          </a:p>
        </p:txBody>
      </p:sp>
    </p:spTree>
    <p:extLst>
      <p:ext uri="{BB962C8B-B14F-4D97-AF65-F5344CB8AC3E}">
        <p14:creationId xmlns:p14="http://schemas.microsoft.com/office/powerpoint/2010/main" val="23615106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endParaRPr lang="ru-RU" sz="4000" spc="-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-1"/>
            <a:ext cx="11771576" cy="66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03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Секции </a:t>
            </a:r>
            <a:r>
              <a:rPr lang="ru-RU" sz="6000" dirty="0" err="1" smtClean="0"/>
              <a:t>репозитория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760" indent="-9144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4000" spc="-1" dirty="0" smtClean="0"/>
              <a:t>Рабочая </a:t>
            </a:r>
            <a:r>
              <a:rPr lang="ru-RU" sz="4000" spc="-1" dirty="0"/>
              <a:t>директория является снимком версии проекта. Файлы распаковываются из сжатой базы данных в </a:t>
            </a:r>
            <a:r>
              <a:rPr lang="ru-RU" sz="4000" spc="-1" dirty="0" err="1"/>
              <a:t>Git</a:t>
            </a:r>
            <a:r>
              <a:rPr lang="ru-RU" sz="4000" spc="-1" dirty="0"/>
              <a:t> директории и располагаются на диске, для того, чтобы их можно было изменять и использовать</a:t>
            </a:r>
            <a:r>
              <a:rPr lang="ru-RU" sz="4000" spc="-1" dirty="0" smtClean="0"/>
              <a:t>.</a:t>
            </a:r>
            <a:endParaRPr lang="ru-RU" sz="4000" spc="-1" dirty="0"/>
          </a:p>
        </p:txBody>
      </p:sp>
    </p:spTree>
    <p:extLst>
      <p:ext uri="{BB962C8B-B14F-4D97-AF65-F5344CB8AC3E}">
        <p14:creationId xmlns:p14="http://schemas.microsoft.com/office/powerpoint/2010/main" val="293822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endParaRPr lang="ru-RU" sz="4000" spc="-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-1"/>
            <a:ext cx="11771576" cy="66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243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Секции </a:t>
            </a:r>
            <a:r>
              <a:rPr lang="ru-RU" sz="6000" dirty="0" err="1" smtClean="0"/>
              <a:t>репозитория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760" indent="-9144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4000" spc="-1" dirty="0" smtClean="0"/>
              <a:t>Область </a:t>
            </a:r>
            <a:r>
              <a:rPr lang="ru-RU" sz="4000" spc="-1" dirty="0"/>
              <a:t>подготовленных файлов - это файл, располагающийся в вашей </a:t>
            </a:r>
            <a:r>
              <a:rPr lang="ru-RU" sz="4000" spc="-1" dirty="0" err="1"/>
              <a:t>Git</a:t>
            </a:r>
            <a:r>
              <a:rPr lang="ru-RU" sz="4000" spc="-1" dirty="0"/>
              <a:t> директории, в нём содержится информация о том, какие изменения попадут в следующий </a:t>
            </a:r>
            <a:r>
              <a:rPr lang="ru-RU" sz="4000" spc="-1" dirty="0" err="1"/>
              <a:t>коммит</a:t>
            </a:r>
            <a:r>
              <a:rPr lang="ru-RU" sz="4000" spc="-1" dirty="0"/>
              <a:t>. Эту область ещё называют “индекс”, однако называть её </a:t>
            </a:r>
            <a:r>
              <a:rPr lang="ru-RU" sz="4000" spc="-1" dirty="0" err="1"/>
              <a:t>stage</a:t>
            </a:r>
            <a:r>
              <a:rPr lang="ru-RU" sz="4000" spc="-1" dirty="0"/>
              <a:t> область также общепринято.</a:t>
            </a:r>
          </a:p>
        </p:txBody>
      </p:sp>
    </p:spTree>
    <p:extLst>
      <p:ext uri="{BB962C8B-B14F-4D97-AF65-F5344CB8AC3E}">
        <p14:creationId xmlns:p14="http://schemas.microsoft.com/office/powerpoint/2010/main" val="14094156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endParaRPr lang="ru-RU" sz="4000" spc="-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-1"/>
            <a:ext cx="11771576" cy="66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438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Принципы работы </a:t>
            </a:r>
            <a:r>
              <a:rPr lang="ru-RU" sz="6000" dirty="0" err="1" smtClean="0"/>
              <a:t>репозитория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760" indent="-914400">
              <a:buClr>
                <a:srgbClr val="000000"/>
              </a:buClr>
              <a:buFont typeface="+mj-lt"/>
              <a:buAutoNum type="arabicPeriod"/>
            </a:pPr>
            <a:r>
              <a:rPr lang="ru-RU" sz="4000" spc="-1" dirty="0"/>
              <a:t>Вы изменяете файлы в вашей рабочей директории</a:t>
            </a:r>
            <a:r>
              <a:rPr lang="ru-RU" sz="4000" spc="-1" dirty="0" smtClean="0"/>
              <a:t>.</a:t>
            </a:r>
            <a:endParaRPr lang="ru-RU" sz="4000" spc="-1" dirty="0"/>
          </a:p>
          <a:p>
            <a:pPr marL="914760" indent="-914400">
              <a:buClr>
                <a:srgbClr val="000000"/>
              </a:buClr>
              <a:buFont typeface="+mj-lt"/>
              <a:buAutoNum type="arabicPeriod"/>
            </a:pPr>
            <a:r>
              <a:rPr lang="ru-RU" sz="4000" spc="-1" dirty="0"/>
              <a:t>Вы добавляете файлы в индекс, добавляя тем самым их снимки в область подготовленных файлов</a:t>
            </a:r>
            <a:r>
              <a:rPr lang="ru-RU" sz="4000" spc="-1" dirty="0" smtClean="0"/>
              <a:t>.</a:t>
            </a:r>
            <a:endParaRPr lang="ru-RU" sz="4000" spc="-1" dirty="0"/>
          </a:p>
          <a:p>
            <a:pPr marL="914760" indent="-914400">
              <a:buClr>
                <a:srgbClr val="000000"/>
              </a:buClr>
              <a:buFont typeface="+mj-lt"/>
              <a:buAutoNum type="arabicPeriod"/>
            </a:pPr>
            <a:r>
              <a:rPr lang="ru-RU" sz="4000" spc="-1" dirty="0"/>
              <a:t>Когда вы делаете </a:t>
            </a:r>
            <a:r>
              <a:rPr lang="ru-RU" sz="4000" spc="-1" dirty="0" err="1"/>
              <a:t>коммит</a:t>
            </a:r>
            <a:r>
              <a:rPr lang="ru-RU" sz="4000" spc="-1" dirty="0"/>
              <a:t>, используются файлы из индекса, как есть и этот снимок сохраняется в вашу </a:t>
            </a:r>
            <a:r>
              <a:rPr lang="ru-RU" sz="4000" spc="-1" dirty="0" err="1"/>
              <a:t>Git</a:t>
            </a:r>
            <a:r>
              <a:rPr lang="ru-RU" sz="4000" spc="-1" dirty="0"/>
              <a:t> директорию (.</a:t>
            </a:r>
            <a:r>
              <a:rPr lang="ru-RU" sz="4000" spc="-1" dirty="0" err="1"/>
              <a:t>git</a:t>
            </a:r>
            <a:r>
              <a:rPr lang="ru-RU" sz="4000" spc="-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26287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Принципы работы </a:t>
            </a:r>
            <a:r>
              <a:rPr lang="ru-RU" sz="6000" dirty="0" err="1" smtClean="0"/>
              <a:t>репозитория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endParaRPr lang="ru-RU" sz="4000" spc="-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9611" cy="65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097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Использованные источники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6080" y="1337400"/>
            <a:ext cx="1183248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18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4000" spc="-1" dirty="0">
                <a:hlinkClick r:id="rId2"/>
              </a:rPr>
              <a:t>http://</a:t>
            </a:r>
            <a:r>
              <a:rPr lang="en-US" sz="4000" spc="-1" dirty="0" smtClean="0">
                <a:hlinkClick r:id="rId2"/>
              </a:rPr>
              <a:t>pr0git.blogspot.com/2015/02/git.html</a:t>
            </a:r>
            <a:endParaRPr lang="en-US" sz="4000" spc="-1" dirty="0" smtClean="0"/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4000" spc="-1" dirty="0">
                <a:hlinkClick r:id="rId3"/>
              </a:rPr>
              <a:t>https://</a:t>
            </a:r>
            <a:r>
              <a:rPr lang="en-US" sz="4000" spc="-1" dirty="0" smtClean="0">
                <a:hlinkClick r:id="rId3"/>
              </a:rPr>
              <a:t>htmlacademy.ru/blog/boost/tools/git-and-github-glossary</a:t>
            </a:r>
            <a:endParaRPr lang="en-US" sz="4000" spc="-1" dirty="0" smtClean="0"/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4000" spc="-1" dirty="0">
                <a:hlinkClick r:id="rId4"/>
              </a:rPr>
              <a:t>https://</a:t>
            </a:r>
            <a:r>
              <a:rPr lang="en-US" sz="4000" spc="-1" dirty="0" smtClean="0">
                <a:hlinkClick r:id="rId4"/>
              </a:rPr>
              <a:t>flexberry.github.io/ru/fd_recommended-structure-repository.html</a:t>
            </a:r>
            <a:endParaRPr lang="en-US" sz="4000" spc="-1" dirty="0" smtClean="0"/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en-US" sz="4000" spc="-1" dirty="0"/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en-US" sz="4000" spc="-1" dirty="0" smtClean="0"/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n-US" sz="4000" spc="-1">
                <a:hlinkClick r:id="rId5"/>
              </a:rPr>
              <a:t>https://medium.com/@vvladislavv/%D1%88%D0%BF%D0%B0%D1%80%D0%B3%D0%B0%D0%BB%D0%BA%D0%B0-%D0%BF%D0%BE-</a:t>
            </a:r>
            <a:r>
              <a:rPr lang="en-US" sz="4000" spc="-1">
                <a:hlinkClick r:id="rId5"/>
              </a:rPr>
              <a:t>%</a:t>
            </a:r>
            <a:r>
              <a:rPr lang="en-US" sz="4000" spc="-1" smtClean="0">
                <a:hlinkClick r:id="rId5"/>
              </a:rPr>
              <a:t>D0%BE%D1%81%D0%BD%D0%BE%D0%B2%D0%B0%D0%BC-git-github-dcd6b91406a8</a:t>
            </a:r>
            <a:endParaRPr lang="en-US" sz="4000" spc="-1" smtClean="0"/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en-US" sz="4000" spc="-1" smtClean="0"/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en-US" sz="4000" spc="-1" dirty="0" smtClean="0"/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ru-RU" sz="4000" spc="-1" dirty="0" smtClean="0"/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en-US" sz="4000" spc="-1" dirty="0" smtClean="0"/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ru-RU" sz="40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Основные определения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r>
              <a:rPr lang="ru-RU" sz="4000" b="1" spc="-1" dirty="0" err="1"/>
              <a:t>Git</a:t>
            </a:r>
            <a:r>
              <a:rPr lang="ru-RU" sz="4000" b="1" spc="-1" dirty="0"/>
              <a:t> или Гит </a:t>
            </a:r>
            <a:r>
              <a:rPr lang="ru-RU" sz="4000" spc="-1" dirty="0"/>
              <a:t>— система контроля и управления версиями файлов</a:t>
            </a:r>
            <a:r>
              <a:rPr lang="ru-RU" sz="4000" spc="-1" dirty="0" smtClean="0"/>
              <a:t>.</a:t>
            </a:r>
          </a:p>
          <a:p>
            <a:pPr marL="360">
              <a:buClr>
                <a:srgbClr val="000000"/>
              </a:buClr>
            </a:pPr>
            <a:endParaRPr lang="ru-RU" sz="4000" spc="-1" dirty="0"/>
          </a:p>
          <a:p>
            <a:pPr marL="360">
              <a:buClr>
                <a:srgbClr val="000000"/>
              </a:buClr>
            </a:pPr>
            <a:r>
              <a:rPr lang="en-US" sz="4000" spc="-1" dirty="0" smtClean="0"/>
              <a:t>GIT – </a:t>
            </a:r>
            <a:r>
              <a:rPr lang="en-US" sz="4000" b="1" spc="-1" dirty="0" smtClean="0"/>
              <a:t>Global Information Tracker</a:t>
            </a:r>
          </a:p>
        </p:txBody>
      </p:sp>
    </p:spTree>
    <p:extLst>
      <p:ext uri="{BB962C8B-B14F-4D97-AF65-F5344CB8AC3E}">
        <p14:creationId xmlns:p14="http://schemas.microsoft.com/office/powerpoint/2010/main" val="558119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Основные определения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r>
              <a:rPr lang="ru-RU" sz="4000" b="1" spc="-1" dirty="0" err="1" smtClean="0"/>
              <a:t>GitHub</a:t>
            </a:r>
            <a:r>
              <a:rPr lang="ru-RU" sz="4000" b="1" spc="-1" dirty="0" smtClean="0"/>
              <a:t> </a:t>
            </a:r>
            <a:r>
              <a:rPr lang="ru-RU" sz="4000" b="1" spc="-1" dirty="0"/>
              <a:t>или </a:t>
            </a:r>
            <a:r>
              <a:rPr lang="ru-RU" sz="4000" b="1" spc="-1" dirty="0" err="1"/>
              <a:t>Гитхаб</a:t>
            </a:r>
            <a:r>
              <a:rPr lang="ru-RU" sz="4000" b="1" spc="-1" dirty="0"/>
              <a:t> </a:t>
            </a:r>
            <a:r>
              <a:rPr lang="ru-RU" sz="4000" spc="-1" dirty="0"/>
              <a:t>— веб-сервис для размещения </a:t>
            </a:r>
            <a:r>
              <a:rPr lang="ru-RU" sz="4000" spc="-1" dirty="0" err="1"/>
              <a:t>репозиториев</a:t>
            </a:r>
            <a:r>
              <a:rPr lang="ru-RU" sz="4000" spc="-1" dirty="0"/>
              <a:t> и совместной разработки проектов</a:t>
            </a:r>
            <a:r>
              <a:rPr lang="ru-RU" sz="4000" spc="-1" dirty="0" smtClean="0"/>
              <a:t>.</a:t>
            </a:r>
            <a:endParaRPr lang="ru-RU" sz="4000" spc="-1" dirty="0"/>
          </a:p>
        </p:txBody>
      </p:sp>
    </p:spTree>
    <p:extLst>
      <p:ext uri="{BB962C8B-B14F-4D97-AF65-F5344CB8AC3E}">
        <p14:creationId xmlns:p14="http://schemas.microsoft.com/office/powerpoint/2010/main" val="37051667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Основные определения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r>
              <a:rPr lang="ru-RU" sz="4000" b="1" spc="-1" dirty="0" err="1" smtClean="0"/>
              <a:t>Репозиторий</a:t>
            </a:r>
            <a:r>
              <a:rPr lang="ru-RU" sz="4000" b="1" spc="-1" dirty="0" smtClean="0"/>
              <a:t> </a:t>
            </a:r>
            <a:r>
              <a:rPr lang="ru-RU" sz="4000" b="1" spc="-1" dirty="0" err="1"/>
              <a:t>Git</a:t>
            </a:r>
            <a:r>
              <a:rPr lang="ru-RU" sz="4000" b="1" spc="-1" dirty="0"/>
              <a:t> </a:t>
            </a:r>
            <a:r>
              <a:rPr lang="ru-RU" sz="4000" spc="-1" dirty="0"/>
              <a:t>— каталог файловой системы, в котором находятся: </a:t>
            </a:r>
            <a:endParaRPr lang="en-US" sz="4000" spc="-1" dirty="0" smtClean="0"/>
          </a:p>
          <a:p>
            <a:pPr marL="743310" indent="-742950">
              <a:buClr>
                <a:srgbClr val="000000"/>
              </a:buClr>
              <a:buFont typeface="+mj-lt"/>
              <a:buAutoNum type="arabicPeriod"/>
            </a:pPr>
            <a:r>
              <a:rPr lang="ru-RU" sz="4000" spc="-1" dirty="0" smtClean="0"/>
              <a:t>файлы </a:t>
            </a:r>
            <a:r>
              <a:rPr lang="ru-RU" sz="4000" spc="-1" dirty="0"/>
              <a:t>конфигурации</a:t>
            </a:r>
            <a:r>
              <a:rPr lang="ru-RU" sz="4000" spc="-1" dirty="0" smtClean="0"/>
              <a:t>,</a:t>
            </a:r>
            <a:endParaRPr lang="en-US" sz="4000" spc="-1" dirty="0" smtClean="0"/>
          </a:p>
          <a:p>
            <a:pPr marL="743310" indent="-742950">
              <a:buClr>
                <a:srgbClr val="000000"/>
              </a:buClr>
              <a:buFont typeface="+mj-lt"/>
              <a:buAutoNum type="arabicPeriod"/>
            </a:pPr>
            <a:r>
              <a:rPr lang="ru-RU" sz="4000" spc="-1" dirty="0" smtClean="0"/>
              <a:t> </a:t>
            </a:r>
            <a:r>
              <a:rPr lang="ru-RU" sz="4000" spc="-1" dirty="0"/>
              <a:t>файлы журналов операций, выполняемых над </a:t>
            </a:r>
            <a:r>
              <a:rPr lang="ru-RU" sz="4000" spc="-1" dirty="0" err="1"/>
              <a:t>репозиторием</a:t>
            </a:r>
            <a:r>
              <a:rPr lang="ru-RU" sz="4000" spc="-1" dirty="0"/>
              <a:t>, </a:t>
            </a:r>
            <a:endParaRPr lang="en-US" sz="4000" spc="-1" dirty="0" smtClean="0"/>
          </a:p>
          <a:p>
            <a:pPr marL="743310" indent="-742950">
              <a:buClr>
                <a:srgbClr val="000000"/>
              </a:buClr>
              <a:buFont typeface="+mj-lt"/>
              <a:buAutoNum type="arabicPeriod"/>
            </a:pPr>
            <a:r>
              <a:rPr lang="ru-RU" sz="4000" spc="-1" dirty="0" smtClean="0"/>
              <a:t>индекс </a:t>
            </a:r>
            <a:r>
              <a:rPr lang="ru-RU" sz="4000" spc="-1" dirty="0"/>
              <a:t>расположения </a:t>
            </a:r>
            <a:r>
              <a:rPr lang="ru-RU" sz="4000" spc="-1" dirty="0" smtClean="0"/>
              <a:t>файлов</a:t>
            </a:r>
            <a:endParaRPr lang="en-US" sz="4000" spc="-1" dirty="0" smtClean="0"/>
          </a:p>
          <a:p>
            <a:pPr marL="743310" indent="-742950">
              <a:buClr>
                <a:srgbClr val="000000"/>
              </a:buClr>
              <a:buFont typeface="+mj-lt"/>
              <a:buAutoNum type="arabicPeriod"/>
            </a:pPr>
            <a:r>
              <a:rPr lang="ru-RU" sz="4000" spc="-1" dirty="0" smtClean="0"/>
              <a:t>хранилище</a:t>
            </a:r>
            <a:r>
              <a:rPr lang="ru-RU" sz="4000" spc="-1" dirty="0"/>
              <a:t>, содержащее сами контролируемые файлы</a:t>
            </a:r>
            <a:r>
              <a:rPr lang="ru-RU" sz="4000" spc="-1" dirty="0" smtClean="0"/>
              <a:t>.</a:t>
            </a:r>
            <a:endParaRPr lang="ru-RU" sz="4000" spc="-1" dirty="0"/>
          </a:p>
        </p:txBody>
      </p:sp>
    </p:spTree>
    <p:extLst>
      <p:ext uri="{BB962C8B-B14F-4D97-AF65-F5344CB8AC3E}">
        <p14:creationId xmlns:p14="http://schemas.microsoft.com/office/powerpoint/2010/main" val="7376788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Основные определения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r>
              <a:rPr lang="ru-RU" sz="4000" b="1" spc="-1" dirty="0" smtClean="0"/>
              <a:t>Локальный </a:t>
            </a:r>
            <a:r>
              <a:rPr lang="ru-RU" sz="4000" b="1" spc="-1" dirty="0" err="1"/>
              <a:t>репозиторий</a:t>
            </a:r>
            <a:r>
              <a:rPr lang="ru-RU" sz="4000" b="1" spc="-1" dirty="0"/>
              <a:t> </a:t>
            </a:r>
            <a:r>
              <a:rPr lang="ru-RU" sz="4000" spc="-1" dirty="0"/>
              <a:t>— </a:t>
            </a:r>
            <a:r>
              <a:rPr lang="ru-RU" sz="4000" spc="-1" dirty="0" err="1"/>
              <a:t>репозиторий</a:t>
            </a:r>
            <a:r>
              <a:rPr lang="ru-RU" sz="4000" spc="-1" dirty="0"/>
              <a:t>, расположенный на локальном компьютере разработчика в каталоге. </a:t>
            </a:r>
          </a:p>
        </p:txBody>
      </p:sp>
    </p:spTree>
    <p:extLst>
      <p:ext uri="{BB962C8B-B14F-4D97-AF65-F5344CB8AC3E}">
        <p14:creationId xmlns:p14="http://schemas.microsoft.com/office/powerpoint/2010/main" val="13395585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Основные определения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r>
              <a:rPr lang="ru-RU" sz="4000" b="1" spc="-1" dirty="0" smtClean="0"/>
              <a:t>Удалённый </a:t>
            </a:r>
            <a:r>
              <a:rPr lang="ru-RU" sz="4000" b="1" spc="-1" dirty="0" err="1"/>
              <a:t>репозиторий</a:t>
            </a:r>
            <a:r>
              <a:rPr lang="ru-RU" sz="4000" b="1" spc="-1" dirty="0"/>
              <a:t> </a:t>
            </a:r>
            <a:r>
              <a:rPr lang="ru-RU" sz="4000" spc="-1" dirty="0"/>
              <a:t>— </a:t>
            </a:r>
            <a:r>
              <a:rPr lang="ru-RU" sz="4000" spc="-1" dirty="0" err="1"/>
              <a:t>репозиторий</a:t>
            </a:r>
            <a:r>
              <a:rPr lang="ru-RU" sz="4000" spc="-1" dirty="0"/>
              <a:t>, находящийся на удалённом сервере. Это общий </a:t>
            </a:r>
            <a:r>
              <a:rPr lang="ru-RU" sz="4000" spc="-1" dirty="0" err="1"/>
              <a:t>репозиторий</a:t>
            </a:r>
            <a:r>
              <a:rPr lang="ru-RU" sz="4000" spc="-1" dirty="0"/>
              <a:t>, в который приходят все изменения и из которого забираются все обновления</a:t>
            </a:r>
            <a:r>
              <a:rPr lang="ru-RU" sz="4000" spc="-1" dirty="0" smtClean="0"/>
              <a:t>.</a:t>
            </a:r>
            <a:endParaRPr lang="ru-RU" sz="4000" spc="-1" dirty="0"/>
          </a:p>
        </p:txBody>
      </p:sp>
    </p:spTree>
    <p:extLst>
      <p:ext uri="{BB962C8B-B14F-4D97-AF65-F5344CB8AC3E}">
        <p14:creationId xmlns:p14="http://schemas.microsoft.com/office/powerpoint/2010/main" val="23139845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Основные определения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r>
              <a:rPr lang="ru-RU" sz="4000" b="1" spc="-1" dirty="0" err="1" smtClean="0"/>
              <a:t>Форк</a:t>
            </a:r>
            <a:r>
              <a:rPr lang="ru-RU" sz="4000" b="1" spc="-1" dirty="0" smtClean="0"/>
              <a:t> </a:t>
            </a:r>
            <a:r>
              <a:rPr lang="ru-RU" sz="4000" b="1" spc="-1" dirty="0"/>
              <a:t>(</a:t>
            </a:r>
            <a:r>
              <a:rPr lang="ru-RU" sz="4000" b="1" spc="-1" dirty="0" err="1"/>
              <a:t>Fork</a:t>
            </a:r>
            <a:r>
              <a:rPr lang="ru-RU" sz="4000" b="1" spc="-1" dirty="0"/>
              <a:t>) </a:t>
            </a:r>
            <a:r>
              <a:rPr lang="ru-RU" sz="4000" spc="-1" dirty="0"/>
              <a:t>— копия </a:t>
            </a:r>
            <a:r>
              <a:rPr lang="ru-RU" sz="4000" spc="-1" dirty="0" err="1"/>
              <a:t>репозитория</a:t>
            </a:r>
            <a:r>
              <a:rPr lang="ru-RU" sz="4000" spc="-1" dirty="0" smtClean="0"/>
              <a:t>. </a:t>
            </a:r>
            <a:endParaRPr lang="en-US" sz="4000" spc="-1" dirty="0" smtClean="0"/>
          </a:p>
          <a:p>
            <a:pPr marL="360">
              <a:buClr>
                <a:srgbClr val="000000"/>
              </a:buClr>
            </a:pPr>
            <a:r>
              <a:rPr lang="ru-RU" sz="4000" spc="-1" dirty="0" smtClean="0"/>
              <a:t>Его </a:t>
            </a:r>
            <a:r>
              <a:rPr lang="ru-RU" sz="4000" spc="-1" dirty="0"/>
              <a:t>также можно рассматривать как внешнюю ветку для текущего </a:t>
            </a:r>
            <a:r>
              <a:rPr lang="ru-RU" sz="4000" spc="-1" dirty="0" err="1"/>
              <a:t>репозитория</a:t>
            </a:r>
            <a:r>
              <a:rPr lang="ru-RU" sz="4000" spc="-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2458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1"/>
            <a:ext cx="11771576" cy="120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Основные определения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209964"/>
            <a:ext cx="11220033" cy="5648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r>
              <a:rPr lang="ru-RU" sz="4000" b="1" spc="-1" dirty="0" smtClean="0"/>
              <a:t>Обновиться </a:t>
            </a:r>
            <a:r>
              <a:rPr lang="ru-RU" sz="4000" b="1" spc="-1" dirty="0"/>
              <a:t>из </a:t>
            </a:r>
            <a:r>
              <a:rPr lang="ru-RU" sz="4000" b="1" spc="-1" dirty="0" err="1"/>
              <a:t>апстрима</a:t>
            </a:r>
            <a:r>
              <a:rPr lang="ru-RU" sz="4000" b="1" spc="-1" dirty="0"/>
              <a:t> </a:t>
            </a:r>
            <a:r>
              <a:rPr lang="ru-RU" sz="4000" spc="-1" dirty="0"/>
              <a:t>— обновить свою локальную версию </a:t>
            </a:r>
            <a:r>
              <a:rPr lang="ru-RU" sz="4000" spc="-1" dirty="0" err="1"/>
              <a:t>форка</a:t>
            </a:r>
            <a:r>
              <a:rPr lang="ru-RU" sz="4000" spc="-1" dirty="0"/>
              <a:t> до последней версии основного </a:t>
            </a:r>
            <a:r>
              <a:rPr lang="ru-RU" sz="4000" spc="-1" dirty="0" err="1"/>
              <a:t>репозитория</a:t>
            </a:r>
            <a:r>
              <a:rPr lang="ru-RU" sz="4000" spc="-1" dirty="0"/>
              <a:t>, от которого сделан </a:t>
            </a:r>
            <a:r>
              <a:rPr lang="ru-RU" sz="4000" spc="-1" dirty="0" err="1"/>
              <a:t>форк</a:t>
            </a:r>
            <a:r>
              <a:rPr lang="ru-RU" sz="4000" spc="-1" dirty="0"/>
              <a:t>.</a:t>
            </a:r>
          </a:p>
          <a:p>
            <a:pPr marL="360">
              <a:buClr>
                <a:srgbClr val="000000"/>
              </a:buClr>
            </a:pPr>
            <a:endParaRPr lang="ru-RU" sz="4000" spc="-1" dirty="0"/>
          </a:p>
          <a:p>
            <a:pPr marL="360">
              <a:buClr>
                <a:srgbClr val="000000"/>
              </a:buClr>
            </a:pPr>
            <a:r>
              <a:rPr lang="ru-RU" sz="4000" b="1" spc="-1" dirty="0"/>
              <a:t>Обновиться из </a:t>
            </a:r>
            <a:r>
              <a:rPr lang="ru-RU" sz="4000" b="1" spc="-1" dirty="0" err="1"/>
              <a:t>ориджина</a:t>
            </a:r>
            <a:r>
              <a:rPr lang="ru-RU" sz="4000" b="1" spc="-1" dirty="0"/>
              <a:t> </a:t>
            </a:r>
            <a:r>
              <a:rPr lang="ru-RU" sz="4000" spc="-1" dirty="0"/>
              <a:t>— обновить свою локальную версию </a:t>
            </a:r>
            <a:r>
              <a:rPr lang="ru-RU" sz="4000" spc="-1" dirty="0" err="1"/>
              <a:t>репозитория</a:t>
            </a:r>
            <a:r>
              <a:rPr lang="ru-RU" sz="4000" spc="-1" dirty="0"/>
              <a:t> до последней удалённой версии этого </a:t>
            </a:r>
            <a:r>
              <a:rPr lang="ru-RU" sz="4000" spc="-1" dirty="0" err="1"/>
              <a:t>репозитория</a:t>
            </a:r>
            <a:r>
              <a:rPr lang="ru-RU" sz="4000" spc="-1" dirty="0" smtClean="0"/>
              <a:t>.</a:t>
            </a:r>
            <a:endParaRPr lang="ru-RU" sz="4000" spc="-1" dirty="0"/>
          </a:p>
        </p:txBody>
      </p:sp>
    </p:spTree>
    <p:extLst>
      <p:ext uri="{BB962C8B-B14F-4D97-AF65-F5344CB8AC3E}">
        <p14:creationId xmlns:p14="http://schemas.microsoft.com/office/powerpoint/2010/main" val="30199528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</TotalTime>
  <Words>648</Words>
  <Application>Microsoft Office PowerPoint</Application>
  <PresentationFormat>Широкоэкранный</PresentationFormat>
  <Paragraphs>78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8" baseType="lpstr">
      <vt:lpstr>Arial</vt:lpstr>
      <vt:lpstr>Calibri Light</vt:lpstr>
      <vt:lpstr>DejaVu Sans</vt:lpstr>
      <vt:lpstr>Noto Sans CJK SC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subject/>
  <dc:creator>uzzver</dc:creator>
  <dc:description/>
  <cp:lastModifiedBy>vanya</cp:lastModifiedBy>
  <cp:revision>180</cp:revision>
  <dcterms:created xsi:type="dcterms:W3CDTF">2019-10-06T08:04:28Z</dcterms:created>
  <dcterms:modified xsi:type="dcterms:W3CDTF">2020-09-07T17:42:45Z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