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37" r:id="rId4"/>
    <p:sldId id="338" r:id="rId5"/>
    <p:sldId id="367" r:id="rId6"/>
    <p:sldId id="363" r:id="rId7"/>
    <p:sldId id="364" r:id="rId8"/>
    <p:sldId id="365" r:id="rId9"/>
    <p:sldId id="366" r:id="rId10"/>
    <p:sldId id="339" r:id="rId11"/>
    <p:sldId id="344" r:id="rId12"/>
    <p:sldId id="340" r:id="rId13"/>
    <p:sldId id="345" r:id="rId14"/>
    <p:sldId id="346" r:id="rId15"/>
    <p:sldId id="342" r:id="rId16"/>
    <p:sldId id="347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48" r:id="rId30"/>
    <p:sldId id="362" r:id="rId31"/>
    <p:sldId id="361" r:id="rId3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E322A-1D57-4286-BF58-BD18B2ECFE07}" type="datetimeFigureOut">
              <a:rPr lang="ru-RU"/>
              <a:pPr>
                <a:defRPr/>
              </a:pPr>
              <a:t>11.09.2020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AF20F-2ACB-49AC-97E4-B541DD6537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urok.ru/prezentaciya-po-mdk-razrabotka-i-administrirovanie-baz-dannih-na-temu-osnovnie-tehnologii-dostupa-k-dannim-i-tipovie-elementi-do-2757347.html" TargetMode="External"/><Relationship Id="rId2" Type="http://schemas.openxmlformats.org/officeDocument/2006/relationships/hyperlink" Target="https://support.office.com/ru-ru/article/&#1059;&#1087;&#1088;&#1072;&#1074;&#1083;&#1077;&#1085;&#1080;&#1077;-&#1080;&#1089;&#1090;&#1086;&#1095;&#1085;&#1080;&#1082;&#1072;&#1084;&#1080;-&#1076;&#1072;&#1085;&#1085;&#1099;&#1093;-odbc-b19f856b-5b9b-48c9-8b93-07484bfab5a7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lexberry.github.io/ru/gbt_integration-method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5760" y="1122479"/>
            <a:ext cx="7217513" cy="3507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6000" b="1" spc="-1" dirty="0" smtClean="0">
                <a:solidFill>
                  <a:srgbClr val="000000"/>
                </a:solidFill>
                <a:latin typeface="Times New Roman"/>
                <a:ea typeface="Noto Sans CJK SC"/>
              </a:rPr>
              <a:t>Средства разработки программного обеспечения. </a:t>
            </a:r>
            <a:endParaRPr lang="ru-RU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/>
              <a:t>Уровни </a:t>
            </a:r>
            <a:r>
              <a:rPr lang="ru-RU" altLang="ru-RU" sz="3600" dirty="0"/>
              <a:t>интеграции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480" y="1357313"/>
            <a:ext cx="9601320" cy="485775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ru-RU" sz="4400" b="1" dirty="0" smtClean="0"/>
              <a:t>Интеграция бизнес-процессов </a:t>
            </a:r>
            <a:r>
              <a:rPr lang="ru-RU" sz="4400" dirty="0"/>
              <a:t>– представляет собой автоматизацию бизнес-процессов организации на основе единой инфраструктуры по созданию и управлению бизнес-процессами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33112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dirty="0"/>
              <a:t>Интеграция </a:t>
            </a:r>
            <a:r>
              <a:rPr lang="ru-RU" altLang="ru-RU" sz="3600" dirty="0" smtClean="0"/>
              <a:t>бизнес-процессов</a:t>
            </a:r>
            <a:r>
              <a:rPr lang="en-US" altLang="ru-RU" sz="3600" dirty="0" smtClean="0"/>
              <a:t>: </a:t>
            </a:r>
            <a:r>
              <a:rPr lang="ru-RU" altLang="ru-RU" sz="3600" dirty="0" smtClean="0"/>
              <a:t>возможности </a:t>
            </a:r>
            <a:endParaRPr lang="ru-RU" alt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480" y="1604520"/>
            <a:ext cx="10972440" cy="5115594"/>
          </a:xfrm>
        </p:spPr>
        <p:txBody>
          <a:bodyPr rtlCol="0"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 smtClean="0"/>
              <a:t>моделировать бизнес-процессы;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 smtClean="0"/>
              <a:t>обеспечить соблюдение правил выполнения бизнес процессов;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 smtClean="0"/>
              <a:t>предоставить пользователем единый интерфейс для выполнения задач в рамках бизнес процессов;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 smtClean="0"/>
              <a:t>обеспечить </a:t>
            </a:r>
            <a:r>
              <a:rPr lang="ru-RU" sz="3200" b="1" u="sng" dirty="0" smtClean="0"/>
              <a:t>контроль</a:t>
            </a:r>
            <a:r>
              <a:rPr lang="ru-RU" sz="3200" u="sng" dirty="0" smtClean="0"/>
              <a:t> </a:t>
            </a:r>
            <a:r>
              <a:rPr lang="ru-RU" sz="3200" dirty="0" smtClean="0"/>
              <a:t>над выполнением и </a:t>
            </a:r>
            <a:r>
              <a:rPr lang="ru-RU" sz="3200" b="1" u="sng" dirty="0" smtClean="0"/>
              <a:t>аудит</a:t>
            </a:r>
            <a:r>
              <a:rPr lang="ru-RU" sz="3200" dirty="0" smtClean="0"/>
              <a:t> бизнес процессов;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 smtClean="0"/>
              <a:t>вносить изменение в бизнес процессы в соответствии с требованиями бизнеса;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 smtClean="0"/>
              <a:t>получить данные для анализа выполнения и оптимизации бизнес процессов.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/>
              <a:t>Уровни </a:t>
            </a:r>
            <a:r>
              <a:rPr lang="ru-RU" altLang="ru-RU" sz="3600" dirty="0"/>
              <a:t>интеграции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480" y="1357313"/>
            <a:ext cx="9601320" cy="485775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ru-RU" dirty="0" smtClean="0"/>
          </a:p>
          <a:p>
            <a:pPr marL="0" indent="0" algn="just">
              <a:buNone/>
              <a:defRPr/>
            </a:pPr>
            <a:r>
              <a:rPr lang="ru-RU" sz="4400" b="1" dirty="0" smtClean="0"/>
              <a:t>Интеграция приложений </a:t>
            </a:r>
            <a:r>
              <a:rPr lang="ru-RU" sz="4400" dirty="0" smtClean="0"/>
              <a:t>– основана на объединении данных или функций одного приложения с другим, благодаря чему обеспечивается интеграция, близкая к реальному времени. 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/>
              <a:t>Уровни </a:t>
            </a:r>
            <a:r>
              <a:rPr lang="ru-RU" altLang="ru-RU" sz="3600" dirty="0"/>
              <a:t>интеграции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480" y="1357313"/>
            <a:ext cx="9601320" cy="485775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ru-RU" dirty="0" smtClean="0"/>
          </a:p>
          <a:p>
            <a:pPr marL="0" indent="0" algn="just">
              <a:buNone/>
              <a:defRPr/>
            </a:pPr>
            <a:r>
              <a:rPr lang="ru-RU" sz="4400" b="1" dirty="0" smtClean="0"/>
              <a:t>Интеграция данных </a:t>
            </a:r>
            <a:r>
              <a:rPr lang="ru-RU" sz="4400" dirty="0" smtClean="0"/>
              <a:t>– основана на идентификации и каталогизации данных с целью их дальнейшего использования. </a:t>
            </a:r>
          </a:p>
          <a:p>
            <a:pPr marL="0" indent="0"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4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dirty="0" smtClean="0"/>
              <a:t>7. Характеристика уровня интеграции данных.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480" y="1604520"/>
            <a:ext cx="10972440" cy="5086566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ru-RU" sz="3200" dirty="0" smtClean="0"/>
              <a:t>На этом  уровне  в целях  интеграции  данные должны быть: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ru-RU" sz="3200" dirty="0" smtClean="0"/>
              <a:t> </a:t>
            </a:r>
            <a:r>
              <a:rPr lang="ru-RU" sz="4000" dirty="0" smtClean="0"/>
              <a:t>идентифицированы (то есть указано их местоположение в распределенной системе);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ru-RU" sz="4000" dirty="0" smtClean="0"/>
              <a:t>каталогизированы;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ru-RU" sz="4000" dirty="0" smtClean="0"/>
              <a:t>должна быть построена модель метаданных (т.е. описание данных о данных)</a:t>
            </a:r>
          </a:p>
          <a:p>
            <a:pPr marL="0" indent="0">
              <a:buNone/>
              <a:defRPr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9212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/>
              <a:t>Уровни </a:t>
            </a:r>
            <a:r>
              <a:rPr lang="ru-RU" altLang="ru-RU" sz="3600" dirty="0"/>
              <a:t>интеграции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480" y="1357313"/>
            <a:ext cx="9601320" cy="485775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ru-RU" sz="4400" b="1" dirty="0" smtClean="0"/>
              <a:t>Интеграция на основе стандартов </a:t>
            </a:r>
            <a:r>
              <a:rPr lang="ru-RU" sz="4400" dirty="0" smtClean="0"/>
              <a:t>– основана на использовании стандартных форматов данных (например, CORBA, </a:t>
            </a:r>
            <a:r>
              <a:rPr lang="ru-RU" sz="4400" dirty="0" err="1" smtClean="0"/>
              <a:t>JavaRMI</a:t>
            </a:r>
            <a:r>
              <a:rPr lang="ru-RU" sz="4400" dirty="0" smtClean="0"/>
              <a:t>, XML). </a:t>
            </a:r>
          </a:p>
        </p:txBody>
      </p:sp>
    </p:spTree>
    <p:extLst>
      <p:ext uri="{BB962C8B-B14F-4D97-AF65-F5344CB8AC3E}">
        <p14:creationId xmlns:p14="http://schemas.microsoft.com/office/powerpoint/2010/main" val="13006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dirty="0"/>
              <a:t>Спецификации стандартов интеграции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Монитор обработки транзакций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ODBC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ADO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.NET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FrameWork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CORBA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MIDAS 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30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Монитор обработки транзакций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Монитор обработки транзакций — программа,  управля­ющая обменом данных между клиентами и серверами. 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362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Монитор обработки транзакций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Наиболее распространенные в настоящее время мониторы транзакций: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IBM®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WebSphere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IBM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WebSphere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MQ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IBM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TxSeries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CICS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BEA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Tuxedo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BEA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WebLogic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Microsoft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Transaction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(MTS)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738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ODBC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4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ODBC </a:t>
            </a:r>
            <a:r>
              <a:rPr lang="ru-RU" sz="4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— это  протокол, используемый для подключения локальной базы данных  к внешнему источнику данных, например </a:t>
            </a:r>
            <a:r>
              <a:rPr lang="ru-RU" sz="4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Microsoft</a:t>
            </a:r>
            <a:r>
              <a:rPr lang="ru-RU" sz="4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SQL </a:t>
            </a:r>
            <a:r>
              <a:rPr lang="ru-RU" sz="4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r>
              <a:rPr lang="ru-RU" sz="4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ru-RU" sz="4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252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5760" y="1122480"/>
            <a:ext cx="7217513" cy="4146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5400" b="1" spc="-1" dirty="0">
                <a:solidFill>
                  <a:srgbClr val="000000"/>
                </a:solidFill>
                <a:latin typeface="Times New Roman"/>
                <a:ea typeface="Noto Sans CJK SC"/>
              </a:rPr>
              <a:t>Виды, цели и уровни интеграции программных модулей. Автоматизация бизнес-процессов.</a:t>
            </a:r>
            <a:endParaRPr lang="ru-RU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5975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36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ODBC: Архитектура 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Приложение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Диспетчер драйверов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Драйвер</a:t>
            </a:r>
            <a:endParaRPr lang="ru-RU" sz="4400" b="0" strike="noStrike" spc="-1" dirty="0">
              <a:latin typeface="Arial"/>
            </a:endParaRPr>
          </a:p>
          <a:p>
            <a:pPr marL="742950" indent="-742950">
              <a:lnSpc>
                <a:spcPct val="90000"/>
              </a:lnSpc>
              <a:spcBef>
                <a:spcPts val="1001"/>
              </a:spcBef>
              <a:buFont typeface="+mj-lt"/>
              <a:buAutoNum type="arabicPeriod"/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Агент баз данных — источник данных 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1818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COM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COM 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Component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- это объектная модель компонентов. Данная технология является базовой для технологий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ActiveX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 OLE. Технологии OLE и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ActiveX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всего лишь надстройки над данной технологией.  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388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COM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Технология 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СОМ реализуется с помощью СОМ-библиотек (в число которых входят такие файлы операционной системы, как OLE32.DLL и OLE-Aut32.DLL).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На 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основе COM были реализованы технологии: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Microsoft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OLE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Automation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ActiveX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DCOM, COM+,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DirectX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а также XPCOM.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9986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ADO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ADO 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—  разработка фирмы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Microsoft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которая базируется на технологии СОМ с использованием инструментов встраивания OLE DB. </a:t>
            </a:r>
            <a:endParaRPr lang="en-US" sz="44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400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Отличительной 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особенностью этой технологии является то, что доступ к данным выполняется напрямую, минуя процессор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Borland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Engine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(BDE). 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12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.NET FrameWork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5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.NET </a:t>
            </a:r>
            <a:r>
              <a:rPr lang="ru-RU" sz="5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FrameWork</a:t>
            </a:r>
            <a:r>
              <a:rPr lang="ru-RU" sz="5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— это технология, которая поддерживает создание и выполнение нового поколения приложений и веб-служб XML. </a:t>
            </a:r>
            <a:endParaRPr lang="ru-RU" sz="5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939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CORBA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CORBA 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  представляет собой промежуточное программное обеспечение, устанавливающее отношения клиент — сервер между объектами в распределенной компьютерной среде.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832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MIDAS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4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MIDAS 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— технология компании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Inprise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Corporation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Borland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International</a:t>
            </a: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), предназначенная для разработки многозвенных распределенных приложений и их эксплуатации в корпоративных системах.</a:t>
            </a:r>
            <a:endParaRPr lang="ru-RU" sz="4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867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" y="504000"/>
            <a:ext cx="12119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MIDAS 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8080" y="169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126" name="Рисунок 125"/>
          <p:cNvPicPr/>
          <p:nvPr/>
        </p:nvPicPr>
        <p:blipFill>
          <a:blip r:embed="rId2"/>
          <a:stretch/>
        </p:blipFill>
        <p:spPr>
          <a:xfrm>
            <a:off x="2482560" y="360000"/>
            <a:ext cx="7165080" cy="6210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48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/>
              <a:t>Уровни </a:t>
            </a:r>
            <a:r>
              <a:rPr lang="ru-RU" altLang="ru-RU" sz="3600" dirty="0"/>
              <a:t>интеграции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480" y="1357313"/>
            <a:ext cx="9601320" cy="485775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ru-RU" sz="4400" b="1" dirty="0" smtClean="0"/>
              <a:t>Интеграция платформ </a:t>
            </a:r>
            <a:r>
              <a:rPr lang="ru-RU" sz="4400" dirty="0" smtClean="0"/>
              <a:t>– касается процессов и инструментов, с помощью которых системы могут осуществлять безопасный и оптимальный обмен информацией. 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5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4" y="0"/>
            <a:ext cx="8449085" cy="6857999"/>
          </a:xfrm>
          <a:prstGeom prst="rect">
            <a:avLst/>
          </a:prstGeom>
        </p:spPr>
      </p:pic>
      <p:sp>
        <p:nvSpPr>
          <p:cNvPr id="134" name="CustomShape 1"/>
          <p:cNvSpPr/>
          <p:nvPr/>
        </p:nvSpPr>
        <p:spPr>
          <a:xfrm>
            <a:off x="-60318" y="0"/>
            <a:ext cx="4744890" cy="68580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>
              <a:buClr>
                <a:srgbClr val="000000"/>
              </a:buClr>
            </a:pPr>
            <a:r>
              <a:rPr lang="ru-RU" sz="6000" b="1" spc="-1" dirty="0"/>
              <a:t>Нет интеграции между системами </a:t>
            </a:r>
          </a:p>
        </p:txBody>
      </p:sp>
      <p:sp>
        <p:nvSpPr>
          <p:cNvPr id="135" name="CustomShape 2"/>
          <p:cNvSpPr/>
          <p:nvPr/>
        </p:nvSpPr>
        <p:spPr>
          <a:xfrm>
            <a:off x="420424" y="1669142"/>
            <a:ext cx="11220033" cy="5188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en-US" sz="4000" b="1" spc="-1" dirty="0" smtClean="0"/>
          </a:p>
        </p:txBody>
      </p:sp>
    </p:spTree>
    <p:extLst>
      <p:ext uri="{BB962C8B-B14F-4D97-AF65-F5344CB8AC3E}">
        <p14:creationId xmlns:p14="http://schemas.microsoft.com/office/powerpoint/2010/main" val="3488909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2"/>
            <a:ext cx="11771576" cy="1814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/>
              <a:t>Общие подходы к интеграции систем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20424" y="1669142"/>
            <a:ext cx="11220033" cy="5188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b="1" spc="-1" dirty="0" smtClean="0"/>
              <a:t>Нет </a:t>
            </a:r>
            <a:r>
              <a:rPr lang="ru-RU" sz="4000" b="1" spc="-1" dirty="0"/>
              <a:t>интеграции между системами </a:t>
            </a:r>
          </a:p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b="1" spc="-1" dirty="0" smtClean="0"/>
              <a:t>Вертикальная </a:t>
            </a:r>
            <a:r>
              <a:rPr lang="ru-RU" sz="4000" b="1" spc="-1" dirty="0"/>
              <a:t>интеграция </a:t>
            </a:r>
          </a:p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b="1" spc="-1" dirty="0" smtClean="0"/>
              <a:t>Интеграция </a:t>
            </a:r>
            <a:r>
              <a:rPr lang="ru-RU" sz="4000" b="1" spc="-1" dirty="0"/>
              <a:t>«многие ко многим» (звезда, спагетти) </a:t>
            </a:r>
          </a:p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b="1" spc="-1" dirty="0" smtClean="0"/>
              <a:t>Горизонтальная </a:t>
            </a:r>
            <a:r>
              <a:rPr lang="ru-RU" sz="4000" b="1" spc="-1" dirty="0"/>
              <a:t>интеграция </a:t>
            </a:r>
          </a:p>
          <a:p>
            <a:pPr marL="743310" indent="-742950">
              <a:buClr>
                <a:srgbClr val="000000"/>
              </a:buClr>
              <a:buFont typeface="+mj-lt"/>
              <a:buAutoNum type="arabicPeriod"/>
            </a:pPr>
            <a:r>
              <a:rPr lang="ru-RU" sz="4000" b="1" spc="-1" dirty="0" smtClean="0"/>
              <a:t>Отсутствие </a:t>
            </a:r>
            <a:r>
              <a:rPr lang="ru-RU" sz="4000" b="1" spc="-1" dirty="0"/>
              <a:t>необходимости в интеграции </a:t>
            </a:r>
            <a:endParaRPr lang="en-US" sz="4000" b="1" spc="-1" dirty="0" smtClean="0"/>
          </a:p>
        </p:txBody>
      </p:sp>
    </p:spTree>
    <p:extLst>
      <p:ext uri="{BB962C8B-B14F-4D97-AF65-F5344CB8AC3E}">
        <p14:creationId xmlns:p14="http://schemas.microsoft.com/office/powerpoint/2010/main" val="558119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Использованные источники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6080" y="133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https://support.office.com/ru-ru/article/%D0%A3%D0%BF%D1%80%D0%B0%D0%B2%D0%BB%D0%B5%D0%BD%D0%B8%D0%B5-%D0%B8%D1%81%D1%82%D0%BE%D1%87%D0%BD%D0%B8%D0%BA%D0%B0%D0%BC%D0%B8-%D0%B4%D0%B0%D0%BD%D0%BD%D1%8B%D1%85-odbc-b19f856b-5b9b-48c9-8b93-07484bfab5a7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https://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infourok.ru/prezentaciya-po-mdk-razrabotka-i-administrirovanie-baz-dannih-na-temu-osnovnie-tehnologii-dostupa-k-dannim-i-tipovie-elementi-do-2757347.html</a:t>
            </a:r>
            <a:endParaRPr lang="en-US" sz="18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pc="-1" dirty="0">
                <a:hlinkClick r:id="rId4"/>
              </a:rPr>
              <a:t>https</a:t>
            </a:r>
            <a:r>
              <a:rPr lang="en-US" spc="-1">
                <a:hlinkClick r:id="rId4"/>
              </a:rPr>
              <a:t>://</a:t>
            </a:r>
            <a:r>
              <a:rPr lang="en-US" spc="-1" smtClean="0">
                <a:hlinkClick r:id="rId4"/>
              </a:rPr>
              <a:t>flexberry.github.io/ru/gbt_integration-methods.html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717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-60318" y="0"/>
            <a:ext cx="4744890" cy="68580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>
              <a:buClr>
                <a:srgbClr val="000000"/>
              </a:buClr>
            </a:pPr>
            <a:r>
              <a:rPr lang="ru-RU" sz="6000" b="1" spc="-1" dirty="0"/>
              <a:t>Нет интеграции между системами </a:t>
            </a:r>
          </a:p>
        </p:txBody>
      </p:sp>
      <p:sp>
        <p:nvSpPr>
          <p:cNvPr id="135" name="CustomShape 2"/>
          <p:cNvSpPr/>
          <p:nvPr/>
        </p:nvSpPr>
        <p:spPr>
          <a:xfrm>
            <a:off x="420424" y="1669142"/>
            <a:ext cx="11220033" cy="5188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en-US" sz="4000" b="1" spc="-1" dirty="0" smtClean="0"/>
          </a:p>
        </p:txBody>
      </p:sp>
    </p:spTree>
    <p:extLst>
      <p:ext uri="{BB962C8B-B14F-4D97-AF65-F5344CB8AC3E}">
        <p14:creationId xmlns:p14="http://schemas.microsoft.com/office/powerpoint/2010/main" val="231236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2"/>
            <a:ext cx="11771576" cy="1814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>
              <a:buClr>
                <a:srgbClr val="000000"/>
              </a:buClr>
            </a:pPr>
            <a:r>
              <a:rPr lang="ru-RU" sz="6000" b="1" spc="-1" dirty="0"/>
              <a:t>Вертикальная интеграция </a:t>
            </a:r>
          </a:p>
        </p:txBody>
      </p:sp>
      <p:sp>
        <p:nvSpPr>
          <p:cNvPr id="135" name="CustomShape 2"/>
          <p:cNvSpPr/>
          <p:nvPr/>
        </p:nvSpPr>
        <p:spPr>
          <a:xfrm>
            <a:off x="420424" y="1669142"/>
            <a:ext cx="11220033" cy="5188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en-US" sz="4000" b="1" spc="-1" dirty="0" smtClean="0"/>
          </a:p>
        </p:txBody>
      </p:sp>
    </p:spTree>
    <p:extLst>
      <p:ext uri="{BB962C8B-B14F-4D97-AF65-F5344CB8AC3E}">
        <p14:creationId xmlns:p14="http://schemas.microsoft.com/office/powerpoint/2010/main" val="1181325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2"/>
            <a:ext cx="11771576" cy="1814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>
              <a:buClr>
                <a:srgbClr val="000000"/>
              </a:buClr>
            </a:pPr>
            <a:r>
              <a:rPr lang="ru-RU" sz="6000" b="1" spc="-1" dirty="0"/>
              <a:t>Интеграция «многие ко многим»</a:t>
            </a:r>
          </a:p>
        </p:txBody>
      </p:sp>
      <p:sp>
        <p:nvSpPr>
          <p:cNvPr id="135" name="CustomShape 2"/>
          <p:cNvSpPr/>
          <p:nvPr/>
        </p:nvSpPr>
        <p:spPr>
          <a:xfrm>
            <a:off x="420424" y="1669142"/>
            <a:ext cx="11220033" cy="5188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ru-RU" sz="4000" b="1" spc="-1" dirty="0"/>
          </a:p>
        </p:txBody>
      </p:sp>
    </p:spTree>
    <p:extLst>
      <p:ext uri="{BB962C8B-B14F-4D97-AF65-F5344CB8AC3E}">
        <p14:creationId xmlns:p14="http://schemas.microsoft.com/office/powerpoint/2010/main" val="1967099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2"/>
            <a:ext cx="11771576" cy="1814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>
              <a:buClr>
                <a:srgbClr val="000000"/>
              </a:buClr>
            </a:pPr>
            <a:r>
              <a:rPr lang="ru-RU" sz="6000" b="1" spc="-1" dirty="0"/>
              <a:t>Горизонтальная интеграция </a:t>
            </a:r>
          </a:p>
        </p:txBody>
      </p:sp>
      <p:sp>
        <p:nvSpPr>
          <p:cNvPr id="135" name="CustomShape 2"/>
          <p:cNvSpPr/>
          <p:nvPr/>
        </p:nvSpPr>
        <p:spPr>
          <a:xfrm>
            <a:off x="420424" y="1669142"/>
            <a:ext cx="11220033" cy="5188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en-US" sz="4000" b="1" spc="-1" dirty="0" smtClean="0"/>
          </a:p>
        </p:txBody>
      </p:sp>
    </p:spTree>
    <p:extLst>
      <p:ext uri="{BB962C8B-B14F-4D97-AF65-F5344CB8AC3E}">
        <p14:creationId xmlns:p14="http://schemas.microsoft.com/office/powerpoint/2010/main" val="2259065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9624" y="-2"/>
            <a:ext cx="11771576" cy="1814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>
              <a:buClr>
                <a:srgbClr val="000000"/>
              </a:buClr>
            </a:pPr>
            <a:r>
              <a:rPr lang="ru-RU" sz="6000" b="1" spc="-1" dirty="0"/>
              <a:t>Отсутствие необходимости в интеграции </a:t>
            </a:r>
            <a:endParaRPr lang="en-US" sz="6000" b="1" spc="-1" dirty="0"/>
          </a:p>
        </p:txBody>
      </p:sp>
      <p:sp>
        <p:nvSpPr>
          <p:cNvPr id="135" name="CustomShape 2"/>
          <p:cNvSpPr/>
          <p:nvPr/>
        </p:nvSpPr>
        <p:spPr>
          <a:xfrm>
            <a:off x="420424" y="1669142"/>
            <a:ext cx="11220033" cy="5188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buClr>
                <a:srgbClr val="000000"/>
              </a:buClr>
            </a:pPr>
            <a:endParaRPr lang="ru-RU" sz="4000" b="1" spc="-1" dirty="0"/>
          </a:p>
        </p:txBody>
      </p:sp>
    </p:spTree>
    <p:extLst>
      <p:ext uri="{BB962C8B-B14F-4D97-AF65-F5344CB8AC3E}">
        <p14:creationId xmlns:p14="http://schemas.microsoft.com/office/powerpoint/2010/main" val="3549174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smtClean="0"/>
              <a:t>Уровни </a:t>
            </a:r>
            <a:r>
              <a:rPr lang="ru-RU" altLang="ru-RU" sz="3600" dirty="0"/>
              <a:t>интеграции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480" y="1357313"/>
            <a:ext cx="9601320" cy="485775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ru-RU" dirty="0" smtClean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sz="4000" b="1" dirty="0" smtClean="0"/>
              <a:t>Интеграция бизнес-процессов</a:t>
            </a:r>
            <a:endParaRPr lang="en-US" sz="4000" b="1" dirty="0" smtClean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sz="4000" b="1" dirty="0" smtClean="0"/>
              <a:t>Интеграция приложений </a:t>
            </a:r>
            <a:endParaRPr lang="en-US" sz="4000" b="1" dirty="0" smtClean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sz="4000" b="1" dirty="0" smtClean="0"/>
              <a:t>Интеграция данных </a:t>
            </a:r>
            <a:endParaRPr lang="en-US" sz="4000" b="1" dirty="0" smtClean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sz="4000" b="1" dirty="0" smtClean="0"/>
              <a:t>Интеграция на основе стандартов</a:t>
            </a:r>
            <a:r>
              <a:rPr lang="ru-RU" sz="4000" dirty="0" smtClean="0"/>
              <a:t>. 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sz="4000" b="1" dirty="0" smtClean="0"/>
              <a:t>Интеграция платформ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27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</TotalTime>
  <Words>416</Words>
  <Application>Microsoft Office PowerPoint</Application>
  <PresentationFormat>Произвольный</PresentationFormat>
  <Paragraphs>91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Уровни интеграции</vt:lpstr>
      <vt:lpstr>Уровни интеграции</vt:lpstr>
      <vt:lpstr>Интеграция бизнес-процессов: возможности </vt:lpstr>
      <vt:lpstr>Уровни интеграции</vt:lpstr>
      <vt:lpstr>Уровни интеграции</vt:lpstr>
      <vt:lpstr>7. Характеристика уровня интеграции данных.</vt:lpstr>
      <vt:lpstr>Уровни интеграции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Уровни интеграции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subject/>
  <dc:creator>uzzver</dc:creator>
  <dc:description/>
  <cp:lastModifiedBy>student</cp:lastModifiedBy>
  <cp:revision>188</cp:revision>
  <dcterms:created xsi:type="dcterms:W3CDTF">2019-10-06T08:04:28Z</dcterms:created>
  <dcterms:modified xsi:type="dcterms:W3CDTF">2020-09-11T04:53:03Z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