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pic>
        <p:nvPicPr>
          <p:cNvPr id="19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grpSp>
        <p:nvGrpSpPr>
          <p:cNvPr id="12" name="Группа 11" hidden="0"/>
          <p:cNvGrpSpPr/>
          <p:nvPr isPhoto="0" userDrawn="1"/>
        </p:nvGrpSpPr>
        <p:grpSpPr bwMode="auto">
          <a:xfrm>
            <a:off x="3215681" y="3786978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5" name="Полилиния 4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Полилиния 14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2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1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0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1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2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3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7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8"/>
              </a:spcBef>
              <a:buNone/>
              <a:defRPr lang="en-US"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8" name="Text Placeholder 2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cap="none" spc="28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 hidden="0"/>
          <p:cNvPicPr>
            <a:picLocks noChangeAspect="1"/>
          </p:cNvPicPr>
          <p:nvPr isPhoto="0" userDrawn="0"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27" name="Рисунок 26" hidden="0"/>
          <p:cNvPicPr>
            <a:picLocks noChangeAspect="1"/>
          </p:cNvPicPr>
          <p:nvPr isPhoto="0" userDrawn="0"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77" name="Группа 76" hidden="0"/>
          <p:cNvGrpSpPr/>
          <p:nvPr isPhoto="0" userDrawn="0"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8" name="Полилиния 77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83" name="Полилиния 82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6" name="Дата 4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" name="Нижний колонтитул 5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6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398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8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СанПиН 2.2.2.542</a:t>
            </a:r>
            <a:r>
              <a:rPr sz="48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48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96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Выполнил: студент 2 ИСП группы</a:t>
            </a:r>
            <a:endParaRPr lang="ru-RU"/>
          </a:p>
          <a:p>
            <a:pPr algn="l">
              <a:defRPr/>
            </a:pPr>
            <a:r>
              <a:rPr lang="ru-RU"/>
              <a:t>Климов Максим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30033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Требования к шуму и вибрации</a:t>
            </a:r>
            <a:endParaRPr/>
          </a:p>
        </p:txBody>
      </p:sp>
      <p:sp>
        <p:nvSpPr>
          <p:cNvPr id="1404954661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 помещениях, где работают инженерно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технические работники, осуществляющие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лабораторный, аналитический или измерительный контроль, уровень шума не должен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превышать 60 дБА.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 помещениях операторов ЭВМ (без дисплеев) уровень шума не должен превышать 65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дБА.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На рабочих местах в помещениях для размещения шумных агрегатов вычислительных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машин (АЦПУ, принтеры и т.п.) уровень шума не должен превышать 75 дБА.</a:t>
            </a:r>
            <a:endParaRPr sz="20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Шумящее оборудование (АЦПУ, принтеры и т.п.), уровни шума которого превышают</a:t>
            </a:r>
            <a:b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нормированные, должно находиться вне помещения с ВДТ и ПЭВМ.</a:t>
            </a:r>
            <a:endParaRPr sz="2000" b="1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Снизить уровень шума в помещениях с ВДТ и ПЭВМ можно использованием</a:t>
            </a:r>
            <a:b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звукопоглощающих материалов..</a:t>
            </a:r>
            <a:endParaRPr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265514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8" y="274637"/>
            <a:ext cx="10972800" cy="853565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3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Требования к освещению помещений и рабочих мест с ВДТ и ПЭВМ</a:t>
            </a:r>
            <a:endParaRPr/>
          </a:p>
        </p:txBody>
      </p:sp>
      <p:sp>
        <p:nvSpPr>
          <p:cNvPr id="1765127060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/>
              <a:t>	</a:t>
            </a: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Искусственное освещение в помещениях эксплуатации ВДТ и ПЭВМ должно</a:t>
            </a:r>
            <a:b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осуществляться системой общего равномерного освещения. В производственных и</a:t>
            </a:r>
            <a:b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административно</a:t>
            </a: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общественных помещениях, в случаях преимущественной работы с</a:t>
            </a:r>
            <a:b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документами, допускается применение системы комбинированного освещения (к общему </a:t>
            </a: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освещению дополнительно устанавливаются светильники местного освещения, </a:t>
            </a: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предназначенные для освещения зоны расположения документов).</a:t>
            </a:r>
            <a:endParaRPr sz="2000" b="0" i="0" u="none">
              <a:solidFill>
                <a:schemeClr val="bg2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Освещенность на поверхности стола в зоне размещения рабочего документа должна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быть 300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500 лк. Допускается установка светильников местного освещения для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подсветки документов. Местное освещение не должно создавать бликов на поверхности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экрана и увеличивать освещенность экрана более 300 лк</a:t>
            </a:r>
            <a:r>
              <a:rPr sz="2000" b="1">
                <a:solidFill>
                  <a:schemeClr val="bg2">
                    <a:lumMod val="50000"/>
                  </a:schemeClr>
                </a:solidFill>
              </a:rPr>
              <a:t>.</a:t>
            </a:r>
            <a:endParaRPr sz="20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580476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8" y="274637"/>
            <a:ext cx="10972800" cy="78883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Требования к освещению помещений и рабочих мест с ВДТ и ПЭВМ</a:t>
            </a:r>
            <a:endParaRPr/>
          </a:p>
        </p:txBody>
      </p:sp>
      <p:sp>
        <p:nvSpPr>
          <p:cNvPr id="1719496232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 качестве источников света при искусственном освещении должны применяться</a:t>
            </a:r>
            <a:b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преимущественно люминесцентные лампы типа ЛБ. При устройстве отраженного</a:t>
            </a:r>
            <a:b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освещения в производственных и административно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общественных помещениях</a:t>
            </a:r>
            <a:b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допускается применение металлогалогенных ламп мощностью до 250 Вт. Допускается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применение ламп накаливания в светильниках местного освещения.</a:t>
            </a:r>
            <a:endParaRPr sz="2000" b="1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Общее освещение следует выполнять в виде сплошных или прерывистых линий</a:t>
            </a:r>
            <a:b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светильников, расположенных сбоку от рабочих мест, параллельно линии зрения</a:t>
            </a:r>
            <a:b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пользователя при рядном расположении ВДТ и ПЭВМ. При периметральном</a:t>
            </a:r>
            <a:b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расположении компьютеров линии светильников должны располагаться локализованно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над рабочим столом ближе к его переднему краю, обращенному к оператору.</a:t>
            </a:r>
            <a:endParaRPr sz="20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90485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8" y="274637"/>
            <a:ext cx="10972800" cy="78883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Требования к организации и оборудованию рабочих мест с ВДТ и ПЭВМ</a:t>
            </a:r>
            <a:endParaRPr/>
          </a:p>
        </p:txBody>
      </p:sp>
      <p:sp>
        <p:nvSpPr>
          <p:cNvPr id="900085762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Общие требования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Рабочие места с ВДТ и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ПЭВМ по отношению к световым проемам должны</a:t>
            </a:r>
            <a:b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располагаться так, чтобы естественный свет падал сбоку, преимущественно слева.</a:t>
            </a:r>
            <a:endParaRPr sz="2000" b="1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асстояние между рабочими столами с видеомониторами (в направлении тыла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поверхности одного видеомонитора и экрана другого видеомонитора) должно быть не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менее 2,0м, а расстояние между боковыми поверхностями видеомониторов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не менее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1,2м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84089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8" y="274637"/>
            <a:ext cx="10972800" cy="87206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Требования к организации и оборудованию рабочих мест с ВДТ и ПЭВМ</a:t>
            </a:r>
            <a:endParaRPr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073870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5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</a:t>
            </a: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Оконные проемы в помещениях использования ВДТ и ПЭВМ должны быть</a:t>
            </a:r>
            <a:b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оборудованы регулируемыми устройствами типа: жалюзи, занавесей, внешних козырьков</a:t>
            </a:r>
            <a:b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и др.</a:t>
            </a:r>
            <a:endParaRPr sz="2000" b="0" i="0" u="none">
              <a:solidFill>
                <a:schemeClr val="bg2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Рабочие места с ВДТ и ПЭВМ при выполнении творческой работы, требующей</a:t>
            </a:r>
            <a:b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значительного умственного напряжения или высокой концентрации внимания, следует </a:t>
            </a: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изолировать друг от друга перегородками высотой 1,5</a:t>
            </a: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2,0 м.</a:t>
            </a:r>
            <a:endParaRPr sz="2000" b="1" i="0" u="none">
              <a:solidFill>
                <a:schemeClr val="bg2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Рабочий стул (кресло) должен быть подъемно</a:t>
            </a: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поворотным и регулируемым по </a:t>
            </a: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высоте и углам наклона сиденья и спинки, а также расстоянию спинки от переднего края </a:t>
            </a: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сиденья, при этом регулировка каждого</a:t>
            </a: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параметра должна быть независимой, легко </a:t>
            </a:r>
            <a:r>
              <a:rPr sz="2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осуществляемой и иметь надежную фиксацию.</a:t>
            </a:r>
            <a:endParaRPr sz="2000" b="1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253856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8" y="274637"/>
            <a:ext cx="10972800" cy="56689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4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Требования к организации медицинского обслуживания пользователей</a:t>
            </a:r>
            <a:br>
              <a:rPr sz="3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3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ВДТ и ПЭВМ</a:t>
            </a:r>
            <a:endParaRPr sz="30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2187558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r>
              <a:rPr sz="15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</a:t>
            </a: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Профессиональные пользователи ВДТ и ПЭВМ должны проходить обязательные</a:t>
            </a:r>
            <a:b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предварительные (при поступлении на работу) и периодические медицинские осмотры в</a:t>
            </a:r>
            <a:b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порядке и в сроки, установленные Минздравмедпромом России и Госкомсанэпиднадзором</a:t>
            </a:r>
            <a:b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России.</a:t>
            </a:r>
            <a:endParaRPr sz="2000" b="0" i="0" u="none">
              <a:solidFill>
                <a:schemeClr val="bg2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К непосредственной работе с ВДТ и ПЭВМ допускаются лица, не имеющие</a:t>
            </a:r>
            <a:b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медицинских противопоказаний.</a:t>
            </a:r>
            <a:endParaRPr sz="2000" b="1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Женщины со времени установления беременности и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 период кормления ребенка</a:t>
            </a:r>
            <a:b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грудью к выполнению всех видов работ, связанных с использованием ВДТ и ПЭВМ, не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допускаются. Трудоустройство беременных женщин следует осуществлять в соответствии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 «Гигиеническими рекомендациями по рациональному трудоустройству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беременных 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женщин»</a:t>
            </a:r>
            <a:endParaRPr sz="20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85681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3600"/>
              <a:t>Введение</a:t>
            </a:r>
            <a:endParaRPr/>
          </a:p>
        </p:txBody>
      </p:sp>
      <p:sp>
        <p:nvSpPr>
          <p:cNvPr id="354910794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	</a:t>
            </a:r>
            <a:r>
              <a:rPr sz="28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СанПиН 2.2.2.542</a:t>
            </a:r>
            <a:r>
              <a:rPr sz="28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8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96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были разработаны на основе стандартов: ГОСТ Р 50948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96 «Средства 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отображения информации индивидуального пользования. Общие эргономические 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требования и требования безопасности» и ГОСТ Р 50949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96 «Средства отображения 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информации индивидуального пользования. Методы измерений и оценки эргономических</a:t>
            </a:r>
            <a:b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параметров и параметров безопасности»</a:t>
            </a:r>
            <a:endParaRPr sz="2800" b="0" i="0" u="none">
              <a:solidFill>
                <a:schemeClr val="bg2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	</a:t>
            </a:r>
            <a:r>
              <a:rPr sz="28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СанПиН 2.2.2.542</a:t>
            </a:r>
            <a:r>
              <a:rPr sz="28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8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96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содержали санитарно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гигиенические требования к ПЭВМ вообще и к 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дисплеям в частности, требования к помещениям, где эксплуатируются ПЭВМ, к 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микроклимату, акустическим шумам и вибрациям, освещению, организации и 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оборудованию рабочих мест с ВДТ и ПЭВМ как для взрослых пользователей, так и для </a:t>
            </a:r>
            <a:r>
              <a:rPr sz="28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детей.</a:t>
            </a:r>
            <a:endParaRPr sz="280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31113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8" y="274637"/>
            <a:ext cx="10972800" cy="79808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36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Санитарные правила и нормы. </a:t>
            </a:r>
            <a:br>
              <a:rPr sz="36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36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Общие положения и область применения</a:t>
            </a:r>
            <a:endParaRPr/>
          </a:p>
        </p:txBody>
      </p:sp>
      <p:sp>
        <p:nvSpPr>
          <p:cNvPr id="88007987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lnSpc>
                <a:spcPct val="100000"/>
              </a:lnSpc>
              <a:buClr>
                <a:schemeClr val="accent1"/>
              </a:buClr>
              <a:buFont typeface="Wingdings"/>
              <a:buNone/>
              <a:defRPr/>
            </a:pPr>
            <a:r>
              <a:rPr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Настоящие Санитарные правила и нормы (далее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Санитарные правила)</a:t>
            </a:r>
            <a:b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предназначены для предотвращения неблагоприятного воздействия на человека вредных 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факторов, сопровождающих работы с видеодисплейными терминалами (далее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ВДТ) и 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персональными электронно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вычислительными машинами (далее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ПЭВМ) и определяют 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санитарно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гигиенические требования к:</a:t>
            </a:r>
            <a:br>
              <a:rPr sz="2400" b="0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проектированию и изготовлению отечественных, и эксплуатации отечественных и</a:t>
            </a:r>
            <a:b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импортных ВДТ на базе электронно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лучевых трубок (далее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ЭЛТ), используемых во всех 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типах электронно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вычислительных машин, в производственном оборудовании и игровых 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комплексах на базе ПЭВМ;</a:t>
            </a:r>
            <a:b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проектированию, изготовлению отечественных и эксплуатации отечественных и 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импортных ВДТ и ПЭВМ;</a:t>
            </a:r>
            <a:endParaRPr sz="18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Font typeface="Arial"/>
              <a:buNone/>
              <a:defRPr/>
            </a:pPr>
            <a:r>
              <a:rPr lang="ru-RU" sz="1800" b="0" i="0" u="none" strike="noStrike" cap="none" spc="28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lang="ru-RU" sz="1800" b="0" i="0" u="none" strike="noStrike" cap="none" spc="28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проектированию, строительству и реконструкции помещений, предназначенных для</a:t>
            </a:r>
            <a:b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эксплуатации всех типов ЭВМ, ПЭВМ, производственного оборудования и игровых 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комплексов на базе ПЭ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ВМ.</a:t>
            </a:r>
            <a:endParaRPr sz="18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 sz="2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401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8" y="274637"/>
            <a:ext cx="10972800" cy="890556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32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Требование к видеодисплейным терминалам</a:t>
            </a:r>
            <a:br>
              <a:rPr sz="32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32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и персональным электронно</a:t>
            </a:r>
            <a:r>
              <a:rPr sz="32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32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вычислительным машинам</a:t>
            </a:r>
            <a:endParaRPr/>
          </a:p>
        </p:txBody>
      </p:sp>
      <p:sp>
        <p:nvSpPr>
          <p:cNvPr id="833072563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Все ВДТ должны иметь гигиенический сертификат ...</a:t>
            </a:r>
            <a:endParaRPr sz="20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Дизайн ВДТ должен предусматривать окраску корпуса в спокойные мягкие тона с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диффузным рассеиванием света. Корпус ВДТ и ПЭВМ, клавиатура и другие блоки и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устройства ПЭВМ должны иметь матовую поверхность одного цвета ... и не иметь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блестящих деталей, способных создавать блики ...</a:t>
            </a:r>
            <a:endParaRPr sz="20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Конструкция ВДТ должна предусматривать наличие ручек регулировки яркости и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контраста, обеспечивающие возможность регулировки этих параметров от минимальных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до максимальных значений.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494722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28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Требования к помещениям для эксплуатации ВДТ и ПЭВМ</a:t>
            </a:r>
            <a:endParaRPr/>
          </a:p>
        </p:txBody>
      </p:sp>
      <p:sp>
        <p:nvSpPr>
          <p:cNvPr id="2072610403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Помещения с ВДТ и ПЭВМ должны иметь естественное и искусственное освещение.</a:t>
            </a:r>
            <a:endParaRPr sz="20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Расположение рабочих мест с ВДТ и ПЭВМ для взрослых пользователей в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подвальных помещениях не допускается. Размещение рабочих мест с ВДТ и ПЭВМ во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всех учебных заведениях и дошкольных учреждениях не допускается в цокольных и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подвальных помещениях.</a:t>
            </a:r>
            <a:endParaRPr sz="20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 случаях производственной необходимости, эксплуатация ВДТ и ПЭВМ в помещениях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без естественного освещения может проводиться только по согласованию с органами и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учреждениями Государственного санитарно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эпидемиологического надзора</a:t>
            </a:r>
            <a:endParaRPr sz="20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93458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8" y="274637"/>
            <a:ext cx="10972800" cy="918298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Требования к помещениям для эксплуатации ВДТ и ПЭВМ</a:t>
            </a:r>
            <a:endParaRPr/>
          </a:p>
        </p:txBody>
      </p:sp>
      <p:sp>
        <p:nvSpPr>
          <p:cNvPr id="378860037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Площадь на одно рабочее место с ВДТ или ПЭВМ для взрослых пользователей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должна составлять не менее 6,0 кв.м, а объем не менее 20,0 куб.м.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Этот и следующий пункт нарушаются очень часто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компьютеры ставятся буквально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вплотную друг к другу.</a:t>
            </a:r>
            <a:endParaRPr sz="20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Площадь на одно рабочее место с ВДТ и ПЭВМ во всех учебных и дошкольных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учреждениях должна быть не менее 6,0 кв.м, а объем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не менее 24,0 куб.м.</a:t>
            </a:r>
            <a:endParaRPr sz="20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Звукоизоляция ограждающих конструкций помещений с ВДТ и ПЭВМ должна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отвечать гигиеническим требованиям и обеспечивать нормируемые параметры шума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согласно требованиям раздела 6 настоящих Санитарных правил.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894059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8" y="274637"/>
            <a:ext cx="10972800" cy="79808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7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Требования к микроклимату, содержанию аэроионов и вредных</a:t>
            </a:r>
            <a:br>
              <a:rPr sz="27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7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химических веществ в воздухе помещений эксплуатации ВДТ и ПЭВМ</a:t>
            </a:r>
            <a:endParaRPr sz="27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1464014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Помещения с ВДТ и ПЭВМ перед началом и после каждого академического часа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учебных занятий, до и после каждого занятия в дошкольном учреждении должны быть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проветрены, что обеспечивает улучшение качественного состава воздуха, в том числе и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аэроионный режим.</a:t>
            </a:r>
            <a:endParaRPr sz="20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Уровни положительных и отрицательных аэроионов в воздухе помещений с ВДТ и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ПЭВМ должны соответствовать нормам, приведенным в приложении 6.</a:t>
            </a:r>
            <a:endParaRPr sz="20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Содержание вредных химических веществ в воздухе производственных помещений, в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которых работа на ВДТ и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ПЭВМ является вспомогательной, не должно превышать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«Предельно допустимых концентраций вредных веществ в воздухе рабочей зоны» .</a:t>
            </a:r>
            <a:endParaRPr sz="20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677083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8" y="274637"/>
            <a:ext cx="10972800" cy="807327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7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Требования к микроклимату, содержанию аэроионов и вредных</a:t>
            </a:r>
            <a:br>
              <a:rPr sz="27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7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химических веществ в воздухе помещений эксплуатации ВДТ и ПЭВМ</a:t>
            </a:r>
            <a:endParaRPr/>
          </a:p>
        </p:txBody>
      </p:sp>
      <p:sp>
        <p:nvSpPr>
          <p:cNvPr id="6257850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Содержание вредных химических веществ в производственных помещениях, работа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на ВДТ и ПЭВМ в которых является основной (диспетчерские, операторские, расчетные,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кабины и посты управления, залы вычислительной техники и др.), не должно превышать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«Предельно допустимых концентраций загрязняющих веществ в атмосферном воздухе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населенных мест» .</a:t>
            </a:r>
            <a:endParaRPr sz="20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Содержание вредных химических веществ в воздухе помещений использования ВДТ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и ПЭВМ в дошкольных и всех учебных заведениях, включая вузы, не должно превышать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среднесуточных концентраций для атмосферного воздуха.</a:t>
            </a:r>
            <a:endParaRPr sz="20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714696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3000" b="1" i="0" u="none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Требования к шуму и вибрации</a:t>
            </a:r>
            <a:endParaRPr/>
          </a:p>
        </p:txBody>
      </p:sp>
      <p:sp>
        <p:nvSpPr>
          <p:cNvPr id="725605217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 производственных помещениях, в которых работа на ВДТ и ПЭВМ является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вспомогательной, уровни шума на рабочих местах не должны превышать значений,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установленных для данных видов работ «Санитарными нормами допустимых уровней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шума на рабочих местах» .</a:t>
            </a:r>
            <a:endParaRPr sz="20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accent1"/>
              </a:buClr>
              <a:buFont typeface="Arial"/>
              <a:buChar char="–"/>
              <a:defRPr/>
            </a:pP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При выполнении основной работы на ВДТ и ПЭВМ (диспетчерские, операторские,</a:t>
            </a:r>
            <a:b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расчетные кабины и посты управления, залы вычислительной техники и др.), во всех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учебных и дошкольных помещениях с ВДТ и ПЭВМ уровень шума на рабочем месте не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должен превышать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50 дБА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sz="2000" b="0" i="0" u="none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2022-11-29T06:24:02Z</dcterms:modified>
  <cp:category/>
  <cp:contentStatus/>
  <cp:version/>
</cp:coreProperties>
</file>