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hidden="0"/>
          <p:cNvSpPr/>
          <p:nvPr isPhoto="0"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 hidden="0"/>
          <p:cNvSpPr/>
          <p:nvPr isPhoto="0"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 hidden="0"/>
          <p:cNvSpPr/>
          <p:nvPr isPhoto="0"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 hidden="0"/>
          <p:cNvSpPr/>
          <p:nvPr isPhoto="0"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 hidden="0"/>
          <p:cNvSpPr/>
          <p:nvPr isPhoto="0"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 hidden="0"/>
          <p:cNvSpPr/>
          <p:nvPr isPhoto="0"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 hidden="0"/>
          <p:cNvSpPr/>
          <p:nvPr isPhoto="0"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 hidden="0"/>
          <p:cNvSpPr/>
          <p:nvPr isPhoto="0"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 hidden="0"/>
          <p:cNvSpPr/>
          <p:nvPr isPhoto="0"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 hidden="0"/>
          <p:cNvSpPr/>
          <p:nvPr isPhoto="0"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 hidden="0"/>
          <p:cNvSpPr/>
          <p:nvPr isPhoto="0"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 hidden="0"/>
          <p:cNvSpPr/>
          <p:nvPr isPhoto="0"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 hidden="0"/>
          <p:cNvSpPr/>
          <p:nvPr isPhoto="0"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 hidden="0"/>
          <p:cNvSpPr/>
          <p:nvPr isPhoto="0"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 hidden="0"/>
          <p:cNvSpPr/>
          <p:nvPr isPhoto="0"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rotWithShape="0" algn="t">
              <a:prstClr val="black">
                <a:alpha val="40000"/>
              </a:prstClr>
            </a:outerShdw>
          </a:effectLst>
        </p:spPr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cxnSp>
        <p:nvCxnSpPr>
          <p:cNvPr id="49" name="Прямая соединительная линия 48" hidden="0"/>
          <p:cNvCxnSpPr>
            <a:cxnSpLocks/>
          </p:cNvCxnSpPr>
          <p:nvPr isPhoto="0"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 hidden="0"/>
          <p:cNvSpPr/>
          <p:nvPr isPhoto="0" userDrawn="1"/>
        </p:nvSpPr>
        <p:spPr bwMode="auto">
          <a:xfrm>
            <a:off x="6172819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 hidden="0"/>
          <p:cNvCxnSpPr>
            <a:cxnSpLocks/>
          </p:cNvCxnSpPr>
          <p:nvPr isPhoto="0"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1196751"/>
            <a:ext cx="4011084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19402" y="6442061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Инструкция по охране труда программиста ПЭВМ И ВДТ.</a:t>
            </a:r>
            <a:b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СанПиН 2.2.2.542-96 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3484" y="5243659"/>
            <a:ext cx="9144000" cy="1227448"/>
          </a:xfrm>
        </p:spPr>
        <p:txBody>
          <a:bodyPr/>
          <a:lstStyle/>
          <a:p>
            <a:pPr algn="l">
              <a:defRPr/>
            </a:pPr>
            <a:r>
              <a:rPr lang="ru-RU"/>
              <a:t>Выполнил студент 2ИСП группы</a:t>
            </a:r>
            <a:endParaRPr lang="ru-RU"/>
          </a:p>
          <a:p>
            <a:pPr algn="l">
              <a:defRPr/>
            </a:pPr>
            <a:r>
              <a:rPr lang="ru-RU"/>
              <a:t>Миронов Данила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4791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медицинского обслуживания пользователей ВДТ и ПЭВМ</a:t>
            </a:r>
            <a:endParaRPr sz="2800"/>
          </a:p>
        </p:txBody>
      </p:sp>
      <p:sp>
        <p:nvSpPr>
          <p:cNvPr id="15610740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10.1. Профессиональные пользователи ВДТ и ПЭВМ должны проходить обязательные предварительные (при поступлении на работу) и периодические медицинские осмотры в порядке и в сроки, установленные Минздравмедпромом России и Госкомсанэпиднадзором России. 10.2. К непосредственной работе с ВДТ и ПЭВМ допускаются лица, не имеющие медицинских противопоказаний. 10.3. Женщины со времени установления беременности и в период кормления ребенка грудью к выполнению всех видов работ, связанных с использованием ВДТ и ПЭВМ, не допускаются. Трудоустройство беременных женщин следует осуществлять в соответствии с «Гигиеническими рекомендациями по рациональному трудоустройству беременных женщин». 10.4. Медицинское освидетельствование студентов высших учебных заведений, учащихся средних специальных учебных заведений, детей дошкольного и школьного возраста проводится в порядке и в сроки, установленные соответственно Минздравмедпромом России, Госкомсанэпиднадзором России, Госкомвузом России и Минобразования России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787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19402" y="410581"/>
            <a:ext cx="10753194" cy="864095"/>
          </a:xfrm>
        </p:spPr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Санитарные правила и нормы СанПиН 2.2.2.542-96 «Гигиенические требования к видеодисплейным терминалам, персональным электронновычислительным машинам и организации работы»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000"/>
          </a:p>
        </p:txBody>
      </p:sp>
      <p:sp>
        <p:nvSpPr>
          <p:cNvPr id="326293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Общие положения и область применения 1.1. Настоящие Санитарные правила и нормы (далее - Санитарные правила) предназначены для предотвращения неблагоприятного воздействия на человека вредных факторов, сопровождающих работы с видеодисплейными терминалами (далее - ВДТ) и персональными электронно-вычислительными машинами (далее - ПЭВМ) и определяют санитарно-гигиенические требования к: - проектированию и изготовлению отечественных, и эксплуатации отечественных и импортных ВДТ на базе электронно-лучевых трубок (далее - ЭЛТ), используемых во всех типах электронно-вычислительных машин, в производственном оборудовании и игровых комплексах на базе ПЭВМ; - проектированию, изготовлению отечественных и эксплуатации отечественных и импортных ВДТ и ПЭВМ; - проектированию, строительству и реконструкции помещений, предназначенных для эксплуатации всех типов ЭВМ, ПЭВМ, производственного оборудования и игровых  комплексов на базе ПЭВМ. - обеспечению безопасных условий труда пользователей ВДТ и ПЭВМ.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1363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Требование к видеодисплейным терминалам и персональным электронно-вычислительным машинам</a:t>
            </a:r>
            <a:endParaRPr sz="2800"/>
          </a:p>
        </p:txBody>
      </p:sp>
      <p:sp>
        <p:nvSpPr>
          <p:cNvPr id="12799308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3.1. ... Все ВДТ должны иметь гигиенический сертификат ...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3.3. ... Дизайн ВДТ должен предусматривать окраску корпуса в спокойные мягкие тона с диффузным рассеиванием света. Корпус ВДТ и ПЭВМ, клавиатура и другие блоки и устройства ПЭВМ должны иметь матовую поверхность одного цвета ... и не иметь блестящих деталей, способных создавать блики ...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3.6. Конструкция ВДТ должна предусматривать наличие ручек регулировки яркости и контраста, обеспечивающие возможность регулировки этих параметров от минимальных до максимальных значений.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3.9. Конструкция ВДТ и ПЭВМ должна обеспечивать мощность экспозиционной дозы рентгеновского излучения в любой точке на расстоянии 0,05 м. от экрана и корпуса ВДТ при любых положениях регулировочных устройств не должна превышать 7,74х10 А/кг, что соответствует эквивалентной дозе, равной 0,1 мбэр/час (100 мкР/час).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1590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помещениям для эксплуатации ВДТ и ПЭВМ</a:t>
            </a:r>
            <a:endParaRPr sz="2800"/>
          </a:p>
        </p:txBody>
      </p:sp>
      <p:sp>
        <p:nvSpPr>
          <p:cNvPr id="1776447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4.1. Помещения с ВДТ и ПЭВМ должны иметь естественное и искусственное освещение.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4.3. Расположение рабочих мест с ВДТ и ПЭВМ для взрослых пользователей в подвальных помещениях не допускается. Размещение рабочих мест с ВДТ и ПЭВМ во всех учебных заведениях и дошкольных учреждениях не допускается в цокольных и подвальных помещениях. В случаях производственной необходимости, эксплуатация ВДТ и ПЭВМ в помещениях без естественного освещения может проводиться только по согласованию с органами и учреждениями Государственного санитарно-эпидемиологического надзора. 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4.4. Площадь на одно рабочее место с ВДТ или ПЭВМ для взрослых пользователей должна составлять не менее 6,0 кв.м, а объем не менее 20,0 куб.м. Этот и следующий пункт нарушаются очень часто - компьютеры ставятся буквально вплотную друг к другу.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4.5. Площадь на одно рабочее место с ВДТ и ПЭВМ во всех учебных и дошкольных учреждениях должна быть не менее 6,0 кв.м, а объем - не менее 24,0 куб.м.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4.9. Звукоизоляция ограждающих конструкций помещений с ВДТ и ПЭВМ должна отвечать гигиеническим требованиям и обеспечивать нормируемые параметры шума согласно требованиям раздела 6 настоящих Санитарных правил. 4.16. Поверхность пола в помещениях эксплуатации ВДТ и ПЭВМ должна быть ровной, без выбоин, нескользкой, удобной для очистки и влажной уборки, обладать антистатическими свойствами.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0792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93383" y="476671"/>
            <a:ext cx="10753194" cy="864095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микроклимату, содержанию аэроионов и вредных химических веществ в воздухе помещений эксплуатации ВДТ и ПЭВМ</a:t>
            </a:r>
            <a:endParaRPr/>
          </a:p>
        </p:txBody>
      </p:sp>
      <p:sp>
        <p:nvSpPr>
          <p:cNvPr id="141534286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5.5. Помещения с ВДТ и ПЭВМ перед началом и после каждого академического часа учебных занятий, до и после каждого занятия в дошкольном учреждении должны быть проветрены, что обеспечивает улучшение качественного состава воздуха, в том числе и аэроионный режим.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5.6. Уровни положительных и отрицательных аэроионов в воздухе помещений с ВДТ и ПЭВМ должны соответствовать нормам, приведенным в приложении 6.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5.7. Содержание вредных химических веществ в воздухе производственных помещений, в которых работа на ВДТ и ПЭВМ является вспомогательной, не должно превышать «Предельно допустимых концентраций вредных веществ в воздухе рабочей зоны» .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5.8. Содержание вредных химических веществ в производственных помещениях, работа на ВДТ и ПЭВМ в которых является основной (диспетчерские, операторские, расчетные, кабины и посты управления, залы вычислительной техники и др.), не должно превышать «Предельно допустимых концентраций загрязняющих веществ в атмосферном воздухе населенных мест» 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5.9. Содержание вредных химических веществ в воздухе помещений использования ВДТ и ПЭВМ в дошкольных и всех учебных заведениях, включая вузы, не должно превышать среднесуточных концентраций для атмосферного воздуха.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5.10. Запрещается проводить ремонт ВДТ и ПЭВМ непосредственно в рабочих, учебных и дошкольных помещениях.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0550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шуму и вибрации</a:t>
            </a:r>
            <a:endParaRPr/>
          </a:p>
        </p:txBody>
      </p:sp>
      <p:sp>
        <p:nvSpPr>
          <p:cNvPr id="12240839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6.1. В производственных помещениях, в которых работа на ВДТ и ПЭВМ является вспомогательной, уровни шума на рабочих местах не должны превышать значений, установленных для данных видов работ «Санитарными нормами допустимых уровней шума на рабочих местах» 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6.2. При выполнении основной работы на ВДТ и ПЭВМ (диспетчерские, операторские, расчетные кабины и посты управления, залы вычислительной техники и др.), во всех учебных и дошкольных помещениях с ВДТ и ПЭВМ уровень шума на рабочем месте не должен превышать 50 дБА . В помещениях, где работают инженерно-технические работники, осуществляющие лабораторный, аналитический или измерительный контроль, уровень шума не должен превышать 60 дБА. В помещениях операторов ЭВМ (без дисплеев) уровень шума не должен превышать 65 дБА. На рабочих местах в помещениях для размещения шумных агрегатов вычислительных машин (АЦПУ, принтеры и т.п.) уровень шума не должен превышать 75 дБА.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6.4. Шумящее оборудование (АЦПУ, принтеры и т.п.), уровни шума которого превышают нормированные, должно находиться вне помещения с ВДТ и ПЭВМ.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6.5. Снизить уровень шума в помещениях с ВДТ и ПЭВМ можно использованием звукопоглощающих материалов...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9514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освещению помещений и рабочих мест с ВДТ и ПЭВМ</a:t>
            </a:r>
            <a:endParaRPr/>
          </a:p>
        </p:txBody>
      </p:sp>
      <p:sp>
        <p:nvSpPr>
          <p:cNvPr id="17846054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7.2. Искусственное освещение в помещениях эксплуатации ВДТ и ПЭВМ должно осуществляться системой общего равномерного освещения. В производственных и административно-общественных помещениях, в случаях преимущественной работы с документами, допускается применение системы комбинированного освещения (к общему освещению дополнительно устанавливаются светильники местного освещения, предназначенные для освещения зоны расположения документов).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7.3. Освещенность на поверхности стола в зоне размещения рабочего документа должна быть 300 - 500 лк. Допускается установка светильников местного освещения для подсветки документов. Местное освещение не должно создавать бликов на поверхности экрана и увеличивать освещенность экрана более 300 лк.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7.8. В качестве источников света при искусственном освещении должны применяться преимущественно люминесцентные лампы типа ЛБ. При устройстве отраженного освещения в производственных и административно-общественных помещениях допускается применение металлогалогенных ламп мощностью до 250 Вт. Допускается применение ламп накаливания в светильниках местного освещения.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7.9. Общее освещение следует выполнять в виде сплошных или прерывистых линий светильников, расположенных сбоку от рабочих мест, параллельно линии зрения пользователя при рядном расположении ВДТ и ПЭВМ. При периметральном расположении компьютеров линии светильников должны располагаться локализованно над рабочим столом ближе к его переднему краю, обращенному к оператору.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7.15. Для обеспечения нормируемых значений освещенности в помещениях использования ВДТ и ПЭВМ следует проводить чистку стекол оконных рам и светильников не реже двух раз в год и проводить своевременную замену перегоревших ламп. 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35937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и оборудованию рабочих мест с ВДТ и ПЭВМ</a:t>
            </a:r>
            <a:endParaRPr/>
          </a:p>
        </p:txBody>
      </p:sp>
      <p:sp>
        <p:nvSpPr>
          <p:cNvPr id="12094013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8.1. Общие требования  8.1.1. Рабочие места с ВДТ и ПЭВМ по отношению к световым проемам должны располагаться так, чтобы естественный свет падал сбоку, преимущественно слева. 8.1.2. ... расстояние между рабочими столами с видеомониторами (в направлении тыла поверхности одного видеомонитора и экрана другого видеомонитора) должно быть не менее 2,0м, а расстояние между боковыми поверхностями видеомониторов - не менее 1,2м. А очень часто компьютеры стоят буквально вплотную друг к другу... 8.1.4. Оконные проемы в помещениях использования ВДТ и ПЭВМ должны быть оборудованы регулируемыми устройствами типа: жалюзи, занавесей, внешних козырьков и др. 8.1.5. Рабочие места с ВДТ и ПЭВМ при выполнении творческой работы, требующей значительного умственного напряжения или высокой концентрации внимания, следует изолировать друг от друга перегородками высотой 1,5 - 2,0 м. 8.1.11. Рабочий стул (кресло) должен быть подъемно-поворотным и регулируемым по высоте и углам наклона сиденья и спинки, а также расстоянию спинки от переднего края сиденья, при этом регулировка каждого параметра должна быть независимой, легко осуществляемой и иметь надежную фиксацию. 8.1.12. Поверхность сиденья, спинки и других элементов стула (кресла) должна быть полумягкой, с нескользящим, неэлектризующимся и воздухопроницаемым покрытием, обеспечивающим легкую очистку от загрязнений. 8.1.13. Экран видеомонитора должен находиться от глаз пользователя на оптимальном расстоянии 600 - 700 мм, но не ближе 500 мм с учетом размеров алфавитно-цифровых знаков и символов. 8.1.14. В помещениях с ВДТ и ПЭВМ ежедневно должна проводиться влажная уборка. 8.1.15. Помещения с ВДТ и ПЭВМ должны быть оснащены аптечкой первой помощи и углекислотными огнетушителями. 8.2. Требования к организации и оборудованию рабочих мест с ВДТ и ПЭВМ для взрослых пользователей 8.2.1. Высота рабочей поверхности стола для взрослых пользователей должна регулироваться в пределах 680 - 800 мм; при отсутствии такой возможности высота рабочей поверхности стола должна составлять 725 мм. 8.2.3. Рабочий стол должен иметь пространство для ног высотой не менее 600 мм, шириной - не менее 500 мм, глубиной на уровне колен - не менее 450 мм и на уровне вытянутых ног - не менее 650 мм.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8515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режима труда и отдыха при работе с ВДТ и ПЭВМ</a:t>
            </a:r>
            <a:endParaRPr/>
          </a:p>
        </p:txBody>
      </p:sp>
      <p:sp>
        <p:nvSpPr>
          <p:cNvPr id="7081532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9.1. Общие требования к организации режима труда и отдыха при работе с ВДТ и ПЭВМ 9.1.1. Режимы труда и отдыха при работе с ПЭВМ и ВДТ должны организовываться в зависимости от вида и категории трудовой деятельности. 9.1.2. Виды трудовой деятельности разделяются на 3 группы: группа А - работа по считыванию информации с экрана ВДТ или ПЭВМ с предварительным запросом; группа Б - работа по вводу информации; группа В - творческая работа в режиме диалога с ЭВМ. При выполнении в течение рабочей смены работ, относящихся к разным видам трудовой деятельности, за основную работу с ПЭВМ и ВДТ следует принимать такую, которая занимает не менее 50% времени в течение рабочей смены или рабочего дня. 9.1.3. Для видов трудовой деятельности устанавливается 3 категории тяжести и напряженности работы с ВДТ и ПЭВМ (приложение 15), которые определяются: для группы А - по суммарному числу считываемых знаков за рабочую смену, но не более 60 000 знаков за смену; для группы Б - по суммарному числу считываемых или вводимых знаков за рабочую смену, но не более 40 000 знаков за смену; для группы В - по суммарному времени непосредственной работы с ВДТ и ПЭВМ за рабочую смену, но не более 6 часов за смену. 9.1.4. Для преподавателей высших и средних специальных учебных заведений, учителей общеобразовательных школ устанавливается длительность работы в дисплейных классах и кабинетах информатики и вычислительной техники не более 4 часов в день. 9.1.5. Для инжене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ров, обслуживающих учебный процесс в кабинетах (аудиториях) с ВДТ и ПЭВМ, продолжительность работы не должна превышать 6 часов в день.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2022-11-29T05:49:58Z</dcterms:modified>
  <cp:category/>
  <cp:contentStatus/>
  <cp:version/>
</cp:coreProperties>
</file>