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19"/>
  </p:notesMasterIdLst>
  <p:handoutMasterIdLst>
    <p:handoutMasterId r:id="rId20"/>
  </p:handoutMasterIdLst>
  <p:sldIdLst>
    <p:sldId id="256" r:id="rId6"/>
    <p:sldId id="277" r:id="rId7"/>
    <p:sldId id="260" r:id="rId8"/>
    <p:sldId id="280" r:id="rId9"/>
    <p:sldId id="281" r:id="rId10"/>
    <p:sldId id="282" r:id="rId11"/>
    <p:sldId id="283" r:id="rId12"/>
    <p:sldId id="259" r:id="rId13"/>
    <p:sldId id="275" r:id="rId14"/>
    <p:sldId id="276" r:id="rId15"/>
    <p:sldId id="264" r:id="rId16"/>
    <p:sldId id="270" r:id="rId17"/>
    <p:sldId id="279" r:id="rId18"/>
  </p:sldIdLst>
  <p:sldSz cx="9144000" cy="6858000" type="screen4x3"/>
  <p:notesSz cx="6858000" cy="9144000"/>
  <p:defaultTex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173">
          <p15:clr>
            <a:srgbClr val="A4A3A4"/>
          </p15:clr>
        </p15:guide>
        <p15:guide id="4" orient="horz" pos="3112">
          <p15:clr>
            <a:srgbClr val="A4A3A4"/>
          </p15:clr>
        </p15:guide>
        <p15:guide id="5" orient="horz" pos="3165">
          <p15:clr>
            <a:srgbClr val="A4A3A4"/>
          </p15:clr>
        </p15:guide>
        <p15:guide id="6" orient="horz" pos="912">
          <p15:clr>
            <a:srgbClr val="A4A3A4"/>
          </p15:clr>
        </p15:guide>
        <p15:guide id="7" orient="horz" pos="1235">
          <p15:clr>
            <a:srgbClr val="A4A3A4"/>
          </p15:clr>
        </p15:guide>
        <p15:guide id="8" orient="horz" pos="2265">
          <p15:clr>
            <a:srgbClr val="A4A3A4"/>
          </p15:clr>
        </p15:guide>
        <p15:guide id="9" orient="horz" pos="1287">
          <p15:clr>
            <a:srgbClr val="A4A3A4"/>
          </p15:clr>
        </p15:guide>
        <p15:guide id="10" orient="horz" pos="4051">
          <p15:clr>
            <a:srgbClr val="A4A3A4"/>
          </p15:clr>
        </p15:guide>
        <p15:guide id="11" orient="horz" pos="4100">
          <p15:clr>
            <a:srgbClr val="A4A3A4"/>
          </p15:clr>
        </p15:guide>
        <p15:guide id="12" orient="horz" pos="348">
          <p15:clr>
            <a:srgbClr val="A4A3A4"/>
          </p15:clr>
        </p15:guide>
        <p15:guide id="13" orient="horz" pos="291">
          <p15:clr>
            <a:srgbClr val="A4A3A4"/>
          </p15:clr>
        </p15:guide>
        <p15:guide id="14" pos="2853">
          <p15:clr>
            <a:srgbClr val="A4A3A4"/>
          </p15:clr>
        </p15:guide>
        <p15:guide id="15" pos="1918">
          <p15:clr>
            <a:srgbClr val="A4A3A4"/>
          </p15:clr>
        </p15:guide>
        <p15:guide id="16" pos="4729">
          <p15:clr>
            <a:srgbClr val="A4A3A4"/>
          </p15:clr>
        </p15:guide>
        <p15:guide id="17" pos="981">
          <p15:clr>
            <a:srgbClr val="A4A3A4"/>
          </p15:clr>
        </p15:guide>
        <p15:guide id="18" pos="3840">
          <p15:clr>
            <a:srgbClr val="A4A3A4"/>
          </p15:clr>
        </p15:guide>
        <p15:guide id="19" pos="1032">
          <p15:clr>
            <a:srgbClr val="A4A3A4"/>
          </p15:clr>
        </p15:guide>
        <p15:guide id="20" pos="1970">
          <p15:clr>
            <a:srgbClr val="A4A3A4"/>
          </p15:clr>
        </p15:guide>
        <p15:guide id="21" pos="2904">
          <p15:clr>
            <a:srgbClr val="A4A3A4"/>
          </p15:clr>
        </p15:guide>
        <p15:guide id="22" pos="3795">
          <p15:clr>
            <a:srgbClr val="A4A3A4"/>
          </p15:clr>
        </p15:guide>
        <p15:guide id="23" pos="4779">
          <p15:clr>
            <a:srgbClr val="A4A3A4"/>
          </p15:clr>
        </p15:guide>
        <p15:guide id="24" pos="5662">
          <p15:clr>
            <a:srgbClr val="A4A3A4"/>
          </p15:clr>
        </p15:guide>
        <p15:guide id="25" pos="246">
          <p15:clr>
            <a:srgbClr val="A4A3A4"/>
          </p15:clr>
        </p15:guide>
        <p15:guide id="26" pos="5716">
          <p15:clr>
            <a:srgbClr val="A4A3A4"/>
          </p15:clr>
        </p15:guide>
        <p15:guide id="27" pos="98">
          <p15:clr>
            <a:srgbClr val="A4A3A4"/>
          </p15:clr>
        </p15:guide>
        <p15:guide id="28" pos="45">
          <p15:clr>
            <a:srgbClr val="A4A3A4"/>
          </p15:clr>
        </p15:guide>
        <p15:guide id="29" pos="553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00AC"/>
    <a:srgbClr val="FFFFFF"/>
    <a:srgbClr val="191919"/>
    <a:srgbClr val="FBFBFB"/>
    <a:srgbClr val="000000"/>
    <a:srgbClr val="929292"/>
    <a:srgbClr val="4D4D4D"/>
    <a:srgbClr val="EE8200"/>
    <a:srgbClr val="F28500"/>
    <a:srgbClr val="83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21" autoAdjust="0"/>
    <p:restoredTop sz="98246" autoAdjust="0"/>
  </p:normalViewPr>
  <p:slideViewPr>
    <p:cSldViewPr snapToGrid="0">
      <p:cViewPr varScale="1">
        <p:scale>
          <a:sx n="113" d="100"/>
          <a:sy n="113" d="100"/>
        </p:scale>
        <p:origin x="1824" y="114"/>
      </p:cViewPr>
      <p:guideLst>
        <p:guide orient="horz" pos="147"/>
        <p:guide orient="horz" pos="4171"/>
        <p:guide orient="horz" pos="2173"/>
        <p:guide orient="horz" pos="3112"/>
        <p:guide orient="horz" pos="3165"/>
        <p:guide orient="horz" pos="912"/>
        <p:guide orient="horz" pos="1235"/>
        <p:guide orient="horz" pos="2265"/>
        <p:guide orient="horz" pos="1287"/>
        <p:guide orient="horz" pos="4051"/>
        <p:guide orient="horz" pos="4100"/>
        <p:guide orient="horz" pos="348"/>
        <p:guide orient="horz" pos="291"/>
        <p:guide pos="2853"/>
        <p:guide pos="1918"/>
        <p:guide pos="4729"/>
        <p:guide pos="981"/>
        <p:guide pos="3840"/>
        <p:guide pos="1032"/>
        <p:guide pos="1970"/>
        <p:guide pos="2904"/>
        <p:guide pos="3795"/>
        <p:guide pos="4779"/>
        <p:guide pos="5662"/>
        <p:guide pos="246"/>
        <p:guide pos="5716"/>
        <p:guide pos="98"/>
        <p:guide pos="45"/>
        <p:guide pos="5530"/>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83" d="100"/>
          <a:sy n="83" d="100"/>
        </p:scale>
        <p:origin x="-382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3/31/2014</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6"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ea typeface="Segoe UI" pitchFamily="34" charset="0"/>
                <a:cs typeface="Segoe UI" pitchFamily="34" charset="0"/>
              </a:defRPr>
            </a:lvl1pPr>
          </a:lstStyle>
          <a:p>
            <a:r>
              <a:rPr lang="en-US" smtClean="0"/>
              <a:t>&lt;Event Name&gt;</a:t>
            </a:r>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3/31/2014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ea typeface="Segoe UI" pitchFamily="34" charset="0"/>
                <a:cs typeface="Segoe UI" pitchFamily="34" charset="0"/>
              </a:defRPr>
            </a:lvl1pPr>
          </a:lstStyle>
          <a:p>
            <a:r>
              <a:rPr lang="en-US" smtClean="0"/>
              <a:t>&lt;Event Name&gt;</a:t>
            </a:r>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686047" rtl="0" eaLnBrk="1" latinLnBrk="0" hangingPunct="1">
      <a:lnSpc>
        <a:spcPct val="90000"/>
      </a:lnSpc>
      <a:spcAft>
        <a:spcPts val="250"/>
      </a:spcAft>
      <a:defRPr sz="700" kern="1200">
        <a:solidFill>
          <a:schemeClr val="tx1"/>
        </a:solidFill>
        <a:latin typeface="Segoe UI" pitchFamily="34" charset="0"/>
        <a:ea typeface="+mn-ea"/>
        <a:cs typeface="+mn-cs"/>
      </a:defRPr>
    </a:lvl1pPr>
    <a:lvl2pPr marL="159800" indent="-7940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2pPr>
    <a:lvl3pPr marL="246151"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3pPr>
    <a:lvl4pPr marL="362279" indent="-11017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4pPr>
    <a:lvl5pPr marL="461534"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5pPr>
    <a:lvl6pPr marL="1715118" algn="l" defTabSz="686047" rtl="0" eaLnBrk="1" latinLnBrk="0" hangingPunct="1">
      <a:defRPr sz="900" kern="1200">
        <a:solidFill>
          <a:schemeClr val="tx1"/>
        </a:solidFill>
        <a:latin typeface="+mn-lt"/>
        <a:ea typeface="+mn-ea"/>
        <a:cs typeface="+mn-cs"/>
      </a:defRPr>
    </a:lvl6pPr>
    <a:lvl7pPr marL="2058140" algn="l" defTabSz="686047" rtl="0" eaLnBrk="1" latinLnBrk="0" hangingPunct="1">
      <a:defRPr sz="900" kern="1200">
        <a:solidFill>
          <a:schemeClr val="tx1"/>
        </a:solidFill>
        <a:latin typeface="+mn-lt"/>
        <a:ea typeface="+mn-ea"/>
        <a:cs typeface="+mn-cs"/>
      </a:defRPr>
    </a:lvl7pPr>
    <a:lvl8pPr marL="2401164" algn="l" defTabSz="686047" rtl="0" eaLnBrk="1" latinLnBrk="0" hangingPunct="1">
      <a:defRPr sz="900" kern="1200">
        <a:solidFill>
          <a:schemeClr val="tx1"/>
        </a:solidFill>
        <a:latin typeface="+mn-lt"/>
        <a:ea typeface="+mn-ea"/>
        <a:cs typeface="+mn-cs"/>
      </a:defRPr>
    </a:lvl8pPr>
    <a:lvl9pPr marL="2744188" algn="l" defTabSz="68604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3/31/2014 12:50 AM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307108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647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2"/>
            <a:ext cx="8363938" cy="782265"/>
          </a:xfrm>
        </p:spPr>
        <p:txBody>
          <a:bodyPr/>
          <a:lstStyle>
            <a:lvl1pPr marL="0" indent="0">
              <a:spcBef>
                <a:spcPts val="0"/>
              </a:spcBef>
              <a:spcAft>
                <a:spcPts val="675"/>
              </a:spcAft>
              <a:buNone/>
              <a:defRPr sz="3200" spc="-100" baseline="0">
                <a:latin typeface="Segoe UI Light" pitchFamily="34" charset="0"/>
              </a:defRPr>
            </a:lvl1pPr>
            <a:lvl2pPr marL="0" indent="0">
              <a:spcBef>
                <a:spcPts val="0"/>
              </a:spcBef>
              <a:spcAft>
                <a:spcPts val="300"/>
              </a:spcAft>
              <a:buNone/>
              <a:defRPr sz="1800" spc="-50" baseline="0">
                <a:gradFill flip="none" rotWithShape="1">
                  <a:gsLst>
                    <a:gs pos="0">
                      <a:schemeClr val="tx1">
                        <a:lumMod val="85000"/>
                      </a:schemeClr>
                    </a:gs>
                    <a:gs pos="86000">
                      <a:schemeClr val="tx1">
                        <a:lumMod val="85000"/>
                      </a:schemeClr>
                    </a:gs>
                  </a:gsLst>
                  <a:path path="circle">
                    <a:fillToRect r="100000" b="100000"/>
                  </a:path>
                  <a:tileRect l="-100000" t="-100000"/>
                </a:gradFill>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sz="7200" i="0" spc="-7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384673" y="3117242"/>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2" descr="Microsoft logo and tagline"/>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tretch/>
        </p:blipFill>
        <p:spPr bwMode="black">
          <a:xfrm>
            <a:off x="7436959" y="6361220"/>
            <a:ext cx="1551466" cy="262789"/>
          </a:xfrm>
          <a:prstGeom prst="rect">
            <a:avLst/>
          </a:prstGeom>
          <a:noFill/>
          <a:ln>
            <a:noFill/>
          </a:ln>
        </p:spPr>
      </p:pic>
    </p:spTree>
    <p:extLst>
      <p:ext uri="{BB962C8B-B14F-4D97-AF65-F5344CB8AC3E}">
        <p14:creationId xmlns:p14="http://schemas.microsoft.com/office/powerpoint/2010/main" val="17555285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3117242"/>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81041558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3117242"/>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2" descr="Microsoft logo and tagline"/>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tretch/>
        </p:blipFill>
        <p:spPr bwMode="black">
          <a:xfrm>
            <a:off x="7436959" y="6361220"/>
            <a:ext cx="1551466" cy="262789"/>
          </a:xfrm>
          <a:prstGeom prst="rect">
            <a:avLst/>
          </a:prstGeom>
          <a:noFill/>
          <a:ln>
            <a:noFill/>
          </a:ln>
        </p:spPr>
      </p:pic>
    </p:spTree>
    <p:extLst>
      <p:ext uri="{BB962C8B-B14F-4D97-AF65-F5344CB8AC3E}">
        <p14:creationId xmlns:p14="http://schemas.microsoft.com/office/powerpoint/2010/main" val="9162486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3117242"/>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21577804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647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2"/>
            <a:ext cx="8363938" cy="1932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9436" y="1447802"/>
            <a:ext cx="8363938" cy="193283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3"/>
            <a:ext cx="8363938" cy="193283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2"/>
            <a:ext cx="8363938" cy="193283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5" y="6238876"/>
            <a:ext cx="9144001" cy="619125"/>
          </a:xfrm>
          <a:solidFill>
            <a:srgbClr val="FFFF99"/>
          </a:solidFill>
        </p:spPr>
        <p:txBody>
          <a:bodyPr wrap="square" lIns="114341" tIns="57171" rIns="114341" bIns="57171"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sz="7200" i="0" spc="-7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384673" y="3117240"/>
            <a:ext cx="5636696" cy="443198"/>
          </a:xfrm>
        </p:spPr>
        <p:txBody>
          <a:bodyPr/>
          <a:lstStyle>
            <a:lvl1pPr marL="0" indent="0">
              <a:buNone/>
              <a:defRPr spc="-75"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spTree>
    <p:extLst>
      <p:ext uri="{BB962C8B-B14F-4D97-AF65-F5344CB8AC3E}">
        <p14:creationId xmlns:p14="http://schemas.microsoft.com/office/powerpoint/2010/main" val="183338843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sz="7200" i="0" spc="-7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384673" y="3117242"/>
            <a:ext cx="5636696" cy="332399"/>
          </a:xfrm>
        </p:spPr>
        <p:txBody>
          <a:bodyPr/>
          <a:lstStyle>
            <a:lvl1pPr marL="0" indent="0">
              <a:buNone/>
              <a:defRPr spc="-75"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spTree>
    <p:extLst>
      <p:ext uri="{BB962C8B-B14F-4D97-AF65-F5344CB8AC3E}">
        <p14:creationId xmlns:p14="http://schemas.microsoft.com/office/powerpoint/2010/main" val="199568750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2"/>
            <a:ext cx="8363938"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40" y="1447803"/>
            <a:ext cx="8363937" cy="193283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9786927"/>
      </p:ext>
    </p:extLst>
  </p:cSld>
  <p:clrMap bg1="dk1" tx1="lt1" bg2="dk2" tx2="lt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42" r:id="rId6"/>
    <p:sldLayoutId id="2147483743" r:id="rId7"/>
    <p:sldLayoutId id="2147483773" r:id="rId8"/>
  </p:sldLayoutIdLst>
  <p:transition>
    <p:fade/>
  </p:transition>
  <p:txStyles>
    <p:title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259660" indent="-259660" algn="l" defTabSz="68604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472868" indent="-213207" algn="l" defTabSz="686047" rtl="0" eaLnBrk="1" latinLnBrk="0" hangingPunct="1">
        <a:lnSpc>
          <a:spcPct val="90000"/>
        </a:lnSpc>
        <a:spcBef>
          <a:spcPct val="20000"/>
        </a:spcBef>
        <a:buSzPct val="90000"/>
        <a:buFont typeface="Arial" pitchFamily="34" charset="0"/>
        <a:buChar char="•"/>
        <a:tabLst>
          <a:tab pos="47286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686074" indent="-213207" algn="l" defTabSz="68604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5199" indent="-172710" algn="l" defTabSz="686047" rtl="0" eaLnBrk="1" latinLnBrk="0" hangingPunct="1">
        <a:lnSpc>
          <a:spcPct val="90000"/>
        </a:lnSpc>
        <a:spcBef>
          <a:spcPct val="20000"/>
        </a:spcBef>
        <a:buSzPct val="90000"/>
        <a:buFont typeface="Arial" pitchFamily="34" charset="0"/>
        <a:buChar char="•"/>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40" y="1447803"/>
            <a:ext cx="8363937" cy="150041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Lst>
  <p:transition>
    <p:fade/>
  </p:transition>
  <p:txStyles>
    <p:titleStyle>
      <a:lvl1pPr algn="l" defTabSz="686047"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660" indent="-259660" algn="l" defTabSz="686047"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868" indent="-213207" algn="l" defTabSz="686047" rtl="0" eaLnBrk="1" latinLnBrk="0" hangingPunct="1">
        <a:lnSpc>
          <a:spcPct val="90000"/>
        </a:lnSpc>
        <a:spcBef>
          <a:spcPct val="20000"/>
        </a:spcBef>
        <a:buSzPct val="90000"/>
        <a:buFont typeface="Arial" pitchFamily="34" charset="0"/>
        <a:buChar char="•"/>
        <a:tabLst>
          <a:tab pos="472868"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6074" indent="-213207" algn="l" defTabSz="686047"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5199" indent="-172710" algn="l" defTabSz="686047"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image.diku.dk/projects/media/kelager.06.pdf" TargetMode="External"/><Relationship Id="rId2" Type="http://schemas.openxmlformats.org/officeDocument/2006/relationships/hyperlink" Target="http://dl.acm.org/citation.cfm?id=846298" TargetMode="External"/><Relationship Id="rId1" Type="http://schemas.openxmlformats.org/officeDocument/2006/relationships/slideLayout" Target="../slideLayouts/slideLayout1.xml"/><Relationship Id="rId4" Type="http://schemas.openxmlformats.org/officeDocument/2006/relationships/hyperlink" Target="https://www10.informatik.uni-erlangen.de/Publications/Theses/2010/Staubach_BA10.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70674" y="517527"/>
            <a:ext cx="8773326" cy="332399"/>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2400" spc="-75" dirty="0" smtClean="0">
                <a:ln w="3175">
                  <a:noFill/>
                </a:ln>
                <a:gradFill>
                  <a:gsLst>
                    <a:gs pos="96667">
                      <a:srgbClr val="FFFFFF"/>
                    </a:gs>
                    <a:gs pos="90000">
                      <a:srgbClr val="FFFFFF"/>
                    </a:gs>
                  </a:gsLst>
                  <a:lin ang="5400000" scaled="0"/>
                </a:gradFill>
                <a:latin typeface="+mj-lt"/>
                <a:cs typeface="Arial" charset="0"/>
              </a:rPr>
              <a:t>CS7057 – Real Time Physics</a:t>
            </a:r>
            <a:endParaRPr lang="en-US" sz="2400" spc="-75" dirty="0">
              <a:ln w="3175">
                <a:noFill/>
              </a:ln>
              <a:gradFill>
                <a:gsLst>
                  <a:gs pos="96667">
                    <a:srgbClr val="FFFFFF"/>
                  </a:gs>
                  <a:gs pos="90000">
                    <a:srgbClr val="FFFFFF"/>
                  </a:gs>
                </a:gsLst>
                <a:lin ang="5400000" scaled="0"/>
              </a:gradFill>
              <a:latin typeface="+mj-lt"/>
              <a:cs typeface="Arial" charset="0"/>
            </a:endParaRPr>
          </a:p>
        </p:txBody>
      </p:sp>
      <p:sp>
        <p:nvSpPr>
          <p:cNvPr id="5" name="Rectangle 3"/>
          <p:cNvSpPr txBox="1">
            <a:spLocks noChangeArrowheads="1"/>
          </p:cNvSpPr>
          <p:nvPr/>
        </p:nvSpPr>
        <p:spPr>
          <a:xfrm>
            <a:off x="403723" y="887805"/>
            <a:ext cx="8773326" cy="332399"/>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2400" spc="-75" dirty="0" smtClean="0">
                <a:ln w="3175">
                  <a:noFill/>
                </a:ln>
                <a:gradFill>
                  <a:gsLst>
                    <a:gs pos="96667">
                      <a:srgbClr val="FFFFFF"/>
                    </a:gs>
                    <a:gs pos="90000">
                      <a:srgbClr val="FFFFFF"/>
                    </a:gs>
                  </a:gsLst>
                  <a:lin ang="5400000" scaled="0"/>
                </a:gradFill>
                <a:latin typeface="+mj-lt"/>
                <a:cs typeface="Arial" charset="0"/>
              </a:rPr>
              <a:t>Tiarnán McNulty - 13311241</a:t>
            </a:r>
            <a:endParaRPr lang="en-US" sz="2400" spc="-75" dirty="0">
              <a:ln w="3175">
                <a:noFill/>
              </a:ln>
              <a:gradFill>
                <a:gsLst>
                  <a:gs pos="96667">
                    <a:srgbClr val="FFFFFF"/>
                  </a:gs>
                  <a:gs pos="90000">
                    <a:srgbClr val="FFFFFF"/>
                  </a:gs>
                </a:gsLst>
                <a:lin ang="5400000" scaled="0"/>
              </a:gradFill>
              <a:latin typeface="+mj-lt"/>
              <a:cs typeface="Arial" charset="0"/>
            </a:endParaRPr>
          </a:p>
        </p:txBody>
      </p:sp>
      <p:sp>
        <p:nvSpPr>
          <p:cNvPr id="6" name="Rectangle 3"/>
          <p:cNvSpPr txBox="1">
            <a:spLocks noChangeArrowheads="1"/>
          </p:cNvSpPr>
          <p:nvPr/>
        </p:nvSpPr>
        <p:spPr>
          <a:xfrm>
            <a:off x="384673" y="2761796"/>
            <a:ext cx="8773326" cy="1495794"/>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5400" spc="-75" dirty="0" smtClean="0">
                <a:ln w="3175">
                  <a:noFill/>
                </a:ln>
                <a:gradFill>
                  <a:gsLst>
                    <a:gs pos="96667">
                      <a:srgbClr val="FFFFFF"/>
                    </a:gs>
                    <a:gs pos="90000">
                      <a:srgbClr val="FFFFFF"/>
                    </a:gs>
                  </a:gsLst>
                  <a:lin ang="5400000" scaled="0"/>
                </a:gradFill>
                <a:latin typeface="+mj-lt"/>
                <a:cs typeface="Arial" charset="0"/>
              </a:rPr>
              <a:t>Particle-Based Fluid Simulation for Interactive Applications</a:t>
            </a:r>
            <a:endParaRPr lang="en-US" sz="5400" spc="-75" dirty="0">
              <a:ln w="3175">
                <a:noFill/>
              </a:ln>
              <a:gradFill>
                <a:gsLst>
                  <a:gs pos="96667">
                    <a:srgbClr val="FFFFFF"/>
                  </a:gs>
                  <a:gs pos="90000">
                    <a:srgbClr val="FFFFFF"/>
                  </a:gs>
                </a:gsLst>
                <a:lin ang="5400000" scaled="0"/>
              </a:gradFill>
              <a:latin typeface="+mj-lt"/>
              <a:cs typeface="Arial" charset="0"/>
            </a:endParaRPr>
          </a:p>
        </p:txBody>
      </p:sp>
      <p:sp>
        <p:nvSpPr>
          <p:cNvPr id="7" name="Rectangle 3"/>
          <p:cNvSpPr txBox="1">
            <a:spLocks noChangeArrowheads="1"/>
          </p:cNvSpPr>
          <p:nvPr/>
        </p:nvSpPr>
        <p:spPr>
          <a:xfrm>
            <a:off x="370674" y="4257590"/>
            <a:ext cx="8773326" cy="664797"/>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2400" spc="-75" dirty="0" smtClean="0">
                <a:ln w="3175">
                  <a:noFill/>
                </a:ln>
                <a:gradFill>
                  <a:gsLst>
                    <a:gs pos="96667">
                      <a:srgbClr val="FFFFFF"/>
                    </a:gs>
                    <a:gs pos="90000">
                      <a:srgbClr val="FFFFFF"/>
                    </a:gs>
                  </a:gsLst>
                  <a:lin ang="5400000" scaled="0"/>
                </a:gradFill>
                <a:latin typeface="+mj-lt"/>
                <a:cs typeface="Arial" charset="0"/>
              </a:rPr>
              <a:t>Matthias M</a:t>
            </a:r>
            <a:r>
              <a:rPr lang="en-IE" sz="2400" dirty="0" err="1" smtClean="0">
                <a:latin typeface="+mj-lt"/>
              </a:rPr>
              <a:t>ü</a:t>
            </a:r>
            <a:r>
              <a:rPr lang="en-IE" sz="2400" spc="-75" dirty="0" err="1" smtClean="0">
                <a:ln w="3175">
                  <a:noFill/>
                </a:ln>
                <a:gradFill>
                  <a:gsLst>
                    <a:gs pos="96667">
                      <a:srgbClr val="FFFFFF"/>
                    </a:gs>
                    <a:gs pos="90000">
                      <a:srgbClr val="FFFFFF"/>
                    </a:gs>
                  </a:gsLst>
                  <a:lin ang="5400000" scaled="0"/>
                </a:gradFill>
                <a:latin typeface="+mj-lt"/>
                <a:cs typeface="Arial" charset="0"/>
              </a:rPr>
              <a:t>ller</a:t>
            </a:r>
            <a:r>
              <a:rPr lang="en-US" sz="2400" spc="-75" dirty="0" smtClean="0">
                <a:ln w="3175">
                  <a:noFill/>
                </a:ln>
                <a:gradFill>
                  <a:gsLst>
                    <a:gs pos="96667">
                      <a:srgbClr val="FFFFFF"/>
                    </a:gs>
                    <a:gs pos="90000">
                      <a:srgbClr val="FFFFFF"/>
                    </a:gs>
                  </a:gsLst>
                  <a:lin ang="5400000" scaled="0"/>
                </a:gradFill>
                <a:latin typeface="+mj-lt"/>
                <a:cs typeface="Arial" charset="0"/>
              </a:rPr>
              <a:t>, David </a:t>
            </a:r>
            <a:r>
              <a:rPr lang="en-US" sz="2400" spc="-75" dirty="0" err="1" smtClean="0">
                <a:ln w="3175">
                  <a:noFill/>
                </a:ln>
                <a:gradFill>
                  <a:gsLst>
                    <a:gs pos="96667">
                      <a:srgbClr val="FFFFFF"/>
                    </a:gs>
                    <a:gs pos="90000">
                      <a:srgbClr val="FFFFFF"/>
                    </a:gs>
                  </a:gsLst>
                  <a:lin ang="5400000" scaled="0"/>
                </a:gradFill>
                <a:latin typeface="+mj-lt"/>
                <a:cs typeface="Arial" charset="0"/>
              </a:rPr>
              <a:t>Charypar</a:t>
            </a:r>
            <a:r>
              <a:rPr lang="en-US" sz="2400" spc="-75" dirty="0" smtClean="0">
                <a:ln w="3175">
                  <a:noFill/>
                </a:ln>
                <a:gradFill>
                  <a:gsLst>
                    <a:gs pos="96667">
                      <a:srgbClr val="FFFFFF"/>
                    </a:gs>
                    <a:gs pos="90000">
                      <a:srgbClr val="FFFFFF"/>
                    </a:gs>
                  </a:gsLst>
                  <a:lin ang="5400000" scaled="0"/>
                </a:gradFill>
                <a:latin typeface="+mj-lt"/>
                <a:cs typeface="Arial" charset="0"/>
              </a:rPr>
              <a:t>, Markus Gross</a:t>
            </a:r>
          </a:p>
          <a:p>
            <a:pPr marL="0" indent="0">
              <a:spcBef>
                <a:spcPct val="0"/>
              </a:spcBef>
              <a:buNone/>
            </a:pPr>
            <a:r>
              <a:rPr lang="en-US" sz="2400" spc="-75" dirty="0" smtClean="0">
                <a:ln w="3175">
                  <a:noFill/>
                </a:ln>
                <a:gradFill>
                  <a:gsLst>
                    <a:gs pos="96667">
                      <a:srgbClr val="FFFFFF"/>
                    </a:gs>
                    <a:gs pos="90000">
                      <a:srgbClr val="FFFFFF"/>
                    </a:gs>
                  </a:gsLst>
                  <a:lin ang="5400000" scaled="0"/>
                </a:gradFill>
                <a:latin typeface="+mj-lt"/>
                <a:cs typeface="Arial" charset="0"/>
              </a:rPr>
              <a:t>(SIGGRAPH 2003)</a:t>
            </a:r>
            <a:endParaRPr lang="en-US" sz="2400" spc="-75" dirty="0">
              <a:ln w="3175">
                <a:noFill/>
              </a:ln>
              <a:gradFill>
                <a:gsLst>
                  <a:gs pos="96667">
                    <a:srgbClr val="FFFFFF"/>
                  </a:gs>
                  <a:gs pos="90000">
                    <a:srgbClr val="FFFFFF"/>
                  </a:gs>
                </a:gsLst>
                <a:lin ang="5400000" scaled="0"/>
              </a:gradFill>
              <a:latin typeface="+mj-lt"/>
              <a:cs typeface="Arial" charset="0"/>
            </a:endParaRPr>
          </a:p>
        </p:txBody>
      </p:sp>
    </p:spTree>
    <p:extLst>
      <p:ext uri="{BB962C8B-B14F-4D97-AF65-F5344CB8AC3E}">
        <p14:creationId xmlns:p14="http://schemas.microsoft.com/office/powerpoint/2010/main" val="336860521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750"/>
                                        <p:tgtEl>
                                          <p:spTgt spid="5"/>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750"/>
                                        <p:tgtEl>
                                          <p:spTgt spid="6"/>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64797"/>
          </a:xfrm>
        </p:spPr>
        <p:txBody>
          <a:bodyPr/>
          <a:lstStyle/>
          <a:p>
            <a:r>
              <a:rPr lang="en-US" dirty="0" smtClean="0"/>
              <a:t>My Approach</a:t>
            </a:r>
            <a:endParaRPr lang="en-US" dirty="0"/>
          </a:p>
        </p:txBody>
      </p:sp>
      <p:sp>
        <p:nvSpPr>
          <p:cNvPr id="3" name="Text Placeholder 2"/>
          <p:cNvSpPr>
            <a:spLocks noGrp="1"/>
          </p:cNvSpPr>
          <p:nvPr>
            <p:ph type="body" sz="quarter" idx="10"/>
          </p:nvPr>
        </p:nvSpPr>
        <p:spPr>
          <a:xfrm>
            <a:off x="389436" y="1447803"/>
            <a:ext cx="8363938" cy="4480714"/>
          </a:xfrm>
        </p:spPr>
        <p:txBody>
          <a:bodyPr/>
          <a:lstStyle/>
          <a:p>
            <a:r>
              <a:rPr lang="en-US" dirty="0" smtClean="0">
                <a:solidFill>
                  <a:srgbClr val="0070C0"/>
                </a:solidFill>
              </a:rPr>
              <a:t>Paper</a:t>
            </a:r>
            <a:endParaRPr lang="en-US" dirty="0">
              <a:solidFill>
                <a:srgbClr val="0070C0"/>
              </a:solidFill>
            </a:endParaRPr>
          </a:p>
          <a:p>
            <a:pPr marL="285750" lvl="1" indent="-285750">
              <a:buFont typeface="Arial" panose="020B0604020202020204" pitchFamily="34" charset="0"/>
              <a:buChar char="•"/>
            </a:pPr>
            <a:r>
              <a:rPr lang="en-US" dirty="0" smtClean="0"/>
              <a:t>Started by getting very confused by all the symbols in the paper.</a:t>
            </a:r>
          </a:p>
          <a:p>
            <a:pPr marL="285750" lvl="1" indent="-285750">
              <a:buFont typeface="Arial" panose="020B0604020202020204" pitchFamily="34" charset="0"/>
              <a:buChar char="•"/>
            </a:pPr>
            <a:r>
              <a:rPr lang="en-US" dirty="0" smtClean="0"/>
              <a:t>Got slightly less confused by the symbols in other sources.</a:t>
            </a:r>
          </a:p>
          <a:p>
            <a:pPr marL="285750" lvl="1" indent="-285750">
              <a:buFont typeface="Arial" panose="020B0604020202020204" pitchFamily="34" charset="0"/>
              <a:buChar char="•"/>
            </a:pPr>
            <a:r>
              <a:rPr lang="en-US" dirty="0" smtClean="0"/>
              <a:t>Created a quick translation chart between all the math symbols and their meaning.</a:t>
            </a:r>
          </a:p>
          <a:p>
            <a:pPr marL="285750" lvl="1" indent="-285750">
              <a:buFont typeface="Arial" panose="020B0604020202020204" pitchFamily="34" charset="0"/>
              <a:buChar char="•"/>
            </a:pPr>
            <a:r>
              <a:rPr lang="en-US" dirty="0" smtClean="0"/>
              <a:t>Implemented brute-force approach which handled a few hundred particles.</a:t>
            </a:r>
          </a:p>
          <a:p>
            <a:pPr marL="285750" lvl="1" indent="-285750">
              <a:buFont typeface="Arial" panose="020B0604020202020204" pitchFamily="34" charset="0"/>
              <a:buChar char="•"/>
            </a:pPr>
            <a:r>
              <a:rPr lang="en-US" dirty="0" smtClean="0"/>
              <a:t>Iterated on this until I got something that looked right.</a:t>
            </a:r>
          </a:p>
          <a:p>
            <a:pPr marL="285750" lvl="1" indent="-285750">
              <a:buFont typeface="Arial" panose="020B0604020202020204" pitchFamily="34" charset="0"/>
              <a:buChar char="•"/>
            </a:pPr>
            <a:r>
              <a:rPr lang="en-US" dirty="0" smtClean="0"/>
              <a:t>Optimized the approach to scale up to thousands of particles.</a:t>
            </a:r>
          </a:p>
          <a:p>
            <a:pPr marL="285750" lvl="1" indent="-285750">
              <a:buFont typeface="Arial" panose="020B0604020202020204" pitchFamily="34" charset="0"/>
              <a:buChar char="•"/>
            </a:pPr>
            <a:r>
              <a:rPr lang="en-US" dirty="0"/>
              <a:t>Main stumbling block - Fine tuning the fluid constants!</a:t>
            </a:r>
          </a:p>
          <a:p>
            <a:pPr lvl="1"/>
            <a:endParaRPr lang="en-US" dirty="0" smtClean="0"/>
          </a:p>
          <a:p>
            <a:r>
              <a:rPr lang="en-US" dirty="0" smtClean="0">
                <a:solidFill>
                  <a:srgbClr val="0070C0"/>
                </a:solidFill>
              </a:rPr>
              <a:t>Additional</a:t>
            </a:r>
            <a:endParaRPr lang="en-US" dirty="0">
              <a:solidFill>
                <a:srgbClr val="0070C0"/>
              </a:solidFill>
            </a:endParaRPr>
          </a:p>
          <a:p>
            <a:pPr marL="285750" lvl="1" indent="-285750">
              <a:buFont typeface="Arial" panose="020B0604020202020204" pitchFamily="34" charset="0"/>
              <a:buChar char="•"/>
            </a:pPr>
            <a:r>
              <a:rPr lang="en-US" dirty="0" smtClean="0"/>
              <a:t>Add container collisions to hold the fluid within an object.</a:t>
            </a:r>
          </a:p>
          <a:p>
            <a:pPr marL="285750" lvl="1" indent="-285750">
              <a:buFont typeface="Arial" panose="020B0604020202020204" pitchFamily="34" charset="0"/>
              <a:buChar char="•"/>
            </a:pPr>
            <a:r>
              <a:rPr lang="en-US" dirty="0" smtClean="0"/>
              <a:t>Add interior collisions to have the fluid move around objects.</a:t>
            </a:r>
          </a:p>
          <a:p>
            <a:pPr marL="285750" lvl="1" indent="-285750">
              <a:buFont typeface="Arial" panose="020B0604020202020204" pitchFamily="34" charset="0"/>
              <a:buChar char="•"/>
            </a:pPr>
            <a:r>
              <a:rPr lang="en-US" dirty="0" smtClean="0"/>
              <a:t>Tried to balance collision handling complexity against overall fluid performance.</a:t>
            </a:r>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625" y="1524000"/>
            <a:ext cx="5238750" cy="3810000"/>
          </a:xfrm>
          <a:prstGeom prst="rect">
            <a:avLst/>
          </a:prstGeom>
          <a:ln>
            <a:solidFill>
              <a:srgbClr val="0070C0"/>
            </a:solidFill>
          </a:ln>
        </p:spPr>
      </p:pic>
    </p:spTree>
    <p:extLst>
      <p:ext uri="{BB962C8B-B14F-4D97-AF65-F5344CB8AC3E}">
        <p14:creationId xmlns:p14="http://schemas.microsoft.com/office/powerpoint/2010/main" val="300639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64797"/>
          </a:xfrm>
        </p:spPr>
        <p:txBody>
          <a:bodyPr/>
          <a:lstStyle/>
          <a:p>
            <a:r>
              <a:rPr lang="en-US" dirty="0" smtClean="0"/>
              <a:t>Limitations</a:t>
            </a:r>
            <a:endParaRPr lang="en-US" dirty="0"/>
          </a:p>
        </p:txBody>
      </p:sp>
      <p:sp>
        <p:nvSpPr>
          <p:cNvPr id="3" name="Text Placeholder 2"/>
          <p:cNvSpPr>
            <a:spLocks noGrp="1"/>
          </p:cNvSpPr>
          <p:nvPr>
            <p:ph type="body" sz="quarter" idx="10"/>
          </p:nvPr>
        </p:nvSpPr>
        <p:spPr>
          <a:xfrm>
            <a:off x="389436" y="1447800"/>
            <a:ext cx="8363938" cy="3041858"/>
          </a:xfrm>
        </p:spPr>
        <p:txBody>
          <a:bodyPr/>
          <a:lstStyle/>
          <a:p>
            <a:r>
              <a:rPr lang="en-IE" dirty="0" smtClean="0">
                <a:solidFill>
                  <a:srgbClr val="0070C0"/>
                </a:solidFill>
              </a:rPr>
              <a:t>Expensive collisions</a:t>
            </a:r>
          </a:p>
          <a:p>
            <a:pPr lvl="1"/>
            <a:r>
              <a:rPr lang="en-IE" dirty="0" smtClean="0"/>
              <a:t>Spatial hashing allows for optimised searching of neighbour particles.</a:t>
            </a:r>
          </a:p>
          <a:p>
            <a:pPr lvl="1"/>
            <a:r>
              <a:rPr lang="en-IE" dirty="0" smtClean="0"/>
              <a:t>However collisions against world objects still happens per-particle.</a:t>
            </a:r>
          </a:p>
          <a:p>
            <a:pPr lvl="1"/>
            <a:r>
              <a:rPr lang="en-IE" dirty="0" smtClean="0"/>
              <a:t>So adding collisions has a noticeable impact on maximum particle count.</a:t>
            </a:r>
          </a:p>
          <a:p>
            <a:pPr lvl="1"/>
            <a:endParaRPr lang="en-IE" dirty="0" smtClean="0"/>
          </a:p>
          <a:p>
            <a:r>
              <a:rPr lang="en-IE" dirty="0" smtClean="0">
                <a:solidFill>
                  <a:srgbClr val="0070C0"/>
                </a:solidFill>
              </a:rPr>
              <a:t>High Pressure = Low </a:t>
            </a:r>
            <a:r>
              <a:rPr lang="en-IE" dirty="0" err="1" smtClean="0">
                <a:solidFill>
                  <a:srgbClr val="0070C0"/>
                </a:solidFill>
              </a:rPr>
              <a:t>Framerate</a:t>
            </a:r>
            <a:endParaRPr lang="en-IE" dirty="0" smtClean="0">
              <a:solidFill>
                <a:srgbClr val="0070C0"/>
              </a:solidFill>
            </a:endParaRPr>
          </a:p>
          <a:p>
            <a:pPr lvl="1"/>
            <a:r>
              <a:rPr lang="en-IE" dirty="0" smtClean="0"/>
              <a:t>When the container is moved, pressure builds up as forces push the fluid closer together.</a:t>
            </a:r>
          </a:p>
          <a:p>
            <a:pPr lvl="1"/>
            <a:r>
              <a:rPr lang="en-IE" dirty="0" smtClean="0"/>
              <a:t>This means each particle has many more neighbours for a few frames.</a:t>
            </a:r>
          </a:p>
          <a:p>
            <a:pPr lvl="1"/>
            <a:r>
              <a:rPr lang="en-IE" dirty="0" smtClean="0"/>
              <a:t>This greatly increases calculations for each particle, leading to </a:t>
            </a:r>
            <a:r>
              <a:rPr lang="en-IE" dirty="0" err="1" smtClean="0"/>
              <a:t>framerate</a:t>
            </a:r>
            <a:r>
              <a:rPr lang="en-IE" dirty="0" smtClean="0"/>
              <a:t> spikes. </a:t>
            </a:r>
          </a:p>
        </p:txBody>
      </p:sp>
    </p:spTree>
    <p:extLst>
      <p:ext uri="{BB962C8B-B14F-4D97-AF65-F5344CB8AC3E}">
        <p14:creationId xmlns:p14="http://schemas.microsoft.com/office/powerpoint/2010/main" val="66244894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031" y="3096605"/>
            <a:ext cx="8363938" cy="664797"/>
          </a:xfrm>
        </p:spPr>
        <p:txBody>
          <a:bodyPr/>
          <a:lstStyle/>
          <a:p>
            <a:pPr algn="ctr"/>
            <a:r>
              <a:rPr lang="en-US" dirty="0" smtClean="0">
                <a:solidFill>
                  <a:srgbClr val="0070C0"/>
                </a:solidFill>
              </a:rPr>
              <a:t>Demonstration</a:t>
            </a:r>
            <a:endParaRPr lang="en-US" dirty="0">
              <a:solidFill>
                <a:srgbClr val="0070C0"/>
              </a:solidFill>
            </a:endParaRPr>
          </a:p>
        </p:txBody>
      </p:sp>
    </p:spTree>
    <p:extLst>
      <p:ext uri="{BB962C8B-B14F-4D97-AF65-F5344CB8AC3E}">
        <p14:creationId xmlns:p14="http://schemas.microsoft.com/office/powerpoint/2010/main" val="106730280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306" y="1639280"/>
            <a:ext cx="8363938" cy="664797"/>
          </a:xfrm>
        </p:spPr>
        <p:txBody>
          <a:bodyPr/>
          <a:lstStyle/>
          <a:p>
            <a:pPr algn="ctr"/>
            <a:r>
              <a:rPr lang="en-US" dirty="0" smtClean="0"/>
              <a:t>Any </a:t>
            </a:r>
            <a:r>
              <a:rPr lang="en-US" dirty="0" smtClean="0">
                <a:solidFill>
                  <a:srgbClr val="0070C0"/>
                </a:solidFill>
              </a:rPr>
              <a:t>Questions?</a:t>
            </a:r>
            <a:endParaRPr lang="en-US" dirty="0">
              <a:solidFill>
                <a:srgbClr val="0070C0"/>
              </a:solidFill>
            </a:endParaRPr>
          </a:p>
        </p:txBody>
      </p:sp>
      <p:sp>
        <p:nvSpPr>
          <p:cNvPr id="5" name="Rectangle 4"/>
          <p:cNvSpPr/>
          <p:nvPr/>
        </p:nvSpPr>
        <p:spPr>
          <a:xfrm>
            <a:off x="987360" y="4741132"/>
            <a:ext cx="7169270" cy="2031325"/>
          </a:xfrm>
          <a:prstGeom prst="rect">
            <a:avLst/>
          </a:prstGeom>
        </p:spPr>
        <p:txBody>
          <a:bodyPr wrap="none">
            <a:spAutoFit/>
          </a:bodyPr>
          <a:lstStyle/>
          <a:p>
            <a:pPr algn="ctr"/>
            <a:r>
              <a:rPr lang="en-IE" dirty="0" smtClean="0"/>
              <a:t>Particle-based fluid simulation for interactive applications – SIGGRAPH 2003</a:t>
            </a:r>
          </a:p>
          <a:p>
            <a:pPr algn="ctr"/>
            <a:r>
              <a:rPr lang="en-IE" dirty="0">
                <a:hlinkClick r:id="rId2"/>
              </a:rPr>
              <a:t>http://</a:t>
            </a:r>
            <a:r>
              <a:rPr lang="en-IE" dirty="0" smtClean="0">
                <a:hlinkClick r:id="rId2"/>
              </a:rPr>
              <a:t>dl.acm.org/citation.cfm?id=846298</a:t>
            </a:r>
            <a:endParaRPr lang="en-IE" dirty="0" smtClean="0"/>
          </a:p>
          <a:p>
            <a:pPr algn="ctr"/>
            <a:endParaRPr lang="en-IE" dirty="0"/>
          </a:p>
          <a:p>
            <a:pPr algn="ctr"/>
            <a:r>
              <a:rPr lang="en-IE" dirty="0" err="1" smtClean="0"/>
              <a:t>Lagrangian</a:t>
            </a:r>
            <a:r>
              <a:rPr lang="en-IE" dirty="0" smtClean="0"/>
              <a:t> Fluid Dynamics Using Smoothed Particle Hydrodynamics</a:t>
            </a:r>
          </a:p>
          <a:p>
            <a:pPr algn="ctr"/>
            <a:r>
              <a:rPr lang="en-IE" dirty="0">
                <a:hlinkClick r:id="rId3"/>
              </a:rPr>
              <a:t>http://</a:t>
            </a:r>
            <a:r>
              <a:rPr lang="en-IE" dirty="0" smtClean="0">
                <a:hlinkClick r:id="rId3"/>
              </a:rPr>
              <a:t>image.diku.dk/projects/media/kelager.06.pdf</a:t>
            </a:r>
            <a:endParaRPr lang="en-IE" dirty="0" smtClean="0"/>
          </a:p>
          <a:p>
            <a:pPr algn="ctr"/>
            <a:endParaRPr lang="en-IE" dirty="0"/>
          </a:p>
          <a:p>
            <a:pPr algn="ctr"/>
            <a:r>
              <a:rPr lang="en-IE" dirty="0" smtClean="0"/>
              <a:t>Smoothed Particle Hydrodynamics Real-Time Fluid Simulation Approach</a:t>
            </a:r>
          </a:p>
          <a:p>
            <a:pPr algn="ctr"/>
            <a:r>
              <a:rPr lang="en-IE" dirty="0">
                <a:hlinkClick r:id="rId4"/>
              </a:rPr>
              <a:t>https://</a:t>
            </a:r>
            <a:r>
              <a:rPr lang="en-IE" dirty="0" smtClean="0">
                <a:hlinkClick r:id="rId4"/>
              </a:rPr>
              <a:t>www10.informatik.uni-erlangen.de/Publications/Theses/2010/Staubach_BA10.pdf</a:t>
            </a:r>
            <a:endParaRPr lang="en-IE" dirty="0"/>
          </a:p>
          <a:p>
            <a:pPr algn="ctr"/>
            <a:endParaRPr lang="en-IE" dirty="0" smtClean="0"/>
          </a:p>
        </p:txBody>
      </p:sp>
      <p:sp>
        <p:nvSpPr>
          <p:cNvPr id="4" name="Title 1"/>
          <p:cNvSpPr txBox="1">
            <a:spLocks/>
          </p:cNvSpPr>
          <p:nvPr/>
        </p:nvSpPr>
        <p:spPr>
          <a:xfrm>
            <a:off x="390031" y="3934805"/>
            <a:ext cx="8363938" cy="664797"/>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ctr"/>
            <a:r>
              <a:rPr lang="en-IE" dirty="0" smtClean="0"/>
              <a:t>References / Links</a:t>
            </a:r>
            <a:endParaRPr lang="en-IE" dirty="0">
              <a:solidFill>
                <a:srgbClr val="0070C0"/>
              </a:solidFill>
            </a:endParaRPr>
          </a:p>
        </p:txBody>
      </p:sp>
    </p:spTree>
    <p:extLst>
      <p:ext uri="{BB962C8B-B14F-4D97-AF65-F5344CB8AC3E}">
        <p14:creationId xmlns:p14="http://schemas.microsoft.com/office/powerpoint/2010/main" val="347969792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64797"/>
          </a:xfrm>
        </p:spPr>
        <p:txBody>
          <a:bodyPr/>
          <a:lstStyle/>
          <a:p>
            <a:r>
              <a:rPr lang="en-US" dirty="0" smtClean="0"/>
              <a:t>Introduction</a:t>
            </a:r>
            <a:endParaRPr lang="en-US" dirty="0"/>
          </a:p>
        </p:txBody>
      </p:sp>
      <p:sp>
        <p:nvSpPr>
          <p:cNvPr id="3" name="Text Placeholder 2"/>
          <p:cNvSpPr>
            <a:spLocks noGrp="1"/>
          </p:cNvSpPr>
          <p:nvPr>
            <p:ph type="body" sz="quarter" idx="10"/>
          </p:nvPr>
        </p:nvSpPr>
        <p:spPr>
          <a:xfrm>
            <a:off x="389436" y="1447800"/>
            <a:ext cx="8363938" cy="4587410"/>
          </a:xfrm>
        </p:spPr>
        <p:txBody>
          <a:bodyPr/>
          <a:lstStyle/>
          <a:p>
            <a:r>
              <a:rPr lang="en-IE" dirty="0" smtClean="0">
                <a:solidFill>
                  <a:srgbClr val="0070C0"/>
                </a:solidFill>
              </a:rPr>
              <a:t>First Attempt</a:t>
            </a:r>
          </a:p>
          <a:p>
            <a:pPr lvl="1"/>
            <a:r>
              <a:rPr lang="en-IE" dirty="0" smtClean="0"/>
              <a:t>Initially looked at Jos </a:t>
            </a:r>
            <a:r>
              <a:rPr lang="en-IE" dirty="0" err="1" smtClean="0"/>
              <a:t>Stam’s</a:t>
            </a:r>
            <a:r>
              <a:rPr lang="en-IE" dirty="0" smtClean="0"/>
              <a:t> Stable Fluids paper.</a:t>
            </a:r>
          </a:p>
          <a:p>
            <a:pPr lvl="1"/>
            <a:r>
              <a:rPr lang="en-IE" dirty="0" smtClean="0"/>
              <a:t>Was difficult to know if it was working right without more complex rendering.</a:t>
            </a:r>
          </a:p>
          <a:p>
            <a:pPr lvl="1"/>
            <a:r>
              <a:rPr lang="en-IE" dirty="0" smtClean="0"/>
              <a:t>Decided to focus on particles, as debugging was more visual.</a:t>
            </a:r>
          </a:p>
          <a:p>
            <a:pPr lvl="1"/>
            <a:endParaRPr lang="en-IE" dirty="0" smtClean="0"/>
          </a:p>
          <a:p>
            <a:r>
              <a:rPr lang="en-IE" dirty="0" smtClean="0">
                <a:solidFill>
                  <a:srgbClr val="0070C0"/>
                </a:solidFill>
              </a:rPr>
              <a:t>Second Attempt</a:t>
            </a:r>
          </a:p>
          <a:p>
            <a:pPr lvl="1"/>
            <a:r>
              <a:rPr lang="en-IE" dirty="0" smtClean="0"/>
              <a:t>Decided that Muller’s people was easier to visualise.</a:t>
            </a:r>
          </a:p>
          <a:p>
            <a:pPr lvl="1"/>
            <a:r>
              <a:rPr lang="en-IE" dirty="0" smtClean="0"/>
              <a:t>Aimed to implement the core simulation logic.</a:t>
            </a:r>
          </a:p>
          <a:p>
            <a:pPr lvl="1"/>
            <a:r>
              <a:rPr lang="en-IE" dirty="0" smtClean="0"/>
              <a:t>Less concerned with their attempts to visualise surface particles.</a:t>
            </a:r>
          </a:p>
          <a:p>
            <a:pPr lvl="1"/>
            <a:endParaRPr lang="en-IE" sz="800" dirty="0" smtClean="0"/>
          </a:p>
          <a:p>
            <a:r>
              <a:rPr lang="en-IE" dirty="0" smtClean="0">
                <a:solidFill>
                  <a:srgbClr val="0070C0"/>
                </a:solidFill>
              </a:rPr>
              <a:t>Main Contributions</a:t>
            </a:r>
          </a:p>
          <a:p>
            <a:pPr lvl="1"/>
            <a:r>
              <a:rPr lang="en-IE" dirty="0" smtClean="0"/>
              <a:t>Presents Smoothed Particle Hydrodynamics (SPH) for fluids with free surfaces.</a:t>
            </a:r>
          </a:p>
          <a:p>
            <a:pPr lvl="1"/>
            <a:r>
              <a:rPr lang="en-IE" dirty="0" smtClean="0"/>
              <a:t>Provides special purpose smoothing kernels to allow for interactivity.</a:t>
            </a:r>
          </a:p>
          <a:p>
            <a:pPr lvl="1"/>
            <a:r>
              <a:rPr lang="en-IE" dirty="0" smtClean="0"/>
              <a:t>Uses </a:t>
            </a:r>
            <a:r>
              <a:rPr lang="en-IE" dirty="0" err="1" smtClean="0"/>
              <a:t>Navier</a:t>
            </a:r>
            <a:r>
              <a:rPr lang="en-IE" dirty="0" smtClean="0"/>
              <a:t>-Stokes to derive viscosity and pressure forces.</a:t>
            </a:r>
          </a:p>
        </p:txBody>
      </p:sp>
    </p:spTree>
    <p:extLst>
      <p:ext uri="{BB962C8B-B14F-4D97-AF65-F5344CB8AC3E}">
        <p14:creationId xmlns:p14="http://schemas.microsoft.com/office/powerpoint/2010/main" val="279677406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1762" y="1106551"/>
            <a:ext cx="5391867" cy="5399999"/>
          </a:xfrm>
          <a:prstGeom prst="rect">
            <a:avLst/>
          </a:prstGeom>
        </p:spPr>
      </p:pic>
      <p:sp>
        <p:nvSpPr>
          <p:cNvPr id="2" name="Title 1"/>
          <p:cNvSpPr>
            <a:spLocks noGrp="1"/>
          </p:cNvSpPr>
          <p:nvPr>
            <p:ph type="title"/>
          </p:nvPr>
        </p:nvSpPr>
        <p:spPr>
          <a:xfrm>
            <a:off x="389436" y="228602"/>
            <a:ext cx="8363938" cy="664797"/>
          </a:xfrm>
        </p:spPr>
        <p:txBody>
          <a:bodyPr/>
          <a:lstStyle/>
          <a:p>
            <a:r>
              <a:rPr lang="en-US" dirty="0" err="1" smtClean="0"/>
              <a:t>Lagrangian</a:t>
            </a:r>
            <a:r>
              <a:rPr lang="en-US" dirty="0" smtClean="0"/>
              <a:t> </a:t>
            </a:r>
            <a:r>
              <a:rPr lang="en-US" dirty="0" smtClean="0">
                <a:solidFill>
                  <a:srgbClr val="0070C0"/>
                </a:solidFill>
              </a:rPr>
              <a:t>Fluid Dynamics</a:t>
            </a:r>
            <a:endParaRPr lang="en-US" dirty="0">
              <a:solidFill>
                <a:srgbClr val="0070C0"/>
              </a:solidFill>
            </a:endParaRPr>
          </a:p>
        </p:txBody>
      </p:sp>
      <p:sp>
        <p:nvSpPr>
          <p:cNvPr id="4" name="Text Placeholder 2"/>
          <p:cNvSpPr>
            <a:spLocks noGrp="1"/>
          </p:cNvSpPr>
          <p:nvPr>
            <p:ph type="body" sz="quarter" idx="10"/>
          </p:nvPr>
        </p:nvSpPr>
        <p:spPr>
          <a:xfrm>
            <a:off x="389440" y="1447800"/>
            <a:ext cx="2497693" cy="4833631"/>
          </a:xfrm>
        </p:spPr>
        <p:txBody>
          <a:bodyPr/>
          <a:lstStyle/>
          <a:p>
            <a:pPr lvl="1"/>
            <a:r>
              <a:rPr lang="en-US" dirty="0" smtClean="0"/>
              <a:t>Particles are used to define a fluid.</a:t>
            </a:r>
          </a:p>
          <a:p>
            <a:pPr lvl="1"/>
            <a:endParaRPr lang="en-US" dirty="0"/>
          </a:p>
          <a:p>
            <a:pPr lvl="1"/>
            <a:r>
              <a:rPr lang="en-US" dirty="0" smtClean="0"/>
              <a:t>Assumed the number of particles is constant.</a:t>
            </a:r>
          </a:p>
          <a:p>
            <a:pPr lvl="1"/>
            <a:endParaRPr lang="en-US" dirty="0" smtClean="0"/>
          </a:p>
          <a:p>
            <a:pPr lvl="1"/>
            <a:r>
              <a:rPr lang="en-US" dirty="0" smtClean="0"/>
              <a:t>Giving each particle a fixed mass ensures conservation.</a:t>
            </a:r>
          </a:p>
          <a:p>
            <a:pPr lvl="1"/>
            <a:endParaRPr lang="en-US" dirty="0"/>
          </a:p>
          <a:p>
            <a:pPr lvl="1"/>
            <a:r>
              <a:rPr lang="en-US" dirty="0" smtClean="0"/>
              <a:t>Particles carry mass, position and velocity.</a:t>
            </a:r>
          </a:p>
          <a:p>
            <a:pPr lvl="1"/>
            <a:endParaRPr lang="en-US" dirty="0"/>
          </a:p>
          <a:p>
            <a:pPr lvl="1"/>
            <a:r>
              <a:rPr lang="en-US" dirty="0" smtClean="0"/>
              <a:t>SPH provides us with smoothed approximations of the quantity of fluid </a:t>
            </a:r>
            <a:r>
              <a:rPr lang="en-US" dirty="0" smtClean="0"/>
              <a:t>“in” </a:t>
            </a:r>
            <a:r>
              <a:rPr lang="en-US" dirty="0" smtClean="0"/>
              <a:t>each particle.</a:t>
            </a:r>
          </a:p>
          <a:p>
            <a:pPr lvl="1" algn="just"/>
            <a:endParaRPr lang="en-US" dirty="0"/>
          </a:p>
        </p:txBody>
      </p:sp>
    </p:spTree>
    <p:extLst>
      <p:ext uri="{BB962C8B-B14F-4D97-AF65-F5344CB8AC3E}">
        <p14:creationId xmlns:p14="http://schemas.microsoft.com/office/powerpoint/2010/main" val="199941745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1762" y="1106551"/>
            <a:ext cx="5391867" cy="5399999"/>
          </a:xfrm>
          <a:prstGeom prst="rect">
            <a:avLst/>
          </a:prstGeom>
        </p:spPr>
      </p:pic>
      <p:sp>
        <p:nvSpPr>
          <p:cNvPr id="2" name="Title 1"/>
          <p:cNvSpPr>
            <a:spLocks noGrp="1"/>
          </p:cNvSpPr>
          <p:nvPr>
            <p:ph type="title"/>
          </p:nvPr>
        </p:nvSpPr>
        <p:spPr>
          <a:xfrm>
            <a:off x="389436" y="228602"/>
            <a:ext cx="8363938" cy="664797"/>
          </a:xfrm>
        </p:spPr>
        <p:txBody>
          <a:bodyPr/>
          <a:lstStyle/>
          <a:p>
            <a:r>
              <a:rPr lang="en-US" dirty="0" smtClean="0"/>
              <a:t>Ideal </a:t>
            </a:r>
            <a:r>
              <a:rPr lang="en-US" dirty="0" smtClean="0">
                <a:solidFill>
                  <a:srgbClr val="0070C0"/>
                </a:solidFill>
              </a:rPr>
              <a:t>Fluid State</a:t>
            </a:r>
            <a:endParaRPr lang="en-US" dirty="0">
              <a:solidFill>
                <a:srgbClr val="0070C0"/>
              </a:solidFill>
            </a:endParaRPr>
          </a:p>
        </p:txBody>
      </p:sp>
      <p:sp>
        <p:nvSpPr>
          <p:cNvPr id="4" name="Text Placeholder 2"/>
          <p:cNvSpPr>
            <a:spLocks noGrp="1"/>
          </p:cNvSpPr>
          <p:nvPr>
            <p:ph type="body" sz="quarter" idx="10"/>
          </p:nvPr>
        </p:nvSpPr>
        <p:spPr>
          <a:xfrm>
            <a:off x="389440" y="1447800"/>
            <a:ext cx="2439489" cy="3644075"/>
          </a:xfrm>
        </p:spPr>
        <p:txBody>
          <a:bodyPr/>
          <a:lstStyle/>
          <a:p>
            <a:pPr lvl="1"/>
            <a:r>
              <a:rPr lang="en-GB" dirty="0" smtClean="0"/>
              <a:t>Particle density determines pressure. The pressure of neighbouring particles determines impact of internal forces.</a:t>
            </a:r>
          </a:p>
          <a:p>
            <a:pPr lvl="1"/>
            <a:endParaRPr lang="en-GB" dirty="0" smtClean="0"/>
          </a:p>
          <a:p>
            <a:pPr lvl="1"/>
            <a:r>
              <a:rPr lang="en-GB" dirty="0" smtClean="0"/>
              <a:t>A balanced amount of mass and density produces no pressure forces.</a:t>
            </a:r>
          </a:p>
          <a:p>
            <a:pPr lvl="1"/>
            <a:endParaRPr lang="en-GB" dirty="0" smtClean="0"/>
          </a:p>
          <a:p>
            <a:pPr lvl="1"/>
            <a:r>
              <a:rPr lang="en-GB" dirty="0" smtClean="0"/>
              <a:t>When all particles are balanced, the fluid is at rest.</a:t>
            </a:r>
            <a:endParaRPr lang="en-GB" dirty="0"/>
          </a:p>
        </p:txBody>
      </p:sp>
    </p:spTree>
    <p:extLst>
      <p:ext uri="{BB962C8B-B14F-4D97-AF65-F5344CB8AC3E}">
        <p14:creationId xmlns:p14="http://schemas.microsoft.com/office/powerpoint/2010/main" val="1358631100"/>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1762" y="1106551"/>
            <a:ext cx="5382961" cy="5675249"/>
          </a:xfrm>
          <a:prstGeom prst="rect">
            <a:avLst/>
          </a:prstGeom>
        </p:spPr>
      </p:pic>
      <p:sp>
        <p:nvSpPr>
          <p:cNvPr id="2" name="Title 1"/>
          <p:cNvSpPr>
            <a:spLocks noGrp="1"/>
          </p:cNvSpPr>
          <p:nvPr>
            <p:ph type="title"/>
          </p:nvPr>
        </p:nvSpPr>
        <p:spPr>
          <a:xfrm>
            <a:off x="389436" y="228602"/>
            <a:ext cx="8363938" cy="664797"/>
          </a:xfrm>
        </p:spPr>
        <p:txBody>
          <a:bodyPr/>
          <a:lstStyle/>
          <a:p>
            <a:r>
              <a:rPr lang="en-US" dirty="0" smtClean="0"/>
              <a:t>High </a:t>
            </a:r>
            <a:r>
              <a:rPr lang="en-US" dirty="0" smtClean="0">
                <a:solidFill>
                  <a:srgbClr val="0070C0"/>
                </a:solidFill>
              </a:rPr>
              <a:t>Pressure State</a:t>
            </a:r>
            <a:endParaRPr lang="en-US" dirty="0">
              <a:solidFill>
                <a:srgbClr val="0070C0"/>
              </a:solidFill>
            </a:endParaRPr>
          </a:p>
        </p:txBody>
      </p:sp>
      <p:sp>
        <p:nvSpPr>
          <p:cNvPr id="4" name="Text Placeholder 2"/>
          <p:cNvSpPr>
            <a:spLocks noGrp="1"/>
          </p:cNvSpPr>
          <p:nvPr>
            <p:ph type="body" sz="quarter" idx="10"/>
          </p:nvPr>
        </p:nvSpPr>
        <p:spPr>
          <a:xfrm>
            <a:off x="389440" y="1447800"/>
            <a:ext cx="2439489" cy="1822037"/>
          </a:xfrm>
        </p:spPr>
        <p:txBody>
          <a:bodyPr/>
          <a:lstStyle/>
          <a:p>
            <a:pPr lvl="1"/>
            <a:r>
              <a:rPr lang="en-US" dirty="0"/>
              <a:t>A high mass / density produces repulsive pressure forces</a:t>
            </a:r>
            <a:r>
              <a:rPr lang="en-US" dirty="0" smtClean="0"/>
              <a:t>.</a:t>
            </a:r>
          </a:p>
          <a:p>
            <a:pPr lvl="1"/>
            <a:endParaRPr lang="en-US" dirty="0"/>
          </a:p>
          <a:p>
            <a:pPr lvl="1"/>
            <a:r>
              <a:rPr lang="en-US" dirty="0" smtClean="0"/>
              <a:t>The fluid wants to spread out, and move into the less dense areas.</a:t>
            </a:r>
            <a:endParaRPr lang="en-US" dirty="0"/>
          </a:p>
        </p:txBody>
      </p:sp>
    </p:spTree>
    <p:extLst>
      <p:ext uri="{BB962C8B-B14F-4D97-AF65-F5344CB8AC3E}">
        <p14:creationId xmlns:p14="http://schemas.microsoft.com/office/powerpoint/2010/main" val="1920771830"/>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1762" y="1106551"/>
            <a:ext cx="5391866" cy="5399999"/>
          </a:xfrm>
          <a:prstGeom prst="rect">
            <a:avLst/>
          </a:prstGeom>
        </p:spPr>
      </p:pic>
      <p:sp>
        <p:nvSpPr>
          <p:cNvPr id="2" name="Title 1"/>
          <p:cNvSpPr>
            <a:spLocks noGrp="1"/>
          </p:cNvSpPr>
          <p:nvPr>
            <p:ph type="title"/>
          </p:nvPr>
        </p:nvSpPr>
        <p:spPr>
          <a:xfrm>
            <a:off x="389436" y="228602"/>
            <a:ext cx="8363938" cy="664797"/>
          </a:xfrm>
        </p:spPr>
        <p:txBody>
          <a:bodyPr/>
          <a:lstStyle/>
          <a:p>
            <a:r>
              <a:rPr lang="en-US" dirty="0" smtClean="0"/>
              <a:t>Low </a:t>
            </a:r>
            <a:r>
              <a:rPr lang="en-US" dirty="0" smtClean="0">
                <a:solidFill>
                  <a:srgbClr val="0070C0"/>
                </a:solidFill>
              </a:rPr>
              <a:t>Pressure State</a:t>
            </a:r>
            <a:endParaRPr lang="en-US" dirty="0">
              <a:solidFill>
                <a:srgbClr val="0070C0"/>
              </a:solidFill>
            </a:endParaRPr>
          </a:p>
        </p:txBody>
      </p:sp>
      <p:sp>
        <p:nvSpPr>
          <p:cNvPr id="4" name="Text Placeholder 2"/>
          <p:cNvSpPr>
            <a:spLocks noGrp="1"/>
          </p:cNvSpPr>
          <p:nvPr>
            <p:ph type="body" sz="quarter" idx="10"/>
          </p:nvPr>
        </p:nvSpPr>
        <p:spPr>
          <a:xfrm>
            <a:off x="389440" y="1447800"/>
            <a:ext cx="2439489" cy="4258089"/>
          </a:xfrm>
        </p:spPr>
        <p:txBody>
          <a:bodyPr/>
          <a:lstStyle/>
          <a:p>
            <a:pPr lvl="1"/>
            <a:r>
              <a:rPr lang="en-US" dirty="0"/>
              <a:t>A low mass / density produces attractive </a:t>
            </a:r>
            <a:r>
              <a:rPr lang="en-US" dirty="0" smtClean="0"/>
              <a:t>viscosity forces.</a:t>
            </a:r>
          </a:p>
          <a:p>
            <a:pPr lvl="1"/>
            <a:endParaRPr lang="en-US" dirty="0"/>
          </a:p>
          <a:p>
            <a:pPr lvl="1"/>
            <a:r>
              <a:rPr lang="en-US" dirty="0" smtClean="0"/>
              <a:t>Fluid wants to stay together.</a:t>
            </a:r>
          </a:p>
          <a:p>
            <a:pPr lvl="1"/>
            <a:endParaRPr lang="en-US" dirty="0"/>
          </a:p>
          <a:p>
            <a:pPr lvl="1"/>
            <a:r>
              <a:rPr lang="en-US" dirty="0" smtClean="0"/>
              <a:t>Dense particles want to spread fluid to sparse areas.</a:t>
            </a:r>
          </a:p>
          <a:p>
            <a:pPr lvl="1"/>
            <a:endParaRPr lang="en-US" dirty="0"/>
          </a:p>
          <a:p>
            <a:pPr lvl="1"/>
            <a:r>
              <a:rPr lang="en-US" dirty="0" smtClean="0"/>
              <a:t>Battle between pressure and viscosity constants to ensure a stable rest scenario.</a:t>
            </a:r>
            <a:endParaRPr lang="en-US" dirty="0"/>
          </a:p>
          <a:p>
            <a:pPr lvl="1" algn="just"/>
            <a:endParaRPr lang="en-US" dirty="0"/>
          </a:p>
        </p:txBody>
      </p:sp>
    </p:spTree>
    <p:extLst>
      <p:ext uri="{BB962C8B-B14F-4D97-AF65-F5344CB8AC3E}">
        <p14:creationId xmlns:p14="http://schemas.microsoft.com/office/powerpoint/2010/main" val="314932596"/>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1762" y="1106551"/>
            <a:ext cx="5391866" cy="5399998"/>
          </a:xfrm>
          <a:prstGeom prst="rect">
            <a:avLst/>
          </a:prstGeom>
        </p:spPr>
      </p:pic>
      <p:sp>
        <p:nvSpPr>
          <p:cNvPr id="2" name="Title 1"/>
          <p:cNvSpPr>
            <a:spLocks noGrp="1"/>
          </p:cNvSpPr>
          <p:nvPr>
            <p:ph type="title"/>
          </p:nvPr>
        </p:nvSpPr>
        <p:spPr>
          <a:xfrm>
            <a:off x="389436" y="228602"/>
            <a:ext cx="8363938" cy="664797"/>
          </a:xfrm>
        </p:spPr>
        <p:txBody>
          <a:bodyPr/>
          <a:lstStyle/>
          <a:p>
            <a:r>
              <a:rPr lang="en-US" dirty="0" smtClean="0"/>
              <a:t>Surface </a:t>
            </a:r>
            <a:r>
              <a:rPr lang="en-US" dirty="0" smtClean="0">
                <a:solidFill>
                  <a:srgbClr val="0070C0"/>
                </a:solidFill>
              </a:rPr>
              <a:t>Tension</a:t>
            </a:r>
            <a:endParaRPr lang="en-US" dirty="0">
              <a:solidFill>
                <a:srgbClr val="0070C0"/>
              </a:solidFill>
            </a:endParaRPr>
          </a:p>
        </p:txBody>
      </p:sp>
      <p:sp>
        <p:nvSpPr>
          <p:cNvPr id="4" name="Text Placeholder 2"/>
          <p:cNvSpPr>
            <a:spLocks noGrp="1"/>
          </p:cNvSpPr>
          <p:nvPr>
            <p:ph type="body" sz="quarter" idx="10"/>
          </p:nvPr>
        </p:nvSpPr>
        <p:spPr>
          <a:xfrm>
            <a:off x="389440" y="1447800"/>
            <a:ext cx="2439489" cy="3145476"/>
          </a:xfrm>
        </p:spPr>
        <p:txBody>
          <a:bodyPr/>
          <a:lstStyle/>
          <a:p>
            <a:pPr lvl="1"/>
            <a:r>
              <a:rPr lang="en-US" dirty="0"/>
              <a:t>Surface forces act to bind the surface particles </a:t>
            </a:r>
            <a:r>
              <a:rPr lang="en-US" dirty="0" smtClean="0"/>
              <a:t>together.</a:t>
            </a:r>
          </a:p>
          <a:p>
            <a:pPr lvl="1"/>
            <a:endParaRPr lang="en-US" dirty="0"/>
          </a:p>
          <a:p>
            <a:pPr lvl="1"/>
            <a:r>
              <a:rPr lang="en-US" dirty="0" smtClean="0"/>
              <a:t>Main problem is trying to detect which particles are on the surface and which ones are inside the fluid.</a:t>
            </a:r>
          </a:p>
          <a:p>
            <a:pPr lvl="1"/>
            <a:endParaRPr lang="en-US" dirty="0"/>
          </a:p>
          <a:p>
            <a:pPr lvl="1"/>
            <a:r>
              <a:rPr lang="en-US" dirty="0" smtClean="0"/>
              <a:t>Surface forces smooth out and calm down the edges of the fluid.</a:t>
            </a:r>
            <a:endParaRPr lang="en-US" dirty="0"/>
          </a:p>
        </p:txBody>
      </p:sp>
    </p:spTree>
    <p:extLst>
      <p:ext uri="{BB962C8B-B14F-4D97-AF65-F5344CB8AC3E}">
        <p14:creationId xmlns:p14="http://schemas.microsoft.com/office/powerpoint/2010/main" val="2552721844"/>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64797"/>
          </a:xfrm>
        </p:spPr>
        <p:txBody>
          <a:bodyPr/>
          <a:lstStyle/>
          <a:p>
            <a:r>
              <a:rPr lang="en-US" dirty="0" smtClean="0"/>
              <a:t>My </a:t>
            </a:r>
            <a:r>
              <a:rPr lang="en-US" dirty="0" smtClean="0">
                <a:solidFill>
                  <a:srgbClr val="0070C0"/>
                </a:solidFill>
              </a:rPr>
              <a:t>Approach</a:t>
            </a:r>
            <a:endParaRPr lang="en-US" dirty="0">
              <a:solidFill>
                <a:srgbClr val="0070C0"/>
              </a:solidFill>
            </a:endParaRPr>
          </a:p>
        </p:txBody>
      </p:sp>
      <p:sp>
        <p:nvSpPr>
          <p:cNvPr id="3" name="Text Placeholder 2"/>
          <p:cNvSpPr>
            <a:spLocks noGrp="1"/>
          </p:cNvSpPr>
          <p:nvPr>
            <p:ph type="body" sz="quarter" idx="10"/>
          </p:nvPr>
        </p:nvSpPr>
        <p:spPr>
          <a:xfrm>
            <a:off x="389436" y="1447803"/>
            <a:ext cx="8363938" cy="4480714"/>
          </a:xfrm>
        </p:spPr>
        <p:txBody>
          <a:bodyPr/>
          <a:lstStyle/>
          <a:p>
            <a:r>
              <a:rPr lang="en-US" dirty="0" smtClean="0">
                <a:solidFill>
                  <a:srgbClr val="0070C0"/>
                </a:solidFill>
              </a:rPr>
              <a:t>Paper</a:t>
            </a:r>
            <a:endParaRPr lang="en-US" dirty="0">
              <a:solidFill>
                <a:srgbClr val="0070C0"/>
              </a:solidFill>
            </a:endParaRPr>
          </a:p>
          <a:p>
            <a:pPr marL="285750" lvl="1" indent="-285750">
              <a:buFont typeface="Arial" panose="020B0604020202020204" pitchFamily="34" charset="0"/>
              <a:buChar char="•"/>
            </a:pPr>
            <a:r>
              <a:rPr lang="en-US" dirty="0" smtClean="0"/>
              <a:t>Started by getting very confused by all the symbols in the paper.</a:t>
            </a:r>
          </a:p>
          <a:p>
            <a:pPr marL="285750" lvl="1" indent="-285750">
              <a:buFont typeface="Arial" panose="020B0604020202020204" pitchFamily="34" charset="0"/>
              <a:buChar char="•"/>
            </a:pPr>
            <a:r>
              <a:rPr lang="en-US" dirty="0" smtClean="0"/>
              <a:t>Got slightly less confused by the symbols in other sources.</a:t>
            </a:r>
          </a:p>
          <a:p>
            <a:pPr marL="285750" lvl="1" indent="-285750">
              <a:buFont typeface="Arial" panose="020B0604020202020204" pitchFamily="34" charset="0"/>
              <a:buChar char="•"/>
            </a:pPr>
            <a:r>
              <a:rPr lang="en-US" dirty="0" smtClean="0"/>
              <a:t>Created a quick translation chart between all the math symbols and their meaning.</a:t>
            </a:r>
          </a:p>
          <a:p>
            <a:pPr marL="285750" lvl="1" indent="-285750">
              <a:buFont typeface="Arial" panose="020B0604020202020204" pitchFamily="34" charset="0"/>
              <a:buChar char="•"/>
            </a:pPr>
            <a:r>
              <a:rPr lang="en-US" dirty="0" smtClean="0"/>
              <a:t>Implemented brute-force approach which handled a few hundred particles.</a:t>
            </a:r>
          </a:p>
          <a:p>
            <a:pPr marL="285750" lvl="1" indent="-285750">
              <a:buFont typeface="Arial" panose="020B0604020202020204" pitchFamily="34" charset="0"/>
              <a:buChar char="•"/>
            </a:pPr>
            <a:r>
              <a:rPr lang="en-US" dirty="0" smtClean="0"/>
              <a:t>Iterated on this until I got something that looked right.</a:t>
            </a:r>
          </a:p>
          <a:p>
            <a:pPr marL="285750" lvl="1" indent="-285750">
              <a:buFont typeface="Arial" panose="020B0604020202020204" pitchFamily="34" charset="0"/>
              <a:buChar char="•"/>
            </a:pPr>
            <a:r>
              <a:rPr lang="en-US" dirty="0" smtClean="0"/>
              <a:t>Optimized the approach to scale up to thousands of particles.</a:t>
            </a:r>
          </a:p>
          <a:p>
            <a:pPr marL="285750" lvl="1" indent="-285750">
              <a:buFont typeface="Arial" panose="020B0604020202020204" pitchFamily="34" charset="0"/>
              <a:buChar char="•"/>
            </a:pPr>
            <a:r>
              <a:rPr lang="en-US" dirty="0" smtClean="0"/>
              <a:t>Main stumbling block - Fine tuning </a:t>
            </a:r>
            <a:r>
              <a:rPr lang="en-US" dirty="0" smtClean="0"/>
              <a:t>the fluid </a:t>
            </a:r>
            <a:r>
              <a:rPr lang="en-US" dirty="0" smtClean="0"/>
              <a:t>constants!</a:t>
            </a:r>
            <a:endParaRPr lang="en-US" dirty="0" smtClean="0"/>
          </a:p>
          <a:p>
            <a:pPr lvl="1"/>
            <a:endParaRPr lang="en-US" dirty="0" smtClean="0"/>
          </a:p>
          <a:p>
            <a:r>
              <a:rPr lang="en-US" dirty="0" smtClean="0">
                <a:solidFill>
                  <a:srgbClr val="0070C0"/>
                </a:solidFill>
              </a:rPr>
              <a:t>Additional</a:t>
            </a:r>
            <a:endParaRPr lang="en-US" dirty="0">
              <a:solidFill>
                <a:srgbClr val="0070C0"/>
              </a:solidFill>
            </a:endParaRPr>
          </a:p>
          <a:p>
            <a:pPr marL="285750" lvl="1" indent="-285750">
              <a:buFont typeface="Arial" panose="020B0604020202020204" pitchFamily="34" charset="0"/>
              <a:buChar char="•"/>
            </a:pPr>
            <a:r>
              <a:rPr lang="en-US" dirty="0" smtClean="0"/>
              <a:t>Add container collisions to hold the fluid within an object.</a:t>
            </a:r>
          </a:p>
          <a:p>
            <a:pPr marL="285750" lvl="1" indent="-285750">
              <a:buFont typeface="Arial" panose="020B0604020202020204" pitchFamily="34" charset="0"/>
              <a:buChar char="•"/>
            </a:pPr>
            <a:r>
              <a:rPr lang="en-US" dirty="0" smtClean="0"/>
              <a:t>Add interior collisions to have the fluid move around objects.</a:t>
            </a:r>
          </a:p>
          <a:p>
            <a:pPr marL="285750" lvl="1" indent="-285750">
              <a:buFont typeface="Arial" panose="020B0604020202020204" pitchFamily="34" charset="0"/>
              <a:buChar char="•"/>
            </a:pPr>
            <a:r>
              <a:rPr lang="en-US" dirty="0" smtClean="0"/>
              <a:t>Tried to balance collision handling complexity against overall fluid performance.</a:t>
            </a:r>
          </a:p>
          <a:p>
            <a:pPr lvl="1"/>
            <a:endParaRPr lang="en-US" dirty="0"/>
          </a:p>
        </p:txBody>
      </p:sp>
    </p:spTree>
    <p:extLst>
      <p:ext uri="{BB962C8B-B14F-4D97-AF65-F5344CB8AC3E}">
        <p14:creationId xmlns:p14="http://schemas.microsoft.com/office/powerpoint/2010/main" val="221601665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64797"/>
          </a:xfrm>
        </p:spPr>
        <p:txBody>
          <a:bodyPr/>
          <a:lstStyle/>
          <a:p>
            <a:r>
              <a:rPr lang="en-US" dirty="0" smtClean="0"/>
              <a:t>My Approach</a:t>
            </a:r>
            <a:endParaRPr lang="en-US" dirty="0"/>
          </a:p>
        </p:txBody>
      </p:sp>
      <p:sp>
        <p:nvSpPr>
          <p:cNvPr id="3" name="Text Placeholder 2"/>
          <p:cNvSpPr>
            <a:spLocks noGrp="1"/>
          </p:cNvSpPr>
          <p:nvPr>
            <p:ph type="body" sz="quarter" idx="10"/>
          </p:nvPr>
        </p:nvSpPr>
        <p:spPr>
          <a:xfrm>
            <a:off x="389436" y="1447803"/>
            <a:ext cx="8363938" cy="4480714"/>
          </a:xfrm>
        </p:spPr>
        <p:txBody>
          <a:bodyPr/>
          <a:lstStyle/>
          <a:p>
            <a:r>
              <a:rPr lang="en-US" dirty="0" smtClean="0">
                <a:solidFill>
                  <a:srgbClr val="0070C0"/>
                </a:solidFill>
              </a:rPr>
              <a:t>Paper</a:t>
            </a:r>
            <a:endParaRPr lang="en-US" dirty="0">
              <a:solidFill>
                <a:srgbClr val="0070C0"/>
              </a:solidFill>
            </a:endParaRPr>
          </a:p>
          <a:p>
            <a:pPr marL="285750" lvl="1" indent="-285750">
              <a:buFont typeface="Arial" panose="020B0604020202020204" pitchFamily="34" charset="0"/>
              <a:buChar char="•"/>
            </a:pPr>
            <a:r>
              <a:rPr lang="en-US" dirty="0" smtClean="0"/>
              <a:t>Started by getting very confused by all the symbols in the paper.</a:t>
            </a:r>
          </a:p>
          <a:p>
            <a:pPr marL="285750" lvl="1" indent="-285750">
              <a:buFont typeface="Arial" panose="020B0604020202020204" pitchFamily="34" charset="0"/>
              <a:buChar char="•"/>
            </a:pPr>
            <a:r>
              <a:rPr lang="en-US" dirty="0" smtClean="0"/>
              <a:t>Got slightly less confused by the symbols in other sources.</a:t>
            </a:r>
          </a:p>
          <a:p>
            <a:pPr marL="285750" lvl="1" indent="-285750">
              <a:buFont typeface="Arial" panose="020B0604020202020204" pitchFamily="34" charset="0"/>
              <a:buChar char="•"/>
            </a:pPr>
            <a:r>
              <a:rPr lang="en-US" dirty="0" smtClean="0"/>
              <a:t>Created a quick translation chart between all the math symbols and their meaning.</a:t>
            </a:r>
          </a:p>
          <a:p>
            <a:pPr marL="285750" lvl="1" indent="-285750">
              <a:buFont typeface="Arial" panose="020B0604020202020204" pitchFamily="34" charset="0"/>
              <a:buChar char="•"/>
            </a:pPr>
            <a:r>
              <a:rPr lang="en-US" dirty="0" smtClean="0"/>
              <a:t>Implemented brute-force approach which handled a few hundred particles.</a:t>
            </a:r>
          </a:p>
          <a:p>
            <a:pPr marL="285750" lvl="1" indent="-285750">
              <a:buFont typeface="Arial" panose="020B0604020202020204" pitchFamily="34" charset="0"/>
              <a:buChar char="•"/>
            </a:pPr>
            <a:r>
              <a:rPr lang="en-US" dirty="0" smtClean="0"/>
              <a:t>Iterated on this until I got something that looked right.</a:t>
            </a:r>
          </a:p>
          <a:p>
            <a:pPr marL="285750" lvl="1" indent="-285750">
              <a:buFont typeface="Arial" panose="020B0604020202020204" pitchFamily="34" charset="0"/>
              <a:buChar char="•"/>
            </a:pPr>
            <a:r>
              <a:rPr lang="en-US" dirty="0" smtClean="0"/>
              <a:t>Optimized the approach to scale up to thousands of particles.</a:t>
            </a:r>
          </a:p>
          <a:p>
            <a:pPr marL="285750" lvl="1" indent="-285750">
              <a:buFont typeface="Arial" panose="020B0604020202020204" pitchFamily="34" charset="0"/>
              <a:buChar char="•"/>
            </a:pPr>
            <a:r>
              <a:rPr lang="en-US" dirty="0"/>
              <a:t>Main stumbling block - Fine tuning the fluid constants!</a:t>
            </a:r>
          </a:p>
          <a:p>
            <a:pPr lvl="1"/>
            <a:endParaRPr lang="en-US" dirty="0" smtClean="0"/>
          </a:p>
          <a:p>
            <a:r>
              <a:rPr lang="en-US" dirty="0" smtClean="0">
                <a:solidFill>
                  <a:srgbClr val="0070C0"/>
                </a:solidFill>
              </a:rPr>
              <a:t>Additional</a:t>
            </a:r>
            <a:endParaRPr lang="en-US" dirty="0">
              <a:solidFill>
                <a:srgbClr val="0070C0"/>
              </a:solidFill>
            </a:endParaRPr>
          </a:p>
          <a:p>
            <a:pPr marL="285750" lvl="1" indent="-285750">
              <a:buFont typeface="Arial" panose="020B0604020202020204" pitchFamily="34" charset="0"/>
              <a:buChar char="•"/>
            </a:pPr>
            <a:r>
              <a:rPr lang="en-US" dirty="0" smtClean="0"/>
              <a:t>Add container collisions to hold the fluid within an object.</a:t>
            </a:r>
          </a:p>
          <a:p>
            <a:pPr marL="285750" lvl="1" indent="-285750">
              <a:buFont typeface="Arial" panose="020B0604020202020204" pitchFamily="34" charset="0"/>
              <a:buChar char="•"/>
            </a:pPr>
            <a:r>
              <a:rPr lang="en-US" dirty="0" smtClean="0"/>
              <a:t>Add interior collisions to have the fluid move around objects.</a:t>
            </a:r>
          </a:p>
          <a:p>
            <a:pPr marL="285750" lvl="1" indent="-285750">
              <a:buFont typeface="Arial" panose="020B0604020202020204" pitchFamily="34" charset="0"/>
              <a:buChar char="•"/>
            </a:pPr>
            <a:r>
              <a:rPr lang="en-US" dirty="0" smtClean="0"/>
              <a:t>Tried to balance collision handling complexity against overall fluid performance.</a:t>
            </a:r>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625" y="1524000"/>
            <a:ext cx="5238750" cy="3810000"/>
          </a:xfrm>
          <a:prstGeom prst="rect">
            <a:avLst/>
          </a:prstGeom>
          <a:ln>
            <a:solidFill>
              <a:srgbClr val="0070C0"/>
            </a:solidFill>
          </a:ln>
        </p:spPr>
      </p:pic>
    </p:spTree>
    <p:extLst>
      <p:ext uri="{BB962C8B-B14F-4D97-AF65-F5344CB8AC3E}">
        <p14:creationId xmlns:p14="http://schemas.microsoft.com/office/powerpoint/2010/main" val="2800439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etro Template Dark 4x3">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BFA22C9F-C7FF-4919-8FF1-C7798F9DB6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www.w3.org/XML/1998/namespace"/>
    <ds:schemaRef ds:uri="http://purl.org/dc/elements/1.1/"/>
    <ds:schemaRef ds:uri="http://schemas.microsoft.com/sharepoint/v3"/>
    <ds:schemaRef ds:uri="http://schemas.microsoft.com/office/2006/documentManagement/types"/>
    <ds:schemaRef ds:uri="http://schemas.openxmlformats.org/package/2006/metadata/core-properties"/>
    <ds:schemaRef ds:uri="2295e2e7-0eeb-498e-8716-217bb2ee6ee3"/>
    <ds:schemaRef ds:uri="http://schemas.microsoft.com/office/infopath/2007/PartnerControls"/>
    <ds:schemaRef ds:uri="http://purl.org/dc/terms/"/>
    <ds:schemaRef ds:uri="c6bb9d19-7926-47a4-9d93-93d54014735c"/>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Metro Template Dark 4x3</Template>
  <TotalTime>359</TotalTime>
  <Words>914</Words>
  <Application>Microsoft Office PowerPoint</Application>
  <PresentationFormat>On-screen Show (4:3)</PresentationFormat>
  <Paragraphs>121</Paragraphs>
  <Slides>13</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Segoe UI</vt:lpstr>
      <vt:lpstr>Segoe UI Light</vt:lpstr>
      <vt:lpstr>Wingdings</vt:lpstr>
      <vt:lpstr>Metro Template Dark 4x3</vt:lpstr>
      <vt:lpstr>Metro Template Colored Titles Segoe UI 16x9</vt:lpstr>
      <vt:lpstr>PowerPoint Presentation</vt:lpstr>
      <vt:lpstr>Introduction</vt:lpstr>
      <vt:lpstr>Lagrangian Fluid Dynamics</vt:lpstr>
      <vt:lpstr>Ideal Fluid State</vt:lpstr>
      <vt:lpstr>High Pressure State</vt:lpstr>
      <vt:lpstr>Low Pressure State</vt:lpstr>
      <vt:lpstr>Surface Tension</vt:lpstr>
      <vt:lpstr>My Approach</vt:lpstr>
      <vt:lpstr>My Approach</vt:lpstr>
      <vt:lpstr>My Approach</vt:lpstr>
      <vt:lpstr>Limitations</vt:lpstr>
      <vt:lpstr>Demonstration</vt:lpstr>
      <vt:lpstr>Any Questions?</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Tiarny MN</dc:creator>
  <cp:keywords>&lt;Any Related Keywords&gt;</cp:keywords>
  <dc:description>Template: Saku Uchikawa, Microsoft Corporation
Formatting:
Event Date: 
Event Location: 
Audience Type: Internal</dc:description>
  <cp:lastModifiedBy>Tiarny MN</cp:lastModifiedBy>
  <cp:revision>27</cp:revision>
  <dcterms:created xsi:type="dcterms:W3CDTF">2011-12-01T17:24:53Z</dcterms:created>
  <dcterms:modified xsi:type="dcterms:W3CDTF">2014-03-31T00:49:07Z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