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9"/>
  </p:notesMasterIdLst>
  <p:handoutMasterIdLst>
    <p:handoutMasterId r:id="rId20"/>
  </p:handoutMasterIdLst>
  <p:sldIdLst>
    <p:sldId id="256" r:id="rId6"/>
    <p:sldId id="277" r:id="rId7"/>
    <p:sldId id="260" r:id="rId8"/>
    <p:sldId id="280" r:id="rId9"/>
    <p:sldId id="281" r:id="rId10"/>
    <p:sldId id="282" r:id="rId11"/>
    <p:sldId id="283" r:id="rId12"/>
    <p:sldId id="259" r:id="rId13"/>
    <p:sldId id="275" r:id="rId14"/>
    <p:sldId id="276" r:id="rId15"/>
    <p:sldId id="264" r:id="rId16"/>
    <p:sldId id="270" r:id="rId17"/>
    <p:sldId id="279" r:id="rId18"/>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173">
          <p15:clr>
            <a:srgbClr val="A4A3A4"/>
          </p15:clr>
        </p15:guide>
        <p15:guide id="4" orient="horz" pos="3112">
          <p15:clr>
            <a:srgbClr val="A4A3A4"/>
          </p15:clr>
        </p15:guide>
        <p15:guide id="5" orient="horz" pos="3165">
          <p15:clr>
            <a:srgbClr val="A4A3A4"/>
          </p15:clr>
        </p15:guide>
        <p15:guide id="6" orient="horz" pos="912">
          <p15:clr>
            <a:srgbClr val="A4A3A4"/>
          </p15:clr>
        </p15:guide>
        <p15:guide id="7" orient="horz" pos="1235">
          <p15:clr>
            <a:srgbClr val="A4A3A4"/>
          </p15:clr>
        </p15:guide>
        <p15:guide id="8" orient="horz" pos="2265">
          <p15:clr>
            <a:srgbClr val="A4A3A4"/>
          </p15:clr>
        </p15:guide>
        <p15:guide id="9" orient="horz" pos="1287">
          <p15:clr>
            <a:srgbClr val="A4A3A4"/>
          </p15:clr>
        </p15:guide>
        <p15:guide id="10" orient="horz" pos="4051">
          <p15:clr>
            <a:srgbClr val="A4A3A4"/>
          </p15:clr>
        </p15:guide>
        <p15:guide id="11" orient="horz" pos="4100">
          <p15:clr>
            <a:srgbClr val="A4A3A4"/>
          </p15:clr>
        </p15:guide>
        <p15:guide id="12" orient="horz" pos="348">
          <p15:clr>
            <a:srgbClr val="A4A3A4"/>
          </p15:clr>
        </p15:guide>
        <p15:guide id="13" orient="horz" pos="291">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AC"/>
    <a:srgbClr val="FFFFFF"/>
    <a:srgbClr val="191919"/>
    <a:srgbClr val="FBFBFB"/>
    <a:srgbClr val="000000"/>
    <a:srgbClr val="929292"/>
    <a:srgbClr val="4D4D4D"/>
    <a:srgbClr val="EE8200"/>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1" autoAdjust="0"/>
    <p:restoredTop sz="98246" autoAdjust="0"/>
  </p:normalViewPr>
  <p:slideViewPr>
    <p:cSldViewPr snapToGrid="0">
      <p:cViewPr varScale="1">
        <p:scale>
          <a:sx n="131" d="100"/>
          <a:sy n="131" d="100"/>
        </p:scale>
        <p:origin x="-1284" y="-102"/>
      </p:cViewPr>
      <p:guideLst>
        <p:guide orient="horz" pos="147"/>
        <p:guide orient="horz" pos="4171"/>
        <p:guide orient="horz" pos="2173"/>
        <p:guide orient="horz" pos="3112"/>
        <p:guide orient="horz" pos="3165"/>
        <p:guide orient="horz" pos="912"/>
        <p:guide orient="horz" pos="1235"/>
        <p:guide orient="horz" pos="2265"/>
        <p:guide orient="horz" pos="1287"/>
        <p:guide orient="horz" pos="4051"/>
        <p:guide orient="horz" pos="4100"/>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3" d="100"/>
          <a:sy n="83" d="100"/>
        </p:scale>
        <p:origin x="-38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3/31/2014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6"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3/31/2014 1:32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30710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gradFill flip="none" rotWithShape="1">
                  <a:gsLst>
                    <a:gs pos="0">
                      <a:schemeClr val="tx1">
                        <a:lumMod val="85000"/>
                      </a:schemeClr>
                    </a:gs>
                    <a:gs pos="86000">
                      <a:schemeClr val="tx1">
                        <a:lumMod val="85000"/>
                      </a:schemeClr>
                    </a:gs>
                  </a:gsLst>
                  <a:path path="circle">
                    <a:fillToRect r="100000" b="100000"/>
                  </a:path>
                  <a:tileRect l="-100000" t="-100000"/>
                </a:gra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7436959" y="6361220"/>
            <a:ext cx="1551466" cy="262789"/>
          </a:xfrm>
          <a:prstGeom prst="rect">
            <a:avLst/>
          </a:prstGeom>
          <a:noFill/>
          <a:ln>
            <a:noFill/>
          </a:ln>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7436959" y="6361220"/>
            <a:ext cx="1551466" cy="262789"/>
          </a:xfrm>
          <a:prstGeom prst="rect">
            <a:avLst/>
          </a:prstGeom>
          <a:noFill/>
          <a:ln>
            <a:noFill/>
          </a:ln>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932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2"/>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0"/>
            <a:ext cx="5636696" cy="443198"/>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83338843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2"/>
            <a:ext cx="5636696"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40" y="1447803"/>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dk1" tx1="lt1" bg2="dk2" tx2="lt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 id="2147483773" r:id="rId8"/>
  </p:sldLayoutIdLst>
  <p:transition>
    <p:fade/>
  </p:transition>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40" y="1447803"/>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image.diku.dk/projects/media/kelager.06.pdf" TargetMode="External"/><Relationship Id="rId2" Type="http://schemas.openxmlformats.org/officeDocument/2006/relationships/hyperlink" Target="http://dl.acm.org/citation.cfm?id=846298" TargetMode="External"/><Relationship Id="rId1" Type="http://schemas.openxmlformats.org/officeDocument/2006/relationships/slideLayout" Target="../slideLayouts/slideLayout1.xml"/><Relationship Id="rId4" Type="http://schemas.openxmlformats.org/officeDocument/2006/relationships/hyperlink" Target="https://www10.informatik.uni-erlangen.de/Publications/Theses/2010/Staubach_BA1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70674" y="517527"/>
            <a:ext cx="8773326" cy="332399"/>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CS7057 – Real Time Physics</a:t>
            </a:r>
            <a:endParaRPr lang="en-US" sz="2400" spc="-75" dirty="0">
              <a:ln w="3175">
                <a:noFill/>
              </a:ln>
              <a:gradFill>
                <a:gsLst>
                  <a:gs pos="96667">
                    <a:srgbClr val="FFFFFF"/>
                  </a:gs>
                  <a:gs pos="90000">
                    <a:srgbClr val="FFFFFF"/>
                  </a:gs>
                </a:gsLst>
                <a:lin ang="5400000" scaled="0"/>
              </a:gradFill>
              <a:latin typeface="+mj-lt"/>
              <a:cs typeface="Arial" charset="0"/>
            </a:endParaRPr>
          </a:p>
        </p:txBody>
      </p:sp>
      <p:sp>
        <p:nvSpPr>
          <p:cNvPr id="5" name="Rectangle 3"/>
          <p:cNvSpPr txBox="1">
            <a:spLocks noChangeArrowheads="1"/>
          </p:cNvSpPr>
          <p:nvPr/>
        </p:nvSpPr>
        <p:spPr>
          <a:xfrm>
            <a:off x="403723" y="887805"/>
            <a:ext cx="8773326" cy="332399"/>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Tiarnán McNulty - 13311241</a:t>
            </a:r>
            <a:endParaRPr lang="en-US" sz="2400" spc="-75" dirty="0">
              <a:ln w="3175">
                <a:noFill/>
              </a:ln>
              <a:gradFill>
                <a:gsLst>
                  <a:gs pos="96667">
                    <a:srgbClr val="FFFFFF"/>
                  </a:gs>
                  <a:gs pos="90000">
                    <a:srgbClr val="FFFFFF"/>
                  </a:gs>
                </a:gsLst>
                <a:lin ang="5400000" scaled="0"/>
              </a:gradFill>
              <a:latin typeface="+mj-lt"/>
              <a:cs typeface="Arial" charset="0"/>
            </a:endParaRPr>
          </a:p>
        </p:txBody>
      </p:sp>
      <p:sp>
        <p:nvSpPr>
          <p:cNvPr id="6" name="Rectangle 3"/>
          <p:cNvSpPr txBox="1">
            <a:spLocks noChangeArrowheads="1"/>
          </p:cNvSpPr>
          <p:nvPr/>
        </p:nvSpPr>
        <p:spPr>
          <a:xfrm>
            <a:off x="384673" y="2761796"/>
            <a:ext cx="8773326" cy="1495794"/>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5400" spc="-75" dirty="0" smtClean="0">
                <a:ln w="3175">
                  <a:noFill/>
                </a:ln>
                <a:gradFill>
                  <a:gsLst>
                    <a:gs pos="96667">
                      <a:srgbClr val="FFFFFF"/>
                    </a:gs>
                    <a:gs pos="90000">
                      <a:srgbClr val="FFFFFF"/>
                    </a:gs>
                  </a:gsLst>
                  <a:lin ang="5400000" scaled="0"/>
                </a:gradFill>
                <a:latin typeface="+mj-lt"/>
                <a:cs typeface="Arial" charset="0"/>
              </a:rPr>
              <a:t>Particle-Based Fluid Simulation for Interactive Applications</a:t>
            </a:r>
            <a:endParaRPr lang="en-US" sz="5400" spc="-75" dirty="0">
              <a:ln w="3175">
                <a:noFill/>
              </a:ln>
              <a:gradFill>
                <a:gsLst>
                  <a:gs pos="96667">
                    <a:srgbClr val="FFFFFF"/>
                  </a:gs>
                  <a:gs pos="90000">
                    <a:srgbClr val="FFFFFF"/>
                  </a:gs>
                </a:gsLst>
                <a:lin ang="5400000" scaled="0"/>
              </a:gradFill>
              <a:latin typeface="+mj-lt"/>
              <a:cs typeface="Arial" charset="0"/>
            </a:endParaRPr>
          </a:p>
        </p:txBody>
      </p:sp>
      <p:sp>
        <p:nvSpPr>
          <p:cNvPr id="7" name="Rectangle 3"/>
          <p:cNvSpPr txBox="1">
            <a:spLocks noChangeArrowheads="1"/>
          </p:cNvSpPr>
          <p:nvPr/>
        </p:nvSpPr>
        <p:spPr>
          <a:xfrm>
            <a:off x="370674" y="4257590"/>
            <a:ext cx="8773326" cy="664797"/>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Matthias M</a:t>
            </a:r>
            <a:r>
              <a:rPr lang="en-IE" sz="2400" dirty="0" err="1" smtClean="0">
                <a:latin typeface="+mj-lt"/>
              </a:rPr>
              <a:t>ü</a:t>
            </a:r>
            <a:r>
              <a:rPr lang="en-IE" sz="2400" spc="-75" dirty="0" err="1" smtClean="0">
                <a:ln w="3175">
                  <a:noFill/>
                </a:ln>
                <a:gradFill>
                  <a:gsLst>
                    <a:gs pos="96667">
                      <a:srgbClr val="FFFFFF"/>
                    </a:gs>
                    <a:gs pos="90000">
                      <a:srgbClr val="FFFFFF"/>
                    </a:gs>
                  </a:gsLst>
                  <a:lin ang="5400000" scaled="0"/>
                </a:gradFill>
                <a:latin typeface="+mj-lt"/>
                <a:cs typeface="Arial" charset="0"/>
              </a:rPr>
              <a:t>ller</a:t>
            </a:r>
            <a:r>
              <a:rPr lang="en-US" sz="2400" spc="-75" dirty="0" smtClean="0">
                <a:ln w="3175">
                  <a:noFill/>
                </a:ln>
                <a:gradFill>
                  <a:gsLst>
                    <a:gs pos="96667">
                      <a:srgbClr val="FFFFFF"/>
                    </a:gs>
                    <a:gs pos="90000">
                      <a:srgbClr val="FFFFFF"/>
                    </a:gs>
                  </a:gsLst>
                  <a:lin ang="5400000" scaled="0"/>
                </a:gradFill>
                <a:latin typeface="+mj-lt"/>
                <a:cs typeface="Arial" charset="0"/>
              </a:rPr>
              <a:t>, David </a:t>
            </a:r>
            <a:r>
              <a:rPr lang="en-US" sz="2400" spc="-75" dirty="0" err="1" smtClean="0">
                <a:ln w="3175">
                  <a:noFill/>
                </a:ln>
                <a:gradFill>
                  <a:gsLst>
                    <a:gs pos="96667">
                      <a:srgbClr val="FFFFFF"/>
                    </a:gs>
                    <a:gs pos="90000">
                      <a:srgbClr val="FFFFFF"/>
                    </a:gs>
                  </a:gsLst>
                  <a:lin ang="5400000" scaled="0"/>
                </a:gradFill>
                <a:latin typeface="+mj-lt"/>
                <a:cs typeface="Arial" charset="0"/>
              </a:rPr>
              <a:t>Charypar</a:t>
            </a:r>
            <a:r>
              <a:rPr lang="en-US" sz="2400" spc="-75" dirty="0" smtClean="0">
                <a:ln w="3175">
                  <a:noFill/>
                </a:ln>
                <a:gradFill>
                  <a:gsLst>
                    <a:gs pos="96667">
                      <a:srgbClr val="FFFFFF"/>
                    </a:gs>
                    <a:gs pos="90000">
                      <a:srgbClr val="FFFFFF"/>
                    </a:gs>
                  </a:gsLst>
                  <a:lin ang="5400000" scaled="0"/>
                </a:gradFill>
                <a:latin typeface="+mj-lt"/>
                <a:cs typeface="Arial" charset="0"/>
              </a:rPr>
              <a:t>, Markus Gross</a:t>
            </a:r>
          </a:p>
          <a:p>
            <a:pPr marL="0" indent="0">
              <a:spcBef>
                <a:spcPct val="0"/>
              </a:spcBef>
              <a:buNone/>
            </a:pPr>
            <a:r>
              <a:rPr lang="en-US" sz="2400" spc="-75" dirty="0" smtClean="0">
                <a:ln w="3175">
                  <a:noFill/>
                </a:ln>
                <a:gradFill>
                  <a:gsLst>
                    <a:gs pos="96667">
                      <a:srgbClr val="FFFFFF"/>
                    </a:gs>
                    <a:gs pos="90000">
                      <a:srgbClr val="FFFFFF"/>
                    </a:gs>
                  </a:gsLst>
                  <a:lin ang="5400000" scaled="0"/>
                </a:gradFill>
                <a:latin typeface="+mj-lt"/>
                <a:cs typeface="Arial" charset="0"/>
              </a:rPr>
              <a:t>(SIGGRAPH 2003)</a:t>
            </a:r>
            <a:endParaRPr lang="en-US" sz="2400" spc="-75"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33686052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t>
            </a:r>
            <a:r>
              <a:rPr lang="en-US" dirty="0" smtClean="0">
                <a:solidFill>
                  <a:srgbClr val="0070C0"/>
                </a:solidFill>
              </a:rPr>
              <a:t>Approach</a:t>
            </a:r>
            <a:endParaRPr lang="en-US" dirty="0">
              <a:solidFill>
                <a:srgbClr val="0070C0"/>
              </a:solidFill>
            </a:endParaRPr>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a:t>Main stumbling block - Fine tuning the fluid constants!</a:t>
            </a:r>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524000"/>
            <a:ext cx="5238750" cy="3810000"/>
          </a:xfrm>
          <a:prstGeom prst="rect">
            <a:avLst/>
          </a:prstGeom>
          <a:ln>
            <a:solidFill>
              <a:srgbClr val="0070C0"/>
            </a:solidFill>
          </a:ln>
        </p:spPr>
      </p:pic>
    </p:spTree>
    <p:extLst>
      <p:ext uri="{BB962C8B-B14F-4D97-AF65-F5344CB8AC3E}">
        <p14:creationId xmlns:p14="http://schemas.microsoft.com/office/powerpoint/2010/main" val="300639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Limitations</a:t>
            </a:r>
            <a:endParaRPr lang="en-US" dirty="0"/>
          </a:p>
        </p:txBody>
      </p:sp>
      <p:sp>
        <p:nvSpPr>
          <p:cNvPr id="3" name="Text Placeholder 2"/>
          <p:cNvSpPr>
            <a:spLocks noGrp="1"/>
          </p:cNvSpPr>
          <p:nvPr>
            <p:ph type="body" sz="quarter" idx="10"/>
          </p:nvPr>
        </p:nvSpPr>
        <p:spPr>
          <a:xfrm>
            <a:off x="389436" y="1447800"/>
            <a:ext cx="8363938" cy="3041858"/>
          </a:xfrm>
        </p:spPr>
        <p:txBody>
          <a:bodyPr/>
          <a:lstStyle/>
          <a:p>
            <a:r>
              <a:rPr lang="en-IE" dirty="0" smtClean="0">
                <a:solidFill>
                  <a:srgbClr val="0070C0"/>
                </a:solidFill>
              </a:rPr>
              <a:t>Expensive collisions</a:t>
            </a:r>
          </a:p>
          <a:p>
            <a:pPr lvl="1"/>
            <a:r>
              <a:rPr lang="en-IE" dirty="0" smtClean="0"/>
              <a:t>Spatial hashing allows for optimised searching of neighbour particles.</a:t>
            </a:r>
          </a:p>
          <a:p>
            <a:pPr lvl="1"/>
            <a:r>
              <a:rPr lang="en-IE" dirty="0" smtClean="0"/>
              <a:t>However collisions against world objects still happens per-particle.</a:t>
            </a:r>
          </a:p>
          <a:p>
            <a:pPr lvl="1"/>
            <a:r>
              <a:rPr lang="en-IE" dirty="0" smtClean="0"/>
              <a:t>So adding collisions has a noticeable impact on maximum particle count.</a:t>
            </a:r>
          </a:p>
          <a:p>
            <a:pPr lvl="1"/>
            <a:endParaRPr lang="en-IE" dirty="0" smtClean="0"/>
          </a:p>
          <a:p>
            <a:r>
              <a:rPr lang="en-IE" dirty="0" smtClean="0">
                <a:solidFill>
                  <a:srgbClr val="0070C0"/>
                </a:solidFill>
              </a:rPr>
              <a:t>High Pressure = Low </a:t>
            </a:r>
            <a:r>
              <a:rPr lang="en-IE" dirty="0" err="1" smtClean="0">
                <a:solidFill>
                  <a:srgbClr val="0070C0"/>
                </a:solidFill>
              </a:rPr>
              <a:t>Framerate</a:t>
            </a:r>
            <a:endParaRPr lang="en-IE" dirty="0" smtClean="0">
              <a:solidFill>
                <a:srgbClr val="0070C0"/>
              </a:solidFill>
            </a:endParaRPr>
          </a:p>
          <a:p>
            <a:pPr lvl="1"/>
            <a:r>
              <a:rPr lang="en-IE" dirty="0" smtClean="0"/>
              <a:t>When the container is moved, pressure builds up as forces push the fluid closer together.</a:t>
            </a:r>
          </a:p>
          <a:p>
            <a:pPr lvl="1"/>
            <a:r>
              <a:rPr lang="en-IE" dirty="0" smtClean="0"/>
              <a:t>This means each particle has many more neighbours for a few frames.</a:t>
            </a:r>
          </a:p>
          <a:p>
            <a:pPr lvl="1"/>
            <a:r>
              <a:rPr lang="en-IE" dirty="0" smtClean="0"/>
              <a:t>This greatly increases calculations for each particle, leading to </a:t>
            </a:r>
            <a:r>
              <a:rPr lang="en-IE" dirty="0" err="1" smtClean="0"/>
              <a:t>framerate</a:t>
            </a:r>
            <a:r>
              <a:rPr lang="en-IE" dirty="0" smtClean="0"/>
              <a:t> spikes. </a:t>
            </a:r>
          </a:p>
        </p:txBody>
      </p:sp>
    </p:spTree>
    <p:extLst>
      <p:ext uri="{BB962C8B-B14F-4D97-AF65-F5344CB8AC3E}">
        <p14:creationId xmlns:p14="http://schemas.microsoft.com/office/powerpoint/2010/main" val="66244894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31" y="3096605"/>
            <a:ext cx="8363938" cy="664797"/>
          </a:xfrm>
        </p:spPr>
        <p:txBody>
          <a:bodyPr/>
          <a:lstStyle/>
          <a:p>
            <a:pPr algn="ctr"/>
            <a:r>
              <a:rPr lang="en-US" dirty="0" smtClean="0">
                <a:solidFill>
                  <a:srgbClr val="0070C0"/>
                </a:solidFill>
              </a:rPr>
              <a:t>Demonstration</a:t>
            </a:r>
            <a:endParaRPr lang="en-US" dirty="0">
              <a:solidFill>
                <a:srgbClr val="0070C0"/>
              </a:solidFill>
            </a:endParaRPr>
          </a:p>
        </p:txBody>
      </p:sp>
    </p:spTree>
    <p:extLst>
      <p:ext uri="{BB962C8B-B14F-4D97-AF65-F5344CB8AC3E}">
        <p14:creationId xmlns:p14="http://schemas.microsoft.com/office/powerpoint/2010/main" val="10673028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06" y="1639280"/>
            <a:ext cx="8363938" cy="664797"/>
          </a:xfrm>
        </p:spPr>
        <p:txBody>
          <a:bodyPr/>
          <a:lstStyle/>
          <a:p>
            <a:pPr algn="ctr"/>
            <a:r>
              <a:rPr lang="en-US" dirty="0" smtClean="0"/>
              <a:t>Any </a:t>
            </a:r>
            <a:r>
              <a:rPr lang="en-US" dirty="0" smtClean="0">
                <a:solidFill>
                  <a:srgbClr val="0070C0"/>
                </a:solidFill>
              </a:rPr>
              <a:t>Questions?</a:t>
            </a:r>
            <a:endParaRPr lang="en-US" dirty="0">
              <a:solidFill>
                <a:srgbClr val="0070C0"/>
              </a:solidFill>
            </a:endParaRPr>
          </a:p>
        </p:txBody>
      </p:sp>
      <p:sp>
        <p:nvSpPr>
          <p:cNvPr id="5" name="Rectangle 4"/>
          <p:cNvSpPr/>
          <p:nvPr/>
        </p:nvSpPr>
        <p:spPr>
          <a:xfrm>
            <a:off x="987360" y="4741132"/>
            <a:ext cx="7169270" cy="2031325"/>
          </a:xfrm>
          <a:prstGeom prst="rect">
            <a:avLst/>
          </a:prstGeom>
        </p:spPr>
        <p:txBody>
          <a:bodyPr wrap="none">
            <a:spAutoFit/>
          </a:bodyPr>
          <a:lstStyle/>
          <a:p>
            <a:pPr algn="ctr"/>
            <a:r>
              <a:rPr lang="en-IE" dirty="0" smtClean="0"/>
              <a:t>Particle-based fluid simulation for interactive applications – SIGGRAPH 2003</a:t>
            </a:r>
          </a:p>
          <a:p>
            <a:pPr algn="ctr"/>
            <a:r>
              <a:rPr lang="en-IE" dirty="0">
                <a:hlinkClick r:id="rId2"/>
              </a:rPr>
              <a:t>http://</a:t>
            </a:r>
            <a:r>
              <a:rPr lang="en-IE" dirty="0" smtClean="0">
                <a:hlinkClick r:id="rId2"/>
              </a:rPr>
              <a:t>dl.acm.org/citation.cfm?id=846298</a:t>
            </a:r>
            <a:endParaRPr lang="en-IE" dirty="0" smtClean="0"/>
          </a:p>
          <a:p>
            <a:pPr algn="ctr"/>
            <a:endParaRPr lang="en-IE" dirty="0"/>
          </a:p>
          <a:p>
            <a:pPr algn="ctr"/>
            <a:r>
              <a:rPr lang="en-IE" dirty="0" err="1" smtClean="0"/>
              <a:t>Lagrangian</a:t>
            </a:r>
            <a:r>
              <a:rPr lang="en-IE" dirty="0" smtClean="0"/>
              <a:t> Fluid Dynamics Using Smoothed Particle Hydrodynamics</a:t>
            </a:r>
          </a:p>
          <a:p>
            <a:pPr algn="ctr"/>
            <a:r>
              <a:rPr lang="en-IE" dirty="0">
                <a:hlinkClick r:id="rId3"/>
              </a:rPr>
              <a:t>http://</a:t>
            </a:r>
            <a:r>
              <a:rPr lang="en-IE" dirty="0" smtClean="0">
                <a:hlinkClick r:id="rId3"/>
              </a:rPr>
              <a:t>image.diku.dk/projects/media/kelager.06.pdf</a:t>
            </a:r>
            <a:endParaRPr lang="en-IE" dirty="0" smtClean="0"/>
          </a:p>
          <a:p>
            <a:pPr algn="ctr"/>
            <a:endParaRPr lang="en-IE" dirty="0"/>
          </a:p>
          <a:p>
            <a:pPr algn="ctr"/>
            <a:r>
              <a:rPr lang="en-IE" dirty="0" smtClean="0"/>
              <a:t>Smoothed Particle Hydrodynamics Real-Time Fluid Simulation Approach</a:t>
            </a:r>
          </a:p>
          <a:p>
            <a:pPr algn="ctr"/>
            <a:r>
              <a:rPr lang="en-IE" dirty="0">
                <a:hlinkClick r:id="rId4"/>
              </a:rPr>
              <a:t>https://</a:t>
            </a:r>
            <a:r>
              <a:rPr lang="en-IE" dirty="0" smtClean="0">
                <a:hlinkClick r:id="rId4"/>
              </a:rPr>
              <a:t>www10.informatik.uni-erlangen.de/Publications/Theses/2010/Staubach_BA10.pdf</a:t>
            </a:r>
            <a:endParaRPr lang="en-IE" dirty="0"/>
          </a:p>
          <a:p>
            <a:pPr algn="ctr"/>
            <a:endParaRPr lang="en-IE" dirty="0" smtClean="0"/>
          </a:p>
        </p:txBody>
      </p:sp>
      <p:sp>
        <p:nvSpPr>
          <p:cNvPr id="4" name="Title 1"/>
          <p:cNvSpPr txBox="1">
            <a:spLocks/>
          </p:cNvSpPr>
          <p:nvPr/>
        </p:nvSpPr>
        <p:spPr>
          <a:xfrm>
            <a:off x="390031" y="3934805"/>
            <a:ext cx="8363938" cy="664797"/>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IE" dirty="0" smtClean="0"/>
              <a:t>References / Links</a:t>
            </a:r>
            <a:endParaRPr lang="en-IE" dirty="0">
              <a:solidFill>
                <a:srgbClr val="0070C0"/>
              </a:solidFill>
            </a:endParaRPr>
          </a:p>
        </p:txBody>
      </p:sp>
    </p:spTree>
    <p:extLst>
      <p:ext uri="{BB962C8B-B14F-4D97-AF65-F5344CB8AC3E}">
        <p14:creationId xmlns:p14="http://schemas.microsoft.com/office/powerpoint/2010/main" val="34796979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Introduction</a:t>
            </a:r>
            <a:endParaRPr lang="en-US" dirty="0"/>
          </a:p>
        </p:txBody>
      </p:sp>
      <p:sp>
        <p:nvSpPr>
          <p:cNvPr id="3" name="Text Placeholder 2"/>
          <p:cNvSpPr>
            <a:spLocks noGrp="1"/>
          </p:cNvSpPr>
          <p:nvPr>
            <p:ph type="body" sz="quarter" idx="10"/>
          </p:nvPr>
        </p:nvSpPr>
        <p:spPr>
          <a:xfrm>
            <a:off x="389436" y="1447800"/>
            <a:ext cx="8363938" cy="4587410"/>
          </a:xfrm>
        </p:spPr>
        <p:txBody>
          <a:bodyPr/>
          <a:lstStyle/>
          <a:p>
            <a:r>
              <a:rPr lang="en-IE" dirty="0" smtClean="0">
                <a:solidFill>
                  <a:srgbClr val="0070C0"/>
                </a:solidFill>
              </a:rPr>
              <a:t>First Attempt</a:t>
            </a:r>
          </a:p>
          <a:p>
            <a:pPr lvl="1"/>
            <a:r>
              <a:rPr lang="en-IE" dirty="0" smtClean="0"/>
              <a:t>Initially looked at Jos </a:t>
            </a:r>
            <a:r>
              <a:rPr lang="en-IE" dirty="0" err="1" smtClean="0"/>
              <a:t>Stam’s</a:t>
            </a:r>
            <a:r>
              <a:rPr lang="en-IE" dirty="0" smtClean="0"/>
              <a:t> Stable Fluids paper.</a:t>
            </a:r>
          </a:p>
          <a:p>
            <a:pPr lvl="1"/>
            <a:r>
              <a:rPr lang="en-IE" dirty="0" smtClean="0"/>
              <a:t>Was difficult to know if it was working right without more complex rendering.</a:t>
            </a:r>
          </a:p>
          <a:p>
            <a:pPr lvl="1"/>
            <a:r>
              <a:rPr lang="en-IE" dirty="0" smtClean="0"/>
              <a:t>Decided to focus on particles, as debugging was more visual.</a:t>
            </a:r>
          </a:p>
          <a:p>
            <a:pPr lvl="1"/>
            <a:endParaRPr lang="en-IE" dirty="0" smtClean="0"/>
          </a:p>
          <a:p>
            <a:r>
              <a:rPr lang="en-IE" dirty="0" smtClean="0">
                <a:solidFill>
                  <a:srgbClr val="0070C0"/>
                </a:solidFill>
              </a:rPr>
              <a:t>Second Attempt</a:t>
            </a:r>
          </a:p>
          <a:p>
            <a:pPr lvl="1"/>
            <a:r>
              <a:rPr lang="en-IE" dirty="0" smtClean="0"/>
              <a:t>Decided that Muller’s </a:t>
            </a:r>
            <a:r>
              <a:rPr lang="en-IE" dirty="0" smtClean="0"/>
              <a:t>paper was </a:t>
            </a:r>
            <a:r>
              <a:rPr lang="en-IE" dirty="0" smtClean="0"/>
              <a:t>easier to visualise.</a:t>
            </a:r>
          </a:p>
          <a:p>
            <a:pPr lvl="1"/>
            <a:r>
              <a:rPr lang="en-IE" dirty="0" smtClean="0"/>
              <a:t>Aimed to implement the core simulation logic.</a:t>
            </a:r>
          </a:p>
          <a:p>
            <a:pPr lvl="1"/>
            <a:r>
              <a:rPr lang="en-IE" dirty="0" smtClean="0"/>
              <a:t>Less concerned with </a:t>
            </a:r>
            <a:r>
              <a:rPr lang="en-IE" dirty="0" smtClean="0"/>
              <a:t>attempts </a:t>
            </a:r>
            <a:r>
              <a:rPr lang="en-IE" dirty="0" smtClean="0"/>
              <a:t>to </a:t>
            </a:r>
            <a:r>
              <a:rPr lang="en-IE" dirty="0" smtClean="0"/>
              <a:t>realistically visualise </a:t>
            </a:r>
            <a:r>
              <a:rPr lang="en-IE" dirty="0" smtClean="0"/>
              <a:t>surface particles.</a:t>
            </a:r>
          </a:p>
          <a:p>
            <a:pPr lvl="1"/>
            <a:endParaRPr lang="en-IE" sz="800" dirty="0" smtClean="0"/>
          </a:p>
          <a:p>
            <a:r>
              <a:rPr lang="en-IE" dirty="0" smtClean="0">
                <a:solidFill>
                  <a:srgbClr val="0070C0"/>
                </a:solidFill>
              </a:rPr>
              <a:t>Main Contributions</a:t>
            </a:r>
          </a:p>
          <a:p>
            <a:pPr lvl="1"/>
            <a:r>
              <a:rPr lang="en-IE" dirty="0" smtClean="0"/>
              <a:t>Presents Smoothed Particle Hydrodynamics (SPH) for fluids with free surfaces.</a:t>
            </a:r>
          </a:p>
          <a:p>
            <a:pPr lvl="1"/>
            <a:r>
              <a:rPr lang="en-IE" dirty="0" smtClean="0"/>
              <a:t>Provides special purpose smoothing kernels to allow for interactivity.</a:t>
            </a:r>
          </a:p>
          <a:p>
            <a:pPr lvl="1"/>
            <a:r>
              <a:rPr lang="en-IE" dirty="0" smtClean="0"/>
              <a:t>Uses </a:t>
            </a:r>
            <a:r>
              <a:rPr lang="en-IE" dirty="0" err="1" smtClean="0"/>
              <a:t>Navier</a:t>
            </a:r>
            <a:r>
              <a:rPr lang="en-IE" dirty="0" smtClean="0"/>
              <a:t>-Stokes to derive viscosity and pressure forces.</a:t>
            </a:r>
          </a:p>
        </p:txBody>
      </p:sp>
    </p:spTree>
    <p:extLst>
      <p:ext uri="{BB962C8B-B14F-4D97-AF65-F5344CB8AC3E}">
        <p14:creationId xmlns:p14="http://schemas.microsoft.com/office/powerpoint/2010/main" val="27967740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7"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err="1" smtClean="0"/>
              <a:t>Lagrangian</a:t>
            </a:r>
            <a:r>
              <a:rPr lang="en-US" dirty="0" smtClean="0"/>
              <a:t> </a:t>
            </a:r>
            <a:r>
              <a:rPr lang="en-US" dirty="0" smtClean="0">
                <a:solidFill>
                  <a:srgbClr val="0070C0"/>
                </a:solidFill>
              </a:rPr>
              <a:t>Fluid Dynamics</a:t>
            </a:r>
            <a:endParaRPr lang="en-US" dirty="0">
              <a:solidFill>
                <a:srgbClr val="0070C0"/>
              </a:solidFill>
            </a:endParaRPr>
          </a:p>
        </p:txBody>
      </p:sp>
      <p:sp>
        <p:nvSpPr>
          <p:cNvPr id="4" name="Text Placeholder 2"/>
          <p:cNvSpPr>
            <a:spLocks noGrp="1"/>
          </p:cNvSpPr>
          <p:nvPr>
            <p:ph type="body" sz="quarter" idx="10"/>
          </p:nvPr>
        </p:nvSpPr>
        <p:spPr>
          <a:xfrm>
            <a:off x="389440" y="1447800"/>
            <a:ext cx="2497693" cy="4833631"/>
          </a:xfrm>
        </p:spPr>
        <p:txBody>
          <a:bodyPr/>
          <a:lstStyle/>
          <a:p>
            <a:pPr lvl="1"/>
            <a:r>
              <a:rPr lang="en-US" dirty="0" smtClean="0"/>
              <a:t>Particles are used to define a fluid.</a:t>
            </a:r>
          </a:p>
          <a:p>
            <a:pPr lvl="1"/>
            <a:endParaRPr lang="en-US" dirty="0"/>
          </a:p>
          <a:p>
            <a:pPr lvl="1"/>
            <a:r>
              <a:rPr lang="en-US" dirty="0" smtClean="0"/>
              <a:t>Assumed the number of particles is constant.</a:t>
            </a:r>
          </a:p>
          <a:p>
            <a:pPr lvl="1"/>
            <a:endParaRPr lang="en-US" dirty="0" smtClean="0"/>
          </a:p>
          <a:p>
            <a:pPr lvl="1"/>
            <a:r>
              <a:rPr lang="en-US" dirty="0" smtClean="0"/>
              <a:t>Giving each particle a fixed mass ensures conservation.</a:t>
            </a:r>
          </a:p>
          <a:p>
            <a:pPr lvl="1"/>
            <a:endParaRPr lang="en-US" dirty="0"/>
          </a:p>
          <a:p>
            <a:pPr lvl="1"/>
            <a:r>
              <a:rPr lang="en-US" dirty="0" smtClean="0"/>
              <a:t>Particles carry mass, position and velocity.</a:t>
            </a:r>
          </a:p>
          <a:p>
            <a:pPr lvl="1"/>
            <a:endParaRPr lang="en-US" dirty="0"/>
          </a:p>
          <a:p>
            <a:pPr lvl="1"/>
            <a:r>
              <a:rPr lang="en-US" dirty="0" smtClean="0"/>
              <a:t>SPH provides us with smoothed approximations of the quantity of fluid “in” each particle.</a:t>
            </a:r>
          </a:p>
          <a:p>
            <a:pPr lvl="1" algn="just"/>
            <a:endParaRPr lang="en-US" dirty="0"/>
          </a:p>
        </p:txBody>
      </p:sp>
    </p:spTree>
    <p:extLst>
      <p:ext uri="{BB962C8B-B14F-4D97-AF65-F5344CB8AC3E}">
        <p14:creationId xmlns:p14="http://schemas.microsoft.com/office/powerpoint/2010/main" val="199941745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7"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Ideal </a:t>
            </a:r>
            <a:r>
              <a:rPr lang="en-US" dirty="0" smtClean="0">
                <a:solidFill>
                  <a:srgbClr val="0070C0"/>
                </a:solidFill>
              </a:rPr>
              <a:t>Fluid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3644075"/>
          </a:xfrm>
        </p:spPr>
        <p:txBody>
          <a:bodyPr/>
          <a:lstStyle/>
          <a:p>
            <a:pPr lvl="1"/>
            <a:r>
              <a:rPr lang="en-GB" dirty="0" smtClean="0"/>
              <a:t>Particle density determines pressure. The pressure of neighbouring particles determines impact of internal forces.</a:t>
            </a:r>
          </a:p>
          <a:p>
            <a:pPr lvl="1"/>
            <a:endParaRPr lang="en-GB" dirty="0" smtClean="0"/>
          </a:p>
          <a:p>
            <a:pPr lvl="1"/>
            <a:r>
              <a:rPr lang="en-GB" dirty="0" smtClean="0"/>
              <a:t>A balanced amount of mass and density produces no pressure forces.</a:t>
            </a:r>
          </a:p>
          <a:p>
            <a:pPr lvl="1"/>
            <a:endParaRPr lang="en-GB" dirty="0" smtClean="0"/>
          </a:p>
          <a:p>
            <a:pPr lvl="1"/>
            <a:r>
              <a:rPr lang="en-GB" dirty="0" smtClean="0"/>
              <a:t>When all particles are balanced, the fluid is at rest.</a:t>
            </a:r>
            <a:endParaRPr lang="en-GB" dirty="0"/>
          </a:p>
        </p:txBody>
      </p:sp>
    </p:spTree>
    <p:extLst>
      <p:ext uri="{BB962C8B-B14F-4D97-AF65-F5344CB8AC3E}">
        <p14:creationId xmlns:p14="http://schemas.microsoft.com/office/powerpoint/2010/main" val="135863110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82961" cy="567524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High </a:t>
            </a:r>
            <a:r>
              <a:rPr lang="en-US" dirty="0" smtClean="0">
                <a:solidFill>
                  <a:srgbClr val="0070C0"/>
                </a:solidFill>
              </a:rPr>
              <a:t>Pressure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1822037"/>
          </a:xfrm>
        </p:spPr>
        <p:txBody>
          <a:bodyPr/>
          <a:lstStyle/>
          <a:p>
            <a:pPr lvl="1"/>
            <a:r>
              <a:rPr lang="en-US" dirty="0"/>
              <a:t>A high mass / density produces repulsive pressure forces</a:t>
            </a:r>
            <a:r>
              <a:rPr lang="en-US" dirty="0" smtClean="0"/>
              <a:t>.</a:t>
            </a:r>
          </a:p>
          <a:p>
            <a:pPr lvl="1"/>
            <a:endParaRPr lang="en-US" dirty="0"/>
          </a:p>
          <a:p>
            <a:pPr lvl="1"/>
            <a:r>
              <a:rPr lang="en-US" dirty="0" smtClean="0"/>
              <a:t>The fluid wants to spread out, and move into the less dense areas.</a:t>
            </a:r>
            <a:endParaRPr lang="en-US" dirty="0"/>
          </a:p>
        </p:txBody>
      </p:sp>
    </p:spTree>
    <p:extLst>
      <p:ext uri="{BB962C8B-B14F-4D97-AF65-F5344CB8AC3E}">
        <p14:creationId xmlns:p14="http://schemas.microsoft.com/office/powerpoint/2010/main" val="192077183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6" cy="5399999"/>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Low </a:t>
            </a:r>
            <a:r>
              <a:rPr lang="en-US" dirty="0" smtClean="0">
                <a:solidFill>
                  <a:srgbClr val="0070C0"/>
                </a:solidFill>
              </a:rPr>
              <a:t>Pressure State</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4258089"/>
          </a:xfrm>
        </p:spPr>
        <p:txBody>
          <a:bodyPr/>
          <a:lstStyle/>
          <a:p>
            <a:pPr lvl="1"/>
            <a:r>
              <a:rPr lang="en-US" dirty="0"/>
              <a:t>A low mass / density produces attractive </a:t>
            </a:r>
            <a:r>
              <a:rPr lang="en-US" dirty="0" smtClean="0"/>
              <a:t>viscosity forces.</a:t>
            </a:r>
          </a:p>
          <a:p>
            <a:pPr lvl="1"/>
            <a:endParaRPr lang="en-US" dirty="0"/>
          </a:p>
          <a:p>
            <a:pPr lvl="1"/>
            <a:r>
              <a:rPr lang="en-US" dirty="0" smtClean="0"/>
              <a:t>Fluid wants to stay together.</a:t>
            </a:r>
          </a:p>
          <a:p>
            <a:pPr lvl="1"/>
            <a:endParaRPr lang="en-US" dirty="0"/>
          </a:p>
          <a:p>
            <a:pPr lvl="1"/>
            <a:r>
              <a:rPr lang="en-US" dirty="0" smtClean="0"/>
              <a:t>Dense particles want to spread fluid to sparse areas.</a:t>
            </a:r>
          </a:p>
          <a:p>
            <a:pPr lvl="1"/>
            <a:endParaRPr lang="en-US" dirty="0"/>
          </a:p>
          <a:p>
            <a:pPr lvl="1"/>
            <a:r>
              <a:rPr lang="en-US" dirty="0" smtClean="0"/>
              <a:t>Battle between pressure and viscosity constants to ensure a stable rest scenario.</a:t>
            </a:r>
            <a:endParaRPr lang="en-US" dirty="0"/>
          </a:p>
          <a:p>
            <a:pPr lvl="1" algn="just"/>
            <a:endParaRPr lang="en-US" dirty="0"/>
          </a:p>
        </p:txBody>
      </p:sp>
    </p:spTree>
    <p:extLst>
      <p:ext uri="{BB962C8B-B14F-4D97-AF65-F5344CB8AC3E}">
        <p14:creationId xmlns:p14="http://schemas.microsoft.com/office/powerpoint/2010/main" val="31493259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762" y="1106551"/>
            <a:ext cx="5391866" cy="5399998"/>
          </a:xfrm>
          <a:prstGeom prst="rect">
            <a:avLst/>
          </a:prstGeom>
        </p:spPr>
      </p:pic>
      <p:sp>
        <p:nvSpPr>
          <p:cNvPr id="2" name="Title 1"/>
          <p:cNvSpPr>
            <a:spLocks noGrp="1"/>
          </p:cNvSpPr>
          <p:nvPr>
            <p:ph type="title"/>
          </p:nvPr>
        </p:nvSpPr>
        <p:spPr>
          <a:xfrm>
            <a:off x="389436" y="228602"/>
            <a:ext cx="8363938" cy="664797"/>
          </a:xfrm>
        </p:spPr>
        <p:txBody>
          <a:bodyPr/>
          <a:lstStyle/>
          <a:p>
            <a:r>
              <a:rPr lang="en-US" dirty="0" smtClean="0"/>
              <a:t>Surface </a:t>
            </a:r>
            <a:r>
              <a:rPr lang="en-US" dirty="0" smtClean="0">
                <a:solidFill>
                  <a:srgbClr val="0070C0"/>
                </a:solidFill>
              </a:rPr>
              <a:t>Tension</a:t>
            </a:r>
            <a:endParaRPr lang="en-US" dirty="0">
              <a:solidFill>
                <a:srgbClr val="0070C0"/>
              </a:solidFill>
            </a:endParaRPr>
          </a:p>
        </p:txBody>
      </p:sp>
      <p:sp>
        <p:nvSpPr>
          <p:cNvPr id="4" name="Text Placeholder 2"/>
          <p:cNvSpPr>
            <a:spLocks noGrp="1"/>
          </p:cNvSpPr>
          <p:nvPr>
            <p:ph type="body" sz="quarter" idx="10"/>
          </p:nvPr>
        </p:nvSpPr>
        <p:spPr>
          <a:xfrm>
            <a:off x="389440" y="1447800"/>
            <a:ext cx="2439489" cy="3145476"/>
          </a:xfrm>
        </p:spPr>
        <p:txBody>
          <a:bodyPr/>
          <a:lstStyle/>
          <a:p>
            <a:pPr lvl="1"/>
            <a:r>
              <a:rPr lang="en-US" dirty="0"/>
              <a:t>Surface forces act to bind the surface particles </a:t>
            </a:r>
            <a:r>
              <a:rPr lang="en-US" dirty="0" smtClean="0"/>
              <a:t>together.</a:t>
            </a:r>
          </a:p>
          <a:p>
            <a:pPr lvl="1"/>
            <a:endParaRPr lang="en-US" dirty="0"/>
          </a:p>
          <a:p>
            <a:pPr lvl="1"/>
            <a:r>
              <a:rPr lang="en-US" dirty="0" smtClean="0"/>
              <a:t>Main problem is trying to detect which particles are on the surface and which ones are inside the fluid.</a:t>
            </a:r>
          </a:p>
          <a:p>
            <a:pPr lvl="1"/>
            <a:endParaRPr lang="en-US" dirty="0"/>
          </a:p>
          <a:p>
            <a:pPr lvl="1"/>
            <a:r>
              <a:rPr lang="en-US" dirty="0" smtClean="0"/>
              <a:t>Surface forces smooth out and calm down the edges of the fluid.</a:t>
            </a:r>
            <a:endParaRPr lang="en-US" dirty="0"/>
          </a:p>
        </p:txBody>
      </p:sp>
    </p:spTree>
    <p:extLst>
      <p:ext uri="{BB962C8B-B14F-4D97-AF65-F5344CB8AC3E}">
        <p14:creationId xmlns:p14="http://schemas.microsoft.com/office/powerpoint/2010/main" val="255272184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t>
            </a:r>
            <a:r>
              <a:rPr lang="en-US" dirty="0" smtClean="0">
                <a:solidFill>
                  <a:srgbClr val="0070C0"/>
                </a:solidFill>
              </a:rPr>
              <a:t>Approach</a:t>
            </a:r>
            <a:endParaRPr lang="en-US" dirty="0">
              <a:solidFill>
                <a:srgbClr val="0070C0"/>
              </a:solidFill>
            </a:endParaRPr>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smtClean="0"/>
              <a:t>Main stumbling block - Fine tuning the fluid constants!</a:t>
            </a:r>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spTree>
    <p:extLst>
      <p:ext uri="{BB962C8B-B14F-4D97-AF65-F5344CB8AC3E}">
        <p14:creationId xmlns:p14="http://schemas.microsoft.com/office/powerpoint/2010/main" val="22160166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t>My </a:t>
            </a:r>
            <a:r>
              <a:rPr lang="en-US" dirty="0" smtClean="0">
                <a:solidFill>
                  <a:srgbClr val="0070C0"/>
                </a:solidFill>
              </a:rPr>
              <a:t>Approach</a:t>
            </a:r>
            <a:endParaRPr lang="en-US" dirty="0">
              <a:solidFill>
                <a:srgbClr val="0070C0"/>
              </a:solidFill>
            </a:endParaRPr>
          </a:p>
        </p:txBody>
      </p:sp>
      <p:sp>
        <p:nvSpPr>
          <p:cNvPr id="3" name="Text Placeholder 2"/>
          <p:cNvSpPr>
            <a:spLocks noGrp="1"/>
          </p:cNvSpPr>
          <p:nvPr>
            <p:ph type="body" sz="quarter" idx="10"/>
          </p:nvPr>
        </p:nvSpPr>
        <p:spPr>
          <a:xfrm>
            <a:off x="389436" y="1447803"/>
            <a:ext cx="8363938" cy="4480714"/>
          </a:xfrm>
        </p:spPr>
        <p:txBody>
          <a:bodyPr/>
          <a:lstStyle/>
          <a:p>
            <a:r>
              <a:rPr lang="en-US" dirty="0" smtClean="0">
                <a:solidFill>
                  <a:srgbClr val="0070C0"/>
                </a:solidFill>
              </a:rPr>
              <a:t>Paper</a:t>
            </a:r>
            <a:endParaRPr lang="en-US" dirty="0">
              <a:solidFill>
                <a:srgbClr val="0070C0"/>
              </a:solidFill>
            </a:endParaRPr>
          </a:p>
          <a:p>
            <a:pPr marL="285750" lvl="1" indent="-285750">
              <a:buFont typeface="Arial" panose="020B0604020202020204" pitchFamily="34" charset="0"/>
              <a:buChar char="•"/>
            </a:pPr>
            <a:r>
              <a:rPr lang="en-US" dirty="0" smtClean="0"/>
              <a:t>Started by getting very confused by all the symbols in the paper.</a:t>
            </a:r>
          </a:p>
          <a:p>
            <a:pPr marL="285750" lvl="1" indent="-285750">
              <a:buFont typeface="Arial" panose="020B0604020202020204" pitchFamily="34" charset="0"/>
              <a:buChar char="•"/>
            </a:pPr>
            <a:r>
              <a:rPr lang="en-US" dirty="0" smtClean="0"/>
              <a:t>Got slightly less confused by the symbols in other sources.</a:t>
            </a:r>
          </a:p>
          <a:p>
            <a:pPr marL="285750" lvl="1" indent="-285750">
              <a:buFont typeface="Arial" panose="020B0604020202020204" pitchFamily="34" charset="0"/>
              <a:buChar char="•"/>
            </a:pPr>
            <a:r>
              <a:rPr lang="en-US" dirty="0" smtClean="0"/>
              <a:t>Created a quick translation chart between all the math symbols and their meaning.</a:t>
            </a:r>
          </a:p>
          <a:p>
            <a:pPr marL="285750" lvl="1" indent="-285750">
              <a:buFont typeface="Arial" panose="020B0604020202020204" pitchFamily="34" charset="0"/>
              <a:buChar char="•"/>
            </a:pPr>
            <a:r>
              <a:rPr lang="en-US" dirty="0" smtClean="0"/>
              <a:t>Implemented brute-force approach which handled a few hundred particles.</a:t>
            </a:r>
          </a:p>
          <a:p>
            <a:pPr marL="285750" lvl="1" indent="-285750">
              <a:buFont typeface="Arial" panose="020B0604020202020204" pitchFamily="34" charset="0"/>
              <a:buChar char="•"/>
            </a:pPr>
            <a:r>
              <a:rPr lang="en-US" dirty="0" smtClean="0"/>
              <a:t>Iterated on this until I got something that looked right.</a:t>
            </a:r>
          </a:p>
          <a:p>
            <a:pPr marL="285750" lvl="1" indent="-285750">
              <a:buFont typeface="Arial" panose="020B0604020202020204" pitchFamily="34" charset="0"/>
              <a:buChar char="•"/>
            </a:pPr>
            <a:r>
              <a:rPr lang="en-US" dirty="0" smtClean="0"/>
              <a:t>Optimized the approach to scale up to thousands of particles.</a:t>
            </a:r>
          </a:p>
          <a:p>
            <a:pPr marL="285750" lvl="1" indent="-285750">
              <a:buFont typeface="Arial" panose="020B0604020202020204" pitchFamily="34" charset="0"/>
              <a:buChar char="•"/>
            </a:pPr>
            <a:r>
              <a:rPr lang="en-US" dirty="0"/>
              <a:t>Main stumbling block - Fine tuning the fluid constants!</a:t>
            </a:r>
          </a:p>
          <a:p>
            <a:pPr lvl="1"/>
            <a:endParaRPr lang="en-US" dirty="0" smtClean="0"/>
          </a:p>
          <a:p>
            <a:r>
              <a:rPr lang="en-US" dirty="0" smtClean="0">
                <a:solidFill>
                  <a:srgbClr val="0070C0"/>
                </a:solidFill>
              </a:rPr>
              <a:t>Additional</a:t>
            </a:r>
            <a:endParaRPr lang="en-US" dirty="0">
              <a:solidFill>
                <a:srgbClr val="0070C0"/>
              </a:solidFill>
            </a:endParaRPr>
          </a:p>
          <a:p>
            <a:pPr marL="285750" lvl="1" indent="-285750">
              <a:buFont typeface="Arial" panose="020B0604020202020204" pitchFamily="34" charset="0"/>
              <a:buChar char="•"/>
            </a:pPr>
            <a:r>
              <a:rPr lang="en-US" dirty="0" smtClean="0"/>
              <a:t>Add container collisions to hold the fluid within an object.</a:t>
            </a:r>
          </a:p>
          <a:p>
            <a:pPr marL="285750" lvl="1" indent="-285750">
              <a:buFont typeface="Arial" panose="020B0604020202020204" pitchFamily="34" charset="0"/>
              <a:buChar char="•"/>
            </a:pPr>
            <a:r>
              <a:rPr lang="en-US" dirty="0" smtClean="0"/>
              <a:t>Add interior collisions to have the fluid move around objects.</a:t>
            </a:r>
          </a:p>
          <a:p>
            <a:pPr marL="285750" lvl="1" indent="-285750">
              <a:buFont typeface="Arial" panose="020B0604020202020204" pitchFamily="34" charset="0"/>
              <a:buChar char="•"/>
            </a:pPr>
            <a:r>
              <a:rPr lang="en-US" dirty="0" smtClean="0"/>
              <a:t>Tried to balance collision handling complexity against overall fluid performance.</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5" y="1524000"/>
            <a:ext cx="5238750" cy="3810000"/>
          </a:xfrm>
          <a:prstGeom prst="rect">
            <a:avLst/>
          </a:prstGeom>
          <a:ln>
            <a:solidFill>
              <a:srgbClr val="0070C0"/>
            </a:solidFill>
          </a:ln>
        </p:spPr>
      </p:pic>
    </p:spTree>
    <p:extLst>
      <p:ext uri="{BB962C8B-B14F-4D97-AF65-F5344CB8AC3E}">
        <p14:creationId xmlns:p14="http://schemas.microsoft.com/office/powerpoint/2010/main" val="280043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 Template Dark 4x3">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www.w3.org/XML/1998/namespace"/>
    <ds:schemaRef ds:uri="http://purl.org/dc/elements/1.1/"/>
    <ds:schemaRef ds:uri="http://schemas.microsoft.com/sharepoint/v3"/>
    <ds:schemaRef ds:uri="http://schemas.microsoft.com/office/2006/documentManagement/types"/>
    <ds:schemaRef ds:uri="http://schemas.openxmlformats.org/package/2006/metadata/core-properties"/>
    <ds:schemaRef ds:uri="2295e2e7-0eeb-498e-8716-217bb2ee6ee3"/>
    <ds:schemaRef ds:uri="http://schemas.microsoft.com/office/infopath/2007/PartnerControls"/>
    <ds:schemaRef ds:uri="http://purl.org/dc/terms/"/>
    <ds:schemaRef ds:uri="c6bb9d19-7926-47a4-9d93-93d54014735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FA22C9F-C7FF-4919-8FF1-C7798F9DB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Dark 4x3</Template>
  <TotalTime>378</TotalTime>
  <Words>914</Words>
  <Application>Microsoft Office PowerPoint</Application>
  <PresentationFormat>On-screen Show (4:3)</PresentationFormat>
  <Paragraphs>121</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Metro Template Dark 4x3</vt:lpstr>
      <vt:lpstr>Metro Template Colored Titles Segoe UI 16x9</vt:lpstr>
      <vt:lpstr>PowerPoint Presentation</vt:lpstr>
      <vt:lpstr>Introduction</vt:lpstr>
      <vt:lpstr>Lagrangian Fluid Dynamics</vt:lpstr>
      <vt:lpstr>Ideal Fluid State</vt:lpstr>
      <vt:lpstr>High Pressure State</vt:lpstr>
      <vt:lpstr>Low Pressure State</vt:lpstr>
      <vt:lpstr>Surface Tension</vt:lpstr>
      <vt:lpstr>My Approach</vt:lpstr>
      <vt:lpstr>My Approach</vt:lpstr>
      <vt:lpstr>My Approach</vt:lpstr>
      <vt:lpstr>Limitations</vt:lpstr>
      <vt:lpstr>Demonstration</vt:lpstr>
      <vt:lpstr>Any Questions?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Tiarny MN</dc:creator>
  <cp:keywords>&lt;Any Related Keywords&gt;</cp:keywords>
  <dc:description>Template: Saku Uchikawa, Microsoft Corporation
Formatting:
Event Date: 
Event Location: 
Audience Type: Internal</dc:description>
  <cp:lastModifiedBy>user1</cp:lastModifiedBy>
  <cp:revision>29</cp:revision>
  <dcterms:created xsi:type="dcterms:W3CDTF">2011-12-01T17:24:53Z</dcterms:created>
  <dcterms:modified xsi:type="dcterms:W3CDTF">2014-03-31T12:52:47Z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