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F9C-F425-6B7F-BC7C-127CAC1C2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C44C4-BDAF-5908-95D6-F7E4464B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CD8B-70BA-EF01-CAA6-947B1164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2008-EB19-75D5-48BB-219804A8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FF4A-0B5F-7DF4-66A2-801C8A0A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579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0A59-AACE-A308-66B0-08ECDAF5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42044-E88D-9B4A-E3FA-A969D6273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637B-AA57-7035-1575-8B5CC1B0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50D8-091A-161B-0559-FF6597F4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BF19-F63B-70A5-A8CE-E8DCD896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467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4C2E-3C68-ED00-3CCF-329655F9C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DC23-0342-8814-5AAD-F856BD753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243B-A010-C711-5B42-DD55DE0E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B801-2B26-0517-3C77-BB99EAA7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DFC7-91AA-9090-B945-4F91B816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152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72D3-D676-6FC5-3CE0-BBD8E9B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AACB-D2AA-08D4-035D-9608E4FD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B34C-796D-6BBA-2227-A9523A46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D56F-67AA-F822-AE55-AF50499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9443-B8B5-8E08-D2EC-95F5EA2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3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5EC5-DA04-FDCA-FBE5-7038A304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141BD-2523-A724-4D39-660E2511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55F1-0E2D-913E-B5B6-BD9D75F2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C1F4-0681-EC90-78C3-03F1408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0963-4F45-08C4-594D-C93B9312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500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9343-6606-59FE-7DA1-29E96DBC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00FF-28FF-2B6F-E3E1-A521A218E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45AEF-B6BE-569F-A54F-0403DB2D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23F7E-CD0E-F271-0DBA-C3626AE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E2B1-4DD1-EBCA-32F8-1923AD73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6C86-0827-3997-852A-160C3B5A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272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E2C4-C23E-A7AB-E321-A2BA032C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0693-C612-9E1D-8405-834ABF54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B930B-4757-9B3E-7048-A501FFC6B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8795F-92E6-98F5-2DD0-13D01875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D6508-3A84-B678-FC27-BE719A094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C5076-1473-E716-29C0-33756A93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C5B21-F894-8F1A-0698-31B2C190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D1F0B-4604-9505-F20B-2587B2F3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5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022-4274-BD18-458A-3644B173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70476-7C89-878F-FD19-4C3FC5E9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0783-DC9F-95F3-BCC0-A58FC349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C2746-7FA7-7C6A-8305-DCE361C6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229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3EFC-4DEB-30CD-084C-A2D31BC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8FD23-8C20-1B23-3985-D9FB976C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C481A-B59D-96B8-6E72-DB26C26E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26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3C7F-BB93-AD2F-F6B2-28FBCB2F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199F-395E-C235-735A-0BB4FA3F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23289-AFD2-80EC-8269-EC496F12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7EBEF-A3DD-CC74-5FEA-4F749A5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8178-3AE5-C07D-FE4B-84159BC9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21F91-609E-179A-56C9-87253410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7301-BE9C-D2AB-A841-5C087F38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F2755-769D-8C15-93E8-65400A1A1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4CA2-0BB8-679C-924F-FFF0A4B5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AD44-22F0-AD0F-B76B-D60003F3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3D2F3-5449-DE96-6448-D64ADE59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8FD3-9771-A979-B114-014EC4EA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61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6CE1F-A446-A96C-6482-67D41B3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57A3-02B0-FC57-5C9C-445E3B76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279D-EA5A-0ACE-B960-C7F77C861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30EBE-9DC9-4D6C-9A81-D0CFBD56AA17}" type="datetimeFigureOut">
              <a:rPr lang="en-DE" smtClean="0"/>
              <a:t>17/03/2025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3100-DD14-78C3-F964-3D5B6D147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DF1E-609D-B474-7C87-6D0501396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1B679-3B67-4D10-8A9D-97DA5FCB65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3D74-51F0-C941-2496-292F6F4E3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9D917-F43A-AE8D-F563-75621DD36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1273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BC58-9848-CD95-AA0D-4C012AB9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Dataset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43B4-5098-DB21-8C60-E6337F4B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Your dataset includes the following columns: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Casual</a:t>
            </a:r>
            <a:r>
              <a:rPr lang="en-US" dirty="0"/>
              <a:t>: Number of casual (non-member) bike rides.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Member</a:t>
            </a:r>
            <a:r>
              <a:rPr lang="en-US" dirty="0"/>
              <a:t>: Number of member bike rides.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Total_rides</a:t>
            </a:r>
            <a:r>
              <a:rPr lang="en-US" dirty="0"/>
              <a:t>: Total number of rides per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apparent_temperature_mean</a:t>
            </a:r>
            <a:r>
              <a:rPr lang="en-US" b="1" dirty="0"/>
              <a:t> (°C)</a:t>
            </a:r>
            <a:r>
              <a:rPr lang="en-US" dirty="0"/>
              <a:t>: How the temperature "feels" on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temperature_2m_mean (°C)</a:t>
            </a:r>
            <a:r>
              <a:rPr lang="en-US" dirty="0"/>
              <a:t>: The measured temperature at 2 meters above ground.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weathercode</a:t>
            </a:r>
            <a:r>
              <a:rPr lang="en-US" b="1" dirty="0"/>
              <a:t> (</a:t>
            </a:r>
            <a:r>
              <a:rPr lang="en-US" b="1" dirty="0" err="1"/>
              <a:t>wmo</a:t>
            </a:r>
            <a:r>
              <a:rPr lang="en-US" b="1" dirty="0"/>
              <a:t> code)</a:t>
            </a:r>
            <a:r>
              <a:rPr lang="en-US" dirty="0"/>
              <a:t>: A code representing weather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windspeed_10m_max (km/h)</a:t>
            </a:r>
            <a:r>
              <a:rPr lang="en-US" dirty="0"/>
              <a:t>: Maximum wind speed recorded at 10 meters above ground.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060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B059-1AA1-678B-304D-8EB505C2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Dataset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518F1-4EF7-25FD-B187-613D2068C1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94329" y="1825624"/>
          <a:ext cx="8203342" cy="4351340"/>
        </p:xfrm>
        <a:graphic>
          <a:graphicData uri="http://schemas.openxmlformats.org/drawingml/2006/table">
            <a:tbl>
              <a:tblPr/>
              <a:tblGrid>
                <a:gridCol w="4101671">
                  <a:extLst>
                    <a:ext uri="{9D8B030D-6E8A-4147-A177-3AD203B41FA5}">
                      <a16:colId xmlns:a16="http://schemas.microsoft.com/office/drawing/2014/main" val="1781982460"/>
                    </a:ext>
                  </a:extLst>
                </a:gridCol>
                <a:gridCol w="4101671">
                  <a:extLst>
                    <a:ext uri="{9D8B030D-6E8A-4147-A177-3AD203B41FA5}">
                      <a16:colId xmlns:a16="http://schemas.microsoft.com/office/drawing/2014/main" val="4075388740"/>
                    </a:ext>
                  </a:extLst>
                </a:gridCol>
              </a:tblGrid>
              <a:tr h="285334">
                <a:tc>
                  <a:txBody>
                    <a:bodyPr/>
                    <a:lstStyle/>
                    <a:p>
                      <a:r>
                        <a:rPr lang="en-US" sz="1400" b="1"/>
                        <a:t>Column Name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Description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63994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400" b="1"/>
                        <a:t>Casual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of bike rides by casual (non-member) users per hour. Some values are missing.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888814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400" b="1"/>
                        <a:t>Date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date of the recorded data in YYYY-MM-DD format.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68241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US" sz="1400" b="1"/>
                        <a:t>Hour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hour of the day (0-23) for each record.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80100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400" b="1"/>
                        <a:t>Member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of bike rides by registered members per hour. Some values are missing.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22379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Total_rides</a:t>
                      </a:r>
                      <a:endParaRPr lang="en-US" sz="14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Total number of bike rides per hour (Casual + Member). Some values are missing.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87134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US" sz="1400" b="1"/>
                        <a:t>Relative Humidity (%):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percentage of humidity in the air at that hour.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624082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400" b="1"/>
                        <a:t>Temperature at 2m (°C):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air temperature measured 2 meters above the ground in degrees Celsius.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402033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400" b="1"/>
                        <a:t>Weather Code (WMO Code):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numeric code representing different weather conditions (e.g., clear, cloudy, rain, snow).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36485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400" b="1"/>
                        <a:t>Wind Speed at 10m (km/h):</a:t>
                      </a:r>
                      <a:endParaRPr lang="en-US" sz="14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maximum wind speed recorded at 10 meters above the ground in km/h.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743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EA0EBCC-260E-4819-D1D6-6C914FC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dataset contains </a:t>
            </a:r>
            <a:r>
              <a:rPr kumimoji="0" lang="en-DE" altLang="en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26,280 rows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DE" altLang="en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 columns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Below is a description of each column: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5BE-4FCD-8FDE-1FF8-97C10017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Full</a:t>
            </a:r>
            <a:endParaRPr lang="en-DE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25A525A5-AC05-F47B-1FA5-3E255E6EDC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60485" y="1803140"/>
          <a:ext cx="8071030" cy="4396308"/>
        </p:xfrm>
        <a:graphic>
          <a:graphicData uri="http://schemas.openxmlformats.org/drawingml/2006/table">
            <a:tbl>
              <a:tblPr/>
              <a:tblGrid>
                <a:gridCol w="4035515">
                  <a:extLst>
                    <a:ext uri="{9D8B030D-6E8A-4147-A177-3AD203B41FA5}">
                      <a16:colId xmlns:a16="http://schemas.microsoft.com/office/drawing/2014/main" val="1282398050"/>
                    </a:ext>
                  </a:extLst>
                </a:gridCol>
                <a:gridCol w="4035515">
                  <a:extLst>
                    <a:ext uri="{9D8B030D-6E8A-4147-A177-3AD203B41FA5}">
                      <a16:colId xmlns:a16="http://schemas.microsoft.com/office/drawing/2014/main" val="1166673982"/>
                    </a:ext>
                  </a:extLst>
                </a:gridCol>
              </a:tblGrid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Column Name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Description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01427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ride_id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Unique identifier for each ride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456394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rideable_type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 of bike used (classic_bike, electric_bike, etc.)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99414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started_at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time of the ride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28097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ended_at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 time of the ride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47737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start_station_name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Name of the station where the ride started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26908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start_station_id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 of the start station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019981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400" b="1"/>
                        <a:t>end_station_name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Name of the station where the ride ended (may be NaN for missing values)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386767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end_station_id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 of the end station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69956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start_lat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Latitude of the start location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470337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start_lng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Longitude of the start location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30599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end_lat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Latitude of the end location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965629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end_lng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Longitude of the end location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90111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400" b="1"/>
                        <a:t>member_casual</a:t>
                      </a:r>
                      <a:endParaRPr lang="en-US" sz="1400"/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type (member = subscribed user, casual = occasional rider)</a:t>
                      </a:r>
                    </a:p>
                  </a:txBody>
                  <a:tcPr marL="70183" marR="70183" marT="35091" marB="350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819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8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B06D-2482-4AA0-04E2-C6B11BAC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für Full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F673-26E5-C74A-CB34-9D40365E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1️⃣ </a:t>
            </a:r>
            <a:r>
              <a:rPr lang="en-US" b="1" dirty="0"/>
              <a:t>Ride Duration:</a:t>
            </a:r>
            <a:r>
              <a:rPr lang="en-US" dirty="0"/>
              <a:t> Calculate trip lengths and check for patterns.</a:t>
            </a:r>
            <a:br>
              <a:rPr lang="en-US" dirty="0"/>
            </a:br>
            <a:r>
              <a:rPr lang="en-US" dirty="0"/>
              <a:t>2️⃣ </a:t>
            </a:r>
            <a:r>
              <a:rPr lang="en-US" b="1" dirty="0"/>
              <a:t>Peak Usage Hours:</a:t>
            </a:r>
            <a:r>
              <a:rPr lang="en-US" dirty="0"/>
              <a:t> Identify the busiest times of the day.</a:t>
            </a:r>
            <a:br>
              <a:rPr lang="en-US" dirty="0"/>
            </a:br>
            <a:r>
              <a:rPr lang="en-US" dirty="0"/>
              <a:t>3️⃣ </a:t>
            </a:r>
            <a:r>
              <a:rPr lang="en-US" b="1" dirty="0"/>
              <a:t>Member vs. Casual Riders:</a:t>
            </a:r>
            <a:r>
              <a:rPr lang="en-US" dirty="0"/>
              <a:t> Compare behavior between different user types.</a:t>
            </a:r>
            <a:br>
              <a:rPr lang="en-US" dirty="0"/>
            </a:br>
            <a:r>
              <a:rPr lang="en-US" dirty="0"/>
              <a:t>4️⃣ </a:t>
            </a:r>
            <a:r>
              <a:rPr lang="en-US" b="1" dirty="0"/>
              <a:t>Most Popular Stations:</a:t>
            </a:r>
            <a:r>
              <a:rPr lang="en-US" dirty="0"/>
              <a:t> Find the most frequently used start &amp; end stations.</a:t>
            </a:r>
            <a:br>
              <a:rPr lang="en-US" dirty="0"/>
            </a:br>
            <a:r>
              <a:rPr lang="en-US" dirty="0"/>
              <a:t>5️⃣ </a:t>
            </a:r>
            <a:r>
              <a:rPr lang="en-US" b="1" dirty="0"/>
              <a:t>Route Analysis:</a:t>
            </a:r>
            <a:r>
              <a:rPr lang="en-US" dirty="0"/>
              <a:t> Identify the most common travel routes.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3627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96EE-9994-5556-893E-A302C85E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EDA Full</a:t>
            </a:r>
            <a:endParaRPr lang="en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38563E-55AD-988B-5942-E74AA075C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Trip Duration Analysis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How long do people ride?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Hours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When do people use the bikes most?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Stations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Where do most rides start &amp; end?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Type Comparison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Are members or casual users more active?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 Routes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What are the busiest travel paths? </a:t>
            </a:r>
          </a:p>
        </p:txBody>
      </p:sp>
    </p:spTree>
    <p:extLst>
      <p:ext uri="{BB962C8B-B14F-4D97-AF65-F5344CB8AC3E}">
        <p14:creationId xmlns:p14="http://schemas.microsoft.com/office/powerpoint/2010/main" val="399465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1FFB-B806-449C-CF9A-5550A9C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Häufigkeit</a:t>
            </a:r>
            <a:r>
              <a:rPr lang="en-US" dirty="0"/>
              <a:t> der Wind </a:t>
            </a:r>
            <a:r>
              <a:rPr lang="en-US" dirty="0" err="1"/>
              <a:t>Kategorie</a:t>
            </a:r>
            <a:r>
              <a:rPr lang="en-US" dirty="0"/>
              <a:t> </a:t>
            </a:r>
            <a:r>
              <a:rPr lang="en-US" dirty="0" err="1"/>
              <a:t>Stündlich</a:t>
            </a:r>
            <a:r>
              <a:rPr lang="en-US" dirty="0"/>
              <a:t> und </a:t>
            </a:r>
            <a:r>
              <a:rPr lang="en-US" dirty="0" err="1"/>
              <a:t>Täglich</a:t>
            </a:r>
            <a:r>
              <a:rPr lang="en-US" dirty="0"/>
              <a:t> </a:t>
            </a:r>
            <a:br>
              <a:rPr lang="en-US" dirty="0"/>
            </a:b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248BE-CFB2-1A82-7A06-168B258E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67D01-3B7B-4452-1332-9026448F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18" y="2473276"/>
            <a:ext cx="6115364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Daily Dataset</vt:lpstr>
      <vt:lpstr>Hourly Dataset</vt:lpstr>
      <vt:lpstr>Bike Full</vt:lpstr>
      <vt:lpstr>EDA für Full </vt:lpstr>
      <vt:lpstr>Summary EDA Full</vt:lpstr>
      <vt:lpstr>Häufigkeit der Wind Kategorie Stündlich und Täglich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Limmat Atelier</dc:creator>
  <cp:lastModifiedBy>Limmat Atelier</cp:lastModifiedBy>
  <cp:revision>7</cp:revision>
  <dcterms:created xsi:type="dcterms:W3CDTF">2025-03-17T10:30:07Z</dcterms:created>
  <dcterms:modified xsi:type="dcterms:W3CDTF">2025-03-17T14:27:49Z</dcterms:modified>
</cp:coreProperties>
</file>