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9" r:id="rId2"/>
    <p:sldId id="260" r:id="rId3"/>
    <p:sldId id="262" r:id="rId4"/>
    <p:sldId id="263" r:id="rId5"/>
    <p:sldId id="264" r:id="rId6"/>
    <p:sldId id="269" r:id="rId7"/>
    <p:sldId id="270" r:id="rId8"/>
    <p:sldId id="271" r:id="rId9"/>
    <p:sldId id="265" r:id="rId10"/>
    <p:sldId id="268" r:id="rId11"/>
    <p:sldId id="266" r:id="rId12"/>
    <p:sldId id="26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88837" autoAdjust="0"/>
  </p:normalViewPr>
  <p:slideViewPr>
    <p:cSldViewPr snapToGrid="0">
      <p:cViewPr varScale="1">
        <p:scale>
          <a:sx n="77" d="100"/>
          <a:sy n="77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E7818-A645-4A75-9C29-E10E4995FDF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AE2ADF-0B8B-4E7B-96B2-0A52AA7970FD}">
      <dgm:prSet custT="1"/>
      <dgm:spPr/>
      <dgm:t>
        <a:bodyPr/>
        <a:lstStyle/>
        <a:p>
          <a:r>
            <a:rPr lang="pt-PT" sz="2400" dirty="0"/>
            <a:t>Esta apresentação vai mostrar uma visão geral do nível mais alto em que se encontra a área de Domótica no mundo. </a:t>
          </a:r>
          <a:endParaRPr lang="en-US" sz="2400" dirty="0"/>
        </a:p>
      </dgm:t>
    </dgm:pt>
    <dgm:pt modelId="{AE7A07DE-BC8A-42A5-A81D-D8E720799E6F}" type="parTrans" cxnId="{C62E1F6A-9D45-463A-B2A0-FFD264EC5C37}">
      <dgm:prSet/>
      <dgm:spPr/>
      <dgm:t>
        <a:bodyPr/>
        <a:lstStyle/>
        <a:p>
          <a:endParaRPr lang="en-US" sz="1600"/>
        </a:p>
      </dgm:t>
    </dgm:pt>
    <dgm:pt modelId="{8B7D0F77-5CC6-48BE-8BB7-1349CDDA736E}" type="sibTrans" cxnId="{C62E1F6A-9D45-463A-B2A0-FFD264EC5C37}">
      <dgm:prSet/>
      <dgm:spPr/>
      <dgm:t>
        <a:bodyPr/>
        <a:lstStyle/>
        <a:p>
          <a:endParaRPr lang="en-US" sz="1600"/>
        </a:p>
      </dgm:t>
    </dgm:pt>
    <dgm:pt modelId="{16E8EA94-DBB7-4740-BFC6-DB0F8E8A378C}">
      <dgm:prSet custT="1"/>
      <dgm:spPr/>
      <dgm:t>
        <a:bodyPr/>
        <a:lstStyle/>
        <a:p>
          <a:r>
            <a:rPr lang="pt-PT" sz="2400" dirty="0"/>
            <a:t>Vamos falar da Amazon, Google e Apple, os seus respetivos equipamentos e algumas particularidades de cada sistema. </a:t>
          </a:r>
          <a:endParaRPr lang="en-US" sz="2400" dirty="0"/>
        </a:p>
      </dgm:t>
    </dgm:pt>
    <dgm:pt modelId="{14BF3066-7568-4BE0-A692-AA7612B69062}" type="parTrans" cxnId="{57714B18-9FEB-4CB1-A42C-03AAE92E0F1A}">
      <dgm:prSet/>
      <dgm:spPr/>
      <dgm:t>
        <a:bodyPr/>
        <a:lstStyle/>
        <a:p>
          <a:endParaRPr lang="en-US" sz="1600"/>
        </a:p>
      </dgm:t>
    </dgm:pt>
    <dgm:pt modelId="{98D5B999-B8E4-4A4E-816F-382A544E76D9}" type="sibTrans" cxnId="{57714B18-9FEB-4CB1-A42C-03AAE92E0F1A}">
      <dgm:prSet/>
      <dgm:spPr/>
      <dgm:t>
        <a:bodyPr/>
        <a:lstStyle/>
        <a:p>
          <a:endParaRPr lang="en-US" sz="1600"/>
        </a:p>
      </dgm:t>
    </dgm:pt>
    <dgm:pt modelId="{9094E27C-2004-4967-A1AE-94E2B18AB131}">
      <dgm:prSet custT="1"/>
      <dgm:spPr/>
      <dgm:t>
        <a:bodyPr/>
        <a:lstStyle/>
        <a:p>
          <a:r>
            <a:rPr lang="pt-PT" sz="2400" dirty="0"/>
            <a:t>Vamos também descrever as aplicações que esta tecnologia fornece aos seus utilizadores e os seus benefícios nas áreas em que estas podem ser aplicadas.</a:t>
          </a:r>
          <a:endParaRPr lang="en-US" sz="2400" dirty="0"/>
        </a:p>
      </dgm:t>
    </dgm:pt>
    <dgm:pt modelId="{A76E0F7B-ABBD-4FC9-967A-C058E7C4EA38}" type="parTrans" cxnId="{09B429B6-DF3A-4B49-860D-AA24B259E986}">
      <dgm:prSet/>
      <dgm:spPr/>
      <dgm:t>
        <a:bodyPr/>
        <a:lstStyle/>
        <a:p>
          <a:endParaRPr lang="en-US" sz="1600"/>
        </a:p>
      </dgm:t>
    </dgm:pt>
    <dgm:pt modelId="{1F00C2C0-A95F-4FB1-9F8C-2AEB2C572B21}" type="sibTrans" cxnId="{09B429B6-DF3A-4B49-860D-AA24B259E986}">
      <dgm:prSet/>
      <dgm:spPr/>
      <dgm:t>
        <a:bodyPr/>
        <a:lstStyle/>
        <a:p>
          <a:endParaRPr lang="en-US" sz="1600"/>
        </a:p>
      </dgm:t>
    </dgm:pt>
    <dgm:pt modelId="{418D2BF0-CB85-4B19-851B-39218ECA4224}" type="pres">
      <dgm:prSet presAssocID="{69BE7818-A645-4A75-9C29-E10E4995FDF3}" presName="vert0" presStyleCnt="0">
        <dgm:presLayoutVars>
          <dgm:dir/>
          <dgm:animOne val="branch"/>
          <dgm:animLvl val="lvl"/>
        </dgm:presLayoutVars>
      </dgm:prSet>
      <dgm:spPr/>
    </dgm:pt>
    <dgm:pt modelId="{E03F3022-153E-4824-A66A-9443A97DC0C4}" type="pres">
      <dgm:prSet presAssocID="{DBAE2ADF-0B8B-4E7B-96B2-0A52AA7970FD}" presName="thickLine" presStyleLbl="alignNode1" presStyleIdx="0" presStyleCnt="3"/>
      <dgm:spPr/>
    </dgm:pt>
    <dgm:pt modelId="{C05A132F-5274-4516-A227-DD21A2283006}" type="pres">
      <dgm:prSet presAssocID="{DBAE2ADF-0B8B-4E7B-96B2-0A52AA7970FD}" presName="horz1" presStyleCnt="0"/>
      <dgm:spPr/>
    </dgm:pt>
    <dgm:pt modelId="{82DEBD05-D613-45A9-8DE9-261F1711073B}" type="pres">
      <dgm:prSet presAssocID="{DBAE2ADF-0B8B-4E7B-96B2-0A52AA7970FD}" presName="tx1" presStyleLbl="revTx" presStyleIdx="0" presStyleCnt="3"/>
      <dgm:spPr/>
    </dgm:pt>
    <dgm:pt modelId="{EEE9E477-F50B-42E3-830D-5C57774EC036}" type="pres">
      <dgm:prSet presAssocID="{DBAE2ADF-0B8B-4E7B-96B2-0A52AA7970FD}" presName="vert1" presStyleCnt="0"/>
      <dgm:spPr/>
    </dgm:pt>
    <dgm:pt modelId="{E3391ADC-63CF-4582-BD50-2E7704B06992}" type="pres">
      <dgm:prSet presAssocID="{16E8EA94-DBB7-4740-BFC6-DB0F8E8A378C}" presName="thickLine" presStyleLbl="alignNode1" presStyleIdx="1" presStyleCnt="3"/>
      <dgm:spPr/>
    </dgm:pt>
    <dgm:pt modelId="{A9A77789-57E7-40A4-97CC-CF5EBEF20C78}" type="pres">
      <dgm:prSet presAssocID="{16E8EA94-DBB7-4740-BFC6-DB0F8E8A378C}" presName="horz1" presStyleCnt="0"/>
      <dgm:spPr/>
    </dgm:pt>
    <dgm:pt modelId="{2DF514F3-EED8-4AF1-90C5-62716F2BC3E9}" type="pres">
      <dgm:prSet presAssocID="{16E8EA94-DBB7-4740-BFC6-DB0F8E8A378C}" presName="tx1" presStyleLbl="revTx" presStyleIdx="1" presStyleCnt="3"/>
      <dgm:spPr/>
    </dgm:pt>
    <dgm:pt modelId="{FB8BBD31-AE65-4755-AAE5-99AFFD9D9EF6}" type="pres">
      <dgm:prSet presAssocID="{16E8EA94-DBB7-4740-BFC6-DB0F8E8A378C}" presName="vert1" presStyleCnt="0"/>
      <dgm:spPr/>
    </dgm:pt>
    <dgm:pt modelId="{0EFA2857-58ED-407E-8AE2-63DAC73FA466}" type="pres">
      <dgm:prSet presAssocID="{9094E27C-2004-4967-A1AE-94E2B18AB131}" presName="thickLine" presStyleLbl="alignNode1" presStyleIdx="2" presStyleCnt="3"/>
      <dgm:spPr/>
    </dgm:pt>
    <dgm:pt modelId="{F471E8E6-D2F5-4DD9-B3C5-3F189F581AA0}" type="pres">
      <dgm:prSet presAssocID="{9094E27C-2004-4967-A1AE-94E2B18AB131}" presName="horz1" presStyleCnt="0"/>
      <dgm:spPr/>
    </dgm:pt>
    <dgm:pt modelId="{D0264827-EB86-4B9D-A0E8-4D678A93E782}" type="pres">
      <dgm:prSet presAssocID="{9094E27C-2004-4967-A1AE-94E2B18AB131}" presName="tx1" presStyleLbl="revTx" presStyleIdx="2" presStyleCnt="3"/>
      <dgm:spPr/>
    </dgm:pt>
    <dgm:pt modelId="{63D19C58-376B-4741-BAFD-B238933425A1}" type="pres">
      <dgm:prSet presAssocID="{9094E27C-2004-4967-A1AE-94E2B18AB131}" presName="vert1" presStyleCnt="0"/>
      <dgm:spPr/>
    </dgm:pt>
  </dgm:ptLst>
  <dgm:cxnLst>
    <dgm:cxn modelId="{57714B18-9FEB-4CB1-A42C-03AAE92E0F1A}" srcId="{69BE7818-A645-4A75-9C29-E10E4995FDF3}" destId="{16E8EA94-DBB7-4740-BFC6-DB0F8E8A378C}" srcOrd="1" destOrd="0" parTransId="{14BF3066-7568-4BE0-A692-AA7612B69062}" sibTransId="{98D5B999-B8E4-4A4E-816F-382A544E76D9}"/>
    <dgm:cxn modelId="{C62E1F6A-9D45-463A-B2A0-FFD264EC5C37}" srcId="{69BE7818-A645-4A75-9C29-E10E4995FDF3}" destId="{DBAE2ADF-0B8B-4E7B-96B2-0A52AA7970FD}" srcOrd="0" destOrd="0" parTransId="{AE7A07DE-BC8A-42A5-A81D-D8E720799E6F}" sibTransId="{8B7D0F77-5CC6-48BE-8BB7-1349CDDA736E}"/>
    <dgm:cxn modelId="{1E21AD4F-771E-4536-8EFF-4CB0C0FDBDCE}" type="presOf" srcId="{16E8EA94-DBB7-4740-BFC6-DB0F8E8A378C}" destId="{2DF514F3-EED8-4AF1-90C5-62716F2BC3E9}" srcOrd="0" destOrd="0" presId="urn:microsoft.com/office/officeart/2008/layout/LinedList"/>
    <dgm:cxn modelId="{22118B54-D5EE-4184-8ED9-8BB29B6F1C57}" type="presOf" srcId="{DBAE2ADF-0B8B-4E7B-96B2-0A52AA7970FD}" destId="{82DEBD05-D613-45A9-8DE9-261F1711073B}" srcOrd="0" destOrd="0" presId="urn:microsoft.com/office/officeart/2008/layout/LinedList"/>
    <dgm:cxn modelId="{AF2DF79D-30C9-42CE-BE66-8B8EE929AF4D}" type="presOf" srcId="{9094E27C-2004-4967-A1AE-94E2B18AB131}" destId="{D0264827-EB86-4B9D-A0E8-4D678A93E782}" srcOrd="0" destOrd="0" presId="urn:microsoft.com/office/officeart/2008/layout/LinedList"/>
    <dgm:cxn modelId="{C4E6E5A6-8304-4409-8E02-1CCB19B6A685}" type="presOf" srcId="{69BE7818-A645-4A75-9C29-E10E4995FDF3}" destId="{418D2BF0-CB85-4B19-851B-39218ECA4224}" srcOrd="0" destOrd="0" presId="urn:microsoft.com/office/officeart/2008/layout/LinedList"/>
    <dgm:cxn modelId="{09B429B6-DF3A-4B49-860D-AA24B259E986}" srcId="{69BE7818-A645-4A75-9C29-E10E4995FDF3}" destId="{9094E27C-2004-4967-A1AE-94E2B18AB131}" srcOrd="2" destOrd="0" parTransId="{A76E0F7B-ABBD-4FC9-967A-C058E7C4EA38}" sibTransId="{1F00C2C0-A95F-4FB1-9F8C-2AEB2C572B21}"/>
    <dgm:cxn modelId="{7579CDFC-9961-4F00-8388-B7CCA27084D6}" type="presParOf" srcId="{418D2BF0-CB85-4B19-851B-39218ECA4224}" destId="{E03F3022-153E-4824-A66A-9443A97DC0C4}" srcOrd="0" destOrd="0" presId="urn:microsoft.com/office/officeart/2008/layout/LinedList"/>
    <dgm:cxn modelId="{A8BB2762-00C9-4F66-9797-53F8A032D1B4}" type="presParOf" srcId="{418D2BF0-CB85-4B19-851B-39218ECA4224}" destId="{C05A132F-5274-4516-A227-DD21A2283006}" srcOrd="1" destOrd="0" presId="urn:microsoft.com/office/officeart/2008/layout/LinedList"/>
    <dgm:cxn modelId="{4F9BC9C0-8B2F-497D-8F4B-3AD8461B1445}" type="presParOf" srcId="{C05A132F-5274-4516-A227-DD21A2283006}" destId="{82DEBD05-D613-45A9-8DE9-261F1711073B}" srcOrd="0" destOrd="0" presId="urn:microsoft.com/office/officeart/2008/layout/LinedList"/>
    <dgm:cxn modelId="{18D6C1C5-903C-4C5F-8175-325F781BC903}" type="presParOf" srcId="{C05A132F-5274-4516-A227-DD21A2283006}" destId="{EEE9E477-F50B-42E3-830D-5C57774EC036}" srcOrd="1" destOrd="0" presId="urn:microsoft.com/office/officeart/2008/layout/LinedList"/>
    <dgm:cxn modelId="{E916CF3A-EF4C-4AE8-A158-3598646D3783}" type="presParOf" srcId="{418D2BF0-CB85-4B19-851B-39218ECA4224}" destId="{E3391ADC-63CF-4582-BD50-2E7704B06992}" srcOrd="2" destOrd="0" presId="urn:microsoft.com/office/officeart/2008/layout/LinedList"/>
    <dgm:cxn modelId="{93762115-32CA-4F78-8186-800DB8B99C40}" type="presParOf" srcId="{418D2BF0-CB85-4B19-851B-39218ECA4224}" destId="{A9A77789-57E7-40A4-97CC-CF5EBEF20C78}" srcOrd="3" destOrd="0" presId="urn:microsoft.com/office/officeart/2008/layout/LinedList"/>
    <dgm:cxn modelId="{91A595FC-DD56-45F4-A6BF-28D89FE56888}" type="presParOf" srcId="{A9A77789-57E7-40A4-97CC-CF5EBEF20C78}" destId="{2DF514F3-EED8-4AF1-90C5-62716F2BC3E9}" srcOrd="0" destOrd="0" presId="urn:microsoft.com/office/officeart/2008/layout/LinedList"/>
    <dgm:cxn modelId="{FF2AA343-02A7-4A23-937A-975E6CC45B18}" type="presParOf" srcId="{A9A77789-57E7-40A4-97CC-CF5EBEF20C78}" destId="{FB8BBD31-AE65-4755-AAE5-99AFFD9D9EF6}" srcOrd="1" destOrd="0" presId="urn:microsoft.com/office/officeart/2008/layout/LinedList"/>
    <dgm:cxn modelId="{00E6EB90-66E9-4DFF-96F3-BED9C64E1584}" type="presParOf" srcId="{418D2BF0-CB85-4B19-851B-39218ECA4224}" destId="{0EFA2857-58ED-407E-8AE2-63DAC73FA466}" srcOrd="4" destOrd="0" presId="urn:microsoft.com/office/officeart/2008/layout/LinedList"/>
    <dgm:cxn modelId="{F6E90333-FF5F-454F-BFF4-920FEA711175}" type="presParOf" srcId="{418D2BF0-CB85-4B19-851B-39218ECA4224}" destId="{F471E8E6-D2F5-4DD9-B3C5-3F189F581AA0}" srcOrd="5" destOrd="0" presId="urn:microsoft.com/office/officeart/2008/layout/LinedList"/>
    <dgm:cxn modelId="{CD92DBA0-496E-4DD4-B77A-BA33CF84DF55}" type="presParOf" srcId="{F471E8E6-D2F5-4DD9-B3C5-3F189F581AA0}" destId="{D0264827-EB86-4B9D-A0E8-4D678A93E782}" srcOrd="0" destOrd="0" presId="urn:microsoft.com/office/officeart/2008/layout/LinedList"/>
    <dgm:cxn modelId="{FD743D00-617C-4467-9C56-1F9C829FE555}" type="presParOf" srcId="{F471E8E6-D2F5-4DD9-B3C5-3F189F581AA0}" destId="{63D19C58-376B-4741-BAFD-B238933425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78D12-7070-4099-AFEF-593FFECF56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9F0901-BFA4-4AA2-9366-86F634A23595}">
      <dgm:prSet/>
      <dgm:spPr/>
      <dgm:t>
        <a:bodyPr/>
        <a:lstStyle/>
        <a:p>
          <a:r>
            <a:rPr lang="pt-PT"/>
            <a:t>Na domótica são utilizados diversos elementos, que no seu conjunto compõem um sistema para a gestão e manutenção dos vários equipamentos </a:t>
          </a:r>
          <a:r>
            <a:rPr lang="pt-PT" i="1"/>
            <a:t>inteligentes</a:t>
          </a:r>
          <a:r>
            <a:rPr lang="pt-PT"/>
            <a:t> de uma habitação.</a:t>
          </a:r>
          <a:endParaRPr lang="en-US"/>
        </a:p>
      </dgm:t>
    </dgm:pt>
    <dgm:pt modelId="{3FDA71B2-27B8-4842-9D01-B7EC5A1956F6}" type="parTrans" cxnId="{D32FE0E3-92A5-412F-A74C-56C44E1D29C9}">
      <dgm:prSet/>
      <dgm:spPr/>
      <dgm:t>
        <a:bodyPr/>
        <a:lstStyle/>
        <a:p>
          <a:endParaRPr lang="en-US"/>
        </a:p>
      </dgm:t>
    </dgm:pt>
    <dgm:pt modelId="{2FB86D1A-8C14-4E4E-9C21-0D988F80C96B}" type="sibTrans" cxnId="{D32FE0E3-92A5-412F-A74C-56C44E1D29C9}">
      <dgm:prSet/>
      <dgm:spPr/>
      <dgm:t>
        <a:bodyPr/>
        <a:lstStyle/>
        <a:p>
          <a:endParaRPr lang="en-US"/>
        </a:p>
      </dgm:t>
    </dgm:pt>
    <dgm:pt modelId="{B3AC113E-DFF6-4B35-94F6-9B88D55B1C7C}">
      <dgm:prSet/>
      <dgm:spPr/>
      <dgm:t>
        <a:bodyPr/>
        <a:lstStyle/>
        <a:p>
          <a:r>
            <a:rPr lang="pt-PT" dirty="0"/>
            <a:t>Para além de possibilitar a obtenção e utilização de energia limpa, permite um consumo eficiente e reduzido, assim como custos mais baixos.</a:t>
          </a:r>
          <a:endParaRPr lang="en-US" dirty="0"/>
        </a:p>
      </dgm:t>
    </dgm:pt>
    <dgm:pt modelId="{3A3614B2-D867-461E-83FC-6284C36594AD}" type="parTrans" cxnId="{724A27D4-FC42-421E-9E4C-8A3B723F9369}">
      <dgm:prSet/>
      <dgm:spPr/>
      <dgm:t>
        <a:bodyPr/>
        <a:lstStyle/>
        <a:p>
          <a:endParaRPr lang="en-US"/>
        </a:p>
      </dgm:t>
    </dgm:pt>
    <dgm:pt modelId="{9DC55CB4-1C60-4FA3-8445-95C2F1AF3556}" type="sibTrans" cxnId="{724A27D4-FC42-421E-9E4C-8A3B723F9369}">
      <dgm:prSet/>
      <dgm:spPr/>
      <dgm:t>
        <a:bodyPr/>
        <a:lstStyle/>
        <a:p>
          <a:endParaRPr lang="en-US"/>
        </a:p>
      </dgm:t>
    </dgm:pt>
    <dgm:pt modelId="{185F3D42-11B8-4F38-ACC0-D282294730E5}">
      <dgm:prSet/>
      <dgm:spPr/>
      <dgm:t>
        <a:bodyPr/>
        <a:lstStyle/>
        <a:p>
          <a:r>
            <a:rPr lang="pt-PT"/>
            <a:t>Os sistemas mais avançados, não só interpretam a informação obtida por sensores implementados, como reagem às circunstâncias. </a:t>
          </a:r>
          <a:endParaRPr lang="en-US"/>
        </a:p>
      </dgm:t>
    </dgm:pt>
    <dgm:pt modelId="{E739AE97-3DE3-4D30-B408-440A57EF0DA7}" type="parTrans" cxnId="{954702F8-AC1F-4881-8EA3-7716BC841F89}">
      <dgm:prSet/>
      <dgm:spPr/>
      <dgm:t>
        <a:bodyPr/>
        <a:lstStyle/>
        <a:p>
          <a:endParaRPr lang="en-US"/>
        </a:p>
      </dgm:t>
    </dgm:pt>
    <dgm:pt modelId="{D584C834-78C8-4808-A107-E51C147B43AC}" type="sibTrans" cxnId="{954702F8-AC1F-4881-8EA3-7716BC841F89}">
      <dgm:prSet/>
      <dgm:spPr/>
      <dgm:t>
        <a:bodyPr/>
        <a:lstStyle/>
        <a:p>
          <a:endParaRPr lang="en-US"/>
        </a:p>
      </dgm:t>
    </dgm:pt>
    <dgm:pt modelId="{07162CE6-1F34-40A7-BF13-2417F5CA1B83}">
      <dgm:prSet/>
      <dgm:spPr/>
      <dgm:t>
        <a:bodyPr/>
        <a:lstStyle/>
        <a:p>
          <a:r>
            <a:rPr lang="pt-PT"/>
            <a:t>Visto isto, podemos afirmar que a domótica permite interligar todas as funções “vitais” de uma casa, através da Internet ou outros meios de comunicação sem fios, concedendo acesso aos habitantes para controlar os vários equipamentos </a:t>
          </a:r>
          <a:r>
            <a:rPr lang="pt-PT" i="1"/>
            <a:t>inteligentes</a:t>
          </a:r>
          <a:r>
            <a:rPr lang="pt-PT"/>
            <a:t>.</a:t>
          </a:r>
          <a:endParaRPr lang="en-US"/>
        </a:p>
      </dgm:t>
    </dgm:pt>
    <dgm:pt modelId="{D4158474-0FF5-4607-B6B7-E6A2D2079E0A}" type="parTrans" cxnId="{7592F098-2986-4546-851A-E565611BC4A9}">
      <dgm:prSet/>
      <dgm:spPr/>
      <dgm:t>
        <a:bodyPr/>
        <a:lstStyle/>
        <a:p>
          <a:endParaRPr lang="en-US"/>
        </a:p>
      </dgm:t>
    </dgm:pt>
    <dgm:pt modelId="{728C87EF-BCB7-4E10-9AEE-FD4C9CB37C54}" type="sibTrans" cxnId="{7592F098-2986-4546-851A-E565611BC4A9}">
      <dgm:prSet/>
      <dgm:spPr/>
      <dgm:t>
        <a:bodyPr/>
        <a:lstStyle/>
        <a:p>
          <a:endParaRPr lang="en-US"/>
        </a:p>
      </dgm:t>
    </dgm:pt>
    <dgm:pt modelId="{E6DC0806-5456-43DD-A201-0CB1759E5512}" type="pres">
      <dgm:prSet presAssocID="{71D78D12-7070-4099-AFEF-593FFECF566B}" presName="root" presStyleCnt="0">
        <dgm:presLayoutVars>
          <dgm:dir/>
          <dgm:resizeHandles val="exact"/>
        </dgm:presLayoutVars>
      </dgm:prSet>
      <dgm:spPr/>
    </dgm:pt>
    <dgm:pt modelId="{D4BA8F79-BBC9-4B61-AEE1-960E64E84FEB}" type="pres">
      <dgm:prSet presAssocID="{A39F0901-BFA4-4AA2-9366-86F634A23595}" presName="compNode" presStyleCnt="0"/>
      <dgm:spPr/>
    </dgm:pt>
    <dgm:pt modelId="{C6A02A69-D2F9-459B-8266-81BEDCA5AD20}" type="pres">
      <dgm:prSet presAssocID="{A39F0901-BFA4-4AA2-9366-86F634A23595}" presName="bgRect" presStyleLbl="bgShp" presStyleIdx="0" presStyleCnt="4"/>
      <dgm:spPr/>
    </dgm:pt>
    <dgm:pt modelId="{7A417075-8135-4050-8C85-6890DC7E057F}" type="pres">
      <dgm:prSet presAssocID="{A39F0901-BFA4-4AA2-9366-86F634A235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9D0FCE-FE83-4E90-982A-FA2F9BC78C95}" type="pres">
      <dgm:prSet presAssocID="{A39F0901-BFA4-4AA2-9366-86F634A23595}" presName="spaceRect" presStyleCnt="0"/>
      <dgm:spPr/>
    </dgm:pt>
    <dgm:pt modelId="{E9D798F4-37E6-4014-B309-0B52821947E6}" type="pres">
      <dgm:prSet presAssocID="{A39F0901-BFA4-4AA2-9366-86F634A23595}" presName="parTx" presStyleLbl="revTx" presStyleIdx="0" presStyleCnt="4">
        <dgm:presLayoutVars>
          <dgm:chMax val="0"/>
          <dgm:chPref val="0"/>
        </dgm:presLayoutVars>
      </dgm:prSet>
      <dgm:spPr/>
    </dgm:pt>
    <dgm:pt modelId="{450DB054-F088-48AB-92DF-58A15DEC5DFE}" type="pres">
      <dgm:prSet presAssocID="{2FB86D1A-8C14-4E4E-9C21-0D988F80C96B}" presName="sibTrans" presStyleCnt="0"/>
      <dgm:spPr/>
    </dgm:pt>
    <dgm:pt modelId="{D9ACC4E9-D614-44B7-8DD0-26A420E0B6B6}" type="pres">
      <dgm:prSet presAssocID="{B3AC113E-DFF6-4B35-94F6-9B88D55B1C7C}" presName="compNode" presStyleCnt="0"/>
      <dgm:spPr/>
    </dgm:pt>
    <dgm:pt modelId="{1939B129-AFA7-4C2D-8F03-4AAD55EF87BB}" type="pres">
      <dgm:prSet presAssocID="{B3AC113E-DFF6-4B35-94F6-9B88D55B1C7C}" presName="bgRect" presStyleLbl="bgShp" presStyleIdx="1" presStyleCnt="4"/>
      <dgm:spPr/>
    </dgm:pt>
    <dgm:pt modelId="{C97A01FF-1A8A-411D-ADF3-B014EB118168}" type="pres">
      <dgm:prSet presAssocID="{B3AC113E-DFF6-4B35-94F6-9B88D55B1C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40C7E795-CAB1-4677-8693-3B0833EACA64}" type="pres">
      <dgm:prSet presAssocID="{B3AC113E-DFF6-4B35-94F6-9B88D55B1C7C}" presName="spaceRect" presStyleCnt="0"/>
      <dgm:spPr/>
    </dgm:pt>
    <dgm:pt modelId="{19FB5881-C7E5-4A25-AEF5-28F163834B7B}" type="pres">
      <dgm:prSet presAssocID="{B3AC113E-DFF6-4B35-94F6-9B88D55B1C7C}" presName="parTx" presStyleLbl="revTx" presStyleIdx="1" presStyleCnt="4">
        <dgm:presLayoutVars>
          <dgm:chMax val="0"/>
          <dgm:chPref val="0"/>
        </dgm:presLayoutVars>
      </dgm:prSet>
      <dgm:spPr/>
    </dgm:pt>
    <dgm:pt modelId="{105320EE-5C6D-4350-BB7C-745BA1EE05C2}" type="pres">
      <dgm:prSet presAssocID="{9DC55CB4-1C60-4FA3-8445-95C2F1AF3556}" presName="sibTrans" presStyleCnt="0"/>
      <dgm:spPr/>
    </dgm:pt>
    <dgm:pt modelId="{CCDA51B3-4A1D-4D08-BC57-34F2653E387A}" type="pres">
      <dgm:prSet presAssocID="{185F3D42-11B8-4F38-ACC0-D282294730E5}" presName="compNode" presStyleCnt="0"/>
      <dgm:spPr/>
    </dgm:pt>
    <dgm:pt modelId="{33EC49CD-9C13-4E22-94A1-419B2227B92D}" type="pres">
      <dgm:prSet presAssocID="{185F3D42-11B8-4F38-ACC0-D282294730E5}" presName="bgRect" presStyleLbl="bgShp" presStyleIdx="2" presStyleCnt="4"/>
      <dgm:spPr/>
    </dgm:pt>
    <dgm:pt modelId="{823615AF-8C2C-448D-9BD3-0273054C2166}" type="pres">
      <dgm:prSet presAssocID="{185F3D42-11B8-4F38-ACC0-D282294730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m"/>
        </a:ext>
      </dgm:extLst>
    </dgm:pt>
    <dgm:pt modelId="{0C9F76F7-9F8D-43CB-8021-553EF8A637BC}" type="pres">
      <dgm:prSet presAssocID="{185F3D42-11B8-4F38-ACC0-D282294730E5}" presName="spaceRect" presStyleCnt="0"/>
      <dgm:spPr/>
    </dgm:pt>
    <dgm:pt modelId="{F2E5D0FA-8260-4D11-A423-6E7C59BCB9EE}" type="pres">
      <dgm:prSet presAssocID="{185F3D42-11B8-4F38-ACC0-D282294730E5}" presName="parTx" presStyleLbl="revTx" presStyleIdx="2" presStyleCnt="4">
        <dgm:presLayoutVars>
          <dgm:chMax val="0"/>
          <dgm:chPref val="0"/>
        </dgm:presLayoutVars>
      </dgm:prSet>
      <dgm:spPr/>
    </dgm:pt>
    <dgm:pt modelId="{57A72629-22D4-4B28-AAE4-BDC2C2F8F69C}" type="pres">
      <dgm:prSet presAssocID="{D584C834-78C8-4808-A107-E51C147B43AC}" presName="sibTrans" presStyleCnt="0"/>
      <dgm:spPr/>
    </dgm:pt>
    <dgm:pt modelId="{439F9ABA-F9C7-4815-8A70-57980354B148}" type="pres">
      <dgm:prSet presAssocID="{07162CE6-1F34-40A7-BF13-2417F5CA1B83}" presName="compNode" presStyleCnt="0"/>
      <dgm:spPr/>
    </dgm:pt>
    <dgm:pt modelId="{B4617A34-2603-4ED5-9F26-2B4DC12E6A57}" type="pres">
      <dgm:prSet presAssocID="{07162CE6-1F34-40A7-BF13-2417F5CA1B83}" presName="bgRect" presStyleLbl="bgShp" presStyleIdx="3" presStyleCnt="4"/>
      <dgm:spPr/>
    </dgm:pt>
    <dgm:pt modelId="{F28CCBE6-5497-475A-B8C8-D736679BC9F1}" type="pres">
      <dgm:prSet presAssocID="{07162CE6-1F34-40A7-BF13-2417F5CA1B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724AA5B-7447-4AFE-A7A6-E4B1BD567A45}" type="pres">
      <dgm:prSet presAssocID="{07162CE6-1F34-40A7-BF13-2417F5CA1B83}" presName="spaceRect" presStyleCnt="0"/>
      <dgm:spPr/>
    </dgm:pt>
    <dgm:pt modelId="{30C7EB84-54F4-4CBD-84C0-29697C7DC0E7}" type="pres">
      <dgm:prSet presAssocID="{07162CE6-1F34-40A7-BF13-2417F5CA1B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D68118-D3CA-4ADB-8607-A5A698D967F2}" type="presOf" srcId="{B3AC113E-DFF6-4B35-94F6-9B88D55B1C7C}" destId="{19FB5881-C7E5-4A25-AEF5-28F163834B7B}" srcOrd="0" destOrd="0" presId="urn:microsoft.com/office/officeart/2018/2/layout/IconVerticalSolidList"/>
    <dgm:cxn modelId="{7592F098-2986-4546-851A-E565611BC4A9}" srcId="{71D78D12-7070-4099-AFEF-593FFECF566B}" destId="{07162CE6-1F34-40A7-BF13-2417F5CA1B83}" srcOrd="3" destOrd="0" parTransId="{D4158474-0FF5-4607-B6B7-E6A2D2079E0A}" sibTransId="{728C87EF-BCB7-4E10-9AEE-FD4C9CB37C54}"/>
    <dgm:cxn modelId="{4E7A01B8-529B-4ADF-A3BF-267B61D67F1A}" type="presOf" srcId="{185F3D42-11B8-4F38-ACC0-D282294730E5}" destId="{F2E5D0FA-8260-4D11-A423-6E7C59BCB9EE}" srcOrd="0" destOrd="0" presId="urn:microsoft.com/office/officeart/2018/2/layout/IconVerticalSolidList"/>
    <dgm:cxn modelId="{724A27D4-FC42-421E-9E4C-8A3B723F9369}" srcId="{71D78D12-7070-4099-AFEF-593FFECF566B}" destId="{B3AC113E-DFF6-4B35-94F6-9B88D55B1C7C}" srcOrd="1" destOrd="0" parTransId="{3A3614B2-D867-461E-83FC-6284C36594AD}" sibTransId="{9DC55CB4-1C60-4FA3-8445-95C2F1AF3556}"/>
    <dgm:cxn modelId="{855283D5-93A3-4863-AC72-ACE187E6ADBF}" type="presOf" srcId="{07162CE6-1F34-40A7-BF13-2417F5CA1B83}" destId="{30C7EB84-54F4-4CBD-84C0-29697C7DC0E7}" srcOrd="0" destOrd="0" presId="urn:microsoft.com/office/officeart/2018/2/layout/IconVerticalSolidList"/>
    <dgm:cxn modelId="{668FCFD7-3EFF-4FDA-9F8B-48E457661638}" type="presOf" srcId="{A39F0901-BFA4-4AA2-9366-86F634A23595}" destId="{E9D798F4-37E6-4014-B309-0B52821947E6}" srcOrd="0" destOrd="0" presId="urn:microsoft.com/office/officeart/2018/2/layout/IconVerticalSolidList"/>
    <dgm:cxn modelId="{650808DA-17D3-4813-8BCA-5EF9EDDC3F63}" type="presOf" srcId="{71D78D12-7070-4099-AFEF-593FFECF566B}" destId="{E6DC0806-5456-43DD-A201-0CB1759E5512}" srcOrd="0" destOrd="0" presId="urn:microsoft.com/office/officeart/2018/2/layout/IconVerticalSolidList"/>
    <dgm:cxn modelId="{D32FE0E3-92A5-412F-A74C-56C44E1D29C9}" srcId="{71D78D12-7070-4099-AFEF-593FFECF566B}" destId="{A39F0901-BFA4-4AA2-9366-86F634A23595}" srcOrd="0" destOrd="0" parTransId="{3FDA71B2-27B8-4842-9D01-B7EC5A1956F6}" sibTransId="{2FB86D1A-8C14-4E4E-9C21-0D988F80C96B}"/>
    <dgm:cxn modelId="{954702F8-AC1F-4881-8EA3-7716BC841F89}" srcId="{71D78D12-7070-4099-AFEF-593FFECF566B}" destId="{185F3D42-11B8-4F38-ACC0-D282294730E5}" srcOrd="2" destOrd="0" parTransId="{E739AE97-3DE3-4D30-B408-440A57EF0DA7}" sibTransId="{D584C834-78C8-4808-A107-E51C147B43AC}"/>
    <dgm:cxn modelId="{C5FB0C82-C13F-43CA-8F66-523A040B39FB}" type="presParOf" srcId="{E6DC0806-5456-43DD-A201-0CB1759E5512}" destId="{D4BA8F79-BBC9-4B61-AEE1-960E64E84FEB}" srcOrd="0" destOrd="0" presId="urn:microsoft.com/office/officeart/2018/2/layout/IconVerticalSolidList"/>
    <dgm:cxn modelId="{ED54DF1F-94B9-4D0A-9BB6-178E4F9F9DA2}" type="presParOf" srcId="{D4BA8F79-BBC9-4B61-AEE1-960E64E84FEB}" destId="{C6A02A69-D2F9-459B-8266-81BEDCA5AD20}" srcOrd="0" destOrd="0" presId="urn:microsoft.com/office/officeart/2018/2/layout/IconVerticalSolidList"/>
    <dgm:cxn modelId="{AD84D4FD-2233-40AF-8736-8F267C71040C}" type="presParOf" srcId="{D4BA8F79-BBC9-4B61-AEE1-960E64E84FEB}" destId="{7A417075-8135-4050-8C85-6890DC7E057F}" srcOrd="1" destOrd="0" presId="urn:microsoft.com/office/officeart/2018/2/layout/IconVerticalSolidList"/>
    <dgm:cxn modelId="{B5E6AE72-C4EA-44E8-9480-FAD8E642C030}" type="presParOf" srcId="{D4BA8F79-BBC9-4B61-AEE1-960E64E84FEB}" destId="{589D0FCE-FE83-4E90-982A-FA2F9BC78C95}" srcOrd="2" destOrd="0" presId="urn:microsoft.com/office/officeart/2018/2/layout/IconVerticalSolidList"/>
    <dgm:cxn modelId="{3EADB864-A72D-465E-8E0F-3709653367E7}" type="presParOf" srcId="{D4BA8F79-BBC9-4B61-AEE1-960E64E84FEB}" destId="{E9D798F4-37E6-4014-B309-0B52821947E6}" srcOrd="3" destOrd="0" presId="urn:microsoft.com/office/officeart/2018/2/layout/IconVerticalSolidList"/>
    <dgm:cxn modelId="{CC537D39-AB4A-4950-9B48-724CAF885468}" type="presParOf" srcId="{E6DC0806-5456-43DD-A201-0CB1759E5512}" destId="{450DB054-F088-48AB-92DF-58A15DEC5DFE}" srcOrd="1" destOrd="0" presId="urn:microsoft.com/office/officeart/2018/2/layout/IconVerticalSolidList"/>
    <dgm:cxn modelId="{7536E0C2-DF61-463B-983A-4A532B69E075}" type="presParOf" srcId="{E6DC0806-5456-43DD-A201-0CB1759E5512}" destId="{D9ACC4E9-D614-44B7-8DD0-26A420E0B6B6}" srcOrd="2" destOrd="0" presId="urn:microsoft.com/office/officeart/2018/2/layout/IconVerticalSolidList"/>
    <dgm:cxn modelId="{66993131-872F-42F5-8940-D0F16E8A5C77}" type="presParOf" srcId="{D9ACC4E9-D614-44B7-8DD0-26A420E0B6B6}" destId="{1939B129-AFA7-4C2D-8F03-4AAD55EF87BB}" srcOrd="0" destOrd="0" presId="urn:microsoft.com/office/officeart/2018/2/layout/IconVerticalSolidList"/>
    <dgm:cxn modelId="{F9784A3D-92EA-4865-AD7B-BC56B9856906}" type="presParOf" srcId="{D9ACC4E9-D614-44B7-8DD0-26A420E0B6B6}" destId="{C97A01FF-1A8A-411D-ADF3-B014EB118168}" srcOrd="1" destOrd="0" presId="urn:microsoft.com/office/officeart/2018/2/layout/IconVerticalSolidList"/>
    <dgm:cxn modelId="{E65EA1C5-3FD9-4A99-9283-542831DF3FB1}" type="presParOf" srcId="{D9ACC4E9-D614-44B7-8DD0-26A420E0B6B6}" destId="{40C7E795-CAB1-4677-8693-3B0833EACA64}" srcOrd="2" destOrd="0" presId="urn:microsoft.com/office/officeart/2018/2/layout/IconVerticalSolidList"/>
    <dgm:cxn modelId="{A194F6C5-B409-4E91-8439-3ABCF33706E1}" type="presParOf" srcId="{D9ACC4E9-D614-44B7-8DD0-26A420E0B6B6}" destId="{19FB5881-C7E5-4A25-AEF5-28F163834B7B}" srcOrd="3" destOrd="0" presId="urn:microsoft.com/office/officeart/2018/2/layout/IconVerticalSolidList"/>
    <dgm:cxn modelId="{B6FAFD4B-4493-491E-8FC0-FBF9E7FD0100}" type="presParOf" srcId="{E6DC0806-5456-43DD-A201-0CB1759E5512}" destId="{105320EE-5C6D-4350-BB7C-745BA1EE05C2}" srcOrd="3" destOrd="0" presId="urn:microsoft.com/office/officeart/2018/2/layout/IconVerticalSolidList"/>
    <dgm:cxn modelId="{3498E43E-6686-432F-9D71-4A4F86CECBFE}" type="presParOf" srcId="{E6DC0806-5456-43DD-A201-0CB1759E5512}" destId="{CCDA51B3-4A1D-4D08-BC57-34F2653E387A}" srcOrd="4" destOrd="0" presId="urn:microsoft.com/office/officeart/2018/2/layout/IconVerticalSolidList"/>
    <dgm:cxn modelId="{AF3D9FFD-7818-40EE-A554-D8F2F73DEE18}" type="presParOf" srcId="{CCDA51B3-4A1D-4D08-BC57-34F2653E387A}" destId="{33EC49CD-9C13-4E22-94A1-419B2227B92D}" srcOrd="0" destOrd="0" presId="urn:microsoft.com/office/officeart/2018/2/layout/IconVerticalSolidList"/>
    <dgm:cxn modelId="{0C479927-3E2D-445A-9082-1E3C61ED7D3D}" type="presParOf" srcId="{CCDA51B3-4A1D-4D08-BC57-34F2653E387A}" destId="{823615AF-8C2C-448D-9BD3-0273054C2166}" srcOrd="1" destOrd="0" presId="urn:microsoft.com/office/officeart/2018/2/layout/IconVerticalSolidList"/>
    <dgm:cxn modelId="{B9B8C589-A267-48CA-9143-8CCE3CE7B228}" type="presParOf" srcId="{CCDA51B3-4A1D-4D08-BC57-34F2653E387A}" destId="{0C9F76F7-9F8D-43CB-8021-553EF8A637BC}" srcOrd="2" destOrd="0" presId="urn:microsoft.com/office/officeart/2018/2/layout/IconVerticalSolidList"/>
    <dgm:cxn modelId="{D3C25A61-73F0-40DC-9E64-6125F012DFEE}" type="presParOf" srcId="{CCDA51B3-4A1D-4D08-BC57-34F2653E387A}" destId="{F2E5D0FA-8260-4D11-A423-6E7C59BCB9EE}" srcOrd="3" destOrd="0" presId="urn:microsoft.com/office/officeart/2018/2/layout/IconVerticalSolidList"/>
    <dgm:cxn modelId="{9FF51F53-01EC-4B6D-80D8-7A6F381E78DB}" type="presParOf" srcId="{E6DC0806-5456-43DD-A201-0CB1759E5512}" destId="{57A72629-22D4-4B28-AAE4-BDC2C2F8F69C}" srcOrd="5" destOrd="0" presId="urn:microsoft.com/office/officeart/2018/2/layout/IconVerticalSolidList"/>
    <dgm:cxn modelId="{E6C90A61-23BE-4CD3-8885-25116B51D472}" type="presParOf" srcId="{E6DC0806-5456-43DD-A201-0CB1759E5512}" destId="{439F9ABA-F9C7-4815-8A70-57980354B148}" srcOrd="6" destOrd="0" presId="urn:microsoft.com/office/officeart/2018/2/layout/IconVerticalSolidList"/>
    <dgm:cxn modelId="{DF562FB4-89B7-419B-BC81-951BFE2820E3}" type="presParOf" srcId="{439F9ABA-F9C7-4815-8A70-57980354B148}" destId="{B4617A34-2603-4ED5-9F26-2B4DC12E6A57}" srcOrd="0" destOrd="0" presId="urn:microsoft.com/office/officeart/2018/2/layout/IconVerticalSolidList"/>
    <dgm:cxn modelId="{7A442CE5-913C-496E-88CF-75FEB5EA7518}" type="presParOf" srcId="{439F9ABA-F9C7-4815-8A70-57980354B148}" destId="{F28CCBE6-5497-475A-B8C8-D736679BC9F1}" srcOrd="1" destOrd="0" presId="urn:microsoft.com/office/officeart/2018/2/layout/IconVerticalSolidList"/>
    <dgm:cxn modelId="{88DE871F-4DE6-4D56-8760-A36394175938}" type="presParOf" srcId="{439F9ABA-F9C7-4815-8A70-57980354B148}" destId="{E724AA5B-7447-4AFE-A7A6-E4B1BD567A45}" srcOrd="2" destOrd="0" presId="urn:microsoft.com/office/officeart/2018/2/layout/IconVerticalSolidList"/>
    <dgm:cxn modelId="{A28EA19E-6625-487C-875F-B34B47F1D75A}" type="presParOf" srcId="{439F9ABA-F9C7-4815-8A70-57980354B148}" destId="{30C7EB84-54F4-4CBD-84C0-29697C7DC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F3022-153E-4824-A66A-9443A97DC0C4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EBD05-D613-45A9-8DE9-261F1711073B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Esta apresentação vai mostrar uma visão geral do nível mais alto em que se encontra a área de Domótica no mundo. </a:t>
          </a:r>
          <a:endParaRPr lang="en-US" sz="2400" kern="1200" dirty="0"/>
        </a:p>
      </dsp:txBody>
      <dsp:txXfrm>
        <a:off x="0" y="2758"/>
        <a:ext cx="6797675" cy="1881464"/>
      </dsp:txXfrm>
    </dsp:sp>
    <dsp:sp modelId="{E3391ADC-63CF-4582-BD50-2E7704B069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514F3-EED8-4AF1-90C5-62716F2BC3E9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Vamos falar da Amazon, Google e Apple, os seus respetivos equipamentos e algumas particularidades de cada sistema. </a:t>
          </a:r>
          <a:endParaRPr lang="en-US" sz="2400" kern="1200" dirty="0"/>
        </a:p>
      </dsp:txBody>
      <dsp:txXfrm>
        <a:off x="0" y="1884223"/>
        <a:ext cx="6797675" cy="1881464"/>
      </dsp:txXfrm>
    </dsp:sp>
    <dsp:sp modelId="{0EFA2857-58ED-407E-8AE2-63DAC73FA466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64827-EB86-4B9D-A0E8-4D678A93E782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Vamos também descrever as aplicações que esta tecnologia fornece aos seus utilizadores e os seus benefícios nas áreas em que estas podem ser aplicadas.</a:t>
          </a:r>
          <a:endParaRPr lang="en-US" sz="2400" kern="1200" dirty="0"/>
        </a:p>
      </dsp:txBody>
      <dsp:txXfrm>
        <a:off x="0" y="3765688"/>
        <a:ext cx="6797675" cy="188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02A69-D2F9-459B-8266-81BEDCA5AD20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17075-8135-4050-8C85-6890DC7E057F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98F4-37E6-4014-B309-0B52821947E6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Na domótica são utilizados diversos elementos, que no seu conjunto compõem um sistema para a gestão e manutenção dos vários equipamentos </a:t>
          </a:r>
          <a:r>
            <a:rPr lang="pt-PT" sz="1400" i="1" kern="1200"/>
            <a:t>inteligentes</a:t>
          </a:r>
          <a:r>
            <a:rPr lang="pt-PT" sz="1400" kern="1200"/>
            <a:t> de uma habitação.</a:t>
          </a:r>
          <a:endParaRPr lang="en-US" sz="1400" kern="1200"/>
        </a:p>
      </dsp:txBody>
      <dsp:txXfrm>
        <a:off x="919851" y="1571"/>
        <a:ext cx="9138548" cy="796407"/>
      </dsp:txXfrm>
    </dsp:sp>
    <dsp:sp modelId="{1939B129-AFA7-4C2D-8F03-4AAD55EF87BB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A01FF-1A8A-411D-ADF3-B014EB118168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B5881-C7E5-4A25-AEF5-28F163834B7B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Para além de possibilitar a obtenção e utilização de energia limpa, permite um consumo eficiente e reduzido, assim como custos mais baixos.</a:t>
          </a:r>
          <a:endParaRPr lang="en-US" sz="1400" kern="1200" dirty="0"/>
        </a:p>
      </dsp:txBody>
      <dsp:txXfrm>
        <a:off x="919851" y="997081"/>
        <a:ext cx="9138548" cy="796407"/>
      </dsp:txXfrm>
    </dsp:sp>
    <dsp:sp modelId="{33EC49CD-9C13-4E22-94A1-419B2227B92D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615AF-8C2C-448D-9BD3-0273054C2166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5D0FA-8260-4D11-A423-6E7C59BCB9EE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Os sistemas mais avançados, não só interpretam a informação obtida por sensores implementados, como reagem às circunstâncias. </a:t>
          </a:r>
          <a:endParaRPr lang="en-US" sz="1400" kern="1200"/>
        </a:p>
      </dsp:txBody>
      <dsp:txXfrm>
        <a:off x="919851" y="1992590"/>
        <a:ext cx="9138548" cy="796407"/>
      </dsp:txXfrm>
    </dsp:sp>
    <dsp:sp modelId="{B4617A34-2603-4ED5-9F26-2B4DC12E6A57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CCBE6-5497-475A-B8C8-D736679BC9F1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EB84-54F4-4CBD-84C0-29697C7DC0E7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Visto isto, podemos afirmar que a domótica permite interligar todas as funções “vitais” de uma casa, através da Internet ou outros meios de comunicação sem fios, concedendo acesso aos habitantes para controlar os vários equipamentos </a:t>
          </a:r>
          <a:r>
            <a:rPr lang="pt-PT" sz="1400" i="1" kern="1200"/>
            <a:t>inteligentes</a:t>
          </a:r>
          <a:r>
            <a:rPr lang="pt-PT" sz="1400" kern="1200"/>
            <a:t>.</a:t>
          </a:r>
          <a:endParaRPr lang="en-US" sz="1400" kern="1200"/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93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68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53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78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NteqS4RA-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Domótica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Interoperabilidade Semântica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Abril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Grupo 2:</a:t>
            </a:r>
          </a:p>
          <a:p>
            <a:r>
              <a:rPr lang="pt-PT" sz="2400" b="1" dirty="0"/>
              <a:t>Francisco Oliveira, Francisco Matos, Gil Cunha e Luís Costa</a:t>
            </a:r>
            <a:br>
              <a:rPr lang="pt-PT" sz="2400" b="1" dirty="0"/>
            </a:b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33000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5A57-D113-42CC-BBFB-F84867A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89" y="224472"/>
            <a:ext cx="6368142" cy="1450757"/>
          </a:xfrm>
        </p:spPr>
        <p:txBody>
          <a:bodyPr>
            <a:normAutofit/>
          </a:bodyPr>
          <a:lstStyle/>
          <a:p>
            <a:r>
              <a:rPr lang="pt-PT" dirty="0"/>
              <a:t>Impactos na vida dos utilizadores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264AD-0342-4159-8F10-897032490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5" r="20264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4646D8-C2B6-4212-A025-2C883A55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617" y="2049815"/>
            <a:ext cx="6170686" cy="4583713"/>
          </a:xfrm>
        </p:spPr>
        <p:txBody>
          <a:bodyPr>
            <a:normAutofit/>
          </a:bodyPr>
          <a:lstStyle/>
          <a:p>
            <a:r>
              <a:rPr lang="pt-PT" b="1" dirty="0"/>
              <a:t>Comunicação</a:t>
            </a:r>
            <a:endParaRPr lang="pt-PT" sz="1800" b="1" dirty="0"/>
          </a:p>
          <a:p>
            <a:endParaRPr lang="pt-PT" sz="16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1600" dirty="0"/>
              <a:t> Uma grande vantagem destes sistemas é a comunicação sem fios entre o utilizador e os vários equipamentos e mesmo entre os próprios equipamentos!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600" dirty="0"/>
              <a:t> A possibilidade de controlar remotamente os diferentes aparelhos, a longas distancias, é uma característica que atraí muitos utilizadores para a instalação de infraestruturas de domótica na sua habitação.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600" dirty="0"/>
              <a:t> Também a interoperabilidade entre os diferentes equipamentos oferece uma grande flexibilidade e aumenta o número de ações em conjunto do que se pode alcançar em termos de conforto e consumo de energia.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719293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EE0E-B0A3-4FDB-80B4-4B5C1F4E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Vídeo de demonstração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E5FEA3-1D82-433C-B44E-79F8233A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4"/>
            <a:ext cx="10058400" cy="4023360"/>
          </a:xfrm>
        </p:spPr>
        <p:txBody>
          <a:bodyPr/>
          <a:lstStyle/>
          <a:p>
            <a:r>
              <a:rPr lang="pt-PT" dirty="0"/>
              <a:t>Os sistemas SMARTIF permitem um controlo integrado de toda a tecnologia de um edifício. Este vídeo mostra de forma simples e prática algumas das mais valias de ter uma casa com a tecnologia SMARTIF. </a:t>
            </a:r>
          </a:p>
          <a:p>
            <a:endParaRPr lang="pt-PT" dirty="0"/>
          </a:p>
          <a:p>
            <a:r>
              <a:rPr lang="pt-PT" dirty="0">
                <a:hlinkClick r:id="rId2"/>
              </a:rPr>
              <a:t>https://www.youtube.com/watch?v=pNteqS4RA-I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772120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21DCF-BB54-46A4-9C27-00106A5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4B2345-FB1F-4F85-9626-9D5002C4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8037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A domótica é extremamente útil e o utilizador pode usufruir com regularidade de variados serviços a um clique ou frase de distância. 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A contínua exploração nesta área é de grande importância e acreditamos que irá moldar o estilo de vida das pessoas no futuro. A implementação da domótica, as suas crescentes funcionalidades e o rápido ritmo de desenvolvimento fazem com que o futuro seja previsto de uma forma em que já não será necessário estar sujeito à monotonia das atividades domésticas do dia-a-dia!</a:t>
            </a:r>
          </a:p>
        </p:txBody>
      </p:sp>
    </p:spTree>
    <p:extLst>
      <p:ext uri="{BB962C8B-B14F-4D97-AF65-F5344CB8AC3E}">
        <p14:creationId xmlns:p14="http://schemas.microsoft.com/office/powerpoint/2010/main" val="190626276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Domótica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Interoperabilidade Semântica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Abril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Grupo 2:</a:t>
            </a:r>
          </a:p>
          <a:p>
            <a:r>
              <a:rPr lang="pt-PT" sz="2400" b="1" dirty="0"/>
              <a:t>Francisco Oliveira, Francisco Matos, Gil Cunha e Luís Costa</a:t>
            </a:r>
            <a:br>
              <a:rPr lang="pt-PT" sz="2400" b="1" dirty="0"/>
            </a:b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49957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BC0E2-D5EF-4D9B-BCCC-A48EAF88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PT" sz="3600" dirty="0">
                <a:solidFill>
                  <a:srgbClr val="FFFFFF"/>
                </a:solidFill>
              </a:rPr>
              <a:t>Estrutura da apresentação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4056A1A-710D-460E-936A-32D09B0AC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48299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8543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A8205-D81B-4B75-807B-28CA8297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2922D1-2DA9-4CCB-AE19-84BDCA80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A principal funcionalidade dos sistemas domóticos consiste no controlo de equipamentos numa habitação, de forma local ou remotamente.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P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conceito da domótica também pode ser aplicado a grandes edifícios, comerciais ou empresariais, proporcionando vantagens na monitorização e gestão de recursos. Várias empresas têm apostado em sistemas domóticos e há cada vez mais utilizadores a aderirem e incorporarem estes sistemas nas suas casas. </a:t>
            </a:r>
          </a:p>
        </p:txBody>
      </p:sp>
    </p:spTree>
    <p:extLst>
      <p:ext uri="{BB962C8B-B14F-4D97-AF65-F5344CB8AC3E}">
        <p14:creationId xmlns:p14="http://schemas.microsoft.com/office/powerpoint/2010/main" val="19307209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A8205-D81B-4B75-807B-28CA8297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Aplicações de domótica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BD354A5-F538-471E-9E5E-0D5BCE268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506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2608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0AC92-F6D9-4092-B1B3-20C6D8E9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/>
              <a:t>Utilização e ferramentas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4D5DAB-A91D-482F-8683-C1A091556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" r="18539" b="2"/>
          <a:stretch/>
        </p:blipFill>
        <p:spPr>
          <a:xfrm>
            <a:off x="3233116" y="1916316"/>
            <a:ext cx="2791390" cy="1944378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69A49A-A195-46EA-AE0A-ED9E1C724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7" r="-2" b="5061"/>
          <a:stretch/>
        </p:blipFill>
        <p:spPr>
          <a:xfrm>
            <a:off x="455231" y="1916316"/>
            <a:ext cx="2791390" cy="1944377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AF3588-239B-4E5B-99F9-83093461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360" y="1947371"/>
            <a:ext cx="48040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As técnicas de domótica podem ser aplicadas nas mais variadas áreas, sendo algumas: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Irrigação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Iluminação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Climatização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Segurança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Som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Cinema em Casa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5531A5-50DC-4021-BBE6-E28982157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189" y="3959051"/>
            <a:ext cx="3959051" cy="2332244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37553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30AC92-F6D9-4092-B1B3-20C6D8E9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PT" dirty="0"/>
              <a:t>Amazon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32BF6B-FE91-4B6F-8728-98759E04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83844"/>
            <a:ext cx="6909801" cy="50268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AF3588-239B-4E5B-99F9-83093461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A Amazon fornece uma assistente virtual, Alexa, capaz de realizar serviços.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Keyword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Tarefa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Dispositivo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Cloud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6102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30AC92-F6D9-4092-B1B3-20C6D8E9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PT" dirty="0"/>
              <a:t>Google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AF3588-239B-4E5B-99F9-83093461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O assistente virtual do Google tem um funcionamento semelhante ao da Amazon, no entanto, desenvolveu uma ferramenta </a:t>
            </a:r>
            <a:r>
              <a:rPr lang="pt-PT" b="1" dirty="0" err="1"/>
              <a:t>Dialogflow</a:t>
            </a:r>
            <a:r>
              <a:rPr lang="pt-PT" b="1" dirty="0"/>
              <a:t> </a:t>
            </a:r>
            <a:r>
              <a:rPr lang="pt-PT" dirty="0"/>
              <a:t>capaz de formular respostas e manter uma comunicação mais “real” com o utilizador.</a:t>
            </a:r>
          </a:p>
          <a:p>
            <a:pPr marL="0" indent="0">
              <a:buNone/>
            </a:pPr>
            <a:r>
              <a:rPr lang="pt-PT" dirty="0"/>
              <a:t>Através de mecanismos de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 </a:t>
            </a:r>
            <a:r>
              <a:rPr lang="pt-PT" dirty="0"/>
              <a:t>esta ferramenta vai melhorando os seus métodos de comunicação e de deteção de comandos do utilizador.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433CA3-15FF-4CBF-9E8D-48232C81A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6" y="3429001"/>
            <a:ext cx="9473784" cy="286650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7996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F6F5E9-8DDB-44BE-A4C5-DA6F6555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t="1623" r="11310" b="56389"/>
          <a:stretch/>
        </p:blipFill>
        <p:spPr>
          <a:xfrm>
            <a:off x="3667539" y="4253948"/>
            <a:ext cx="7603435" cy="205739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EA7A89-1A01-45CD-915C-47A7E89B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401342-CD32-46C9-B7CD-B49894F35E8A}"/>
              </a:ext>
            </a:extLst>
          </p:cNvPr>
          <p:cNvSpPr txBox="1"/>
          <p:nvPr/>
        </p:nvSpPr>
        <p:spPr>
          <a:xfrm>
            <a:off x="1097281" y="2027583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Através do assistente virtual Siri é possível utilizar uma plataforma que permite aos seus utilizadores controlar os seus produtos domésticos inteligentes. A esta plataforma deram o nome de </a:t>
            </a:r>
            <a:r>
              <a:rPr lang="pt-PT" dirty="0" err="1"/>
              <a:t>HomeKit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Homekit</a:t>
            </a:r>
            <a:r>
              <a:rPr lang="pt-PT" dirty="0"/>
              <a:t> permite, para além de configurar um acessório individualmente, agrupar equipamentos por “</a:t>
            </a:r>
            <a:r>
              <a:rPr lang="pt-PT" b="1" dirty="0"/>
              <a:t>zonas</a:t>
            </a:r>
            <a:r>
              <a:rPr lang="pt-PT" dirty="0"/>
              <a:t>” ou “</a:t>
            </a:r>
            <a:r>
              <a:rPr lang="pt-PT" b="1" dirty="0"/>
              <a:t>eventos</a:t>
            </a:r>
            <a:r>
              <a:rPr lang="pt-PT" dirty="0"/>
              <a:t>” e executar ações em simultâneo.</a:t>
            </a:r>
          </a:p>
        </p:txBody>
      </p:sp>
    </p:spTree>
    <p:extLst>
      <p:ext uri="{BB962C8B-B14F-4D97-AF65-F5344CB8AC3E}">
        <p14:creationId xmlns:p14="http://schemas.microsoft.com/office/powerpoint/2010/main" val="423242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75A57-D113-42CC-BBFB-F84867A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89" y="224472"/>
            <a:ext cx="6368142" cy="1450757"/>
          </a:xfrm>
        </p:spPr>
        <p:txBody>
          <a:bodyPr>
            <a:normAutofit/>
          </a:bodyPr>
          <a:lstStyle/>
          <a:p>
            <a:r>
              <a:rPr lang="pt-PT" dirty="0"/>
              <a:t>Impactos na vida dos utilizadores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264AD-0342-4159-8F10-897032490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5" r="20264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4646D8-C2B6-4212-A025-2C883A55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617" y="2311974"/>
            <a:ext cx="6170686" cy="45837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sz="1800" dirty="0"/>
              <a:t> De uma forma geral, podemos afirmar que a domótica tem como objetivo tornar a vida das pessoas mais confortável, mais segura e mais prática! Permite, pois, que as tarefas mais simples e habituais do dia-a-dia sejam executadas de forma automática, poupando tempo, energia e até mesmo dinheiro aos seus utilizadores.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sz="1800" dirty="0"/>
              <a:t>Nos sistemas passivos os equipamentos apenas reagem quando lhes é transmitida uma ordem, enquanto que sistemas ativos executam ações automaticamente, programadas previamente.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8124123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803</Words>
  <Application>Microsoft Office PowerPoint</Application>
  <PresentationFormat>Ecrã Panorâmico</PresentationFormat>
  <Paragraphs>73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Retrospetiva</vt:lpstr>
      <vt:lpstr>Domótica</vt:lpstr>
      <vt:lpstr>Estrutura da apresentação</vt:lpstr>
      <vt:lpstr>Introdução</vt:lpstr>
      <vt:lpstr>Aplicações de domótica</vt:lpstr>
      <vt:lpstr>Utilização e ferramentas</vt:lpstr>
      <vt:lpstr>Amazon</vt:lpstr>
      <vt:lpstr>Google</vt:lpstr>
      <vt:lpstr>Apple</vt:lpstr>
      <vt:lpstr>Impactos na vida dos utilizadores</vt:lpstr>
      <vt:lpstr>Impactos na vida dos utilizadores</vt:lpstr>
      <vt:lpstr>Vídeo de demonstração</vt:lpstr>
      <vt:lpstr>Conclusão</vt:lpstr>
      <vt:lpstr>Domótica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Domótica</dc:title>
  <dc:creator>José Francisco Gonçalves Petejo e Igreja Matos</dc:creator>
  <cp:lastModifiedBy>Luís Costa</cp:lastModifiedBy>
  <cp:revision>8</cp:revision>
  <dcterms:created xsi:type="dcterms:W3CDTF">2019-04-03T18:40:29Z</dcterms:created>
  <dcterms:modified xsi:type="dcterms:W3CDTF">2019-04-04T17:31:54Z</dcterms:modified>
</cp:coreProperties>
</file>