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2" r:id="rId4"/>
    <p:sldId id="274" r:id="rId5"/>
    <p:sldId id="275" r:id="rId6"/>
    <p:sldId id="294" r:id="rId7"/>
    <p:sldId id="266" r:id="rId8"/>
    <p:sldId id="295" r:id="rId9"/>
    <p:sldId id="296" r:id="rId10"/>
  </p:sldIdLst>
  <p:sldSz cx="9144000" cy="6858000" type="screen4x3"/>
  <p:notesSz cx="9144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ED4"/>
    <a:srgbClr val="BC7BA0"/>
    <a:srgbClr val="FF3300"/>
    <a:srgbClr val="F2F660"/>
    <a:srgbClr val="F67338"/>
    <a:srgbClr val="C85C57"/>
    <a:srgbClr val="FF6600"/>
    <a:srgbClr val="FFFF8F"/>
    <a:srgbClr val="D4AC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5" autoAdjust="0"/>
    <p:restoredTop sz="86550" autoAdjust="0"/>
  </p:normalViewPr>
  <p:slideViewPr>
    <p:cSldViewPr>
      <p:cViewPr varScale="1">
        <p:scale>
          <a:sx n="95" d="100"/>
          <a:sy n="95" d="100"/>
        </p:scale>
        <p:origin x="21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0BC0-DB8E-4343-896B-DB141BAE3B05}" type="datetimeFigureOut">
              <a:rPr lang="pt-PT" smtClean="0"/>
              <a:t>27/03/2019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9FF69-D9AD-48B5-8D39-7AA42039F77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068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b="1" u="sng" dirty="0"/>
              <a:t>Bom dia!!!</a:t>
            </a:r>
          </a:p>
          <a:p>
            <a:r>
              <a:rPr lang="pt-PT" dirty="0"/>
              <a:t>Eu sou o Francisco, este é o Raul, e esta é a Diana e vamos começar a nossa apresentação do </a:t>
            </a:r>
            <a:r>
              <a:rPr lang="pt-PT" u="sng" dirty="0"/>
              <a:t>projeto de Laboratórios de Engenharia Informática</a:t>
            </a:r>
            <a:r>
              <a:rPr lang="pt-PT" dirty="0"/>
              <a:t>.</a:t>
            </a:r>
          </a:p>
          <a:p>
            <a:r>
              <a:rPr lang="pt-PT" dirty="0"/>
              <a:t>O tema do projeto é uma </a:t>
            </a:r>
            <a:r>
              <a:rPr lang="pt-PT" b="1" u="sng" dirty="0"/>
              <a:t>“DSL para geração de </a:t>
            </a:r>
            <a:r>
              <a:rPr lang="pt-PT" b="1" u="sng" dirty="0" err="1"/>
              <a:t>ChatBots</a:t>
            </a:r>
            <a:r>
              <a:rPr lang="pt-PT" b="1" u="sng" dirty="0"/>
              <a:t>”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12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Aqui temos a estrutura da apresentação!</a:t>
            </a:r>
          </a:p>
          <a:p>
            <a:r>
              <a:rPr lang="pt-PT" dirty="0"/>
              <a:t>Vamos iniciar com uma </a:t>
            </a:r>
            <a:r>
              <a:rPr lang="pt-PT" u="sng" dirty="0"/>
              <a:t>INTRODUÇÃO</a:t>
            </a:r>
            <a:r>
              <a:rPr lang="pt-PT" dirty="0"/>
              <a:t> indicando alguns Conceitos, e marcando alguns </a:t>
            </a:r>
            <a:r>
              <a:rPr lang="pt-PT" b="1" u="none" dirty="0"/>
              <a:t>Objetivos e Motivações </a:t>
            </a:r>
            <a:r>
              <a:rPr lang="pt-PT" dirty="0"/>
              <a:t>deste projeto.</a:t>
            </a:r>
          </a:p>
          <a:p>
            <a:r>
              <a:rPr lang="pt-PT" dirty="0"/>
              <a:t>De seguida vamos </a:t>
            </a:r>
            <a:r>
              <a:rPr lang="pt-PT" u="sng" dirty="0"/>
              <a:t>DESENVOLVER</a:t>
            </a:r>
            <a:r>
              <a:rPr lang="pt-PT" dirty="0"/>
              <a:t> um pouco a </a:t>
            </a:r>
            <a:r>
              <a:rPr lang="pt-PT" b="1" dirty="0"/>
              <a:t>DSL</a:t>
            </a:r>
            <a:r>
              <a:rPr lang="pt-PT" dirty="0"/>
              <a:t> e falar sobre ela, bem como o </a:t>
            </a:r>
            <a:r>
              <a:rPr lang="pt-PT" b="1" dirty="0"/>
              <a:t>Funcionamento Interno </a:t>
            </a:r>
            <a:r>
              <a:rPr lang="pt-PT" dirty="0"/>
              <a:t>genérico de um BOT</a:t>
            </a:r>
          </a:p>
          <a:p>
            <a:r>
              <a:rPr lang="pt-PT" dirty="0"/>
              <a:t>Finalmente vamos mostrar </a:t>
            </a:r>
            <a:r>
              <a:rPr lang="pt-PT" u="sng" dirty="0"/>
              <a:t>RESULTADOS</a:t>
            </a:r>
            <a:r>
              <a:rPr lang="pt-PT" dirty="0"/>
              <a:t> com um breve </a:t>
            </a:r>
            <a:r>
              <a:rPr lang="pt-PT" b="1" dirty="0"/>
              <a:t>Demo</a:t>
            </a:r>
            <a:r>
              <a:rPr lang="pt-PT" dirty="0"/>
              <a:t> de interação entre um </a:t>
            </a:r>
            <a:r>
              <a:rPr lang="pt-PT" b="1" dirty="0" err="1"/>
              <a:t>User</a:t>
            </a:r>
            <a:r>
              <a:rPr lang="pt-PT" b="1" dirty="0"/>
              <a:t> e os </a:t>
            </a:r>
            <a:r>
              <a:rPr lang="pt-PT" b="1" dirty="0" err="1"/>
              <a:t>Bots</a:t>
            </a:r>
            <a:r>
              <a:rPr lang="pt-PT" dirty="0"/>
              <a:t>, e terminamos com referencias a </a:t>
            </a:r>
            <a:r>
              <a:rPr lang="pt-PT" b="1" dirty="0"/>
              <a:t>Trabalho Futuro </a:t>
            </a:r>
            <a:r>
              <a:rPr lang="pt-PT" dirty="0"/>
              <a:t>e melhoramentos que temos planeados.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21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25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 será que vale a pena?</a:t>
            </a:r>
          </a:p>
          <a:p>
            <a:r>
              <a:rPr lang="pt-PT" dirty="0"/>
              <a:t>Aplicabilidade a várias áreas</a:t>
            </a:r>
          </a:p>
          <a:p>
            <a:r>
              <a:rPr lang="pt-PT" dirty="0"/>
              <a:t>Disponibilidade</a:t>
            </a:r>
          </a:p>
          <a:p>
            <a:r>
              <a:rPr lang="pt-PT" dirty="0"/>
              <a:t>Utilidade</a:t>
            </a:r>
          </a:p>
          <a:p>
            <a:r>
              <a:rPr lang="pt-PT"/>
              <a:t>SERVIÇOS ACADÉMICOS</a:t>
            </a:r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85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DIANA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6174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RAUL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08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RAUL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483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Quanto ao Trabalho Futuro, temos como objetivos: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Permitir especificar na DSL, </a:t>
            </a:r>
            <a:r>
              <a:rPr lang="pt-PT" u="sng" dirty="0"/>
              <a:t>Prioridades e Categorias </a:t>
            </a:r>
            <a:r>
              <a:rPr lang="pt-PT" dirty="0"/>
              <a:t>(</a:t>
            </a:r>
            <a:r>
              <a:rPr lang="pt-PT" dirty="0" err="1"/>
              <a:t>etc</a:t>
            </a:r>
            <a:r>
              <a:rPr lang="pt-PT" dirty="0"/>
              <a:t>, caraterísticas) para cada BOT aumentando a capacidade de </a:t>
            </a:r>
            <a:r>
              <a:rPr lang="pt-PT" b="1" dirty="0"/>
              <a:t>personalização do sistema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dirty="0"/>
              <a:t>Aumentar a capacidade de  </a:t>
            </a:r>
            <a:r>
              <a:rPr lang="pt-PT" u="sng" dirty="0"/>
              <a:t>Aprendizagem do BOT</a:t>
            </a:r>
            <a:r>
              <a:rPr lang="pt-PT" dirty="0"/>
              <a:t>, através da analise do </a:t>
            </a:r>
            <a:r>
              <a:rPr lang="pt-PT" b="1" dirty="0"/>
              <a:t>utilizador (perfil, preferências) </a:t>
            </a:r>
            <a:r>
              <a:rPr lang="pt-PT" dirty="0"/>
              <a:t>ou até mesmo por aprendizagem com </a:t>
            </a:r>
            <a:r>
              <a:rPr lang="pt-PT" b="1" dirty="0"/>
              <a:t>diálogos (utilizador, excertos filmes)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u="sng" dirty="0"/>
              <a:t>Guardar estados/informação recente </a:t>
            </a:r>
            <a:r>
              <a:rPr lang="pt-PT" dirty="0"/>
              <a:t>que permitam um </a:t>
            </a:r>
            <a:r>
              <a:rPr lang="pt-PT" b="1" dirty="0"/>
              <a:t>melhor e mais </a:t>
            </a:r>
            <a:r>
              <a:rPr lang="pt-PT" b="1" u="none" dirty="0"/>
              <a:t>fluido</a:t>
            </a:r>
            <a:r>
              <a:rPr lang="pt-PT" b="1" dirty="0"/>
              <a:t> dialogo </a:t>
            </a:r>
            <a:r>
              <a:rPr lang="pt-PT" dirty="0"/>
              <a:t>com o </a:t>
            </a:r>
            <a:r>
              <a:rPr lang="pt-PT" b="1" dirty="0"/>
              <a:t>utilizador</a:t>
            </a:r>
            <a:r>
              <a:rPr lang="pt-PT" dirty="0"/>
              <a:t> (exemplo???)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47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KIKO</a:t>
            </a:r>
          </a:p>
          <a:p>
            <a:r>
              <a:rPr lang="pt-PT" dirty="0"/>
              <a:t>Assim terminamos a nossa apresentação, não sei se existe alguma duvida… . .</a:t>
            </a:r>
          </a:p>
          <a:p>
            <a:r>
              <a:rPr lang="pt-PT" i="1" dirty="0"/>
              <a:t>Não? </a:t>
            </a:r>
            <a:r>
              <a:rPr lang="pt-PT" dirty="0"/>
              <a:t>Ok então por nós é tudo :D XD </a:t>
            </a:r>
          </a:p>
          <a:p>
            <a:r>
              <a:rPr lang="pt-PT" dirty="0"/>
              <a:t>Muito obrigado</a:t>
            </a:r>
          </a:p>
          <a:p>
            <a:r>
              <a:rPr lang="pt-PT" b="1" dirty="0"/>
              <a:t>PEACEEEEE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9FF69-D9AD-48B5-8D39-7AA42039F77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16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14634" y="2268753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97476" y="21019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314634" y="3326917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97476" y="3496576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174" y="264582"/>
            <a:ext cx="2644775" cy="46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850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8">
            <a:extLst>
              <a:ext uri="{FF2B5EF4-FFF2-40B4-BE49-F238E27FC236}">
                <a16:creationId xmlns:a16="http://schemas.microsoft.com/office/drawing/2014/main" id="{C59BCDF8-0AFC-4DE2-AD55-D4BCD879B8A9}"/>
              </a:ext>
            </a:extLst>
          </p:cNvPr>
          <p:cNvSpPr/>
          <p:nvPr/>
        </p:nvSpPr>
        <p:spPr>
          <a:xfrm>
            <a:off x="4963815" y="2401120"/>
            <a:ext cx="3478013" cy="1866079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2656"/>
            <a:ext cx="152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spc="-185" dirty="0"/>
              <a:t>E</a:t>
            </a:r>
            <a:r>
              <a:rPr lang="pt-PT" spc="-185" dirty="0" err="1"/>
              <a:t>strutura</a:t>
            </a:r>
            <a:endParaRPr spc="-185" dirty="0"/>
          </a:p>
        </p:txBody>
      </p:sp>
      <p:sp>
        <p:nvSpPr>
          <p:cNvPr id="3" name="object 3"/>
          <p:cNvSpPr/>
          <p:nvPr/>
        </p:nvSpPr>
        <p:spPr>
          <a:xfrm>
            <a:off x="435432" y="1104327"/>
            <a:ext cx="3181350" cy="1496695"/>
          </a:xfrm>
          <a:custGeom>
            <a:avLst/>
            <a:gdLst/>
            <a:ahLst/>
            <a:cxnLst/>
            <a:rect l="l" t="t" r="r" b="b"/>
            <a:pathLst>
              <a:path w="3181350" h="1496695">
                <a:moveTo>
                  <a:pt x="2931901" y="0"/>
                </a:moveTo>
                <a:lnTo>
                  <a:pt x="249396" y="0"/>
                </a:lnTo>
                <a:lnTo>
                  <a:pt x="204566" y="4018"/>
                </a:lnTo>
                <a:lnTo>
                  <a:pt x="162373" y="15602"/>
                </a:lnTo>
                <a:lnTo>
                  <a:pt x="123521" y="34050"/>
                </a:lnTo>
                <a:lnTo>
                  <a:pt x="88713" y="58655"/>
                </a:lnTo>
                <a:lnTo>
                  <a:pt x="58654" y="88714"/>
                </a:lnTo>
                <a:lnTo>
                  <a:pt x="34049" y="123523"/>
                </a:lnTo>
                <a:lnTo>
                  <a:pt x="15602" y="162376"/>
                </a:lnTo>
                <a:lnTo>
                  <a:pt x="4018" y="204571"/>
                </a:lnTo>
                <a:lnTo>
                  <a:pt x="0" y="249402"/>
                </a:lnTo>
                <a:lnTo>
                  <a:pt x="0" y="1246949"/>
                </a:lnTo>
                <a:lnTo>
                  <a:pt x="4018" y="1291780"/>
                </a:lnTo>
                <a:lnTo>
                  <a:pt x="15602" y="1333975"/>
                </a:lnTo>
                <a:lnTo>
                  <a:pt x="34049" y="1372829"/>
                </a:lnTo>
                <a:lnTo>
                  <a:pt x="58654" y="1407637"/>
                </a:lnTo>
                <a:lnTo>
                  <a:pt x="88713" y="1437696"/>
                </a:lnTo>
                <a:lnTo>
                  <a:pt x="123521" y="1462301"/>
                </a:lnTo>
                <a:lnTo>
                  <a:pt x="162373" y="1480749"/>
                </a:lnTo>
                <a:lnTo>
                  <a:pt x="204566" y="1492333"/>
                </a:lnTo>
                <a:lnTo>
                  <a:pt x="249396" y="1496352"/>
                </a:lnTo>
                <a:lnTo>
                  <a:pt x="2931901" y="1496352"/>
                </a:lnTo>
                <a:lnTo>
                  <a:pt x="2976729" y="1492333"/>
                </a:lnTo>
                <a:lnTo>
                  <a:pt x="3018920" y="1480749"/>
                </a:lnTo>
                <a:lnTo>
                  <a:pt x="3057772" y="1462301"/>
                </a:lnTo>
                <a:lnTo>
                  <a:pt x="3092579" y="1437696"/>
                </a:lnTo>
                <a:lnTo>
                  <a:pt x="3122637" y="1407637"/>
                </a:lnTo>
                <a:lnTo>
                  <a:pt x="3147241" y="1372829"/>
                </a:lnTo>
                <a:lnTo>
                  <a:pt x="3165688" y="1333975"/>
                </a:lnTo>
                <a:lnTo>
                  <a:pt x="3177273" y="1291780"/>
                </a:lnTo>
                <a:lnTo>
                  <a:pt x="3181291" y="1246949"/>
                </a:lnTo>
                <a:lnTo>
                  <a:pt x="3181291" y="249402"/>
                </a:lnTo>
                <a:lnTo>
                  <a:pt x="3177273" y="204571"/>
                </a:lnTo>
                <a:lnTo>
                  <a:pt x="3165688" y="162376"/>
                </a:lnTo>
                <a:lnTo>
                  <a:pt x="3147241" y="123523"/>
                </a:lnTo>
                <a:lnTo>
                  <a:pt x="3122637" y="88714"/>
                </a:lnTo>
                <a:lnTo>
                  <a:pt x="3092579" y="58655"/>
                </a:lnTo>
                <a:lnTo>
                  <a:pt x="3057772" y="34050"/>
                </a:lnTo>
                <a:lnTo>
                  <a:pt x="3018920" y="15602"/>
                </a:lnTo>
                <a:lnTo>
                  <a:pt x="2976729" y="4018"/>
                </a:lnTo>
                <a:lnTo>
                  <a:pt x="2931901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383" y="1624917"/>
            <a:ext cx="2561590" cy="76623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650" b="1" spc="4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pt-PT" sz="1650" b="1" spc="40" dirty="0">
                <a:solidFill>
                  <a:srgbClr val="FFFFFF"/>
                </a:solidFill>
                <a:latin typeface="Arial"/>
                <a:cs typeface="Arial"/>
              </a:rPr>
              <a:t>onceitos</a:t>
            </a: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45" dirty="0">
                <a:solidFill>
                  <a:srgbClr val="FFFFFF"/>
                </a:solidFill>
                <a:latin typeface="Arial"/>
                <a:cs typeface="Arial"/>
              </a:rPr>
              <a:t>Motivação/Objetivos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432" y="1243916"/>
            <a:ext cx="318135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Introdução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7914192-4622-4E99-BE7D-D7E0A984DCAD}"/>
              </a:ext>
            </a:extLst>
          </p:cNvPr>
          <p:cNvGrpSpPr/>
          <p:nvPr/>
        </p:nvGrpSpPr>
        <p:grpSpPr>
          <a:xfrm rot="20583521">
            <a:off x="3893999" y="1946984"/>
            <a:ext cx="810905" cy="1098552"/>
            <a:chOff x="1390003" y="2749739"/>
            <a:chExt cx="810905" cy="1098552"/>
          </a:xfrm>
        </p:grpSpPr>
        <p:sp>
          <p:nvSpPr>
            <p:cNvPr id="6" name="object 6"/>
            <p:cNvSpPr/>
            <p:nvPr/>
          </p:nvSpPr>
          <p:spPr>
            <a:xfrm>
              <a:off x="1390013" y="2749741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126945" y="0"/>
                  </a:moveTo>
                  <a:lnTo>
                    <a:pt x="0" y="90042"/>
                  </a:lnTo>
                  <a:lnTo>
                    <a:pt x="593771" y="927176"/>
                  </a:lnTo>
                  <a:lnTo>
                    <a:pt x="530297" y="972197"/>
                  </a:lnTo>
                  <a:lnTo>
                    <a:pt x="810637" y="1098435"/>
                  </a:lnTo>
                  <a:lnTo>
                    <a:pt x="788070" y="837133"/>
                  </a:lnTo>
                  <a:lnTo>
                    <a:pt x="720708" y="837133"/>
                  </a:lnTo>
                  <a:lnTo>
                    <a:pt x="126945" y="0"/>
                  </a:lnTo>
                  <a:close/>
                </a:path>
                <a:path w="810894" h="1098550">
                  <a:moveTo>
                    <a:pt x="784183" y="792124"/>
                  </a:moveTo>
                  <a:lnTo>
                    <a:pt x="720708" y="837133"/>
                  </a:lnTo>
                  <a:lnTo>
                    <a:pt x="788070" y="837133"/>
                  </a:lnTo>
                  <a:lnTo>
                    <a:pt x="784183" y="792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003" y="2749739"/>
              <a:ext cx="810895" cy="1098550"/>
            </a:xfrm>
            <a:custGeom>
              <a:avLst/>
              <a:gdLst/>
              <a:ahLst/>
              <a:cxnLst/>
              <a:rect l="l" t="t" r="r" b="b"/>
              <a:pathLst>
                <a:path w="810894" h="1098550">
                  <a:moveTo>
                    <a:pt x="784182" y="792120"/>
                  </a:moveTo>
                  <a:lnTo>
                    <a:pt x="810642" y="1098432"/>
                  </a:lnTo>
                  <a:lnTo>
                    <a:pt x="530302" y="972194"/>
                  </a:lnTo>
                  <a:lnTo>
                    <a:pt x="593772" y="927176"/>
                  </a:lnTo>
                  <a:lnTo>
                    <a:pt x="0" y="90037"/>
                  </a:lnTo>
                  <a:lnTo>
                    <a:pt x="126940" y="0"/>
                  </a:lnTo>
                  <a:lnTo>
                    <a:pt x="720712" y="837138"/>
                  </a:lnTo>
                  <a:lnTo>
                    <a:pt x="784182" y="792120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3815" y="2601022"/>
            <a:ext cx="3478013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-15" dirty="0">
                <a:solidFill>
                  <a:srgbClr val="FAB200"/>
                </a:solidFill>
                <a:latin typeface="Arial"/>
                <a:cs typeface="Arial"/>
              </a:rPr>
              <a:t>Desenvolvimento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5340" y="4550124"/>
            <a:ext cx="2994660" cy="1428750"/>
          </a:xfrm>
          <a:custGeom>
            <a:avLst/>
            <a:gdLst/>
            <a:ahLst/>
            <a:cxnLst/>
            <a:rect l="l" t="t" r="r" b="b"/>
            <a:pathLst>
              <a:path w="2994659" h="1428750">
                <a:moveTo>
                  <a:pt x="2756344" y="0"/>
                </a:moveTo>
                <a:lnTo>
                  <a:pt x="238112" y="0"/>
                </a:lnTo>
                <a:lnTo>
                  <a:pt x="190123" y="4837"/>
                </a:lnTo>
                <a:lnTo>
                  <a:pt x="145427" y="18711"/>
                </a:lnTo>
                <a:lnTo>
                  <a:pt x="104980" y="40664"/>
                </a:lnTo>
                <a:lnTo>
                  <a:pt x="69740" y="69738"/>
                </a:lnTo>
                <a:lnTo>
                  <a:pt x="40665" y="104977"/>
                </a:lnTo>
                <a:lnTo>
                  <a:pt x="18711" y="145421"/>
                </a:lnTo>
                <a:lnTo>
                  <a:pt x="4837" y="190115"/>
                </a:lnTo>
                <a:lnTo>
                  <a:pt x="0" y="238099"/>
                </a:lnTo>
                <a:lnTo>
                  <a:pt x="0" y="1190522"/>
                </a:lnTo>
                <a:lnTo>
                  <a:pt x="4837" y="1238509"/>
                </a:lnTo>
                <a:lnTo>
                  <a:pt x="18711" y="1283204"/>
                </a:lnTo>
                <a:lnTo>
                  <a:pt x="40665" y="1323650"/>
                </a:lnTo>
                <a:lnTo>
                  <a:pt x="69740" y="1358890"/>
                </a:lnTo>
                <a:lnTo>
                  <a:pt x="104980" y="1387965"/>
                </a:lnTo>
                <a:lnTo>
                  <a:pt x="145427" y="1409918"/>
                </a:lnTo>
                <a:lnTo>
                  <a:pt x="190123" y="1423793"/>
                </a:lnTo>
                <a:lnTo>
                  <a:pt x="238112" y="1428630"/>
                </a:lnTo>
                <a:lnTo>
                  <a:pt x="2756344" y="1428630"/>
                </a:lnTo>
                <a:lnTo>
                  <a:pt x="2804333" y="1423793"/>
                </a:lnTo>
                <a:lnTo>
                  <a:pt x="2849029" y="1409918"/>
                </a:lnTo>
                <a:lnTo>
                  <a:pt x="2889476" y="1387965"/>
                </a:lnTo>
                <a:lnTo>
                  <a:pt x="2924716" y="1358890"/>
                </a:lnTo>
                <a:lnTo>
                  <a:pt x="2953791" y="1323650"/>
                </a:lnTo>
                <a:lnTo>
                  <a:pt x="2975745" y="1283204"/>
                </a:lnTo>
                <a:lnTo>
                  <a:pt x="2989619" y="1238509"/>
                </a:lnTo>
                <a:lnTo>
                  <a:pt x="2994456" y="1190522"/>
                </a:lnTo>
                <a:lnTo>
                  <a:pt x="2994456" y="238099"/>
                </a:lnTo>
                <a:lnTo>
                  <a:pt x="2989619" y="190115"/>
                </a:lnTo>
                <a:lnTo>
                  <a:pt x="2975745" y="145421"/>
                </a:lnTo>
                <a:lnTo>
                  <a:pt x="2953791" y="104977"/>
                </a:lnTo>
                <a:lnTo>
                  <a:pt x="2924716" y="69738"/>
                </a:lnTo>
                <a:lnTo>
                  <a:pt x="2889476" y="40664"/>
                </a:lnTo>
                <a:lnTo>
                  <a:pt x="2849029" y="18711"/>
                </a:lnTo>
                <a:lnTo>
                  <a:pt x="2804333" y="4837"/>
                </a:lnTo>
                <a:lnTo>
                  <a:pt x="2756344" y="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2817" y="4649523"/>
            <a:ext cx="2254885" cy="11355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endParaRPr lang="pt-PT" sz="1650" b="1" spc="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 panose="020B0604020202020204" pitchFamily="34" charset="0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</a:p>
          <a:p>
            <a:pPr marL="298450" indent="-28575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35" dirty="0">
                <a:solidFill>
                  <a:srgbClr val="FFFFFF"/>
                </a:solidFill>
                <a:latin typeface="Arial"/>
                <a:cs typeface="Arial"/>
              </a:rPr>
              <a:t>Trabalho Futuro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7A43B3B-AB29-4B4C-A021-40EC6D06A61A}"/>
              </a:ext>
            </a:extLst>
          </p:cNvPr>
          <p:cNvGrpSpPr/>
          <p:nvPr/>
        </p:nvGrpSpPr>
        <p:grpSpPr>
          <a:xfrm rot="5174462">
            <a:off x="3874624" y="3632937"/>
            <a:ext cx="952818" cy="1021796"/>
            <a:chOff x="6019946" y="3237325"/>
            <a:chExt cx="838836" cy="883922"/>
          </a:xfrm>
        </p:grpSpPr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9755254F-EACD-4873-B221-43FACC15A5E6}"/>
                </a:ext>
              </a:extLst>
            </p:cNvPr>
            <p:cNvSpPr/>
            <p:nvPr/>
          </p:nvSpPr>
          <p:spPr>
            <a:xfrm rot="5906716">
              <a:off x="5997404" y="3259867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883500" y="0"/>
                  </a:moveTo>
                  <a:lnTo>
                    <a:pt x="583755" y="68452"/>
                  </a:lnTo>
                  <a:lnTo>
                    <a:pt x="637095" y="125107"/>
                  </a:lnTo>
                  <a:lnTo>
                    <a:pt x="0" y="724928"/>
                  </a:lnTo>
                  <a:lnTo>
                    <a:pt x="106680" y="838238"/>
                  </a:lnTo>
                  <a:lnTo>
                    <a:pt x="743775" y="238417"/>
                  </a:lnTo>
                  <a:lnTo>
                    <a:pt x="813712" y="238417"/>
                  </a:lnTo>
                  <a:lnTo>
                    <a:pt x="883500" y="0"/>
                  </a:lnTo>
                  <a:close/>
                </a:path>
                <a:path w="883920" h="838835">
                  <a:moveTo>
                    <a:pt x="813712" y="238417"/>
                  </a:moveTo>
                  <a:lnTo>
                    <a:pt x="743775" y="238417"/>
                  </a:lnTo>
                  <a:lnTo>
                    <a:pt x="797128" y="295071"/>
                  </a:lnTo>
                  <a:lnTo>
                    <a:pt x="813712" y="238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D9FD9DD6-DC67-4D92-9D46-28D846E4015C}"/>
                </a:ext>
              </a:extLst>
            </p:cNvPr>
            <p:cNvSpPr/>
            <p:nvPr/>
          </p:nvSpPr>
          <p:spPr>
            <a:xfrm rot="5906716">
              <a:off x="5997405" y="3259870"/>
              <a:ext cx="883919" cy="838835"/>
            </a:xfrm>
            <a:custGeom>
              <a:avLst/>
              <a:gdLst/>
              <a:ahLst/>
              <a:cxnLst/>
              <a:rect l="l" t="t" r="r" b="b"/>
              <a:pathLst>
                <a:path w="883920" h="838835">
                  <a:moveTo>
                    <a:pt x="583764" y="68446"/>
                  </a:moveTo>
                  <a:lnTo>
                    <a:pt x="883501" y="0"/>
                  </a:lnTo>
                  <a:lnTo>
                    <a:pt x="797126" y="295070"/>
                  </a:lnTo>
                  <a:lnTo>
                    <a:pt x="743785" y="238414"/>
                  </a:lnTo>
                  <a:lnTo>
                    <a:pt x="106680" y="838235"/>
                  </a:lnTo>
                  <a:lnTo>
                    <a:pt x="0" y="724924"/>
                  </a:lnTo>
                  <a:lnTo>
                    <a:pt x="637104" y="125102"/>
                  </a:lnTo>
                  <a:lnTo>
                    <a:pt x="583764" y="68446"/>
                  </a:lnTo>
                  <a:close/>
                </a:path>
              </a:pathLst>
            </a:custGeom>
            <a:ln w="529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05400" y="2970005"/>
            <a:ext cx="2996302" cy="1148391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DSL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pt-PT" sz="1650" b="1" spc="10" dirty="0">
                <a:solidFill>
                  <a:schemeClr val="bg1"/>
                </a:solidFill>
                <a:latin typeface="Arial"/>
                <a:cs typeface="Arial"/>
              </a:rPr>
              <a:t>Funcionamento interno</a:t>
            </a:r>
          </a:p>
          <a:p>
            <a:pPr marL="298450" indent="-285750" algn="just">
              <a:lnSpc>
                <a:spcPct val="100000"/>
              </a:lnSpc>
              <a:spcBef>
                <a:spcPts val="101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endParaRPr lang="pt-PT" sz="1650" b="1" spc="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058F113C-3271-4083-B970-99511BAF0C70}"/>
              </a:ext>
            </a:extLst>
          </p:cNvPr>
          <p:cNvSpPr txBox="1"/>
          <p:nvPr/>
        </p:nvSpPr>
        <p:spPr>
          <a:xfrm>
            <a:off x="815340" y="4677630"/>
            <a:ext cx="2994660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z="1650" b="1" spc="45" dirty="0">
                <a:solidFill>
                  <a:srgbClr val="38505F"/>
                </a:solidFill>
                <a:latin typeface="Arial"/>
                <a:cs typeface="Arial"/>
              </a:rPr>
              <a:t>Resultados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3424F77-42EF-4B5E-9B49-9D2DB9E03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9" y="3202306"/>
            <a:ext cx="2161068" cy="2743200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B8BEF2-4FBF-456A-BB55-B3EE58FAD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O que é um </a:t>
            </a:r>
            <a:r>
              <a:rPr lang="pt-PT" spc="-185" dirty="0" err="1"/>
              <a:t>Chatbot</a:t>
            </a:r>
            <a:r>
              <a:rPr lang="pt-PT" spc="-185" dirty="0"/>
              <a:t>?</a:t>
            </a:r>
            <a:endParaRPr spc="-185"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AA966900-C20A-4629-9B07-735DB7BEBC18}"/>
              </a:ext>
            </a:extLst>
          </p:cNvPr>
          <p:cNvSpPr/>
          <p:nvPr/>
        </p:nvSpPr>
        <p:spPr>
          <a:xfrm>
            <a:off x="533400" y="1483557"/>
            <a:ext cx="6029878" cy="1098550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FFF2FE5-AEE6-460C-9133-F795294FB8DE}"/>
              </a:ext>
            </a:extLst>
          </p:cNvPr>
          <p:cNvSpPr/>
          <p:nvPr/>
        </p:nvSpPr>
        <p:spPr>
          <a:xfrm>
            <a:off x="685800" y="1658777"/>
            <a:ext cx="563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PT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programa desenvolvido com o objetivo de simular uma conversa com um utilizador.</a:t>
            </a:r>
          </a:p>
          <a:p>
            <a:pPr algn="just"/>
            <a:endParaRPr lang="pt-P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3B854E-AACF-4951-99B1-65BA181A1CF3}"/>
              </a:ext>
            </a:extLst>
          </p:cNvPr>
          <p:cNvSpPr/>
          <p:nvPr/>
        </p:nvSpPr>
        <p:spPr>
          <a:xfrm>
            <a:off x="3352800" y="3846107"/>
            <a:ext cx="5409924" cy="1332031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8F68CA-4A01-42FA-A6EC-25CCCEE70CC6}"/>
              </a:ext>
            </a:extLst>
          </p:cNvPr>
          <p:cNvSpPr/>
          <p:nvPr/>
        </p:nvSpPr>
        <p:spPr>
          <a:xfrm>
            <a:off x="3855658" y="4021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Surgiu em 1960 com o intuito de testar se era possível enganar o utilizador fazendo-o passar por um ser humano.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1BBBE6B-FDF5-408D-AAEE-1AB1C15917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1" r="1" b="61374"/>
          <a:stretch/>
        </p:blipFill>
        <p:spPr>
          <a:xfrm>
            <a:off x="6563278" y="1093284"/>
            <a:ext cx="2506581" cy="191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sultado de imagem para Mitsuku bot logo">
            <a:extLst>
              <a:ext uri="{FF2B5EF4-FFF2-40B4-BE49-F238E27FC236}">
                <a16:creationId xmlns:a16="http://schemas.microsoft.com/office/drawing/2014/main" id="{8BB9AE97-0375-45DE-9C8A-7F334DF5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410" y="4423409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Resultado de imagem para facebook m bot logo">
            <a:extLst>
              <a:ext uri="{FF2B5EF4-FFF2-40B4-BE49-F238E27FC236}">
                <a16:creationId xmlns:a16="http://schemas.microsoft.com/office/drawing/2014/main" id="{750BA050-E4AF-4BA4-9D02-5E516C98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3597" y1="23460" x2="33597" y2="23460"/>
                        <a14:foregroundMark x1="26219" y1="14692" x2="30303" y2="82227"/>
                        <a14:foregroundMark x1="30303" y1="82227" x2="36364" y2="87441"/>
                        <a14:foregroundMark x1="36364" y1="87441" x2="47694" y2="64929"/>
                        <a14:foregroundMark x1="47694" y1="64929" x2="54545" y2="68483"/>
                        <a14:foregroundMark x1="54545" y1="68483" x2="59157" y2="78199"/>
                        <a14:foregroundMark x1="59157" y1="78199" x2="66271" y2="78436"/>
                        <a14:foregroundMark x1="66271" y1="78436" x2="69302" y2="66825"/>
                        <a14:foregroundMark x1="69302" y1="66825" x2="68775" y2="31754"/>
                        <a14:foregroundMark x1="68775" y1="31754" x2="63505" y2="22512"/>
                        <a14:foregroundMark x1="63505" y1="22512" x2="57312" y2="32227"/>
                        <a14:foregroundMark x1="57312" y1="32227" x2="48748" y2="39573"/>
                        <a14:foregroundMark x1="48748" y1="39573" x2="41238" y2="34597"/>
                        <a14:foregroundMark x1="41238" y1="34597" x2="38999" y2="21327"/>
                        <a14:foregroundMark x1="38999" y1="21327" x2="32411" y2="16588"/>
                        <a14:foregroundMark x1="32411" y1="16588" x2="26746" y2="206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13" y="3357026"/>
            <a:ext cx="2179716" cy="121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Resultado de imagem para Duolingo">
            <a:extLst>
              <a:ext uri="{FF2B5EF4-FFF2-40B4-BE49-F238E27FC236}">
                <a16:creationId xmlns:a16="http://schemas.microsoft.com/office/drawing/2014/main" id="{1E2D716D-18A3-4089-931A-B7FF3C31B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5" y="3429000"/>
            <a:ext cx="1351186" cy="135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8">
            <a:extLst>
              <a:ext uri="{FF2B5EF4-FFF2-40B4-BE49-F238E27FC236}">
                <a16:creationId xmlns:a16="http://schemas.microsoft.com/office/drawing/2014/main" id="{5F5DB13B-DF97-489F-A89F-BF6F99307CBA}"/>
              </a:ext>
            </a:extLst>
          </p:cNvPr>
          <p:cNvSpPr/>
          <p:nvPr/>
        </p:nvSpPr>
        <p:spPr>
          <a:xfrm>
            <a:off x="4929548" y="1832559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0ADA8B0-59C0-4021-818B-A7680E4E1A72}"/>
              </a:ext>
            </a:extLst>
          </p:cNvPr>
          <p:cNvSpPr/>
          <p:nvPr/>
        </p:nvSpPr>
        <p:spPr>
          <a:xfrm>
            <a:off x="4916486" y="1829611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Tutores de Línguas Estrangeiras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E5C7301-C50B-4807-8924-74534F808B83}"/>
              </a:ext>
            </a:extLst>
          </p:cNvPr>
          <p:cNvSpPr/>
          <p:nvPr/>
        </p:nvSpPr>
        <p:spPr>
          <a:xfrm>
            <a:off x="4929548" y="2499552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D8BF2F-1595-4165-840F-3E2D2E76B0C8}"/>
              </a:ext>
            </a:extLst>
          </p:cNvPr>
          <p:cNvSpPr/>
          <p:nvPr/>
        </p:nvSpPr>
        <p:spPr>
          <a:xfrm>
            <a:off x="4887911" y="2505878"/>
            <a:ext cx="3492256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Planeamento de Viagens</a:t>
            </a: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BE40FAB3-E28D-4CA3-B3F2-7A65C1369C75}"/>
              </a:ext>
            </a:extLst>
          </p:cNvPr>
          <p:cNvSpPr/>
          <p:nvPr/>
        </p:nvSpPr>
        <p:spPr>
          <a:xfrm>
            <a:off x="794659" y="2497483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7CF870DA-3BCC-4560-B858-9B1A2C1D0C71}"/>
              </a:ext>
            </a:extLst>
          </p:cNvPr>
          <p:cNvSpPr/>
          <p:nvPr/>
        </p:nvSpPr>
        <p:spPr>
          <a:xfrm>
            <a:off x="817874" y="1825646"/>
            <a:ext cx="3498871" cy="446276"/>
          </a:xfrm>
          <a:custGeom>
            <a:avLst/>
            <a:gdLst/>
            <a:ahLst/>
            <a:cxnLst/>
            <a:rect l="l" t="t" r="r" b="b"/>
            <a:pathLst>
              <a:path w="4325620" h="1428750">
                <a:moveTo>
                  <a:pt x="4086953" y="0"/>
                </a:moveTo>
                <a:lnTo>
                  <a:pt x="238109" y="0"/>
                </a:lnTo>
                <a:lnTo>
                  <a:pt x="190122" y="4837"/>
                </a:lnTo>
                <a:lnTo>
                  <a:pt x="145426" y="18711"/>
                </a:lnTo>
                <a:lnTo>
                  <a:pt x="104980" y="40665"/>
                </a:lnTo>
                <a:lnTo>
                  <a:pt x="69740" y="69740"/>
                </a:lnTo>
                <a:lnTo>
                  <a:pt x="40665" y="104980"/>
                </a:lnTo>
                <a:lnTo>
                  <a:pt x="18711" y="145427"/>
                </a:lnTo>
                <a:lnTo>
                  <a:pt x="4837" y="190123"/>
                </a:lnTo>
                <a:lnTo>
                  <a:pt x="0" y="238112"/>
                </a:lnTo>
                <a:lnTo>
                  <a:pt x="0" y="1190524"/>
                </a:lnTo>
                <a:lnTo>
                  <a:pt x="4837" y="1238512"/>
                </a:lnTo>
                <a:lnTo>
                  <a:pt x="18711" y="1283207"/>
                </a:lnTo>
                <a:lnTo>
                  <a:pt x="40665" y="1323654"/>
                </a:lnTo>
                <a:lnTo>
                  <a:pt x="69740" y="1358893"/>
                </a:lnTo>
                <a:lnTo>
                  <a:pt x="104980" y="1387969"/>
                </a:lnTo>
                <a:lnTo>
                  <a:pt x="145426" y="1409922"/>
                </a:lnTo>
                <a:lnTo>
                  <a:pt x="190122" y="1423796"/>
                </a:lnTo>
                <a:lnTo>
                  <a:pt x="238109" y="1428634"/>
                </a:lnTo>
                <a:lnTo>
                  <a:pt x="4086953" y="1428634"/>
                </a:lnTo>
                <a:lnTo>
                  <a:pt x="4134942" y="1423796"/>
                </a:lnTo>
                <a:lnTo>
                  <a:pt x="4179639" y="1409922"/>
                </a:lnTo>
                <a:lnTo>
                  <a:pt x="4220086" y="1387969"/>
                </a:lnTo>
                <a:lnTo>
                  <a:pt x="4255325" y="1358893"/>
                </a:lnTo>
                <a:lnTo>
                  <a:pt x="4284401" y="1323654"/>
                </a:lnTo>
                <a:lnTo>
                  <a:pt x="4306354" y="1283207"/>
                </a:lnTo>
                <a:lnTo>
                  <a:pt x="4320228" y="1238512"/>
                </a:lnTo>
                <a:lnTo>
                  <a:pt x="4325066" y="1190524"/>
                </a:lnTo>
                <a:lnTo>
                  <a:pt x="4325066" y="238112"/>
                </a:lnTo>
                <a:lnTo>
                  <a:pt x="4320228" y="190123"/>
                </a:lnTo>
                <a:lnTo>
                  <a:pt x="4306354" y="145427"/>
                </a:lnTo>
                <a:lnTo>
                  <a:pt x="4284401" y="104980"/>
                </a:lnTo>
                <a:lnTo>
                  <a:pt x="4255325" y="69740"/>
                </a:lnTo>
                <a:lnTo>
                  <a:pt x="4220086" y="40665"/>
                </a:lnTo>
                <a:lnTo>
                  <a:pt x="4179639" y="18711"/>
                </a:lnTo>
                <a:lnTo>
                  <a:pt x="4134942" y="4837"/>
                </a:lnTo>
                <a:lnTo>
                  <a:pt x="4086953" y="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B28A182-87BA-4B26-9267-0E2C5764B38E}"/>
              </a:ext>
            </a:extLst>
          </p:cNvPr>
          <p:cNvSpPr/>
          <p:nvPr/>
        </p:nvSpPr>
        <p:spPr>
          <a:xfrm>
            <a:off x="1342611" y="2505878"/>
            <a:ext cx="2402969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Diagnóstico Médico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20EDD-2D33-438A-8B1F-CE5BAA298449}"/>
              </a:ext>
            </a:extLst>
          </p:cNvPr>
          <p:cNvSpPr/>
          <p:nvPr/>
        </p:nvSpPr>
        <p:spPr>
          <a:xfrm>
            <a:off x="765756" y="1841007"/>
            <a:ext cx="3479193" cy="408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Assistentes Digitais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9F3A09F-6D7C-4C2D-AAA3-AED0C83987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3687" y="286213"/>
            <a:ext cx="3476625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/>
              <a:t>Porquê? Para quê?</a:t>
            </a:r>
            <a:endParaRPr spc="-185" dirty="0"/>
          </a:p>
        </p:txBody>
      </p:sp>
      <p:pic>
        <p:nvPicPr>
          <p:cNvPr id="19" name="Picture 2" descr="Resultado de imagem para poncho logo">
            <a:extLst>
              <a:ext uri="{FF2B5EF4-FFF2-40B4-BE49-F238E27FC236}">
                <a16:creationId xmlns:a16="http://schemas.microsoft.com/office/drawing/2014/main" id="{524B4618-20B4-43CF-B73F-AD8CB6FEC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14750" y1="65333" x2="14750" y2="65333"/>
                        <a14:foregroundMark x1="25500" y1="67333" x2="25500" y2="67333"/>
                        <a14:foregroundMark x1="41000" y1="67500" x2="41000" y2="67500"/>
                        <a14:foregroundMark x1="50500" y1="44167" x2="50500" y2="44167"/>
                        <a14:foregroundMark x1="52375" y1="43000" x2="52375" y2="43000"/>
                        <a14:foregroundMark x1="52625" y1="66833" x2="52625" y2="66833"/>
                        <a14:foregroundMark x1="64500" y1="66167" x2="64500" y2="66167"/>
                        <a14:foregroundMark x1="77375" y1="67333" x2="77375" y2="67333"/>
                        <a14:foregroundMark x1="49875" y1="43500" x2="51875" y2="42500"/>
                        <a14:foregroundMark x1="48000" y1="38500" x2="47625" y2="28167"/>
                        <a14:foregroundMark x1="47625" y1="28167" x2="45250" y2="38000"/>
                        <a14:foregroundMark x1="45250" y1="38000" x2="43375" y2="26833"/>
                        <a14:foregroundMark x1="43375" y1="26833" x2="41875" y2="38667"/>
                        <a14:foregroundMark x1="41875" y1="38667" x2="47875" y2="34667"/>
                        <a14:foregroundMark x1="47875" y1="34667" x2="45125" y2="50333"/>
                        <a14:foregroundMark x1="45125" y1="50333" x2="50625" y2="33667"/>
                        <a14:foregroundMark x1="50625" y1="33667" x2="55000" y2="38500"/>
                        <a14:foregroundMark x1="54125" y1="38833" x2="52875" y2="4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02" t="16718" r="23438" b="45682"/>
          <a:stretch/>
        </p:blipFill>
        <p:spPr bwMode="auto">
          <a:xfrm>
            <a:off x="1030530" y="4568937"/>
            <a:ext cx="3179400" cy="1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siri logo">
            <a:extLst>
              <a:ext uri="{FF2B5EF4-FFF2-40B4-BE49-F238E27FC236}">
                <a16:creationId xmlns:a16="http://schemas.microsoft.com/office/drawing/2014/main" id="{42B27B10-851E-4181-9D69-D33547F8E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20758"/>
            <a:ext cx="1841744" cy="184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0B05C8-AAAA-4BAC-A8B1-19C112E1F63C}"/>
              </a:ext>
            </a:extLst>
          </p:cNvPr>
          <p:cNvSpPr/>
          <p:nvPr/>
        </p:nvSpPr>
        <p:spPr>
          <a:xfrm>
            <a:off x="419100" y="1219200"/>
            <a:ext cx="8420100" cy="2362200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B955FD-7921-4FB7-86AA-B608964B7375}"/>
              </a:ext>
            </a:extLst>
          </p:cNvPr>
          <p:cNvSpPr txBox="1"/>
          <p:nvPr/>
        </p:nvSpPr>
        <p:spPr>
          <a:xfrm>
            <a:off x="855480" y="1524000"/>
            <a:ext cx="7547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b1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historiaPortugal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b2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proverbios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b3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Consolas" panose="020B0609020204030204" pitchFamily="49" charset="0"/>
                <a:cs typeface="Arial" panose="020B0604020202020204" pitchFamily="34" charset="0"/>
              </a:rPr>
              <a:t>AnswersFromList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Txt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lusiadas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b4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Csv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RelationalDatabase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farmacia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b5 =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Q&amp;A </a:t>
            </a:r>
            <a:r>
              <a:rPr lang="pt-PT" sz="16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Json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pt-PT" sz="1600" dirty="0" err="1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uminho</a:t>
            </a:r>
            <a:r>
              <a:rPr lang="pt-PT" sz="16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”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;</a:t>
            </a:r>
          </a:p>
          <a:p>
            <a:endParaRPr lang="pt-PT" sz="16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 b1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3 + b2 </a:t>
            </a:r>
            <a:r>
              <a:rPr lang="pt-PT" sz="16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!</a:t>
            </a:r>
            <a:r>
              <a:rPr lang="pt-PT" sz="1600" dirty="0">
                <a:latin typeface="Consolas" panose="020B0609020204030204" pitchFamily="49" charset="0"/>
                <a:cs typeface="Arial" panose="020B0604020202020204" pitchFamily="34" charset="0"/>
              </a:rPr>
              <a:t>5 + b3 ;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pic>
        <p:nvPicPr>
          <p:cNvPr id="1042" name="Picture 18" descr="Resultado de imagem para puzzle png">
            <a:extLst>
              <a:ext uri="{FF2B5EF4-FFF2-40B4-BE49-F238E27FC236}">
                <a16:creationId xmlns:a16="http://schemas.microsoft.com/office/drawing/2014/main" id="{4DF2A7EA-8BE1-4DC0-A7E5-78BCC3AED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10568" r="46810" b="10182"/>
          <a:stretch/>
        </p:blipFill>
        <p:spPr bwMode="auto">
          <a:xfrm rot="16200000">
            <a:off x="2903219" y="1760219"/>
            <a:ext cx="3147061" cy="67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68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5"/>
                </a:moveTo>
                <a:lnTo>
                  <a:pt x="9144000" y="6857995"/>
                </a:lnTo>
                <a:lnTo>
                  <a:pt x="9144000" y="0"/>
                </a:lnTo>
                <a:lnTo>
                  <a:pt x="0" y="0"/>
                </a:lnTo>
                <a:lnTo>
                  <a:pt x="0" y="6857995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69163D-7BA6-4DE7-BEBD-994E4C71EE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1825" y="290017"/>
            <a:ext cx="291465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4"/>
              </a:spcBef>
            </a:pPr>
            <a:r>
              <a:rPr lang="pt-PT" spc="-185" dirty="0">
                <a:solidFill>
                  <a:schemeClr val="bg1"/>
                </a:solidFill>
              </a:rPr>
              <a:t>Desenvolvimento</a:t>
            </a:r>
            <a:endParaRPr spc="-185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C45E504-FB1A-48F4-A766-975714195E17}"/>
              </a:ext>
            </a:extLst>
          </p:cNvPr>
          <p:cNvSpPr/>
          <p:nvPr/>
        </p:nvSpPr>
        <p:spPr>
          <a:xfrm>
            <a:off x="419100" y="932296"/>
            <a:ext cx="8420100" cy="5392304"/>
          </a:xfrm>
          <a:prstGeom prst="roundRect">
            <a:avLst/>
          </a:prstGeom>
          <a:solidFill>
            <a:srgbClr val="DDDDDD"/>
          </a:solidFill>
          <a:ln>
            <a:solidFill>
              <a:srgbClr val="3850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281CFF7-1E79-4028-BE42-0DB871934C2F}"/>
              </a:ext>
            </a:extLst>
          </p:cNvPr>
          <p:cNvSpPr txBox="1"/>
          <p:nvPr/>
        </p:nvSpPr>
        <p:spPr>
          <a:xfrm>
            <a:off x="990600" y="1324894"/>
            <a:ext cx="7467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regras = [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'Bom dia’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chooseOne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saudacoes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'Como se diz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 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,traduz()),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Conheces?’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getKnowledge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encyclopedias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pt-PT" sz="1700" dirty="0">
                <a:solidFill>
                  <a:srgbClr val="FFC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*</a:t>
            </a:r>
            <a:r>
              <a:rPr lang="pt-PT" sz="1700" dirty="0">
                <a:solidFill>
                  <a:srgbClr val="FF66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C85C57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’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getQuote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lists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)),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pt-PT" sz="1200" dirty="0">
                <a:latin typeface="Consolas" panose="020B0609020204030204" pitchFamily="49" charset="0"/>
                <a:cs typeface="Arial" panose="020B0604020202020204" pitchFamily="34" charset="0"/>
              </a:rPr>
              <a:t>(...)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B465A48-6236-458B-B106-689889E1B650}"/>
              </a:ext>
            </a:extLst>
          </p:cNvPr>
          <p:cNvSpPr txBox="1"/>
          <p:nvPr/>
        </p:nvSpPr>
        <p:spPr>
          <a:xfrm>
            <a:off x="990600" y="3641095"/>
            <a:ext cx="73914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botSystem</a:t>
            </a:r>
            <a:r>
              <a:rPr lang="pt-PT" sz="1700" dirty="0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regras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pt-PT" sz="1700" dirty="0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for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 </a:t>
            </a:r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regras: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match =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re.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match: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	    output =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reply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r,userInput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solidFill>
                  <a:srgbClr val="BC7BA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output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planB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learn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userInput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log.</a:t>
            </a:r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pt-PT" sz="1700" dirty="0" err="1">
                <a:latin typeface="Consolas" panose="020B0609020204030204" pitchFamily="49" charset="0"/>
                <a:cs typeface="Arial" panose="020B0604020202020204" pitchFamily="34" charset="0"/>
              </a:rPr>
              <a:t>input,output</a:t>
            </a:r>
            <a:r>
              <a:rPr lang="pt-PT" sz="17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869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4777"/>
            <a:ext cx="9144000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Demo</a:t>
            </a:r>
            <a:endParaRPr spc="-135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08BDC70-7C18-4922-ADB8-130022C17DF3}"/>
              </a:ext>
            </a:extLst>
          </p:cNvPr>
          <p:cNvSpPr/>
          <p:nvPr/>
        </p:nvSpPr>
        <p:spPr>
          <a:xfrm>
            <a:off x="323088" y="932296"/>
            <a:ext cx="8496300" cy="574790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8336ACE-D0D5-489B-ACD7-457A46608889}"/>
              </a:ext>
            </a:extLst>
          </p:cNvPr>
          <p:cNvSpPr/>
          <p:nvPr/>
        </p:nvSpPr>
        <p:spPr>
          <a:xfrm>
            <a:off x="399288" y="834646"/>
            <a:ext cx="8858251" cy="5854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dia, meu caro!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Bom dia para ti também!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Como vai a vida?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Ótima, e a tua?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Comigo tudo bem, obrigado.</a:t>
            </a:r>
            <a:r>
              <a:rPr lang="pt-PT" sz="1700" dirty="0">
                <a:solidFill>
                  <a:srgbClr val="FF33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Como se diz bem em inglês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 nada! "Bem" em inglês diz-se "</a:t>
            </a:r>
            <a:r>
              <a:rPr lang="pt-PT" sz="17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well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". 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Que dia lindo...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Não há dia sem tarde.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ok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Fala-me português!</a:t>
            </a:r>
          </a:p>
          <a:p>
            <a:pPr marL="182563"/>
            <a:r>
              <a:rPr lang="pt-PT" sz="1700" dirty="0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O meu livro preferido é A Arte de Insultar.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Conheces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 Arte de Insultar é um livro escrito pelo filósofo Arthur Schopenhauer e foi publicado somente após sua morte em 1860.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</a:t>
            </a:r>
            <a:r>
              <a:rPr lang="pt-PT" sz="1700" u="sng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Adoro ir à praia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Deixando a frota, em nenhum porto ou praia.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Isso é dos lusíadas, não é?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Sim, este verso pertence aos Lusíadas.</a:t>
            </a:r>
          </a:p>
          <a:p>
            <a:pPr marL="182563"/>
            <a:r>
              <a:rPr lang="pt-PT" sz="1700" dirty="0" err="1">
                <a:solidFill>
                  <a:srgbClr val="488ED4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User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Adeus</a:t>
            </a:r>
          </a:p>
          <a:p>
            <a:pPr marL="182563"/>
            <a:r>
              <a:rPr lang="pt-PT" sz="1700" dirty="0" err="1">
                <a:solidFill>
                  <a:srgbClr val="00B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Bots</a:t>
            </a:r>
            <a:r>
              <a:rPr lang="pt-PT" sz="17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Até logo!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05AAF6C0-D971-4C1B-B829-B8B4D0B5493A}"/>
              </a:ext>
            </a:extLst>
          </p:cNvPr>
          <p:cNvSpPr/>
          <p:nvPr/>
        </p:nvSpPr>
        <p:spPr>
          <a:xfrm>
            <a:off x="0" y="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3"/>
                </a:moveTo>
                <a:lnTo>
                  <a:pt x="9144000" y="6857993"/>
                </a:lnTo>
                <a:lnTo>
                  <a:pt x="9144000" y="0"/>
                </a:lnTo>
                <a:lnTo>
                  <a:pt x="0" y="0"/>
                </a:lnTo>
                <a:lnTo>
                  <a:pt x="0" y="6857993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205" y="186331"/>
            <a:ext cx="2705101" cy="4610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pt-PT" spc="-135" dirty="0"/>
              <a:t>Trabalho Futuro</a:t>
            </a:r>
            <a:endParaRPr spc="-135" dirty="0"/>
          </a:p>
        </p:txBody>
      </p:sp>
      <p:pic>
        <p:nvPicPr>
          <p:cNvPr id="2052" name="Picture 4" descr="Resultado de imagem para ponto interrogaÃ§ao png">
            <a:extLst>
              <a:ext uri="{FF2B5EF4-FFF2-40B4-BE49-F238E27FC236}">
                <a16:creationId xmlns:a16="http://schemas.microsoft.com/office/drawing/2014/main" id="{DF3841DC-8498-4036-87DF-9A0D93C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68653"/>
            <a:ext cx="1819969" cy="181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trabalho futuro png">
            <a:extLst>
              <a:ext uri="{FF2B5EF4-FFF2-40B4-BE49-F238E27FC236}">
                <a16:creationId xmlns:a16="http://schemas.microsoft.com/office/drawing/2014/main" id="{7BACF2A3-A54A-444A-A532-AB064B3B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474" l="10000" r="90000">
                        <a14:foregroundMark x1="29035" y1="83947" x2="29035" y2="83947"/>
                        <a14:foregroundMark x1="28860" y1="85000" x2="28070" y2="94211"/>
                        <a14:foregroundMark x1="27544" y1="80658" x2="26842" y2="92895"/>
                        <a14:foregroundMark x1="27018" y1="95263" x2="26754" y2="99211"/>
                        <a14:foregroundMark x1="31228" y1="94474" x2="30351" y2="99474"/>
                        <a14:foregroundMark x1="30526" y1="79605" x2="30877" y2="98026"/>
                        <a14:backgroundMark x1="30175" y1="38026" x2="30175" y2="38026"/>
                        <a14:backgroundMark x1="38158" y1="41053" x2="38158" y2="41053"/>
                        <a14:backgroundMark x1="34211" y1="72763" x2="34649" y2="78026"/>
                        <a14:backgroundMark x1="33509" y1="65263" x2="34386" y2="69737"/>
                        <a14:backgroundMark x1="32018" y1="56447" x2="32018" y2="56447"/>
                        <a14:backgroundMark x1="32018" y1="56053" x2="32018" y2="56053"/>
                        <a14:backgroundMark x1="33333" y1="64079" x2="33333" y2="64079"/>
                        <a14:backgroundMark x1="33070" y1="62237" x2="33070" y2="62237"/>
                        <a14:backgroundMark x1="42632" y1="43421" x2="42632" y2="43421"/>
                        <a14:backgroundMark x1="42895" y1="43158" x2="42895" y2="43158"/>
                        <a14:backgroundMark x1="42105" y1="46974" x2="42105" y2="469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52400"/>
            <a:ext cx="468630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78AF0DB-B655-457A-AB34-6DE2F0DD9317}"/>
              </a:ext>
            </a:extLst>
          </p:cNvPr>
          <p:cNvSpPr/>
          <p:nvPr/>
        </p:nvSpPr>
        <p:spPr>
          <a:xfrm>
            <a:off x="1295400" y="2057399"/>
            <a:ext cx="6743699" cy="326147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5CFF42-7D2E-4CD5-BF8A-19AEEE23089F}"/>
              </a:ext>
            </a:extLst>
          </p:cNvPr>
          <p:cNvSpPr txBox="1"/>
          <p:nvPr/>
        </p:nvSpPr>
        <p:spPr>
          <a:xfrm>
            <a:off x="1447800" y="2250281"/>
            <a:ext cx="6391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Permitir geração dos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através da DSL possibilitando a especificação da categoria dos mesmos, prioridade,  agregação,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Aprendizagem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Criação de perfis de utilizador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Aprender através dos diálogos (utilizador, filmes,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Guardar estados para dar melhor seguimento à conversa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Resultado de imagem para bot png">
            <a:extLst>
              <a:ext uri="{FF2B5EF4-FFF2-40B4-BE49-F238E27FC236}">
                <a16:creationId xmlns:a16="http://schemas.microsoft.com/office/drawing/2014/main" id="{790224CB-C97F-4DAB-8626-1491B3C9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85" y="4350172"/>
            <a:ext cx="1974428" cy="19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9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790950" cy="6858000"/>
          </a:xfrm>
          <a:custGeom>
            <a:avLst/>
            <a:gdLst/>
            <a:ahLst/>
            <a:cxnLst/>
            <a:rect l="l" t="t" r="r" b="b"/>
            <a:pathLst>
              <a:path w="3790950" h="6858000">
                <a:moveTo>
                  <a:pt x="0" y="6858000"/>
                </a:moveTo>
                <a:lnTo>
                  <a:pt x="3790416" y="6858000"/>
                </a:lnTo>
                <a:lnTo>
                  <a:pt x="3790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ADE2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6432" y="0"/>
            <a:ext cx="5337924" cy="6858000"/>
          </a:xfrm>
          <a:custGeom>
            <a:avLst/>
            <a:gdLst/>
            <a:ahLst/>
            <a:cxnLst/>
            <a:rect l="l" t="t" r="r" b="b"/>
            <a:pathLst>
              <a:path w="5254625" h="6858000">
                <a:moveTo>
                  <a:pt x="0" y="6858000"/>
                </a:moveTo>
                <a:lnTo>
                  <a:pt x="5254269" y="6858000"/>
                </a:lnTo>
                <a:lnTo>
                  <a:pt x="525426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05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393769" y="2907495"/>
            <a:ext cx="4481552" cy="44627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pt-PT" sz="2400" b="1" spc="-90" dirty="0">
                <a:solidFill>
                  <a:srgbClr val="FFFFFF"/>
                </a:solidFill>
                <a:latin typeface="Arial"/>
                <a:cs typeface="Arial"/>
              </a:rPr>
              <a:t>DSL para a geração de </a:t>
            </a:r>
            <a:r>
              <a:rPr lang="pt-PT" sz="2400" b="1" spc="-90" dirty="0" err="1">
                <a:solidFill>
                  <a:srgbClr val="FFFFFF"/>
                </a:solidFill>
                <a:latin typeface="Arial"/>
                <a:cs typeface="Arial"/>
              </a:rPr>
              <a:t>Chatbots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9417" y="406961"/>
            <a:ext cx="14859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0200" y="5638800"/>
            <a:ext cx="2743200" cy="1043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11430" algn="ctr">
              <a:lnSpc>
                <a:spcPct val="166700"/>
              </a:lnSpc>
            </a:pPr>
            <a:r>
              <a:rPr lang="pt-PT"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Diana Ribeiro Barbosa</a:t>
            </a:r>
          </a:p>
          <a:p>
            <a:pPr marL="19685" marR="11430" algn="ctr">
              <a:lnSpc>
                <a:spcPct val="166700"/>
              </a:lnSpc>
            </a:pPr>
            <a:r>
              <a:rPr sz="1400" spc="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Francisco </a:t>
            </a:r>
            <a:r>
              <a:rPr sz="1400" spc="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Moreira</a:t>
            </a:r>
            <a:r>
              <a:rPr sz="1400" spc="-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Oliveira  </a:t>
            </a:r>
            <a:r>
              <a:rPr sz="1400" spc="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Raul Vilas</a:t>
            </a:r>
            <a:r>
              <a:rPr sz="1400" spc="-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1945" y="440382"/>
            <a:ext cx="3577870" cy="7046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55"/>
              </a:spcBef>
            </a:pPr>
            <a:r>
              <a:rPr sz="2050" spc="-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205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PT" sz="205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4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50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Minho</a:t>
            </a:r>
            <a:endParaRPr sz="2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765" algn="ctr">
              <a:lnSpc>
                <a:spcPct val="100000"/>
              </a:lnSpc>
              <a:spcBef>
                <a:spcPts val="439"/>
              </a:spcBef>
            </a:pPr>
            <a:r>
              <a:rPr lang="pt-PT" sz="1650" b="0" spc="-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em Engenharia Informática</a:t>
            </a:r>
            <a:endParaRPr sz="1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6914" y="2635658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9756" y="24688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56914" y="3693822"/>
            <a:ext cx="4404995" cy="0"/>
          </a:xfrm>
          <a:custGeom>
            <a:avLst/>
            <a:gdLst/>
            <a:ahLst/>
            <a:cxnLst/>
            <a:rect l="l" t="t" r="r" b="b"/>
            <a:pathLst>
              <a:path w="4404995">
                <a:moveTo>
                  <a:pt x="0" y="0"/>
                </a:moveTo>
                <a:lnTo>
                  <a:pt x="440446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9756" y="3863481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09">
                <a:moveTo>
                  <a:pt x="0" y="0"/>
                </a:moveTo>
                <a:lnTo>
                  <a:pt x="3838782" y="1"/>
                </a:lnTo>
              </a:path>
            </a:pathLst>
          </a:custGeom>
          <a:ln w="52916">
            <a:solidFill>
              <a:srgbClr val="00A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97846" y="0"/>
            <a:ext cx="108585" cy="6858000"/>
          </a:xfrm>
          <a:custGeom>
            <a:avLst/>
            <a:gdLst/>
            <a:ahLst/>
            <a:cxnLst/>
            <a:rect l="l" t="t" r="r" b="b"/>
            <a:pathLst>
              <a:path w="108585" h="6858000">
                <a:moveTo>
                  <a:pt x="0" y="6858000"/>
                </a:moveTo>
                <a:lnTo>
                  <a:pt x="108220" y="6858000"/>
                </a:lnTo>
                <a:lnTo>
                  <a:pt x="1082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A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738E9B3-4162-4211-8E04-17E91A6E4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22" y="386937"/>
            <a:ext cx="1608578" cy="80167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44E8D08-D3B1-4847-AFDC-BC0E4DA08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3424238"/>
            <a:ext cx="9524" cy="95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B588C0-2E66-481F-9319-3A719D2756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8" t="5400" b="12017"/>
          <a:stretch/>
        </p:blipFill>
        <p:spPr>
          <a:xfrm>
            <a:off x="935940" y="1911433"/>
            <a:ext cx="185621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737</Words>
  <Application>Microsoft Office PowerPoint</Application>
  <PresentationFormat>Apresentação no Ecrã (4:3)</PresentationFormat>
  <Paragraphs>120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Segoe UI</vt:lpstr>
      <vt:lpstr>Wingdings</vt:lpstr>
      <vt:lpstr>Office Theme</vt:lpstr>
      <vt:lpstr>Universidade do  Minho Laboratório em Engenharia Informática</vt:lpstr>
      <vt:lpstr>Estrutura</vt:lpstr>
      <vt:lpstr>O que é um Chatbot?</vt:lpstr>
      <vt:lpstr>Porquê? Para quê?</vt:lpstr>
      <vt:lpstr>Desenvolvimento</vt:lpstr>
      <vt:lpstr>Desenvolvimento</vt:lpstr>
      <vt:lpstr>Demo</vt:lpstr>
      <vt:lpstr>Trabalho Futuro</vt:lpstr>
      <vt:lpstr>Universidade do  Minho Laboratório em Engenharia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Minho Gramáticas na Compreensão de Software</dc:title>
  <dc:creator>Diana Barbosa</dc:creator>
  <cp:lastModifiedBy>Raul Boas</cp:lastModifiedBy>
  <cp:revision>131</cp:revision>
  <dcterms:created xsi:type="dcterms:W3CDTF">2019-01-12T14:07:05Z</dcterms:created>
  <dcterms:modified xsi:type="dcterms:W3CDTF">2019-03-27T09:45:12Z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