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78970" autoAdjust="0"/>
  </p:normalViewPr>
  <p:slideViewPr>
    <p:cSldViewPr snapToGrid="0">
      <p:cViewPr varScale="1">
        <p:scale>
          <a:sx n="85" d="100"/>
          <a:sy n="85" d="100"/>
        </p:scale>
        <p:origin x="3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3F985-D7A0-4024-A340-74BD8E01FD5A}" type="datetimeFigureOut">
              <a:rPr lang="en-US" smtClean="0"/>
              <a:t>8/1/2025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26602-18AA-4183-AB81-2AE9DBDA1217}" type="slidenum">
              <a:rPr lang="en-US" smtClean="0"/>
              <a:t>‹#›</a:t>
            </a:fld>
            <a:endParaRPr lang="en-US"/>
          </a:p>
        </p:txBody>
      </p:sp>
    </p:spTree>
    <p:extLst>
      <p:ext uri="{BB962C8B-B14F-4D97-AF65-F5344CB8AC3E}">
        <p14:creationId xmlns:p14="http://schemas.microsoft.com/office/powerpoint/2010/main" val="148787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những năm gần đây, </a:t>
            </a:r>
            <a:r>
              <a:rPr lang="vi-VN" b="1" dirty="0"/>
              <a:t>hệ thống điện hiện đại ngày càng trở nên phức tạp</a:t>
            </a:r>
            <a:r>
              <a:rPr lang="vi-VN" dirty="0"/>
              <a:t>. Điều này xuất phát từ việc tích hợp nhiều nguồn phát điện lớn, năng lượng tái tạo như điện gió, điện mặt trời, và việc mở rộng lưới điện truyền tải công suất cao.”</a:t>
            </a:r>
          </a:p>
          <a:p>
            <a:r>
              <a:rPr lang="vi-VN" dirty="0"/>
              <a:t>➡️ “Sự phức tạp này kéo theo một vấn đề rất đáng lo ngại – đó là </a:t>
            </a:r>
            <a:r>
              <a:rPr lang="vi-VN" b="1" dirty="0"/>
              <a:t>chất lượng điện năng (Power Quality – PQ)</a:t>
            </a:r>
            <a:r>
              <a:rPr lang="vi-VN" dirty="0"/>
              <a:t> ngày càng khó kiểm soát.”</a:t>
            </a:r>
          </a:p>
          <a:p>
            <a:r>
              <a:rPr lang="en-US" dirty="0"/>
              <a:t>📌 </a:t>
            </a:r>
            <a:r>
              <a:rPr lang="vi-VN" i="1" dirty="0"/>
              <a:t>Chất lượng điện kém không chỉ khiến thiết bị điện hoạt động sai lệch, mà còn có thể gây hỏng hóc, giảm tuổi thọ, ảnh hưởng đến cả doanh nghiệp và người dùng cuối.</a:t>
            </a:r>
            <a:endParaRPr lang="vi-VN" dirty="0"/>
          </a:p>
          <a:p>
            <a:r>
              <a:rPr lang="vi-VN" dirty="0"/>
              <a:t>“Trong quá trình vận hành, </a:t>
            </a:r>
            <a:r>
              <a:rPr lang="vi-VN" b="1" dirty="0"/>
              <a:t>sự cố PQ không phải lúc nào cũng xuất hiện đơn lẻ</a:t>
            </a:r>
            <a:r>
              <a:rPr lang="vi-VN" dirty="0"/>
              <a:t>. Chúng có thể xảy ra </a:t>
            </a:r>
            <a:r>
              <a:rPr lang="vi-VN" b="1" dirty="0"/>
              <a:t>đồng thời nhiều loại cùng lúc</a:t>
            </a:r>
            <a:r>
              <a:rPr lang="vi-VN" dirty="0"/>
              <a:t>, ví dụ: sụt áp + nhiễu hài, hay dao động điện áp + nhiễu xung. Ta gọi đó là </a:t>
            </a:r>
            <a:r>
              <a:rPr lang="vi-VN" b="1" dirty="0"/>
              <a:t>sự cố PQ phức tạp – Complex PQ Disturbances</a:t>
            </a:r>
            <a:r>
              <a:rPr lang="vi-VN" dirty="0"/>
              <a:t>.”</a:t>
            </a:r>
          </a:p>
          <a:p>
            <a:r>
              <a:rPr lang="en-US" dirty="0"/>
              <a:t>👉 </a:t>
            </a:r>
            <a:r>
              <a:rPr lang="vi-VN" i="1" dirty="0"/>
              <a:t>Vấn đề là: Các công cụ hiện nay thường chỉ giỏi phát hiện một loại sự cố tại một thời điểm. Nhưng nếu nhiều sự cố xảy ra cùng lúc thì sao? Việc phát hiện và phân loại sẽ trở nên không chính xác.</a:t>
            </a:r>
            <a:endParaRPr lang="vi-VN" dirty="0"/>
          </a:p>
        </p:txBody>
      </p:sp>
      <p:sp>
        <p:nvSpPr>
          <p:cNvPr id="4" name="Slide Number Placeholder 3"/>
          <p:cNvSpPr>
            <a:spLocks noGrp="1"/>
          </p:cNvSpPr>
          <p:nvPr>
            <p:ph type="sldNum" sz="quarter" idx="5"/>
          </p:nvPr>
        </p:nvSpPr>
        <p:spPr/>
        <p:txBody>
          <a:bodyPr/>
          <a:lstStyle/>
          <a:p>
            <a:fld id="{0AB26602-18AA-4183-AB81-2AE9DBDA1217}" type="slidenum">
              <a:rPr lang="en-US" smtClean="0"/>
              <a:t>3</a:t>
            </a:fld>
            <a:endParaRPr lang="en-US"/>
          </a:p>
        </p:txBody>
      </p:sp>
    </p:spTree>
    <p:extLst>
      <p:ext uri="{BB962C8B-B14F-4D97-AF65-F5344CB8AC3E}">
        <p14:creationId xmlns:p14="http://schemas.microsoft.com/office/powerpoint/2010/main" val="34190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 </a:t>
            </a:r>
            <a:r>
              <a:rPr lang="vi-VN" dirty="0"/>
              <a:t>độ lệch chuẩn → đo độ biến thiên</a:t>
            </a:r>
          </a:p>
          <a:p>
            <a:r>
              <a:rPr lang="vi-VN" dirty="0"/>
              <a:t>Hệ số ×10: làm nổi bật sự khác biệt giữa các loại nhiễu</a:t>
            </a:r>
          </a:p>
          <a:p>
            <a:r>
              <a:rPr lang="vi-VN" dirty="0"/>
              <a:t>Được sử dụng làm đầu vào cây quyết định</a:t>
            </a:r>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12</a:t>
            </a:fld>
            <a:endParaRPr lang="en-US"/>
          </a:p>
        </p:txBody>
      </p:sp>
    </p:spTree>
    <p:extLst>
      <p:ext uri="{BB962C8B-B14F-4D97-AF65-F5344CB8AC3E}">
        <p14:creationId xmlns:p14="http://schemas.microsoft.com/office/powerpoint/2010/main" val="1036553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Giá</a:t>
            </a:r>
            <a:r>
              <a:rPr lang="en-US" dirty="0"/>
              <a:t> </a:t>
            </a:r>
            <a:r>
              <a:rPr lang="en-US" dirty="0" err="1"/>
              <a:t>trị</a:t>
            </a:r>
            <a:r>
              <a:rPr lang="en-US" dirty="0"/>
              <a:t> PQ-index </a:t>
            </a:r>
            <a:r>
              <a:rPr lang="en-US" dirty="0" err="1"/>
              <a:t>càng</a:t>
            </a:r>
            <a:r>
              <a:rPr lang="en-US" dirty="0"/>
              <a:t> </a:t>
            </a:r>
            <a:r>
              <a:rPr lang="en-US" dirty="0" err="1"/>
              <a:t>cao</a:t>
            </a:r>
            <a:r>
              <a:rPr lang="en-US" dirty="0"/>
              <a:t> </a:t>
            </a:r>
            <a:r>
              <a:rPr lang="en-US" dirty="0" err="1"/>
              <a:t>thể</a:t>
            </a:r>
            <a:r>
              <a:rPr lang="en-US" dirty="0"/>
              <a:t> </a:t>
            </a:r>
            <a:r>
              <a:rPr lang="en-US" dirty="0" err="1"/>
              <a:t>hiện</a:t>
            </a:r>
            <a:r>
              <a:rPr lang="en-US" dirty="0"/>
              <a:t> </a:t>
            </a:r>
            <a:r>
              <a:rPr lang="en-US" dirty="0" err="1"/>
              <a:t>nhiễu</a:t>
            </a:r>
            <a:r>
              <a:rPr lang="en-US" dirty="0"/>
              <a:t> </a:t>
            </a:r>
            <a:r>
              <a:rPr lang="en-US" dirty="0" err="1"/>
              <a:t>càng</a:t>
            </a:r>
            <a:r>
              <a:rPr lang="en-US" dirty="0"/>
              <a:t> </a:t>
            </a:r>
            <a:r>
              <a:rPr lang="en-US" dirty="0" err="1"/>
              <a:t>phức</a:t>
            </a:r>
            <a:r>
              <a:rPr lang="en-US" dirty="0"/>
              <a:t> </a:t>
            </a:r>
            <a:r>
              <a:rPr lang="en-US" dirty="0" err="1"/>
              <a:t>tạp</a:t>
            </a:r>
            <a:r>
              <a:rPr lang="en-US" dirty="0"/>
              <a:t>.</a:t>
            </a:r>
          </a:p>
        </p:txBody>
      </p:sp>
      <p:sp>
        <p:nvSpPr>
          <p:cNvPr id="4" name="Slide Number Placeholder 3"/>
          <p:cNvSpPr>
            <a:spLocks noGrp="1"/>
          </p:cNvSpPr>
          <p:nvPr>
            <p:ph type="sldNum" sz="quarter" idx="5"/>
          </p:nvPr>
        </p:nvSpPr>
        <p:spPr/>
        <p:txBody>
          <a:bodyPr/>
          <a:lstStyle/>
          <a:p>
            <a:fld id="{0AB26602-18AA-4183-AB81-2AE9DBDA1217}" type="slidenum">
              <a:rPr lang="en-US" smtClean="0"/>
              <a:t>13</a:t>
            </a:fld>
            <a:endParaRPr lang="en-US"/>
          </a:p>
        </p:txBody>
      </p:sp>
    </p:spTree>
    <p:extLst>
      <p:ext uri="{BB962C8B-B14F-4D97-AF65-F5344CB8AC3E}">
        <p14:creationId xmlns:p14="http://schemas.microsoft.com/office/powerpoint/2010/main" val="227800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a:t>
            </a:r>
            <a:r>
              <a:rPr lang="vi-VN" dirty="0"/>
              <a:t>Nếu chỉ số PQ-index vượt 100 → tín hiệu đang chứa những biến động “mạnh mẽ” hơn bình thường (gợn sóng, đột biến)</a:t>
            </a:r>
            <a:br>
              <a:rPr lang="vi-VN" dirty="0"/>
            </a:br>
            <a:r>
              <a:rPr lang="vi-VN" dirty="0"/>
              <a:t>Ngược lại, tín hiệu dưới 100 → có thể chỉ là sag, flicker hoặc harmonic kéo dài.</a:t>
            </a:r>
            <a:endParaRPr lang="en-US" dirty="0"/>
          </a:p>
          <a:p>
            <a:endParaRPr lang="en-US" dirty="0"/>
          </a:p>
          <a:p>
            <a:r>
              <a:rPr lang="en-US" dirty="0"/>
              <a:t>Step 2:</a:t>
            </a:r>
          </a:p>
        </p:txBody>
      </p:sp>
      <p:sp>
        <p:nvSpPr>
          <p:cNvPr id="4" name="Slide Number Placeholder 3"/>
          <p:cNvSpPr>
            <a:spLocks noGrp="1"/>
          </p:cNvSpPr>
          <p:nvPr>
            <p:ph type="sldNum" sz="quarter" idx="5"/>
          </p:nvPr>
        </p:nvSpPr>
        <p:spPr/>
        <p:txBody>
          <a:bodyPr/>
          <a:lstStyle/>
          <a:p>
            <a:fld id="{0AB26602-18AA-4183-AB81-2AE9DBDA1217}" type="slidenum">
              <a:rPr lang="en-US" smtClean="0"/>
              <a:t>14</a:t>
            </a:fld>
            <a:endParaRPr lang="en-US"/>
          </a:p>
        </p:txBody>
      </p:sp>
    </p:spTree>
    <p:extLst>
      <p:ext uri="{BB962C8B-B14F-4D97-AF65-F5344CB8AC3E}">
        <p14:creationId xmlns:p14="http://schemas.microsoft.com/office/powerpoint/2010/main" val="517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đánh giá tính hiệu quả của phương pháp đề xuất, các tác giả đã tiến hành một loạt thực nghiệm mô phỏng bằng phần mềm MATLAB.”</a:t>
            </a:r>
            <a:endParaRPr lang="en-US" dirty="0"/>
          </a:p>
          <a:p>
            <a:pPr marL="228600" indent="-228600">
              <a:buAutoNum type="arabicPeriod"/>
            </a:pPr>
            <a:r>
              <a:rPr lang="en-US" dirty="0" err="1"/>
              <a:t>Dữ</a:t>
            </a:r>
            <a:r>
              <a:rPr lang="en-US" dirty="0"/>
              <a:t> </a:t>
            </a:r>
            <a:r>
              <a:rPr lang="en-US" dirty="0" err="1"/>
              <a:t>liệu</a:t>
            </a:r>
            <a:r>
              <a:rPr lang="en-US" dirty="0"/>
              <a:t> </a:t>
            </a:r>
            <a:r>
              <a:rPr lang="en-US" dirty="0" err="1"/>
              <a:t>đầu</a:t>
            </a:r>
            <a:r>
              <a:rPr lang="en-US" dirty="0"/>
              <a:t> </a:t>
            </a:r>
            <a:r>
              <a:rPr lang="en-US" dirty="0" err="1"/>
              <a:t>vào</a:t>
            </a:r>
            <a:endParaRPr lang="en-US" dirty="0"/>
          </a:p>
          <a:p>
            <a:pPr marL="628650" lvl="1" indent="-171450">
              <a:buFont typeface="Arial" panose="020B0604020202020204" pitchFamily="34" charset="0"/>
              <a:buChar char="•"/>
            </a:pPr>
            <a:r>
              <a:rPr lang="vi-VN" dirty="0"/>
              <a:t>Các tín hiệu điện áp mô phỏng được tạo bằng MATLAB.</a:t>
            </a:r>
          </a:p>
          <a:p>
            <a:pPr marL="628650" lvl="1" indent="-171450">
              <a:buFont typeface="Arial" panose="020B0604020202020204" pitchFamily="34" charset="0"/>
              <a:buChar char="•"/>
            </a:pPr>
            <a:r>
              <a:rPr lang="vi-VN" dirty="0"/>
              <a:t>Mỗi tín hiệu đại diện cho </a:t>
            </a:r>
            <a:r>
              <a:rPr lang="vi-VN" b="1" dirty="0"/>
              <a:t>một loại sự cố PQ phức tạp cụ thể</a:t>
            </a:r>
            <a:r>
              <a:rPr lang="vi-VN" dirty="0"/>
              <a:t>, bằng cách kết hợp 2–4 sự cố đơn lẻ.</a:t>
            </a:r>
          </a:p>
          <a:p>
            <a:pPr marL="628650" lvl="1" indent="-171450">
              <a:buFont typeface="Arial" panose="020B0604020202020204" pitchFamily="34" charset="0"/>
              <a:buChar char="•"/>
            </a:pPr>
            <a:r>
              <a:rPr lang="vi-VN" dirty="0"/>
              <a:t>Tổng cộng </a:t>
            </a:r>
            <a:r>
              <a:rPr lang="vi-VN" b="1" dirty="0"/>
              <a:t>16 loại sự cố PQ phức tạp</a:t>
            </a:r>
            <a:r>
              <a:rPr lang="vi-VN" dirty="0"/>
              <a:t> đã được tạo ra (như trong Bảng II của bài báo).</a:t>
            </a:r>
          </a:p>
          <a:p>
            <a:pPr marL="457200" lvl="1" indent="0">
              <a:buFont typeface="Arial" panose="020B0604020202020204" pitchFamily="34" charset="0"/>
              <a:buNone/>
            </a:pPr>
            <a:endParaRPr lang="en-US" dirty="0"/>
          </a:p>
          <a:p>
            <a:pPr marL="228600" indent="-228600">
              <a:buAutoNum type="arabicPeriod"/>
            </a:pPr>
            <a:r>
              <a:rPr lang="en-US" dirty="0" err="1"/>
              <a:t>Quá</a:t>
            </a:r>
            <a:r>
              <a:rPr lang="en-US" dirty="0"/>
              <a:t> </a:t>
            </a:r>
            <a:r>
              <a:rPr lang="en-US" dirty="0" err="1"/>
              <a:t>trình</a:t>
            </a:r>
            <a:r>
              <a:rPr lang="en-US" dirty="0"/>
              <a:t> </a:t>
            </a:r>
            <a:r>
              <a:rPr lang="en-US" dirty="0" err="1"/>
              <a:t>xử</a:t>
            </a:r>
            <a:r>
              <a:rPr lang="en-US" dirty="0"/>
              <a:t> </a:t>
            </a:r>
            <a:r>
              <a:rPr lang="en-US" dirty="0" err="1"/>
              <a:t>lý</a:t>
            </a:r>
            <a:endParaRPr lang="en-US" dirty="0"/>
          </a:p>
          <a:p>
            <a:pPr marL="628650" lvl="1" indent="-171450">
              <a:buFont typeface="Arial" panose="020B0604020202020204" pitchFamily="34" charset="0"/>
              <a:buChar char="•"/>
            </a:pPr>
            <a:r>
              <a:rPr lang="vi-VN" dirty="0"/>
              <a:t>Mỗi tín hiệu được xử lý bằng </a:t>
            </a:r>
            <a:r>
              <a:rPr lang="vi-VN" b="1" dirty="0"/>
              <a:t>biến đổi Stockwell và Hilbert</a:t>
            </a:r>
            <a:r>
              <a:rPr lang="vi-VN" dirty="0"/>
              <a:t>.</a:t>
            </a:r>
          </a:p>
          <a:p>
            <a:pPr marL="628650" lvl="1" indent="-171450">
              <a:buFont typeface="Arial" panose="020B0604020202020204" pitchFamily="34" charset="0"/>
              <a:buChar char="•"/>
            </a:pPr>
            <a:r>
              <a:rPr lang="vi-VN" dirty="0"/>
              <a:t>Hệ thống tính toán:</a:t>
            </a:r>
          </a:p>
          <a:p>
            <a:pPr marL="1085850" lvl="2" indent="-171450">
              <a:buFont typeface="Arial" panose="020B0604020202020204" pitchFamily="34" charset="0"/>
              <a:buChar char="•"/>
            </a:pPr>
            <a:r>
              <a:rPr lang="vi-VN" b="1" dirty="0"/>
              <a:t>ST-index</a:t>
            </a:r>
            <a:endParaRPr lang="vi-VN" dirty="0"/>
          </a:p>
          <a:p>
            <a:pPr marL="1085850" lvl="2" indent="-171450">
              <a:buFont typeface="Arial" panose="020B0604020202020204" pitchFamily="34" charset="0"/>
              <a:buChar char="•"/>
            </a:pPr>
            <a:r>
              <a:rPr lang="vi-VN" b="1" dirty="0"/>
              <a:t>H-index</a:t>
            </a:r>
            <a:endParaRPr lang="vi-VN" dirty="0"/>
          </a:p>
          <a:p>
            <a:pPr marL="1085850" lvl="2" indent="-171450">
              <a:buFont typeface="Arial" panose="020B0604020202020204" pitchFamily="34" charset="0"/>
              <a:buChar char="•"/>
            </a:pPr>
            <a:r>
              <a:rPr lang="vi-VN" b="1" dirty="0"/>
              <a:t>PQ-index</a:t>
            </a:r>
            <a:r>
              <a:rPr lang="vi-VN" dirty="0"/>
              <a:t> = ST × H</a:t>
            </a:r>
          </a:p>
          <a:p>
            <a:pPr marL="628650" lvl="1" indent="-171450">
              <a:buFont typeface="Arial" panose="020B0604020202020204" pitchFamily="34" charset="0"/>
              <a:buChar char="•"/>
            </a:pPr>
            <a:r>
              <a:rPr lang="vi-VN" dirty="0"/>
              <a:t>Sau đó, tín hiệu được đưa vào </a:t>
            </a:r>
            <a:r>
              <a:rPr lang="vi-VN" b="1" dirty="0"/>
              <a:t>cây quyết định</a:t>
            </a:r>
            <a:r>
              <a:rPr lang="vi-VN" dirty="0"/>
              <a:t> để xác định loại sự cố.</a:t>
            </a:r>
          </a:p>
          <a:p>
            <a:pPr marL="685800" lvl="1" indent="-228600">
              <a:buFont typeface="Arial" panose="020B0604020202020204" pitchFamily="34" charset="0"/>
              <a:buChar char="•"/>
            </a:pPr>
            <a:endParaRPr lang="en-US" dirty="0"/>
          </a:p>
          <a:p>
            <a:pPr marL="228600" indent="-228600">
              <a:buAutoNum type="arabicPeriod"/>
            </a:pPr>
            <a:r>
              <a:rPr lang="en-US" dirty="0" err="1"/>
              <a:t>Kết</a:t>
            </a:r>
            <a:r>
              <a:rPr lang="en-US" dirty="0"/>
              <a:t> </a:t>
            </a:r>
            <a:r>
              <a:rPr lang="en-US" dirty="0" err="1"/>
              <a:t>quả</a:t>
            </a:r>
            <a:r>
              <a:rPr lang="en-US" dirty="0"/>
              <a:t> </a:t>
            </a:r>
            <a:r>
              <a:rPr lang="en-US" dirty="0" err="1"/>
              <a:t>huấn</a:t>
            </a:r>
            <a:r>
              <a:rPr lang="en-US" dirty="0"/>
              <a:t> </a:t>
            </a:r>
            <a:r>
              <a:rPr lang="en-US" dirty="0" err="1"/>
              <a:t>luyện</a:t>
            </a:r>
            <a:r>
              <a:rPr lang="en-US" dirty="0"/>
              <a:t> </a:t>
            </a:r>
            <a:r>
              <a:rPr lang="en-US" dirty="0" err="1"/>
              <a:t>và</a:t>
            </a:r>
            <a:r>
              <a:rPr lang="en-US" dirty="0"/>
              <a:t> </a:t>
            </a:r>
            <a:r>
              <a:rPr lang="en-US" dirty="0" err="1"/>
              <a:t>kiểm</a:t>
            </a:r>
            <a:r>
              <a:rPr lang="en-US" dirty="0"/>
              <a:t> </a:t>
            </a:r>
            <a:r>
              <a:rPr lang="en-US" dirty="0" err="1"/>
              <a:t>tra</a:t>
            </a:r>
            <a:endParaRPr lang="en-US" dirty="0"/>
          </a:p>
          <a:p>
            <a:pPr marL="628650" lvl="1" indent="-171450">
              <a:buFont typeface="Arial" panose="020B0604020202020204" pitchFamily="34" charset="0"/>
              <a:buChar char="•"/>
            </a:pPr>
            <a:r>
              <a:rPr lang="vi-VN" dirty="0"/>
              <a:t>Nhiều trường hợp thử nghiệm khác nhau được đưa ra để đảm bảo tính ổn định.</a:t>
            </a:r>
          </a:p>
          <a:p>
            <a:pPr marL="628650" lvl="1" indent="-171450">
              <a:buFont typeface="Arial" panose="020B0604020202020204" pitchFamily="34" charset="0"/>
              <a:buChar char="•"/>
            </a:pPr>
            <a:r>
              <a:rPr lang="vi-VN" dirty="0"/>
              <a:t>Các tín hiệu đều được gán nhãn và so sánh với kết quả phân loại từ hệ thống.</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15</a:t>
            </a:fld>
            <a:endParaRPr lang="en-US"/>
          </a:p>
        </p:txBody>
      </p:sp>
    </p:spTree>
    <p:extLst>
      <p:ext uri="{BB962C8B-B14F-4D97-AF65-F5344CB8AC3E}">
        <p14:creationId xmlns:p14="http://schemas.microsoft.com/office/powerpoint/2010/main" val="230243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Sau khi thực hiện các thực nghiệm, các tác giả đã đánh giá độ chính xác của thuật toán phân loại và so sánh với các phương pháp trước đó</a:t>
            </a:r>
            <a:endParaRPr lang="en-US" dirty="0"/>
          </a:p>
          <a:p>
            <a:pPr marL="171450" indent="-171450">
              <a:buFont typeface="Arial" panose="020B0604020202020204" pitchFamily="34" charset="0"/>
              <a:buChar char="•"/>
            </a:pPr>
            <a:r>
              <a:rPr lang="vi-VN" dirty="0"/>
              <a:t>Phương pháp đề xuất đạt độ chính xác phân loại </a:t>
            </a:r>
            <a:r>
              <a:rPr lang="vi-VN" b="1" dirty="0"/>
              <a:t>97.93%</a:t>
            </a:r>
            <a:r>
              <a:rPr lang="vi-VN" dirty="0"/>
              <a:t>.</a:t>
            </a:r>
          </a:p>
          <a:p>
            <a:pPr marL="171450" indent="-171450">
              <a:buFont typeface="Arial" panose="020B0604020202020204" pitchFamily="34" charset="0"/>
              <a:buChar char="•"/>
            </a:pPr>
            <a:r>
              <a:rPr lang="vi-VN" dirty="0"/>
              <a:t>Điều này cho thấy độ tin cậy cao trong việc nhận diện chính xác các sự cố PQ phức tạp.</a:t>
            </a:r>
          </a:p>
          <a:p>
            <a:pPr marL="171450" indent="-171450">
              <a:buFont typeface="Arial" panose="020B0604020202020204" pitchFamily="34" charset="0"/>
              <a:buChar char="•"/>
            </a:pPr>
            <a:r>
              <a:rPr lang="vi-VN" dirty="0"/>
              <a:t>Trong khi đó, các phương pháp cũ như WT + RBFNN hoặc ST + Fuzzy chỉ đạt khoảng </a:t>
            </a:r>
            <a:r>
              <a:rPr lang="vi-VN" b="1" dirty="0"/>
              <a:t>96.67%</a:t>
            </a:r>
            <a:r>
              <a:rPr lang="vi-VN" dirty="0"/>
              <a:t>.</a:t>
            </a:r>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16</a:t>
            </a:fld>
            <a:endParaRPr lang="en-US"/>
          </a:p>
        </p:txBody>
      </p:sp>
    </p:spTree>
    <p:extLst>
      <p:ext uri="{BB962C8B-B14F-4D97-AF65-F5344CB8AC3E}">
        <p14:creationId xmlns:p14="http://schemas.microsoft.com/office/powerpoint/2010/main" val="108188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Bài báo cung cấp các biểu đồ thể hiện ST-index, H-index và PQ-index.</a:t>
            </a:r>
          </a:p>
          <a:p>
            <a:r>
              <a:rPr lang="vi-VN" dirty="0"/>
              <a:t>Qua đó, người đọc có thể quan sát trực quan thời điểm xảy ra sự cố và cách hệ thống phân biệt từng loại.</a:t>
            </a:r>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17</a:t>
            </a:fld>
            <a:endParaRPr lang="en-US"/>
          </a:p>
        </p:txBody>
      </p:sp>
    </p:spTree>
    <p:extLst>
      <p:ext uri="{BB962C8B-B14F-4D97-AF65-F5344CB8AC3E}">
        <p14:creationId xmlns:p14="http://schemas.microsoft.com/office/powerpoint/2010/main" val="17066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5F8DB-40EA-61CB-4BB6-9F02B1839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25A79-4C64-5BBD-C80E-401A708F97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A452F4-7156-6CCE-C3CC-C074EB65E02B}"/>
              </a:ext>
            </a:extLst>
          </p:cNvPr>
          <p:cNvSpPr>
            <a:spLocks noGrp="1"/>
          </p:cNvSpPr>
          <p:nvPr>
            <p:ph type="body" idx="1"/>
          </p:nvPr>
        </p:nvSpPr>
        <p:spPr/>
        <p:txBody>
          <a:bodyPr/>
          <a:lstStyle/>
          <a:p>
            <a:r>
              <a:rPr lang="vi-VN" dirty="0"/>
              <a:t>Tóm lại, bài báo đã đề xuất một phương pháp hiệu quả để phát hiện và phân loại các sự cố chất lượng điện phức tạp bằng cách kết hợp hai kỹ thuật xử lý tín hiệu</a:t>
            </a:r>
            <a:endParaRPr lang="en-US" dirty="0"/>
          </a:p>
          <a:p>
            <a:endParaRPr lang="en-US" dirty="0"/>
          </a:p>
          <a:p>
            <a:pPr marL="228600" indent="-228600">
              <a:buAutoNum type="arabicPeriod"/>
            </a:pPr>
            <a:r>
              <a:rPr lang="en-US" dirty="0"/>
              <a:t>Key contributions</a:t>
            </a:r>
          </a:p>
          <a:p>
            <a:pPr marL="628650" lvl="1" indent="-171450">
              <a:buFont typeface="Arial" panose="020B0604020202020204" pitchFamily="34" charset="0"/>
              <a:buChar char="•"/>
            </a:pPr>
            <a:r>
              <a:rPr lang="vi-VN" dirty="0"/>
              <a:t>Kết hợp </a:t>
            </a:r>
            <a:r>
              <a:rPr lang="vi-VN" b="1" dirty="0"/>
              <a:t>biến đổi Stockwell</a:t>
            </a:r>
            <a:r>
              <a:rPr lang="vi-VN" dirty="0"/>
              <a:t> và </a:t>
            </a:r>
            <a:r>
              <a:rPr lang="vi-VN" b="1" dirty="0"/>
              <a:t>Hilbert</a:t>
            </a:r>
            <a:r>
              <a:rPr lang="vi-VN" dirty="0"/>
              <a:t> để trích xuất đặc trưng tín hiệu.</a:t>
            </a:r>
          </a:p>
          <a:p>
            <a:pPr marL="628650" lvl="1" indent="-171450">
              <a:buFont typeface="Arial" panose="020B0604020202020204" pitchFamily="34" charset="0"/>
              <a:buChar char="•"/>
            </a:pPr>
            <a:r>
              <a:rPr lang="vi-VN" dirty="0"/>
              <a:t>Giới thiệu chỉ số </a:t>
            </a:r>
            <a:r>
              <a:rPr lang="vi-VN" b="1" dirty="0"/>
              <a:t>PQ-index</a:t>
            </a:r>
            <a:r>
              <a:rPr lang="vi-VN" dirty="0"/>
              <a:t> mới để phản ánh mức độ nghiêm trọng của sự cố.</a:t>
            </a:r>
          </a:p>
          <a:p>
            <a:pPr marL="628650" lvl="1" indent="-171450">
              <a:buFont typeface="Arial" panose="020B0604020202020204" pitchFamily="34" charset="0"/>
              <a:buChar char="•"/>
            </a:pPr>
            <a:r>
              <a:rPr lang="vi-VN" dirty="0"/>
              <a:t>Sử dụng </a:t>
            </a:r>
            <a:r>
              <a:rPr lang="vi-VN" b="1" dirty="0"/>
              <a:t>cây quyết định theo quy tắc</a:t>
            </a:r>
            <a:r>
              <a:rPr lang="vi-VN" dirty="0"/>
              <a:t> đơn giản mà hiệu quả để phân loại.</a:t>
            </a:r>
          </a:p>
          <a:p>
            <a:pPr marL="628650" lvl="1" indent="-171450">
              <a:buFont typeface="Arial" panose="020B0604020202020204" pitchFamily="34" charset="0"/>
              <a:buChar char="•"/>
            </a:pPr>
            <a:r>
              <a:rPr lang="vi-VN" dirty="0"/>
              <a:t>Đạt độ chính xác </a:t>
            </a:r>
            <a:r>
              <a:rPr lang="vi-VN" b="1" dirty="0"/>
              <a:t>97.93%</a:t>
            </a:r>
            <a:r>
              <a:rPr lang="vi-VN" dirty="0"/>
              <a:t> trong thử nghiệm với 16 loại sự cố PQ phức tạp.</a:t>
            </a:r>
          </a:p>
          <a:p>
            <a:pPr marL="228600" indent="-228600">
              <a:buAutoNum type="arabicPeriod"/>
            </a:pPr>
            <a:endParaRPr lang="en-US" dirty="0"/>
          </a:p>
          <a:p>
            <a:pPr marL="228600" indent="-228600">
              <a:buAutoNum type="arabicPeriod"/>
            </a:pPr>
            <a:r>
              <a:rPr lang="en-US" dirty="0"/>
              <a:t>Future Work</a:t>
            </a:r>
          </a:p>
          <a:p>
            <a:pPr marL="628650" lvl="1" indent="-171450">
              <a:buFont typeface="Arial" panose="020B0604020202020204" pitchFamily="34" charset="0"/>
              <a:buChar char="•"/>
            </a:pPr>
            <a:r>
              <a:rPr lang="vi-VN" dirty="0"/>
              <a:t>Thử nghiệm thuật toán với </a:t>
            </a:r>
            <a:r>
              <a:rPr lang="vi-VN" b="1" dirty="0"/>
              <a:t>dữ liệu thực tế</a:t>
            </a:r>
            <a:r>
              <a:rPr lang="vi-VN" dirty="0"/>
              <a:t> từ cảm biến hoặc đồng hồ thông minh.</a:t>
            </a:r>
          </a:p>
          <a:p>
            <a:pPr marL="628650" lvl="1" indent="-171450">
              <a:buFont typeface="Arial" panose="020B0604020202020204" pitchFamily="34" charset="0"/>
              <a:buChar char="•"/>
            </a:pPr>
            <a:r>
              <a:rPr lang="vi-VN" dirty="0"/>
              <a:t>Nâng cấp cây quyết định bằng </a:t>
            </a:r>
            <a:r>
              <a:rPr lang="vi-VN" b="1" dirty="0"/>
              <a:t>các quy tắc học tự động hoặc thích nghi</a:t>
            </a:r>
            <a:r>
              <a:rPr lang="vi-VN" dirty="0"/>
              <a:t>.</a:t>
            </a:r>
          </a:p>
          <a:p>
            <a:pPr marL="628650" lvl="1" indent="-171450">
              <a:buFont typeface="Arial" panose="020B0604020202020204" pitchFamily="34" charset="0"/>
              <a:buChar char="•"/>
            </a:pPr>
            <a:r>
              <a:rPr lang="vi-VN" dirty="0"/>
              <a:t>Tích hợp phương pháp vào </a:t>
            </a:r>
            <a:r>
              <a:rPr lang="vi-VN" b="1" dirty="0"/>
              <a:t>hệ thống giám sát PQ theo thời gian thực</a:t>
            </a:r>
            <a:r>
              <a:rPr lang="vi-VN" dirty="0"/>
              <a:t>.</a:t>
            </a:r>
          </a:p>
          <a:p>
            <a:pPr marL="628650" lvl="1" indent="-171450">
              <a:buFont typeface="Arial" panose="020B0604020202020204" pitchFamily="34" charset="0"/>
              <a:buChar char="•"/>
            </a:pPr>
            <a:r>
              <a:rPr lang="vi-VN" dirty="0"/>
              <a:t>Mở rộng mô hình để xử lý </a:t>
            </a:r>
            <a:r>
              <a:rPr lang="vi-VN" b="1" dirty="0"/>
              <a:t>các loại sự cố mới</a:t>
            </a:r>
            <a:r>
              <a:rPr lang="vi-VN" dirty="0"/>
              <a:t> trong lưới điện thông minh và năng lượng tái tạo.</a:t>
            </a:r>
          </a:p>
          <a:p>
            <a:pPr marL="228600" indent="-228600">
              <a:buAutoNum type="arabicPeriod"/>
            </a:pPr>
            <a:endParaRPr lang="en-US" dirty="0"/>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B8B453B0-4328-AEBC-B847-B2FB9F96AAF4}"/>
              </a:ext>
            </a:extLst>
          </p:cNvPr>
          <p:cNvSpPr>
            <a:spLocks noGrp="1"/>
          </p:cNvSpPr>
          <p:nvPr>
            <p:ph type="sldNum" sz="quarter" idx="5"/>
          </p:nvPr>
        </p:nvSpPr>
        <p:spPr/>
        <p:txBody>
          <a:bodyPr/>
          <a:lstStyle/>
          <a:p>
            <a:fld id="{0AB26602-18AA-4183-AB81-2AE9DBDA1217}" type="slidenum">
              <a:rPr lang="en-US" smtClean="0"/>
              <a:t>18</a:t>
            </a:fld>
            <a:endParaRPr lang="en-US"/>
          </a:p>
        </p:txBody>
      </p:sp>
    </p:spTree>
    <p:extLst>
      <p:ext uri="{BB962C8B-B14F-4D97-AF65-F5344CB8AC3E}">
        <p14:creationId xmlns:p14="http://schemas.microsoft.com/office/powerpoint/2010/main" val="190797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A692B-1798-411E-2270-901C38106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940AD-A12A-EA67-CD78-79D5C492D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EF5FB-9B81-916B-C81A-85761E9AFFAE}"/>
              </a:ext>
            </a:extLst>
          </p:cNvPr>
          <p:cNvSpPr>
            <a:spLocks noGrp="1"/>
          </p:cNvSpPr>
          <p:nvPr>
            <p:ph type="body" idx="1"/>
          </p:nvPr>
        </p:nvSpPr>
        <p:spPr/>
        <p:txBody>
          <a:bodyPr/>
          <a:lstStyle/>
          <a:p>
            <a:r>
              <a:rPr lang="vi-VN" dirty="0"/>
              <a:t>Tóm lại, bài báo đã đề xuất một phương pháp hiệu quả để phát hiện và phân loại các sự cố chất lượng điện phức tạp bằng cách kết hợp hai kỹ thuật xử lý tín hiệu</a:t>
            </a:r>
            <a:endParaRPr lang="en-US" dirty="0"/>
          </a:p>
          <a:p>
            <a:endParaRPr lang="en-US" dirty="0"/>
          </a:p>
          <a:p>
            <a:pPr marL="228600" indent="-228600">
              <a:buAutoNum type="arabicPeriod"/>
            </a:pPr>
            <a:r>
              <a:rPr lang="en-US" dirty="0"/>
              <a:t>Key contributions</a:t>
            </a:r>
          </a:p>
          <a:p>
            <a:pPr marL="628650" lvl="1" indent="-171450">
              <a:buFont typeface="Arial" panose="020B0604020202020204" pitchFamily="34" charset="0"/>
              <a:buChar char="•"/>
            </a:pPr>
            <a:r>
              <a:rPr lang="vi-VN" dirty="0"/>
              <a:t>Kết hợp </a:t>
            </a:r>
            <a:r>
              <a:rPr lang="vi-VN" b="1" dirty="0"/>
              <a:t>biến đổi Stockwell</a:t>
            </a:r>
            <a:r>
              <a:rPr lang="vi-VN" dirty="0"/>
              <a:t> và </a:t>
            </a:r>
            <a:r>
              <a:rPr lang="vi-VN" b="1" dirty="0"/>
              <a:t>Hilbert</a:t>
            </a:r>
            <a:r>
              <a:rPr lang="vi-VN" dirty="0"/>
              <a:t> để trích xuất đặc trưng tín hiệu.</a:t>
            </a:r>
          </a:p>
          <a:p>
            <a:pPr marL="628650" lvl="1" indent="-171450">
              <a:buFont typeface="Arial" panose="020B0604020202020204" pitchFamily="34" charset="0"/>
              <a:buChar char="•"/>
            </a:pPr>
            <a:r>
              <a:rPr lang="vi-VN" dirty="0"/>
              <a:t>Giới thiệu chỉ số </a:t>
            </a:r>
            <a:r>
              <a:rPr lang="vi-VN" b="1" dirty="0"/>
              <a:t>PQ-index</a:t>
            </a:r>
            <a:r>
              <a:rPr lang="vi-VN" dirty="0"/>
              <a:t> mới để phản ánh mức độ nghiêm trọng của sự cố.</a:t>
            </a:r>
          </a:p>
          <a:p>
            <a:pPr marL="628650" lvl="1" indent="-171450">
              <a:buFont typeface="Arial" panose="020B0604020202020204" pitchFamily="34" charset="0"/>
              <a:buChar char="•"/>
            </a:pPr>
            <a:r>
              <a:rPr lang="vi-VN" dirty="0"/>
              <a:t>Sử dụng </a:t>
            </a:r>
            <a:r>
              <a:rPr lang="vi-VN" b="1" dirty="0"/>
              <a:t>cây quyết định theo quy tắc</a:t>
            </a:r>
            <a:r>
              <a:rPr lang="vi-VN" dirty="0"/>
              <a:t> đơn giản mà hiệu quả để phân loại.</a:t>
            </a:r>
          </a:p>
          <a:p>
            <a:pPr marL="628650" lvl="1" indent="-171450">
              <a:buFont typeface="Arial" panose="020B0604020202020204" pitchFamily="34" charset="0"/>
              <a:buChar char="•"/>
            </a:pPr>
            <a:r>
              <a:rPr lang="vi-VN" dirty="0"/>
              <a:t>Đạt độ chính xác </a:t>
            </a:r>
            <a:r>
              <a:rPr lang="vi-VN" b="1" dirty="0"/>
              <a:t>97.93%</a:t>
            </a:r>
            <a:r>
              <a:rPr lang="vi-VN" dirty="0"/>
              <a:t> trong thử nghiệm với 16 loại sự cố PQ phức tạp.</a:t>
            </a:r>
          </a:p>
          <a:p>
            <a:pPr marL="228600" indent="-228600">
              <a:buAutoNum type="arabicPeriod"/>
            </a:pPr>
            <a:endParaRPr lang="en-US" dirty="0"/>
          </a:p>
          <a:p>
            <a:pPr marL="228600" indent="-228600">
              <a:buAutoNum type="arabicPeriod"/>
            </a:pPr>
            <a:r>
              <a:rPr lang="en-US" dirty="0"/>
              <a:t>Future Work</a:t>
            </a:r>
          </a:p>
          <a:p>
            <a:pPr marL="628650" lvl="1" indent="-171450">
              <a:buFont typeface="Arial" panose="020B0604020202020204" pitchFamily="34" charset="0"/>
              <a:buChar char="•"/>
            </a:pPr>
            <a:r>
              <a:rPr lang="vi-VN" dirty="0"/>
              <a:t>Thử nghiệm thuật toán với </a:t>
            </a:r>
            <a:r>
              <a:rPr lang="vi-VN" b="1" dirty="0"/>
              <a:t>dữ liệu thực tế</a:t>
            </a:r>
            <a:r>
              <a:rPr lang="vi-VN" dirty="0"/>
              <a:t> từ cảm biến hoặc đồng hồ thông minh.</a:t>
            </a:r>
          </a:p>
          <a:p>
            <a:pPr marL="628650" lvl="1" indent="-171450">
              <a:buFont typeface="Arial" panose="020B0604020202020204" pitchFamily="34" charset="0"/>
              <a:buChar char="•"/>
            </a:pPr>
            <a:r>
              <a:rPr lang="vi-VN" dirty="0"/>
              <a:t>Nâng cấp cây quyết định bằng </a:t>
            </a:r>
            <a:r>
              <a:rPr lang="vi-VN" b="1" dirty="0"/>
              <a:t>các quy tắc học tự động hoặc thích nghi</a:t>
            </a:r>
            <a:r>
              <a:rPr lang="vi-VN" dirty="0"/>
              <a:t>.</a:t>
            </a:r>
          </a:p>
          <a:p>
            <a:pPr marL="628650" lvl="1" indent="-171450">
              <a:buFont typeface="Arial" panose="020B0604020202020204" pitchFamily="34" charset="0"/>
              <a:buChar char="•"/>
            </a:pPr>
            <a:r>
              <a:rPr lang="vi-VN" dirty="0"/>
              <a:t>Tích hợp phương pháp vào </a:t>
            </a:r>
            <a:r>
              <a:rPr lang="vi-VN" b="1" dirty="0"/>
              <a:t>hệ thống giám sát PQ theo thời gian thực</a:t>
            </a:r>
            <a:r>
              <a:rPr lang="vi-VN" dirty="0"/>
              <a:t>.</a:t>
            </a:r>
          </a:p>
          <a:p>
            <a:pPr marL="628650" lvl="1" indent="-171450">
              <a:buFont typeface="Arial" panose="020B0604020202020204" pitchFamily="34" charset="0"/>
              <a:buChar char="•"/>
            </a:pPr>
            <a:r>
              <a:rPr lang="vi-VN" dirty="0"/>
              <a:t>Mở rộng mô hình để xử lý </a:t>
            </a:r>
            <a:r>
              <a:rPr lang="vi-VN" b="1" dirty="0"/>
              <a:t>các loại sự cố mới</a:t>
            </a:r>
            <a:r>
              <a:rPr lang="vi-VN" dirty="0"/>
              <a:t> trong lưới điện thông minh và năng lượng tái tạo.</a:t>
            </a:r>
          </a:p>
          <a:p>
            <a:pPr marL="228600" indent="-228600">
              <a:buAutoNum type="arabicPeriod"/>
            </a:pPr>
            <a:endParaRPr lang="en-US" dirty="0"/>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85796F47-BD4E-2BA7-B383-1B30A6261D87}"/>
              </a:ext>
            </a:extLst>
          </p:cNvPr>
          <p:cNvSpPr>
            <a:spLocks noGrp="1"/>
          </p:cNvSpPr>
          <p:nvPr>
            <p:ph type="sldNum" sz="quarter" idx="5"/>
          </p:nvPr>
        </p:nvSpPr>
        <p:spPr/>
        <p:txBody>
          <a:bodyPr/>
          <a:lstStyle/>
          <a:p>
            <a:fld id="{0AB26602-18AA-4183-AB81-2AE9DBDA1217}" type="slidenum">
              <a:rPr lang="en-US" smtClean="0"/>
              <a:t>19</a:t>
            </a:fld>
            <a:endParaRPr lang="en-US"/>
          </a:p>
        </p:txBody>
      </p:sp>
    </p:spTree>
    <p:extLst>
      <p:ext uri="{BB962C8B-B14F-4D97-AF65-F5344CB8AC3E}">
        <p14:creationId xmlns:p14="http://schemas.microsoft.com/office/powerpoint/2010/main" val="356158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“Vậy vì sao chúng ta cần một giải pháp mới?”</a:t>
            </a:r>
          </a:p>
          <a:p>
            <a:r>
              <a:rPr lang="en-US" b="1" dirty="0"/>
              <a:t>✅ </a:t>
            </a:r>
            <a:r>
              <a:rPr lang="vi-VN" b="1" dirty="0"/>
              <a:t>Thứ nhất: Hệ thống điện ngày càng mở rộng, phức tạp</a:t>
            </a:r>
          </a:p>
          <a:p>
            <a:r>
              <a:rPr lang="vi-VN" dirty="0"/>
              <a:t>Nhiều thiết bị điện tử nhạy cảm xuất hiện.</a:t>
            </a:r>
          </a:p>
          <a:p>
            <a:r>
              <a:rPr lang="vi-VN" dirty="0"/>
              <a:t>Nguồn năng lượng tái tạo biến động cao.</a:t>
            </a:r>
          </a:p>
          <a:p>
            <a:r>
              <a:rPr lang="vi-VN" dirty="0"/>
              <a:t>Người tiêu dùng yêu cầu </a:t>
            </a:r>
            <a:r>
              <a:rPr lang="vi-VN" b="1" dirty="0"/>
              <a:t>chất lượng điện cao hơn</a:t>
            </a:r>
            <a:r>
              <a:rPr lang="vi-VN" dirty="0"/>
              <a:t>, không chỉ là “có điện”.</a:t>
            </a:r>
          </a:p>
          <a:p>
            <a:r>
              <a:rPr lang="en-US" b="1" dirty="0"/>
              <a:t>✅ </a:t>
            </a:r>
            <a:r>
              <a:rPr lang="vi-VN" b="1" dirty="0"/>
              <a:t>Thứ hai: Cần có giải pháp tự động, chính xác</a:t>
            </a:r>
          </a:p>
          <a:p>
            <a:r>
              <a:rPr lang="vi-VN" b="1" dirty="0"/>
              <a:t>Các thiết bị giám sát chất lượng điện hiện tại không đủ thông minh</a:t>
            </a:r>
            <a:r>
              <a:rPr lang="vi-VN" dirty="0"/>
              <a:t> để phát hiện và phân loại chính xác các sự cố phức tạp.</a:t>
            </a:r>
          </a:p>
          <a:p>
            <a:r>
              <a:rPr lang="vi-VN" dirty="0"/>
              <a:t>Việc phân loại sai dẫn đến phản ứng sai, ví dụ: ngắt thiết bị không cần thiết hoặc không ngắt khi nguy hiểm.</a:t>
            </a:r>
          </a:p>
          <a:p>
            <a:r>
              <a:rPr lang="en-US" b="1" dirty="0"/>
              <a:t>✅ </a:t>
            </a:r>
            <a:r>
              <a:rPr lang="vi-VN" b="1" dirty="0"/>
              <a:t>Thứ ba: Khả năng ứng dụng thực tế</a:t>
            </a:r>
          </a:p>
          <a:p>
            <a:r>
              <a:rPr lang="vi-VN" dirty="0"/>
              <a:t>Nếu có một thuật toán thông minh hơn, nhận diện được các sự cố đa dạng, thì </a:t>
            </a:r>
            <a:r>
              <a:rPr lang="vi-VN" b="1" dirty="0"/>
              <a:t>chúng ta có thể tích hợp vào hệ thống giám sát PQ trực tuyến</a:t>
            </a:r>
            <a:r>
              <a:rPr lang="vi-VN" dirty="0"/>
              <a:t>.</a:t>
            </a:r>
          </a:p>
          <a:p>
            <a:r>
              <a:rPr lang="vi-VN" dirty="0"/>
              <a:t>Từ đó giúp doanh nghiệp </a:t>
            </a:r>
            <a:r>
              <a:rPr lang="vi-VN" b="1" dirty="0"/>
              <a:t>tự động phát hiện, báo động và xử lý sự cố</a:t>
            </a:r>
            <a:r>
              <a:rPr lang="vi-VN" dirty="0"/>
              <a:t>, tránh mất điện đột xuất, tăng độ tin cậy cho toàn hệ thống.</a:t>
            </a:r>
          </a:p>
          <a:p>
            <a:r>
              <a:rPr lang="en-US" b="1" dirty="0"/>
              <a:t>✅ </a:t>
            </a:r>
            <a:r>
              <a:rPr lang="vi-VN" b="1" dirty="0"/>
              <a:t>Tóm lại</a:t>
            </a:r>
          </a:p>
          <a:p>
            <a:r>
              <a:rPr lang="vi-VN" dirty="0"/>
              <a:t>“Bài toán đặt ra là: Làm sao để </a:t>
            </a:r>
            <a:r>
              <a:rPr lang="vi-VN" b="1" dirty="0"/>
              <a:t>phát hiện và phân loại được các sự cố PQ phức tạp</a:t>
            </a:r>
            <a:r>
              <a:rPr lang="vi-VN" dirty="0"/>
              <a:t> một cách chính xác, tự động, và có thể áp dụng trong thực tế? Đây chính là mục tiêu mà bài báo này hướng đến.”</a:t>
            </a:r>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4</a:t>
            </a:fld>
            <a:endParaRPr lang="en-US"/>
          </a:p>
        </p:txBody>
      </p:sp>
    </p:spTree>
    <p:extLst>
      <p:ext uri="{BB962C8B-B14F-4D97-AF65-F5344CB8AC3E}">
        <p14:creationId xmlns:p14="http://schemas.microsoft.com/office/powerpoint/2010/main" val="273295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Trước khi đề xuất một phương pháp mới, chúng ta cần xem xét các phương pháp mà các nhà nghiên cứu trước đã sử dụng để phát hiện và phân loại sự cố chất lượng điện</a:t>
            </a:r>
            <a:r>
              <a:rPr lang="en-US" dirty="0"/>
              <a:t>.  -[</a:t>
            </a:r>
            <a:r>
              <a:rPr lang="en-US" dirty="0" err="1"/>
              <a:t>trang</a:t>
            </a:r>
            <a:r>
              <a:rPr lang="en-US" dirty="0"/>
              <a:t> 1, </a:t>
            </a:r>
            <a:r>
              <a:rPr lang="en-US" dirty="0" err="1"/>
              <a:t>dòng</a:t>
            </a:r>
            <a:r>
              <a:rPr lang="en-US" dirty="0"/>
              <a:t> 30 </a:t>
            </a:r>
            <a:r>
              <a:rPr lang="en-US" dirty="0" err="1"/>
              <a:t>đến</a:t>
            </a:r>
            <a:r>
              <a:rPr lang="en-US" dirty="0"/>
              <a:t> </a:t>
            </a:r>
            <a:r>
              <a:rPr lang="en-US" dirty="0" err="1"/>
              <a:t>trang</a:t>
            </a:r>
            <a:r>
              <a:rPr lang="en-US" dirty="0"/>
              <a:t> 2, </a:t>
            </a:r>
            <a:r>
              <a:rPr lang="en-US" dirty="0" err="1"/>
              <a:t>dòng</a:t>
            </a:r>
            <a:r>
              <a:rPr lang="en-US" dirty="0"/>
              <a:t> 20]</a:t>
            </a:r>
          </a:p>
          <a:p>
            <a:endParaRPr lang="en-US" dirty="0"/>
          </a:p>
          <a:p>
            <a:r>
              <a:rPr lang="vi-VN" dirty="0"/>
              <a:t>Có nhiều kỹ thuật đã được sử dụng để nhận diện sự cố PQ, như:</a:t>
            </a:r>
          </a:p>
          <a:p>
            <a:r>
              <a:rPr lang="en-US" b="1" dirty="0"/>
              <a:t>1. </a:t>
            </a:r>
            <a:r>
              <a:rPr lang="vi-VN" b="1" dirty="0"/>
              <a:t>Fourier Transform (FT)</a:t>
            </a:r>
            <a:r>
              <a:rPr lang="vi-VN" dirty="0"/>
              <a:t> – phân tích tín hiệu theo tần số</a:t>
            </a:r>
            <a:r>
              <a:rPr lang="en-US" dirty="0"/>
              <a:t> - ST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tín</a:t>
            </a:r>
            <a:r>
              <a:rPr lang="en-US" dirty="0"/>
              <a:t> </a:t>
            </a:r>
            <a:r>
              <a:rPr lang="en-US" dirty="0" err="1"/>
              <a:t>hiệu</a:t>
            </a:r>
            <a:r>
              <a:rPr lang="en-US" dirty="0"/>
              <a:t> </a:t>
            </a:r>
            <a:r>
              <a:rPr lang="en-US" dirty="0" err="1"/>
              <a:t>theo</a:t>
            </a:r>
            <a:r>
              <a:rPr lang="en-US" dirty="0"/>
              <a:t> </a:t>
            </a:r>
            <a:r>
              <a:rPr lang="en-US" dirty="0" err="1"/>
              <a:t>thời</a:t>
            </a:r>
            <a:r>
              <a:rPr lang="en-US" dirty="0"/>
              <a:t> </a:t>
            </a:r>
            <a:r>
              <a:rPr lang="en-US" dirty="0" err="1"/>
              <a:t>gian</a:t>
            </a:r>
            <a:r>
              <a:rPr lang="en-US" dirty="0"/>
              <a:t> – </a:t>
            </a:r>
            <a:r>
              <a:rPr lang="en-US" dirty="0" err="1"/>
              <a:t>tần</a:t>
            </a:r>
            <a:r>
              <a:rPr lang="en-US" dirty="0"/>
              <a:t> </a:t>
            </a:r>
            <a:r>
              <a:rPr lang="en-US" dirty="0" err="1"/>
              <a:t>số</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độ</a:t>
            </a:r>
            <a:r>
              <a:rPr lang="en-US" dirty="0"/>
              <a:t> chi </a:t>
            </a:r>
            <a:r>
              <a:rPr lang="en-US" dirty="0" err="1"/>
              <a:t>tiết</a:t>
            </a:r>
            <a:r>
              <a:rPr lang="en-US" dirty="0"/>
              <a:t> </a:t>
            </a:r>
            <a:r>
              <a:rPr lang="en-US" dirty="0" err="1"/>
              <a:t>của</a:t>
            </a:r>
            <a:r>
              <a:rPr lang="en-US" dirty="0"/>
              <a:t> Wavelet </a:t>
            </a:r>
            <a:r>
              <a:rPr lang="en-US" dirty="0" err="1"/>
              <a:t>và</a:t>
            </a:r>
            <a:r>
              <a:rPr lang="en-US" dirty="0"/>
              <a:t> </a:t>
            </a:r>
            <a:r>
              <a:rPr lang="en-US" dirty="0" err="1"/>
              <a:t>tính</a:t>
            </a:r>
            <a:r>
              <a:rPr lang="en-US" dirty="0"/>
              <a:t> </a:t>
            </a:r>
            <a:r>
              <a:rPr lang="en-US" dirty="0" err="1"/>
              <a:t>dễ</a:t>
            </a:r>
            <a:r>
              <a:rPr lang="en-US" dirty="0"/>
              <a:t> </a:t>
            </a:r>
            <a:r>
              <a:rPr lang="en-US" dirty="0" err="1"/>
              <a:t>hiểu</a:t>
            </a:r>
            <a:r>
              <a:rPr lang="en-US" dirty="0"/>
              <a:t> </a:t>
            </a:r>
            <a:r>
              <a:rPr lang="en-US" dirty="0" err="1"/>
              <a:t>của</a:t>
            </a:r>
            <a:r>
              <a:rPr lang="en-US" dirty="0"/>
              <a:t> Fourier. </a:t>
            </a:r>
            <a:r>
              <a:rPr lang="en-US" dirty="0" err="1"/>
              <a:t>Nó</a:t>
            </a:r>
            <a:r>
              <a:rPr lang="en-US" dirty="0"/>
              <a:t> </a:t>
            </a:r>
            <a:r>
              <a:rPr lang="en-US" dirty="0" err="1"/>
              <a:t>giúp</a:t>
            </a:r>
            <a:r>
              <a:rPr lang="en-US" dirty="0"/>
              <a:t> </a:t>
            </a:r>
            <a:r>
              <a:rPr lang="en-US" dirty="0" err="1"/>
              <a:t>xác</a:t>
            </a:r>
            <a:r>
              <a:rPr lang="en-US" dirty="0"/>
              <a:t> </a:t>
            </a:r>
            <a:r>
              <a:rPr lang="en-US" dirty="0" err="1"/>
              <a:t>định</a:t>
            </a:r>
            <a:r>
              <a:rPr lang="en-US" dirty="0"/>
              <a:t> </a:t>
            </a:r>
            <a:r>
              <a:rPr lang="en-US" dirty="0" err="1"/>
              <a:t>chính</a:t>
            </a:r>
            <a:r>
              <a:rPr lang="en-US" dirty="0"/>
              <a:t> </a:t>
            </a:r>
            <a:r>
              <a:rPr lang="en-US" dirty="0" err="1"/>
              <a:t>xác</a:t>
            </a:r>
            <a:r>
              <a:rPr lang="en-US" dirty="0"/>
              <a:t> </a:t>
            </a:r>
            <a:r>
              <a:rPr lang="en-US" b="1" dirty="0" err="1"/>
              <a:t>thời</a:t>
            </a:r>
            <a:r>
              <a:rPr lang="en-US" b="1" dirty="0"/>
              <a:t> </a:t>
            </a:r>
            <a:r>
              <a:rPr lang="en-US" b="1" dirty="0" err="1"/>
              <a:t>điểm</a:t>
            </a:r>
            <a:r>
              <a:rPr lang="en-US" b="1" dirty="0"/>
              <a:t> </a:t>
            </a:r>
            <a:r>
              <a:rPr lang="en-US" b="1" dirty="0" err="1"/>
              <a:t>và</a:t>
            </a:r>
            <a:r>
              <a:rPr lang="en-US" b="1" dirty="0"/>
              <a:t> </a:t>
            </a:r>
            <a:r>
              <a:rPr lang="en-US" b="1" dirty="0" err="1"/>
              <a:t>tần</a:t>
            </a:r>
            <a:r>
              <a:rPr lang="en-US" b="1" dirty="0"/>
              <a:t> </a:t>
            </a:r>
            <a:r>
              <a:rPr lang="en-US" b="1" dirty="0" err="1"/>
              <a:t>số</a:t>
            </a:r>
            <a:r>
              <a:rPr lang="en-US" dirty="0"/>
              <a:t> </a:t>
            </a:r>
            <a:r>
              <a:rPr lang="en-US" dirty="0" err="1"/>
              <a:t>xảy</a:t>
            </a:r>
            <a:r>
              <a:rPr lang="en-US" dirty="0"/>
              <a:t> </a:t>
            </a:r>
            <a:r>
              <a:rPr lang="en-US" dirty="0" err="1"/>
              <a:t>ra</a:t>
            </a:r>
            <a:r>
              <a:rPr lang="en-US" dirty="0"/>
              <a:t> </a:t>
            </a:r>
            <a:r>
              <a:rPr lang="en-US" dirty="0" err="1"/>
              <a:t>sự</a:t>
            </a:r>
            <a:r>
              <a:rPr lang="en-US" dirty="0"/>
              <a:t> </a:t>
            </a:r>
            <a:r>
              <a:rPr lang="en-US" dirty="0" err="1"/>
              <a:t>cố</a:t>
            </a:r>
            <a:r>
              <a:rPr lang="en-US" dirty="0"/>
              <a:t> </a:t>
            </a:r>
            <a:r>
              <a:rPr lang="en-US" dirty="0" err="1"/>
              <a:t>trong</a:t>
            </a:r>
            <a:r>
              <a:rPr lang="en-US" dirty="0"/>
              <a:t> </a:t>
            </a:r>
            <a:r>
              <a:rPr lang="en-US" dirty="0" err="1"/>
              <a:t>tín</a:t>
            </a:r>
            <a:r>
              <a:rPr lang="en-US" dirty="0"/>
              <a:t> </a:t>
            </a:r>
            <a:r>
              <a:rPr lang="en-US" dirty="0" err="1"/>
              <a:t>hiệu</a:t>
            </a:r>
            <a:endParaRPr lang="en-US" dirty="0"/>
          </a:p>
          <a:p>
            <a:endParaRPr lang="vi-VN" dirty="0"/>
          </a:p>
          <a:p>
            <a:r>
              <a:rPr lang="en-US" b="1" dirty="0"/>
              <a:t>2. </a:t>
            </a:r>
            <a:r>
              <a:rPr lang="vi-VN" b="1" dirty="0"/>
              <a:t>Wavelet Transform (WT)</a:t>
            </a:r>
            <a:r>
              <a:rPr lang="vi-VN" dirty="0"/>
              <a:t> – phân tích theo cả thời gian và tần số,</a:t>
            </a:r>
          </a:p>
          <a:p>
            <a:r>
              <a:rPr lang="en-US" b="1" dirty="0"/>
              <a:t>3. </a:t>
            </a:r>
            <a:r>
              <a:rPr lang="vi-VN" b="1" dirty="0"/>
              <a:t>Bộ lọc Kalman</a:t>
            </a:r>
            <a:r>
              <a:rPr lang="vi-VN" dirty="0"/>
              <a:t>, </a:t>
            </a:r>
            <a:r>
              <a:rPr lang="vi-VN" b="1" dirty="0"/>
              <a:t>Biến đổi Gabor</a:t>
            </a:r>
            <a:r>
              <a:rPr lang="vi-VN" dirty="0"/>
              <a:t>, và</a:t>
            </a:r>
          </a:p>
          <a:p>
            <a:r>
              <a:rPr lang="en-US" b="1" dirty="0"/>
              <a:t>4. </a:t>
            </a:r>
            <a:r>
              <a:rPr lang="vi-VN" b="1" dirty="0"/>
              <a:t>Hilbert–Huang Transform (HHT)</a:t>
            </a:r>
            <a:r>
              <a:rPr lang="vi-VN" dirty="0"/>
              <a:t>.</a:t>
            </a:r>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5</a:t>
            </a:fld>
            <a:endParaRPr lang="en-US"/>
          </a:p>
        </p:txBody>
      </p:sp>
    </p:spTree>
    <p:extLst>
      <p:ext uri="{BB962C8B-B14F-4D97-AF65-F5344CB8AC3E}">
        <p14:creationId xmlns:p14="http://schemas.microsoft.com/office/powerpoint/2010/main" val="42622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tín</a:t>
            </a:r>
            <a:r>
              <a:rPr lang="en-US" dirty="0"/>
              <a:t> </a:t>
            </a:r>
            <a:r>
              <a:rPr lang="en-US" dirty="0" err="1"/>
              <a:t>hiệu</a:t>
            </a:r>
            <a:r>
              <a:rPr lang="en-US" dirty="0"/>
              <a:t> </a:t>
            </a:r>
            <a:r>
              <a:rPr lang="en-US" dirty="0" err="1"/>
              <a:t>theo</a:t>
            </a:r>
            <a:r>
              <a:rPr lang="en-US" dirty="0"/>
              <a:t> </a:t>
            </a:r>
            <a:r>
              <a:rPr lang="en-US" dirty="0" err="1"/>
              <a:t>thời</a:t>
            </a:r>
            <a:r>
              <a:rPr lang="en-US" dirty="0"/>
              <a:t> </a:t>
            </a:r>
            <a:r>
              <a:rPr lang="en-US" dirty="0" err="1"/>
              <a:t>gian</a:t>
            </a:r>
            <a:r>
              <a:rPr lang="en-US" dirty="0"/>
              <a:t> – </a:t>
            </a:r>
            <a:r>
              <a:rPr lang="en-US" dirty="0" err="1"/>
              <a:t>tần</a:t>
            </a:r>
            <a:r>
              <a:rPr lang="en-US" dirty="0"/>
              <a:t> </a:t>
            </a:r>
            <a:r>
              <a:rPr lang="en-US" dirty="0" err="1"/>
              <a:t>số</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độ</a:t>
            </a:r>
            <a:r>
              <a:rPr lang="en-US" dirty="0"/>
              <a:t> chi </a:t>
            </a:r>
            <a:r>
              <a:rPr lang="en-US" dirty="0" err="1"/>
              <a:t>tiết</a:t>
            </a:r>
            <a:r>
              <a:rPr lang="en-US" dirty="0"/>
              <a:t> </a:t>
            </a:r>
            <a:r>
              <a:rPr lang="en-US" dirty="0" err="1"/>
              <a:t>của</a:t>
            </a:r>
            <a:r>
              <a:rPr lang="en-US" dirty="0"/>
              <a:t> Wavelet </a:t>
            </a:r>
            <a:r>
              <a:rPr lang="en-US" dirty="0" err="1"/>
              <a:t>và</a:t>
            </a:r>
            <a:r>
              <a:rPr lang="en-US" dirty="0"/>
              <a:t> </a:t>
            </a:r>
            <a:r>
              <a:rPr lang="en-US" dirty="0" err="1"/>
              <a:t>tính</a:t>
            </a:r>
            <a:r>
              <a:rPr lang="en-US" dirty="0"/>
              <a:t> </a:t>
            </a:r>
            <a:r>
              <a:rPr lang="en-US" dirty="0" err="1"/>
              <a:t>dễ</a:t>
            </a:r>
            <a:r>
              <a:rPr lang="en-US" dirty="0"/>
              <a:t> </a:t>
            </a:r>
            <a:r>
              <a:rPr lang="en-US" dirty="0" err="1"/>
              <a:t>hiểu</a:t>
            </a:r>
            <a:r>
              <a:rPr lang="en-US" dirty="0"/>
              <a:t> </a:t>
            </a:r>
            <a:r>
              <a:rPr lang="en-US" dirty="0" err="1"/>
              <a:t>của</a:t>
            </a:r>
            <a:r>
              <a:rPr lang="en-US" dirty="0"/>
              <a:t> Fourier. </a:t>
            </a:r>
            <a:r>
              <a:rPr lang="en-US" dirty="0" err="1"/>
              <a:t>Nó</a:t>
            </a:r>
            <a:r>
              <a:rPr lang="en-US" dirty="0"/>
              <a:t> </a:t>
            </a:r>
            <a:r>
              <a:rPr lang="en-US" dirty="0" err="1"/>
              <a:t>giúp</a:t>
            </a:r>
            <a:r>
              <a:rPr lang="en-US" dirty="0"/>
              <a:t> </a:t>
            </a:r>
            <a:r>
              <a:rPr lang="en-US" dirty="0" err="1"/>
              <a:t>xác</a:t>
            </a:r>
            <a:r>
              <a:rPr lang="en-US" dirty="0"/>
              <a:t> </a:t>
            </a:r>
            <a:r>
              <a:rPr lang="en-US" dirty="0" err="1"/>
              <a:t>định</a:t>
            </a:r>
            <a:r>
              <a:rPr lang="en-US" dirty="0"/>
              <a:t> </a:t>
            </a:r>
            <a:r>
              <a:rPr lang="en-US" dirty="0" err="1"/>
              <a:t>chính</a:t>
            </a:r>
            <a:r>
              <a:rPr lang="en-US" dirty="0"/>
              <a:t> </a:t>
            </a:r>
            <a:r>
              <a:rPr lang="en-US" dirty="0" err="1"/>
              <a:t>xác</a:t>
            </a:r>
            <a:r>
              <a:rPr lang="en-US" dirty="0"/>
              <a:t> </a:t>
            </a:r>
            <a:r>
              <a:rPr lang="en-US" b="1" dirty="0" err="1"/>
              <a:t>thời</a:t>
            </a:r>
            <a:r>
              <a:rPr lang="en-US" b="1" dirty="0"/>
              <a:t> </a:t>
            </a:r>
            <a:r>
              <a:rPr lang="en-US" b="1" dirty="0" err="1"/>
              <a:t>điểm</a:t>
            </a:r>
            <a:r>
              <a:rPr lang="en-US" b="1" dirty="0"/>
              <a:t> </a:t>
            </a:r>
            <a:r>
              <a:rPr lang="en-US" b="1" dirty="0" err="1"/>
              <a:t>và</a:t>
            </a:r>
            <a:r>
              <a:rPr lang="en-US" b="1" dirty="0"/>
              <a:t> </a:t>
            </a:r>
            <a:r>
              <a:rPr lang="en-US" b="1" dirty="0" err="1"/>
              <a:t>tần</a:t>
            </a:r>
            <a:r>
              <a:rPr lang="en-US" b="1" dirty="0"/>
              <a:t> </a:t>
            </a:r>
            <a:r>
              <a:rPr lang="en-US" b="1" dirty="0" err="1"/>
              <a:t>số</a:t>
            </a:r>
            <a:r>
              <a:rPr lang="en-US" dirty="0"/>
              <a:t> </a:t>
            </a:r>
            <a:r>
              <a:rPr lang="en-US" dirty="0" err="1"/>
              <a:t>xảy</a:t>
            </a:r>
            <a:r>
              <a:rPr lang="en-US" dirty="0"/>
              <a:t> </a:t>
            </a:r>
            <a:r>
              <a:rPr lang="en-US" dirty="0" err="1"/>
              <a:t>ra</a:t>
            </a:r>
            <a:r>
              <a:rPr lang="en-US" dirty="0"/>
              <a:t> </a:t>
            </a:r>
            <a:r>
              <a:rPr lang="en-US" dirty="0" err="1"/>
              <a:t>sự</a:t>
            </a:r>
            <a:r>
              <a:rPr lang="en-US" dirty="0"/>
              <a:t> </a:t>
            </a:r>
            <a:r>
              <a:rPr lang="en-US" dirty="0" err="1"/>
              <a:t>cố</a:t>
            </a:r>
            <a:r>
              <a:rPr lang="en-US" dirty="0"/>
              <a:t> </a:t>
            </a:r>
            <a:r>
              <a:rPr lang="en-US" dirty="0" err="1"/>
              <a:t>trong</a:t>
            </a:r>
            <a:r>
              <a:rPr lang="en-US" dirty="0"/>
              <a:t> </a:t>
            </a:r>
            <a:r>
              <a:rPr lang="en-US" dirty="0" err="1"/>
              <a:t>tín</a:t>
            </a:r>
            <a:r>
              <a:rPr lang="en-US" dirty="0"/>
              <a:t> </a:t>
            </a:r>
            <a:r>
              <a:rPr lang="en-US" dirty="0" err="1"/>
              <a:t>hiệu</a:t>
            </a:r>
            <a:r>
              <a:rPr lang="en-US" dirty="0"/>
              <a:t>.</a:t>
            </a:r>
          </a:p>
          <a:p>
            <a:pPr marL="228600" indent="-228600">
              <a:buAutoNum type="arabicPeriod"/>
            </a:pPr>
            <a:endParaRPr lang="en-US" dirty="0"/>
          </a:p>
          <a:p>
            <a:pPr marL="228600" indent="-228600">
              <a:buAutoNum type="arabicPeriod"/>
            </a:pPr>
            <a:r>
              <a:rPr lang="vi-VN" dirty="0"/>
              <a:t>"HT được dùng để xác định </a:t>
            </a:r>
            <a:r>
              <a:rPr lang="vi-VN" b="1" dirty="0"/>
              <a:t>biên độ và pha tức thời</a:t>
            </a:r>
            <a:r>
              <a:rPr lang="vi-VN" dirty="0"/>
              <a:t> của tín hiệu. Điều này rất hữu ích để phát hiện </a:t>
            </a:r>
            <a:r>
              <a:rPr lang="vi-VN" b="1" dirty="0"/>
              <a:t>những biến động đột ngột</a:t>
            </a:r>
            <a:r>
              <a:rPr lang="vi-VN" dirty="0"/>
              <a:t> như dao động, nhấp nháy điện áp hoặc nhiễu xung</a:t>
            </a:r>
            <a:endParaRPr lang="en-US" dirty="0"/>
          </a:p>
          <a:p>
            <a:pPr marL="228600" indent="-228600">
              <a:buAutoNum type="arabicPeriod"/>
            </a:pPr>
            <a:endParaRPr lang="en-US" dirty="0"/>
          </a:p>
          <a:p>
            <a:pPr marL="228600" indent="-228600">
              <a:buAutoNum type="arabicPeriod"/>
            </a:pPr>
            <a:r>
              <a:rPr lang="vi-VN" dirty="0"/>
              <a:t>Các phương pháp trí tuệ nhân tạo (AI) cũng được sử dụng để phân loại sự cố PQ, bao gồm: </a:t>
            </a:r>
            <a:r>
              <a:rPr lang="vi-VN" b="1" dirty="0"/>
              <a:t>SVM</a:t>
            </a:r>
            <a:r>
              <a:rPr lang="vi-VN" dirty="0"/>
              <a:t>, </a:t>
            </a:r>
            <a:r>
              <a:rPr lang="vi-VN" b="1" dirty="0"/>
              <a:t>Logic mờ (Fuzzy)</a:t>
            </a:r>
            <a:r>
              <a:rPr lang="vi-VN" dirty="0"/>
              <a:t>, </a:t>
            </a:r>
            <a:r>
              <a:rPr lang="vi-VN" b="1" dirty="0"/>
              <a:t>Mạng nơ-ron (ANN)</a:t>
            </a:r>
            <a:r>
              <a:rPr lang="vi-VN" dirty="0"/>
              <a:t> và </a:t>
            </a:r>
            <a:r>
              <a:rPr lang="vi-VN" b="1" dirty="0"/>
              <a:t>Cây quyết định</a:t>
            </a:r>
            <a:r>
              <a:rPr lang="vi-VN" dirty="0"/>
              <a:t>.</a:t>
            </a: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6</a:t>
            </a:fld>
            <a:endParaRPr lang="en-US"/>
          </a:p>
        </p:txBody>
      </p:sp>
    </p:spTree>
    <p:extLst>
      <p:ext uri="{BB962C8B-B14F-4D97-AF65-F5344CB8AC3E}">
        <p14:creationId xmlns:p14="http://schemas.microsoft.com/office/powerpoint/2010/main" val="131175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đánh giá và kiểm tra thuật toán, nghiên cứu này đã sử dụng các tín hiệu mô phỏng đại diện cho các loại sự cố chất lượng điện khác nhau.</a:t>
            </a:r>
            <a:endParaRPr lang="en-US" dirty="0"/>
          </a:p>
          <a:p>
            <a:r>
              <a:rPr lang="vi-VN" dirty="0"/>
              <a:t>Ở các nghiên cứu trước, dữ liệu thường chỉ chứa các sự cố đơn lẻ như sụt áp hoặc nhiễu hài riêng biệt."</a:t>
            </a:r>
          </a:p>
          <a:p>
            <a:pPr marL="171450" indent="-171450">
              <a:buFont typeface="Wingdings" panose="05000000000000000000" pitchFamily="2" charset="2"/>
              <a:buChar char="è"/>
            </a:pPr>
            <a:r>
              <a:rPr lang="vi-VN" dirty="0"/>
              <a:t>Điều này </a:t>
            </a:r>
            <a:r>
              <a:rPr lang="vi-VN" b="1" dirty="0"/>
              <a:t>không phản ánh đúng thực tế</a:t>
            </a:r>
            <a:r>
              <a:rPr lang="vi-VN" dirty="0"/>
              <a:t>, nơi mà các sự cố thường </a:t>
            </a:r>
            <a:r>
              <a:rPr lang="vi-VN" b="1" dirty="0"/>
              <a:t>xảy ra đồng thời</a:t>
            </a:r>
            <a:r>
              <a:rPr lang="vi-VN" dirty="0"/>
              <a:t> — làm cho việc phân loại trở nên khó khăn.</a:t>
            </a:r>
            <a:endParaRPr lang="en-US" dirty="0"/>
          </a:p>
          <a:p>
            <a:pPr marL="171450" indent="-171450">
              <a:buFont typeface="Wingdings" panose="05000000000000000000" pitchFamily="2" charset="2"/>
              <a:buChar char="è"/>
            </a:pPr>
            <a:endParaRPr lang="en-US" dirty="0"/>
          </a:p>
          <a:p>
            <a:pPr marL="171450" indent="-171450">
              <a:buFont typeface="Wingdings" panose="05000000000000000000" pitchFamily="2" charset="2"/>
              <a:buChar char="è"/>
            </a:pPr>
            <a:endParaRPr lang="en-US" dirty="0"/>
          </a:p>
          <a:p>
            <a:pPr marL="0" indent="0">
              <a:buFont typeface="Wingdings" panose="05000000000000000000" pitchFamily="2" charset="2"/>
              <a:buNone/>
            </a:pPr>
            <a:r>
              <a:rPr lang="en-US" dirty="0" err="1"/>
              <a:t>Đối</a:t>
            </a:r>
            <a:r>
              <a:rPr lang="en-US" dirty="0"/>
              <a:t> </a:t>
            </a:r>
            <a:r>
              <a:rPr lang="en-US" dirty="0" err="1"/>
              <a:t>với</a:t>
            </a:r>
            <a:r>
              <a:rPr lang="en-US" dirty="0"/>
              <a:t> </a:t>
            </a:r>
            <a:r>
              <a:rPr lang="en-US" dirty="0" err="1"/>
              <a:t>bài</a:t>
            </a:r>
            <a:r>
              <a:rPr lang="en-US" dirty="0"/>
              <a:t> </a:t>
            </a:r>
            <a:r>
              <a:rPr lang="en-US" dirty="0" err="1"/>
              <a:t>báo</a:t>
            </a:r>
            <a:r>
              <a:rPr lang="en-US" dirty="0"/>
              <a:t> </a:t>
            </a:r>
            <a:r>
              <a:rPr lang="en-US" dirty="0" err="1"/>
              <a:t>này</a:t>
            </a:r>
            <a:r>
              <a:rPr lang="en-US" dirty="0"/>
              <a:t>:</a:t>
            </a:r>
          </a:p>
          <a:p>
            <a:pPr marL="0" indent="0">
              <a:buFont typeface="Wingdings" panose="05000000000000000000" pitchFamily="2" charset="2"/>
              <a:buNone/>
            </a:pPr>
            <a:r>
              <a:rPr lang="vi-VN" dirty="0"/>
              <a:t>Bài báo đã mô phỏng 16 loại sự cố PQ phức tạp bằng cách kết hợp hai, ba hoặc bốn dạng sự cố cơ bản lại với nhau</a:t>
            </a:r>
            <a:endParaRPr lang="en-US" dirty="0"/>
          </a:p>
          <a:p>
            <a:pPr marL="0" indent="0">
              <a:buFont typeface="Wingdings" panose="05000000000000000000" pitchFamily="2" charset="2"/>
              <a:buNone/>
            </a:pPr>
            <a:endParaRPr lang="en-US" dirty="0"/>
          </a:p>
          <a:p>
            <a:r>
              <a:rPr lang="vi-VN" b="1" dirty="0"/>
              <a:t>Ví dụ về tổ hợp sự cố:</a:t>
            </a:r>
          </a:p>
          <a:p>
            <a:r>
              <a:rPr lang="en-US" dirty="0"/>
              <a:t>- </a:t>
            </a:r>
            <a:r>
              <a:rPr lang="vi-VN" dirty="0"/>
              <a:t>Voltage sag + harmonics</a:t>
            </a:r>
          </a:p>
          <a:p>
            <a:r>
              <a:rPr lang="en-US" dirty="0"/>
              <a:t>- </a:t>
            </a:r>
            <a:r>
              <a:rPr lang="vi-VN" dirty="0"/>
              <a:t>Voltage swell + oscillatory transient</a:t>
            </a:r>
          </a:p>
          <a:p>
            <a:r>
              <a:rPr lang="en-US" dirty="0"/>
              <a:t>- </a:t>
            </a:r>
            <a:r>
              <a:rPr lang="vi-VN" dirty="0"/>
              <a:t>Sag + harmonics + impulsive transient</a:t>
            </a:r>
          </a:p>
          <a:p>
            <a:r>
              <a:rPr lang="en-US" dirty="0"/>
              <a:t>- </a:t>
            </a:r>
            <a:r>
              <a:rPr lang="vi-VN" dirty="0"/>
              <a:t>Flicker + harmonics + spike + oscillation</a:t>
            </a:r>
          </a:p>
          <a:p>
            <a:r>
              <a:rPr lang="en-US" dirty="0"/>
              <a:t>🛠 </a:t>
            </a:r>
            <a:r>
              <a:rPr lang="vi-VN" dirty="0"/>
              <a:t>Các tín hiệu này được mô phỏng bằng </a:t>
            </a:r>
            <a:r>
              <a:rPr lang="vi-VN" b="1" dirty="0"/>
              <a:t>MATLAB</a:t>
            </a:r>
            <a:r>
              <a:rPr lang="vi-VN" dirty="0"/>
              <a:t>, theo công thức có sẵn trong tài liệu [11].</a:t>
            </a:r>
          </a:p>
          <a:p>
            <a:pPr marL="0" indent="0">
              <a:buFont typeface="Wingdings" panose="05000000000000000000" pitchFamily="2" charset="2"/>
              <a:buNone/>
            </a:pPr>
            <a:endParaRPr lang="en-US" dirty="0"/>
          </a:p>
          <a:p>
            <a:r>
              <a:rPr lang="vi-VN" dirty="0"/>
              <a:t>"Mục tiêu là kiểm tra liệu thuật toán có thể phát hiện và phân loại chính xác các sự cố xảy ra đồng thời – giống như trong các hệ thống điện thực tế."</a:t>
            </a:r>
          </a:p>
          <a:p>
            <a:r>
              <a:rPr lang="vi-VN" dirty="0"/>
              <a:t>➡️ Điều này đảm bảo rằng thuật toán </a:t>
            </a:r>
            <a:r>
              <a:rPr lang="vi-VN" b="1" dirty="0"/>
              <a:t>không chỉ hoạt động trong lý thuyết</a:t>
            </a:r>
            <a:r>
              <a:rPr lang="vi-VN" dirty="0"/>
              <a:t>, mà còn có thể áp dụng được trong </a:t>
            </a:r>
            <a:r>
              <a:rPr lang="vi-VN" b="1" dirty="0"/>
              <a:t>các tình huống thực tế phức tạp.</a:t>
            </a:r>
            <a:endParaRPr lang="vi-VN" dirty="0"/>
          </a:p>
          <a:p>
            <a:pPr marL="0" indent="0">
              <a:buFont typeface="Wingdings" panose="05000000000000000000" pitchFamily="2" charset="2"/>
              <a:buNone/>
            </a:pPr>
            <a:endParaRPr lang="vi-VN" dirty="0"/>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7</a:t>
            </a:fld>
            <a:endParaRPr lang="en-US"/>
          </a:p>
        </p:txBody>
      </p:sp>
    </p:spTree>
    <p:extLst>
      <p:ext uri="{BB962C8B-B14F-4D97-AF65-F5344CB8AC3E}">
        <p14:creationId xmlns:p14="http://schemas.microsoft.com/office/powerpoint/2010/main" val="208778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vi-VN" dirty="0"/>
              <a:t>Hệ thống bao gồm 4 giai đoạn chính:</a:t>
            </a:r>
          </a:p>
          <a:p>
            <a:pPr marL="171450" indent="-171450">
              <a:buFontTx/>
              <a:buChar char="-"/>
            </a:pPr>
            <a:r>
              <a:rPr lang="vi-VN" dirty="0"/>
              <a:t>Nhập tín hiệu đầu vào (dạng sóng có sự cố PQ)</a:t>
            </a:r>
            <a:endParaRPr lang="en-US" dirty="0"/>
          </a:p>
          <a:p>
            <a:pPr marL="628650" lvl="1" indent="-171450">
              <a:buFontTx/>
              <a:buChar char="-"/>
            </a:pPr>
            <a:r>
              <a:rPr lang="vi-VN" dirty="0"/>
              <a:t>Các tín hiệu điện áp đầu vào (mô phỏng hoặc thực tế) được đưa vào hệ thống</a:t>
            </a:r>
            <a:r>
              <a:rPr lang="en-US" dirty="0"/>
              <a:t>.</a:t>
            </a:r>
            <a:endParaRPr lang="vi-VN" dirty="0"/>
          </a:p>
          <a:p>
            <a:pPr marL="171450" indent="-171450">
              <a:buFontTx/>
              <a:buChar char="-"/>
            </a:pPr>
            <a:r>
              <a:rPr lang="vi-VN" dirty="0"/>
              <a:t>Trích xuất đặc trưng bằng biến đổi Stockwell và Hilbert</a:t>
            </a: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dirty="0"/>
              <a:t>ST trích xuất đặc trưng theo thời gian – tần số → tạo chỉ số 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dirty="0"/>
              <a:t>HT tính biên độ tức thời → tạo chỉ số H</a:t>
            </a:r>
          </a:p>
          <a:p>
            <a:pPr marL="171450" indent="-171450">
              <a:buFontTx/>
              <a:buChar char="-"/>
            </a:pPr>
            <a:r>
              <a:rPr lang="vi-VN" dirty="0"/>
              <a:t>Tính toán chỉ số chất lượng điện (PQ-index)</a:t>
            </a: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dirty="0"/>
              <a:t>Chỉ số này được sử dụng để thể hiện </a:t>
            </a:r>
            <a:r>
              <a:rPr lang="vi-VN" b="1" dirty="0"/>
              <a:t>mức độ nghiêm trọng</a:t>
            </a:r>
            <a:r>
              <a:rPr lang="vi-VN" dirty="0"/>
              <a:t> và </a:t>
            </a:r>
            <a:r>
              <a:rPr lang="vi-VN" b="1" dirty="0"/>
              <a:t>mức độ phức tạp</a:t>
            </a:r>
            <a:r>
              <a:rPr lang="vi-VN" dirty="0"/>
              <a:t> của sự cố chất lượng điện.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dirty="0"/>
              <a:t>Giá trị PQ-index sẽ đóng vai trò là </a:t>
            </a:r>
            <a:r>
              <a:rPr lang="vi-VN" b="1" dirty="0"/>
              <a:t>đầu vào</a:t>
            </a:r>
            <a:r>
              <a:rPr lang="vi-VN" dirty="0"/>
              <a:t> cho bước phân loại tiếp theo.</a:t>
            </a:r>
          </a:p>
          <a:p>
            <a:pPr marL="171450" indent="-171450">
              <a:buFontTx/>
              <a:buChar char="-"/>
            </a:pPr>
            <a:r>
              <a:rPr lang="vi-VN" dirty="0"/>
              <a:t>Phân loại bằng cây quyết định theo quy tắc if–then</a:t>
            </a:r>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dirty="0"/>
              <a:t>Hệ thống sử dụng các quy tắc dạng </a:t>
            </a:r>
            <a:r>
              <a:rPr lang="vi-VN" b="1" dirty="0"/>
              <a:t>“if–then”</a:t>
            </a:r>
            <a:r>
              <a:rPr lang="vi-VN" dirty="0"/>
              <a:t> (nếu–thì), dựa trên các </a:t>
            </a:r>
            <a:r>
              <a:rPr lang="vi-VN" b="1" dirty="0"/>
              <a:t>ngưỡng giá trị</a:t>
            </a:r>
            <a:r>
              <a:rPr lang="vi-VN" dirty="0"/>
              <a:t> của các chỉ số ST-index, H-index và PQ-index, để </a:t>
            </a:r>
            <a:r>
              <a:rPr lang="vi-VN" b="1" dirty="0"/>
              <a:t>phân loại loại sự cố PQ phức tạp</a:t>
            </a:r>
            <a:r>
              <a:rPr lang="vi-VN" dirty="0"/>
              <a:t>.</a:t>
            </a:r>
          </a:p>
          <a:p>
            <a:pPr marL="628650" lvl="1" indent="-171450">
              <a:buFontTx/>
              <a:buChar char="-"/>
            </a:pPr>
            <a:r>
              <a:rPr lang="en-US" dirty="0"/>
              <a:t>VD: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err="1"/>
              <a:t>Nếu</a:t>
            </a:r>
            <a:r>
              <a:rPr lang="en-US" dirty="0"/>
              <a:t> PQ-index </a:t>
            </a:r>
            <a:r>
              <a:rPr lang="en-US" dirty="0" err="1"/>
              <a:t>rất</a:t>
            </a:r>
            <a:r>
              <a:rPr lang="en-US" dirty="0"/>
              <a:t> </a:t>
            </a:r>
            <a:r>
              <a:rPr lang="en-US" dirty="0" err="1"/>
              <a:t>cao</a:t>
            </a:r>
            <a:r>
              <a:rPr lang="en-US" dirty="0"/>
              <a:t> → </a:t>
            </a:r>
            <a:r>
              <a:rPr lang="en-US" dirty="0" err="1"/>
              <a:t>có</a:t>
            </a:r>
            <a:r>
              <a:rPr lang="en-US" dirty="0"/>
              <a:t> </a:t>
            </a:r>
            <a:r>
              <a:rPr lang="en-US" dirty="0" err="1"/>
              <a:t>thể</a:t>
            </a:r>
            <a:r>
              <a:rPr lang="en-US" dirty="0"/>
              <a:t> </a:t>
            </a:r>
            <a:r>
              <a:rPr lang="en-US" dirty="0" err="1"/>
              <a:t>là</a:t>
            </a:r>
            <a:r>
              <a:rPr lang="en-US" dirty="0"/>
              <a:t> </a:t>
            </a:r>
            <a:r>
              <a:rPr lang="en-US" dirty="0" err="1"/>
              <a:t>sự</a:t>
            </a:r>
            <a:r>
              <a:rPr lang="en-US" dirty="0"/>
              <a:t> </a:t>
            </a:r>
            <a:r>
              <a:rPr lang="en-US" dirty="0" err="1"/>
              <a:t>cố</a:t>
            </a:r>
            <a:r>
              <a:rPr lang="en-US" dirty="0"/>
              <a:t> </a:t>
            </a:r>
            <a:r>
              <a:rPr lang="en-US" dirty="0" err="1"/>
              <a:t>dạng</a:t>
            </a:r>
            <a:r>
              <a:rPr lang="en-US" dirty="0"/>
              <a:t> Sag + Harmonics + Transient</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err="1"/>
              <a:t>Nếu</a:t>
            </a:r>
            <a:r>
              <a:rPr lang="en-US" dirty="0"/>
              <a:t> H-index </a:t>
            </a:r>
            <a:r>
              <a:rPr lang="en-US" dirty="0" err="1"/>
              <a:t>thấp</a:t>
            </a:r>
            <a:r>
              <a:rPr lang="en-US" dirty="0"/>
              <a:t> </a:t>
            </a:r>
            <a:r>
              <a:rPr lang="en-US" dirty="0" err="1"/>
              <a:t>và</a:t>
            </a:r>
            <a:r>
              <a:rPr lang="en-US" dirty="0"/>
              <a:t> ST-index </a:t>
            </a:r>
            <a:r>
              <a:rPr lang="en-US" dirty="0" err="1"/>
              <a:t>thấp</a:t>
            </a:r>
            <a:r>
              <a:rPr lang="en-US" dirty="0"/>
              <a:t> → </a:t>
            </a:r>
            <a:r>
              <a:rPr lang="en-US" dirty="0" err="1"/>
              <a:t>có</a:t>
            </a:r>
            <a:r>
              <a:rPr lang="en-US" dirty="0"/>
              <a:t> </a:t>
            </a:r>
            <a:r>
              <a:rPr lang="en-US" dirty="0" err="1"/>
              <a:t>thể</a:t>
            </a:r>
            <a:r>
              <a:rPr lang="en-US" dirty="0"/>
              <a:t> </a:t>
            </a:r>
            <a:r>
              <a:rPr lang="en-US" dirty="0" err="1"/>
              <a:t>là</a:t>
            </a:r>
            <a:r>
              <a:rPr lang="en-US" dirty="0"/>
              <a:t> Flicker + Harmonics (</a:t>
            </a:r>
            <a:r>
              <a:rPr lang="en-US" dirty="0" err="1"/>
              <a:t>ít</a:t>
            </a:r>
            <a:r>
              <a:rPr lang="en-US" dirty="0"/>
              <a:t> </a:t>
            </a:r>
            <a:r>
              <a:rPr lang="en-US" dirty="0" err="1"/>
              <a:t>nghiêm</a:t>
            </a:r>
            <a:r>
              <a:rPr lang="en-US" dirty="0"/>
              <a:t> </a:t>
            </a:r>
            <a:r>
              <a:rPr lang="en-US" dirty="0" err="1"/>
              <a:t>trọng</a:t>
            </a:r>
            <a:r>
              <a:rPr lang="en-US" dirty="0"/>
              <a:t>)</a:t>
            </a:r>
          </a:p>
          <a:p>
            <a:pPr marL="171450" indent="-171450">
              <a:buFontTx/>
              <a:buChar char="-"/>
            </a:pPr>
            <a:endParaRPr lang="vi-VN" dirty="0"/>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8</a:t>
            </a:fld>
            <a:endParaRPr lang="en-US"/>
          </a:p>
        </p:txBody>
      </p:sp>
    </p:spTree>
    <p:extLst>
      <p:ext uri="{BB962C8B-B14F-4D97-AF65-F5344CB8AC3E}">
        <p14:creationId xmlns:p14="http://schemas.microsoft.com/office/powerpoint/2010/main" val="402600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phần này, chúng ta sẽ tìm hiểu cách hệ thống hoạt động qua từng bước – từ tín hiệu đầu vào cho đến khi phân loại sự cố. Bao gồm quá trình trích xuất đặc trưng, tính toán chỉ số PQ và cách thiết kế quy tắc phân loại</a:t>
            </a: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9</a:t>
            </a:fld>
            <a:endParaRPr lang="en-US"/>
          </a:p>
        </p:txBody>
      </p:sp>
    </p:spTree>
    <p:extLst>
      <p:ext uri="{BB962C8B-B14F-4D97-AF65-F5344CB8AC3E}">
        <p14:creationId xmlns:p14="http://schemas.microsoft.com/office/powerpoint/2010/main" val="252900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t>
            </a:r>
          </a:p>
          <a:p>
            <a:pPr marL="628650" lvl="1" indent="-171450">
              <a:buFontTx/>
              <a:buChar char="-"/>
            </a:pPr>
            <a:r>
              <a:rPr lang="en-US" dirty="0" err="1"/>
              <a:t>Tín</a:t>
            </a:r>
            <a:r>
              <a:rPr lang="en-US" dirty="0"/>
              <a:t> </a:t>
            </a:r>
            <a:r>
              <a:rPr lang="en-US" dirty="0" err="1"/>
              <a:t>hiệu</a:t>
            </a:r>
            <a:r>
              <a:rPr lang="en-US" dirty="0"/>
              <a:t> </a:t>
            </a:r>
            <a:r>
              <a:rPr lang="en-US" dirty="0" err="1"/>
              <a:t>gốc</a:t>
            </a:r>
            <a:r>
              <a:rPr lang="en-US" dirty="0"/>
              <a:t> </a:t>
            </a:r>
            <a:r>
              <a:rPr lang="en-US" dirty="0" err="1"/>
              <a:t>theo</a:t>
            </a:r>
            <a:r>
              <a:rPr lang="en-US" dirty="0"/>
              <a:t> </a:t>
            </a:r>
            <a:r>
              <a:rPr lang="en-US" dirty="0" err="1"/>
              <a:t>thời</a:t>
            </a:r>
            <a:r>
              <a:rPr lang="en-US" dirty="0"/>
              <a:t> </a:t>
            </a:r>
            <a:r>
              <a:rPr lang="en-US" dirty="0" err="1"/>
              <a:t>gian</a:t>
            </a:r>
            <a:endParaRPr lang="en-US" dirty="0"/>
          </a:p>
          <a:p>
            <a:pPr marL="628650" lvl="1" indent="-171450">
              <a:buFontTx/>
              <a:buChar char="-"/>
            </a:pPr>
            <a:r>
              <a:rPr lang="en-US" dirty="0" err="1"/>
              <a:t>Thời</a:t>
            </a:r>
            <a:r>
              <a:rPr lang="en-US" dirty="0"/>
              <a:t> </a:t>
            </a:r>
            <a:r>
              <a:rPr lang="en-US" dirty="0" err="1"/>
              <a:t>điểm</a:t>
            </a:r>
            <a:r>
              <a:rPr lang="en-US" dirty="0"/>
              <a:t> </a:t>
            </a:r>
            <a:r>
              <a:rPr lang="en-US" dirty="0" err="1"/>
              <a:t>đang</a:t>
            </a:r>
            <a:r>
              <a:rPr lang="en-US" dirty="0"/>
              <a:t> </a:t>
            </a:r>
            <a:r>
              <a:rPr lang="en-US" dirty="0" err="1"/>
              <a:t>phân</a:t>
            </a:r>
            <a:r>
              <a:rPr lang="en-US" dirty="0"/>
              <a:t> </a:t>
            </a:r>
            <a:r>
              <a:rPr lang="en-US" dirty="0" err="1"/>
              <a:t>tích</a:t>
            </a:r>
            <a:endParaRPr lang="en-US" dirty="0"/>
          </a:p>
          <a:p>
            <a:pPr marL="628650" lvl="1" indent="-171450">
              <a:buFontTx/>
              <a:buChar char="-"/>
            </a:pPr>
            <a:r>
              <a:rPr lang="en-US" dirty="0" err="1"/>
              <a:t>Tần</a:t>
            </a:r>
            <a:r>
              <a:rPr lang="en-US" dirty="0"/>
              <a:t> </a:t>
            </a:r>
            <a:r>
              <a:rPr lang="en-US" dirty="0" err="1"/>
              <a:t>số</a:t>
            </a:r>
            <a:r>
              <a:rPr lang="en-US" dirty="0"/>
              <a:t> </a:t>
            </a:r>
            <a:r>
              <a:rPr lang="en-US" dirty="0" err="1"/>
              <a:t>đang</a:t>
            </a:r>
            <a:r>
              <a:rPr lang="en-US" dirty="0"/>
              <a:t> </a:t>
            </a:r>
            <a:r>
              <a:rPr lang="en-US" dirty="0" err="1"/>
              <a:t>phân</a:t>
            </a:r>
            <a:r>
              <a:rPr lang="en-US" dirty="0"/>
              <a:t> </a:t>
            </a:r>
            <a:r>
              <a:rPr lang="en-US" dirty="0" err="1"/>
              <a:t>tích</a:t>
            </a:r>
            <a:endParaRPr lang="en-US" dirty="0"/>
          </a:p>
          <a:p>
            <a:pPr marL="628650" lvl="1" indent="-171450">
              <a:buFontTx/>
              <a:buChar char="-"/>
            </a:pPr>
            <a:r>
              <a:rPr lang="en-US" dirty="0"/>
              <a:t>Thành </a:t>
            </a:r>
            <a:r>
              <a:rPr lang="en-US" dirty="0" err="1"/>
              <a:t>phần</a:t>
            </a:r>
            <a:r>
              <a:rPr lang="en-US" dirty="0"/>
              <a:t> </a:t>
            </a:r>
            <a:r>
              <a:rPr lang="en-US" dirty="0" err="1"/>
              <a:t>biến</a:t>
            </a:r>
            <a:r>
              <a:rPr lang="en-US" dirty="0"/>
              <a:t> </a:t>
            </a:r>
            <a:r>
              <a:rPr lang="en-US" dirty="0" err="1"/>
              <a:t>đổi</a:t>
            </a:r>
            <a:endParaRPr lang="en-US" dirty="0"/>
          </a:p>
          <a:p>
            <a:pPr marL="628650" lvl="1" indent="-171450">
              <a:buFontTx/>
              <a:buChar char="-"/>
            </a:pPr>
            <a:r>
              <a:rPr lang="en-US" dirty="0" err="1"/>
              <a:t>Hàm</a:t>
            </a:r>
            <a:r>
              <a:rPr lang="en-US" dirty="0"/>
              <a:t> Gaussian </a:t>
            </a:r>
            <a:r>
              <a:rPr lang="en-US" dirty="0" err="1"/>
              <a:t>điều</a:t>
            </a:r>
            <a:r>
              <a:rPr lang="en-US" dirty="0"/>
              <a:t> </a:t>
            </a:r>
            <a:r>
              <a:rPr lang="en-US" dirty="0" err="1"/>
              <a:t>chỉnh</a:t>
            </a:r>
            <a:r>
              <a:rPr lang="en-US" dirty="0"/>
              <a:t> </a:t>
            </a:r>
            <a:r>
              <a:rPr lang="en-US" dirty="0" err="1"/>
              <a:t>theo</a:t>
            </a:r>
            <a:r>
              <a:rPr lang="en-US" dirty="0"/>
              <a:t> </a:t>
            </a:r>
            <a:r>
              <a:rPr lang="en-US" dirty="0" err="1"/>
              <a:t>tần</a:t>
            </a:r>
            <a:r>
              <a:rPr lang="en-US" dirty="0"/>
              <a:t> </a:t>
            </a:r>
            <a:r>
              <a:rPr lang="en-US" dirty="0" err="1"/>
              <a:t>số</a:t>
            </a:r>
            <a:r>
              <a:rPr lang="en-US" dirty="0"/>
              <a:t> (</a:t>
            </a:r>
            <a:r>
              <a:rPr lang="en-US" dirty="0" err="1"/>
              <a:t>giúp</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vùng</a:t>
            </a:r>
            <a:r>
              <a:rPr lang="en-US" dirty="0"/>
              <a:t> </a:t>
            </a:r>
            <a:r>
              <a:rPr lang="en-US" dirty="0" err="1"/>
              <a:t>gần</a:t>
            </a:r>
            <a:r>
              <a:rPr lang="en-US" dirty="0"/>
              <a:t> </a:t>
            </a:r>
            <a:r>
              <a:rPr lang="en-US" dirty="0" err="1"/>
              <a:t>thời</a:t>
            </a:r>
            <a:r>
              <a:rPr lang="en-US" dirty="0"/>
              <a:t> </a:t>
            </a:r>
            <a:r>
              <a:rPr lang="en-US" dirty="0" err="1"/>
              <a:t>điểm</a:t>
            </a:r>
            <a:r>
              <a:rPr lang="en-US" dirty="0"/>
              <a:t> t)</a:t>
            </a:r>
          </a:p>
          <a:p>
            <a:pPr marL="171450" indent="-171450">
              <a:buFontTx/>
              <a:buChar char="-"/>
            </a:pPr>
            <a:r>
              <a:rPr lang="en-US" dirty="0"/>
              <a:t>HT</a:t>
            </a:r>
          </a:p>
          <a:p>
            <a:pPr marL="628650" lvl="1" indent="-171450">
              <a:buFontTx/>
              <a:buChar char="-"/>
            </a:pPr>
            <a:r>
              <a:rPr lang="en-US" dirty="0" err="1"/>
              <a:t>Tín</a:t>
            </a:r>
            <a:r>
              <a:rPr lang="en-US" dirty="0"/>
              <a:t> </a:t>
            </a:r>
            <a:r>
              <a:rPr lang="en-US" dirty="0" err="1"/>
              <a:t>hiệu</a:t>
            </a:r>
            <a:r>
              <a:rPr lang="en-US" dirty="0"/>
              <a:t> Hilbert </a:t>
            </a:r>
            <a:r>
              <a:rPr lang="en-US" dirty="0" err="1"/>
              <a:t>của</a:t>
            </a:r>
            <a:r>
              <a:rPr lang="en-US" dirty="0"/>
              <a:t> x(t)</a:t>
            </a:r>
          </a:p>
          <a:p>
            <a:pPr marL="628650" lvl="1" indent="-171450">
              <a:buFontTx/>
              <a:buChar char="-"/>
            </a:pPr>
            <a:r>
              <a:rPr lang="en-US" dirty="0" err="1"/>
              <a:t>Giá</a:t>
            </a:r>
            <a:r>
              <a:rPr lang="en-US" dirty="0"/>
              <a:t> </a:t>
            </a:r>
            <a:r>
              <a:rPr lang="en-US" dirty="0" err="1"/>
              <a:t>trị</a:t>
            </a:r>
            <a:r>
              <a:rPr lang="en-US" dirty="0"/>
              <a:t> </a:t>
            </a:r>
            <a:r>
              <a:rPr lang="en-US" dirty="0" err="1"/>
              <a:t>chính</a:t>
            </a:r>
            <a:r>
              <a:rPr lang="en-US" dirty="0"/>
              <a:t> </a:t>
            </a:r>
            <a:r>
              <a:rPr lang="en-US" dirty="0" err="1"/>
              <a:t>của</a:t>
            </a:r>
            <a:r>
              <a:rPr lang="en-US" dirty="0"/>
              <a:t> </a:t>
            </a:r>
            <a:r>
              <a:rPr lang="en-US" dirty="0" err="1"/>
              <a:t>tích</a:t>
            </a:r>
            <a:r>
              <a:rPr lang="en-US" dirty="0"/>
              <a:t> </a:t>
            </a:r>
            <a:r>
              <a:rPr lang="en-US" dirty="0" err="1"/>
              <a:t>phân</a:t>
            </a:r>
            <a:r>
              <a:rPr lang="en-US" dirty="0"/>
              <a:t> – </a:t>
            </a:r>
            <a:r>
              <a:rPr lang="en-US" dirty="0" err="1"/>
              <a:t>đảm</a:t>
            </a:r>
            <a:r>
              <a:rPr lang="en-US" dirty="0"/>
              <a:t> </a:t>
            </a:r>
            <a:r>
              <a:rPr lang="en-US" dirty="0" err="1"/>
              <a:t>bảo</a:t>
            </a:r>
            <a:r>
              <a:rPr lang="en-US" dirty="0"/>
              <a:t> </a:t>
            </a:r>
            <a:r>
              <a:rPr lang="en-US" dirty="0" err="1"/>
              <a:t>hội</a:t>
            </a:r>
            <a:r>
              <a:rPr lang="en-US" dirty="0"/>
              <a:t> </a:t>
            </a:r>
            <a:r>
              <a:rPr lang="en-US" dirty="0" err="1"/>
              <a:t>tụ</a:t>
            </a:r>
            <a:endParaRPr lang="en-US" dirty="0"/>
          </a:p>
          <a:p>
            <a:pPr marL="628650" lvl="1" indent="-171450">
              <a:buFontTx/>
              <a:buChar char="-"/>
            </a:pPr>
            <a:r>
              <a:rPr lang="en-US" dirty="0" err="1"/>
              <a:t>Hạt</a:t>
            </a:r>
            <a:r>
              <a:rPr lang="en-US" dirty="0"/>
              <a:t> </a:t>
            </a:r>
            <a:r>
              <a:rPr lang="en-US" dirty="0" err="1"/>
              <a:t>nhân</a:t>
            </a:r>
            <a:r>
              <a:rPr lang="en-US" dirty="0"/>
              <a:t> </a:t>
            </a:r>
            <a:r>
              <a:rPr lang="en-US" dirty="0" err="1"/>
              <a:t>trong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10</a:t>
            </a:fld>
            <a:endParaRPr lang="en-US"/>
          </a:p>
        </p:txBody>
      </p:sp>
    </p:spTree>
    <p:extLst>
      <p:ext uri="{BB962C8B-B14F-4D97-AF65-F5344CB8AC3E}">
        <p14:creationId xmlns:p14="http://schemas.microsoft.com/office/powerpoint/2010/main" val="388557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ST-index</a:t>
            </a:r>
            <a:r>
              <a:rPr lang="vi-VN" dirty="0"/>
              <a:t>: Cộng tất cả trị tuyệt đối theo cột thời gian → tạo chuỗi năng lượng theo thời gian</a:t>
            </a:r>
            <a:br>
              <a:rPr lang="vi-VN" dirty="0"/>
            </a:br>
            <a:r>
              <a:rPr lang="vi-VN" dirty="0"/>
              <a:t>→ Nhận diện </a:t>
            </a:r>
            <a:r>
              <a:rPr lang="vi-VN" b="1" dirty="0"/>
              <a:t>biến thiên biên độ</a:t>
            </a:r>
            <a:r>
              <a:rPr lang="vi-VN" dirty="0"/>
              <a:t> của tín hiệu</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H-index</a:t>
            </a:r>
            <a:r>
              <a:rPr lang="en-US" dirty="0"/>
              <a:t>: </a:t>
            </a:r>
            <a:r>
              <a:rPr lang="en-US" dirty="0" err="1"/>
              <a:t>Thể</a:t>
            </a:r>
            <a:r>
              <a:rPr lang="en-US" dirty="0"/>
              <a:t> </a:t>
            </a:r>
            <a:r>
              <a:rPr lang="en-US" dirty="0" err="1"/>
              <a:t>hiện</a:t>
            </a:r>
            <a:r>
              <a:rPr lang="en-US" dirty="0"/>
              <a:t> </a:t>
            </a:r>
            <a:r>
              <a:rPr lang="en-US" b="1" dirty="0" err="1"/>
              <a:t>độ</a:t>
            </a:r>
            <a:r>
              <a:rPr lang="en-US" b="1" dirty="0"/>
              <a:t> </a:t>
            </a:r>
            <a:r>
              <a:rPr lang="en-US" b="1" dirty="0" err="1"/>
              <a:t>mạnh</a:t>
            </a:r>
            <a:r>
              <a:rPr lang="en-US" b="1" dirty="0"/>
              <a:t> (envelope)</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tại</a:t>
            </a:r>
            <a:r>
              <a:rPr lang="en-US" dirty="0"/>
              <a:t> </a:t>
            </a:r>
            <a:r>
              <a:rPr lang="en-US" dirty="0" err="1"/>
              <a:t>từng</a:t>
            </a:r>
            <a:r>
              <a:rPr lang="en-US" dirty="0"/>
              <a:t> </a:t>
            </a:r>
            <a:r>
              <a:rPr lang="en-US" dirty="0" err="1"/>
              <a:t>thời</a:t>
            </a:r>
            <a:r>
              <a:rPr lang="en-US" dirty="0"/>
              <a:t> </a:t>
            </a:r>
            <a:r>
              <a:rPr lang="en-US" dirty="0" err="1"/>
              <a:t>điểm</a:t>
            </a:r>
            <a:r>
              <a:rPr lang="en-US" dirty="0"/>
              <a:t> → </a:t>
            </a:r>
            <a:r>
              <a:rPr lang="en-US" dirty="0" err="1"/>
              <a:t>nhạy</a:t>
            </a:r>
            <a:r>
              <a:rPr lang="en-US" dirty="0"/>
              <a:t> </a:t>
            </a:r>
            <a:r>
              <a:rPr lang="en-US" dirty="0" err="1"/>
              <a:t>với</a:t>
            </a:r>
            <a:r>
              <a:rPr lang="en-US" dirty="0"/>
              <a:t> </a:t>
            </a:r>
            <a:r>
              <a:rPr lang="en-US" dirty="0" err="1"/>
              <a:t>các</a:t>
            </a:r>
            <a:r>
              <a:rPr lang="en-US" dirty="0"/>
              <a:t> </a:t>
            </a:r>
            <a:r>
              <a:rPr lang="en-US" b="1" dirty="0"/>
              <a:t>transient, flicker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vi-VN" dirty="0"/>
              <a:t>Kết hợp độ mạnh (biên độ tức thời) và năng lượng (biểu diễn thời gian – tần số)</a:t>
            </a:r>
          </a:p>
          <a:p>
            <a:r>
              <a:rPr lang="vi-VN" dirty="0"/>
              <a:t>Nhấn mạnh </a:t>
            </a:r>
            <a:r>
              <a:rPr lang="vi-VN" b="1" dirty="0"/>
              <a:t>nhiễu phức hợp xảy ra đồng thời</a:t>
            </a:r>
            <a:r>
              <a:rPr lang="vi-VN" dirty="0"/>
              <a:t> như: sag + OT + IT + harmonics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11</a:t>
            </a:fld>
            <a:endParaRPr lang="en-US"/>
          </a:p>
        </p:txBody>
      </p:sp>
    </p:spTree>
    <p:extLst>
      <p:ext uri="{BB962C8B-B14F-4D97-AF65-F5344CB8AC3E}">
        <p14:creationId xmlns:p14="http://schemas.microsoft.com/office/powerpoint/2010/main" val="70147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2D68-1BCF-7456-AC73-3223D8275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161137-4BCE-0F88-D728-C062EB6B6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36AD13-3E78-9BEB-40A3-BDF526E01990}"/>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13282A59-60A8-860F-225D-DA1A45292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322F6-1595-3BE0-3252-615A55C9F60C}"/>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80366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131A-D2CF-F9C7-8907-07C49955DE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E769A-E124-82B9-037F-C8F087F36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23867-CEAC-0960-FFF5-B6A753AF78A3}"/>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F740BE2E-FC79-3533-7458-95459AB1A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382D3-7A44-B98E-AB32-6228C919A734}"/>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332009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96D86-00D2-9DB7-39DC-1D33B380AB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8869C-3A0D-7222-CEC7-210B3CFD4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6F992-ECE3-8AE5-D733-0AE2AE6A9849}"/>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22622E4A-FC0D-C46D-2EC6-D32DEB91D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9DD33-4D6A-EB24-5B72-2C5C0131BDA1}"/>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219764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C9B1-BA32-D1DC-50E8-31D4681D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651DB-1D86-1638-8424-3537B55D68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9F348-6E62-3EA1-9F49-97ACDEC79497}"/>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A9798716-FE30-9CA0-2AEE-36F843098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BBD91-B51D-5798-0C06-2CA58C699040}"/>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419042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93E7-74B1-47A8-CDCD-9F3E97987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1D911-91B4-D629-1644-9DA9FC1133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6F71C-6F9B-9411-C362-C1419749457E}"/>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1AA5F9E3-2396-0306-4A8C-9A2DF3BA8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60260-9FF1-D586-63D6-B82E1E767972}"/>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98733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D2D6-FA43-CA25-7265-25F5861DD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168A5-D417-2959-0509-853CF094A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AC3B3-D588-5FBF-4E8A-1018EF68F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2CDBEF-A3DD-8180-C009-D6947EEB4CCF}"/>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6" name="Footer Placeholder 5">
            <a:extLst>
              <a:ext uri="{FF2B5EF4-FFF2-40B4-BE49-F238E27FC236}">
                <a16:creationId xmlns:a16="http://schemas.microsoft.com/office/drawing/2014/main" id="{3E1C5693-48F8-31A1-67E1-FAFD686C7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8818F-8E74-93EB-AB31-FB472110A851}"/>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02915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C4C3-2FB7-194D-69AF-AA003D359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BE22D-E1FD-6CB5-C966-DE5A8680E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46DA1-4C12-5D90-CE9C-68F9DA2BD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C00BC-A419-0FF9-C8C9-28A71C73A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44511-4208-E55F-AE6E-B410A5B30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2CF4D0-CF80-F9B9-D484-CA209BEF0145}"/>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8" name="Footer Placeholder 7">
            <a:extLst>
              <a:ext uri="{FF2B5EF4-FFF2-40B4-BE49-F238E27FC236}">
                <a16:creationId xmlns:a16="http://schemas.microsoft.com/office/drawing/2014/main" id="{D3578D17-BBE8-9443-9919-D5E4B5E2FD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1A5D5B-CD57-A098-16B8-756273FA0B48}"/>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58504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5D34-7478-F1BD-2103-92CD34BBBC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07A138-AECE-A901-AF7D-ADB40DF45FEB}"/>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4" name="Footer Placeholder 3">
            <a:extLst>
              <a:ext uri="{FF2B5EF4-FFF2-40B4-BE49-F238E27FC236}">
                <a16:creationId xmlns:a16="http://schemas.microsoft.com/office/drawing/2014/main" id="{66EA0B68-5938-F309-EF74-4B8CE0E4A0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28C42-6E1B-A3DE-0DFB-7654610DF4AE}"/>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282386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4F42C-CFF1-AEEC-F982-7E8A7550BCA1}"/>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3" name="Footer Placeholder 2">
            <a:extLst>
              <a:ext uri="{FF2B5EF4-FFF2-40B4-BE49-F238E27FC236}">
                <a16:creationId xmlns:a16="http://schemas.microsoft.com/office/drawing/2014/main" id="{C14620CA-AB9E-FF04-ACAE-FF2173EF8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1A0506-3129-71E7-DDAC-38D90CC44D74}"/>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294544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2D8D-924C-9630-54CB-3C7306A01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ABC83-B941-1B20-D033-60F038FAF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F67742-0186-8FE6-7B8E-0DB7ECFC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6C614-1349-E696-CDA4-F21D54C98C5B}"/>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6" name="Footer Placeholder 5">
            <a:extLst>
              <a:ext uri="{FF2B5EF4-FFF2-40B4-BE49-F238E27FC236}">
                <a16:creationId xmlns:a16="http://schemas.microsoft.com/office/drawing/2014/main" id="{61A34BC4-1947-4932-7707-94A941BB8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21ACC-1929-B873-ABD8-1606328D0098}"/>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78188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D3D6-2876-AF0E-ACF8-9B7EBE41A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04DBE4-5622-3C14-0316-49BF5CEFA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CBB2E-06EA-D8B8-16EC-E0BF4B4A2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B1477-7F4E-9753-0279-397D6E23AD32}"/>
              </a:ext>
            </a:extLst>
          </p:cNvPr>
          <p:cNvSpPr>
            <a:spLocks noGrp="1"/>
          </p:cNvSpPr>
          <p:nvPr>
            <p:ph type="dt" sz="half" idx="10"/>
          </p:nvPr>
        </p:nvSpPr>
        <p:spPr/>
        <p:txBody>
          <a:bodyPr/>
          <a:lstStyle/>
          <a:p>
            <a:fld id="{5A7127C7-250B-421B-977B-727206E61910}" type="datetimeFigureOut">
              <a:rPr lang="en-US" smtClean="0"/>
              <a:t>8/1/2025</a:t>
            </a:fld>
            <a:endParaRPr lang="en-US"/>
          </a:p>
        </p:txBody>
      </p:sp>
      <p:sp>
        <p:nvSpPr>
          <p:cNvPr id="6" name="Footer Placeholder 5">
            <a:extLst>
              <a:ext uri="{FF2B5EF4-FFF2-40B4-BE49-F238E27FC236}">
                <a16:creationId xmlns:a16="http://schemas.microsoft.com/office/drawing/2014/main" id="{A7052A2C-07AF-5423-C222-270DE2B7C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FA09E-BA08-01A5-F61F-80B928A90CB9}"/>
              </a:ext>
            </a:extLst>
          </p:cNvPr>
          <p:cNvSpPr>
            <a:spLocks noGrp="1"/>
          </p:cNvSpPr>
          <p:nvPr>
            <p:ph type="sldNum" sz="quarter" idx="12"/>
          </p:nvPr>
        </p:nvSpPr>
        <p:spPr/>
        <p:txBody>
          <a:bodyPr/>
          <a:lstStyle/>
          <a:p>
            <a:fld id="{573D9BF4-24BD-4779-BA06-7883C53E4CDB}" type="slidenum">
              <a:rPr lang="en-US" smtClean="0"/>
              <a:t>‹#›</a:t>
            </a:fld>
            <a:endParaRPr lang="en-US"/>
          </a:p>
        </p:txBody>
      </p:sp>
    </p:spTree>
    <p:extLst>
      <p:ext uri="{BB962C8B-B14F-4D97-AF65-F5344CB8AC3E}">
        <p14:creationId xmlns:p14="http://schemas.microsoft.com/office/powerpoint/2010/main" val="172679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D46E6-DD23-0769-5AAB-E8562874D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CA4283-A894-6727-70A6-E1666AF32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2A140-1EBD-3E65-570A-CC4A66CE8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7127C7-250B-421B-977B-727206E61910}" type="datetimeFigureOut">
              <a:rPr lang="en-US" smtClean="0"/>
              <a:t>8/1/2025</a:t>
            </a:fld>
            <a:endParaRPr lang="en-US"/>
          </a:p>
        </p:txBody>
      </p:sp>
      <p:sp>
        <p:nvSpPr>
          <p:cNvPr id="5" name="Footer Placeholder 4">
            <a:extLst>
              <a:ext uri="{FF2B5EF4-FFF2-40B4-BE49-F238E27FC236}">
                <a16:creationId xmlns:a16="http://schemas.microsoft.com/office/drawing/2014/main" id="{4523AB47-F187-D4C8-C9AF-87066BAEE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081FD4-7AE5-8F08-BD1E-15E240CE3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3D9BF4-24BD-4779-BA06-7883C53E4CDB}" type="slidenum">
              <a:rPr lang="en-US" smtClean="0"/>
              <a:t>‹#›</a:t>
            </a:fld>
            <a:endParaRPr lang="en-US"/>
          </a:p>
        </p:txBody>
      </p:sp>
    </p:spTree>
    <p:extLst>
      <p:ext uri="{BB962C8B-B14F-4D97-AF65-F5344CB8AC3E}">
        <p14:creationId xmlns:p14="http://schemas.microsoft.com/office/powerpoint/2010/main" val="285653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T School of Business &amp; Technology | mandakh">
            <a:extLst>
              <a:ext uri="{FF2B5EF4-FFF2-40B4-BE49-F238E27FC236}">
                <a16:creationId xmlns:a16="http://schemas.microsoft.com/office/drawing/2014/main" id="{B85863FC-D9CE-48AB-A2C6-C770F62C7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390"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FDCF12-B4F8-740E-22CF-89634F26002A}"/>
              </a:ext>
            </a:extLst>
          </p:cNvPr>
          <p:cNvSpPr txBox="1"/>
          <p:nvPr/>
        </p:nvSpPr>
        <p:spPr>
          <a:xfrm>
            <a:off x="440674" y="1189822"/>
            <a:ext cx="10288285" cy="2062103"/>
          </a:xfrm>
          <a:prstGeom prst="rect">
            <a:avLst/>
          </a:prstGeom>
          <a:noFill/>
        </p:spPr>
        <p:txBody>
          <a:bodyPr wrap="square" rtlCol="0">
            <a:spAutoFit/>
          </a:bodyPr>
          <a:lstStyle/>
          <a:p>
            <a:r>
              <a:rPr lang="en-US" sz="3200" b="1" dirty="0">
                <a:solidFill>
                  <a:schemeClr val="tx2">
                    <a:lumMod val="75000"/>
                    <a:lumOff val="25000"/>
                  </a:schemeClr>
                </a:solidFill>
              </a:rPr>
              <a:t>Detection and Classification of Complex Power Quality Disturbances</a:t>
            </a:r>
            <a:br>
              <a:rPr lang="en-US" sz="3200" dirty="0">
                <a:solidFill>
                  <a:schemeClr val="tx2">
                    <a:lumMod val="75000"/>
                    <a:lumOff val="25000"/>
                  </a:schemeClr>
                </a:solidFill>
              </a:rPr>
            </a:br>
            <a:r>
              <a:rPr lang="en-US" sz="3200" b="1" dirty="0">
                <a:solidFill>
                  <a:schemeClr val="tx2">
                    <a:lumMod val="75000"/>
                    <a:lumOff val="25000"/>
                  </a:schemeClr>
                </a:solidFill>
              </a:rPr>
              <a:t>Using Hybrid Algorithm Based on Combined Features of Stockwell Transform and Hilbert Transform</a:t>
            </a:r>
            <a:endParaRPr lang="en-US" sz="3200" dirty="0">
              <a:solidFill>
                <a:schemeClr val="tx2">
                  <a:lumMod val="75000"/>
                  <a:lumOff val="25000"/>
                </a:schemeClr>
              </a:solidFill>
            </a:endParaRPr>
          </a:p>
        </p:txBody>
      </p:sp>
      <p:sp>
        <p:nvSpPr>
          <p:cNvPr id="5" name="TextBox 4">
            <a:extLst>
              <a:ext uri="{FF2B5EF4-FFF2-40B4-BE49-F238E27FC236}">
                <a16:creationId xmlns:a16="http://schemas.microsoft.com/office/drawing/2014/main" id="{C2314D37-66F6-317D-2680-D31D740B90D1}"/>
              </a:ext>
            </a:extLst>
          </p:cNvPr>
          <p:cNvSpPr txBox="1"/>
          <p:nvPr/>
        </p:nvSpPr>
        <p:spPr>
          <a:xfrm>
            <a:off x="440674" y="3634286"/>
            <a:ext cx="5399314" cy="1477328"/>
          </a:xfrm>
          <a:prstGeom prst="rect">
            <a:avLst/>
          </a:prstGeom>
          <a:noFill/>
        </p:spPr>
        <p:txBody>
          <a:bodyPr wrap="square" rtlCol="0">
            <a:spAutoFit/>
          </a:bodyPr>
          <a:lstStyle/>
          <a:p>
            <a:r>
              <a:rPr lang="en-US" b="1" dirty="0"/>
              <a:t>Presented by:</a:t>
            </a:r>
            <a:r>
              <a:rPr lang="en-US" dirty="0"/>
              <a:t> 	Nguyen Trung Kien – 25MSA13216</a:t>
            </a:r>
            <a:br>
              <a:rPr lang="en-US" dirty="0"/>
            </a:br>
            <a:r>
              <a:rPr lang="en-US" b="1" dirty="0"/>
              <a:t>Class: 		</a:t>
            </a:r>
            <a:r>
              <a:rPr lang="en-US" dirty="0"/>
              <a:t>MSA28HN</a:t>
            </a:r>
          </a:p>
          <a:p>
            <a:r>
              <a:rPr lang="en-US" b="1" dirty="0"/>
              <a:t>Subject:		</a:t>
            </a:r>
            <a:r>
              <a:rPr lang="en-US" dirty="0"/>
              <a:t>DSP501</a:t>
            </a:r>
          </a:p>
          <a:p>
            <a:r>
              <a:rPr lang="en-US" b="1" dirty="0"/>
              <a:t>Lecture</a:t>
            </a:r>
            <a:r>
              <a:rPr lang="en-US" dirty="0"/>
              <a:t>: 		HungPD2</a:t>
            </a:r>
            <a:br>
              <a:rPr lang="en-US" dirty="0"/>
            </a:br>
            <a:r>
              <a:rPr lang="en-US" b="1" dirty="0"/>
              <a:t>Date:</a:t>
            </a:r>
            <a:r>
              <a:rPr lang="en-US" dirty="0"/>
              <a:t> 		August 25, 2025</a:t>
            </a:r>
          </a:p>
        </p:txBody>
      </p:sp>
    </p:spTree>
    <p:extLst>
      <p:ext uri="{BB962C8B-B14F-4D97-AF65-F5344CB8AC3E}">
        <p14:creationId xmlns:p14="http://schemas.microsoft.com/office/powerpoint/2010/main" val="18971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39C1CF39-9028-26D1-FB97-296BC16CD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4BF111-6E02-4C37-8429-299CD6EA8ED6}"/>
              </a:ext>
            </a:extLst>
          </p:cNvPr>
          <p:cNvSpPr txBox="1"/>
          <p:nvPr/>
        </p:nvSpPr>
        <p:spPr>
          <a:xfrm>
            <a:off x="627017" y="967952"/>
            <a:ext cx="3762103" cy="461665"/>
          </a:xfrm>
          <a:prstGeom prst="rect">
            <a:avLst/>
          </a:prstGeom>
          <a:noFill/>
        </p:spPr>
        <p:txBody>
          <a:bodyPr wrap="square" rtlCol="0">
            <a:spAutoFit/>
          </a:bodyPr>
          <a:lstStyle/>
          <a:p>
            <a:r>
              <a:rPr lang="en-US" sz="2400" dirty="0"/>
              <a:t>b. Mathematical Formulas</a:t>
            </a:r>
          </a:p>
        </p:txBody>
      </p:sp>
      <p:sp>
        <p:nvSpPr>
          <p:cNvPr id="8" name="Content Placeholder 7">
            <a:extLst>
              <a:ext uri="{FF2B5EF4-FFF2-40B4-BE49-F238E27FC236}">
                <a16:creationId xmlns:a16="http://schemas.microsoft.com/office/drawing/2014/main" id="{B8A18DA7-BC06-8B35-EB13-E23DBCBBC162}"/>
              </a:ext>
            </a:extLst>
          </p:cNvPr>
          <p:cNvSpPr>
            <a:spLocks noGrp="1"/>
          </p:cNvSpPr>
          <p:nvPr>
            <p:ph sz="half" idx="1"/>
          </p:nvPr>
        </p:nvSpPr>
        <p:spPr>
          <a:xfrm>
            <a:off x="838200" y="1627621"/>
            <a:ext cx="5181600" cy="325392"/>
          </a:xfrm>
        </p:spPr>
        <p:txBody>
          <a:bodyPr>
            <a:normAutofit/>
          </a:bodyPr>
          <a:lstStyle/>
          <a:p>
            <a:pPr marL="0" indent="0">
              <a:buNone/>
            </a:pPr>
            <a:r>
              <a:rPr lang="en-US" sz="1600" b="1" dirty="0"/>
              <a:t>1. S-Transform – Stockwell Transform</a:t>
            </a:r>
          </a:p>
        </p:txBody>
      </p:sp>
      <p:sp>
        <p:nvSpPr>
          <p:cNvPr id="9" name="Content Placeholder 8">
            <a:extLst>
              <a:ext uri="{FF2B5EF4-FFF2-40B4-BE49-F238E27FC236}">
                <a16:creationId xmlns:a16="http://schemas.microsoft.com/office/drawing/2014/main" id="{B497D662-C55A-700B-70B6-AE5848A178AA}"/>
              </a:ext>
            </a:extLst>
          </p:cNvPr>
          <p:cNvSpPr>
            <a:spLocks noGrp="1"/>
          </p:cNvSpPr>
          <p:nvPr>
            <p:ph sz="half" idx="2"/>
          </p:nvPr>
        </p:nvSpPr>
        <p:spPr>
          <a:xfrm>
            <a:off x="6172200" y="1627621"/>
            <a:ext cx="5181600" cy="325392"/>
          </a:xfrm>
        </p:spPr>
        <p:txBody>
          <a:bodyPr>
            <a:normAutofit/>
          </a:bodyPr>
          <a:lstStyle/>
          <a:p>
            <a:pPr marL="0" indent="0">
              <a:buNone/>
            </a:pPr>
            <a:r>
              <a:rPr lang="en-US" sz="1600" b="1" dirty="0"/>
              <a:t>2. Hilbert Transform</a:t>
            </a:r>
          </a:p>
        </p:txBody>
      </p:sp>
      <p:pic>
        <p:nvPicPr>
          <p:cNvPr id="13" name="Picture 12">
            <a:extLst>
              <a:ext uri="{FF2B5EF4-FFF2-40B4-BE49-F238E27FC236}">
                <a16:creationId xmlns:a16="http://schemas.microsoft.com/office/drawing/2014/main" id="{430D8F49-21B1-E261-2586-BE8C5487A8CD}"/>
              </a:ext>
            </a:extLst>
          </p:cNvPr>
          <p:cNvPicPr>
            <a:picLocks noChangeAspect="1"/>
          </p:cNvPicPr>
          <p:nvPr/>
        </p:nvPicPr>
        <p:blipFill>
          <a:blip r:embed="rId4"/>
          <a:stretch>
            <a:fillRect/>
          </a:stretch>
        </p:blipFill>
        <p:spPr>
          <a:xfrm>
            <a:off x="838200" y="2151017"/>
            <a:ext cx="3924848" cy="676369"/>
          </a:xfrm>
          <a:prstGeom prst="rect">
            <a:avLst/>
          </a:prstGeom>
        </p:spPr>
      </p:pic>
      <p:pic>
        <p:nvPicPr>
          <p:cNvPr id="16" name="Picture 15">
            <a:extLst>
              <a:ext uri="{FF2B5EF4-FFF2-40B4-BE49-F238E27FC236}">
                <a16:creationId xmlns:a16="http://schemas.microsoft.com/office/drawing/2014/main" id="{DFD3B467-808D-DCB5-9BC1-9859234FE501}"/>
              </a:ext>
            </a:extLst>
          </p:cNvPr>
          <p:cNvPicPr>
            <a:picLocks noChangeAspect="1"/>
          </p:cNvPicPr>
          <p:nvPr/>
        </p:nvPicPr>
        <p:blipFill>
          <a:blip r:embed="rId5"/>
          <a:stretch>
            <a:fillRect/>
          </a:stretch>
        </p:blipFill>
        <p:spPr>
          <a:xfrm>
            <a:off x="838200" y="3152778"/>
            <a:ext cx="4944291" cy="2591162"/>
          </a:xfrm>
          <a:prstGeom prst="rect">
            <a:avLst/>
          </a:prstGeom>
        </p:spPr>
      </p:pic>
      <p:pic>
        <p:nvPicPr>
          <p:cNvPr id="18" name="Picture 17">
            <a:extLst>
              <a:ext uri="{FF2B5EF4-FFF2-40B4-BE49-F238E27FC236}">
                <a16:creationId xmlns:a16="http://schemas.microsoft.com/office/drawing/2014/main" id="{59438AC4-D577-D7A3-9698-5C1889B62DA1}"/>
              </a:ext>
            </a:extLst>
          </p:cNvPr>
          <p:cNvPicPr>
            <a:picLocks noChangeAspect="1"/>
          </p:cNvPicPr>
          <p:nvPr/>
        </p:nvPicPr>
        <p:blipFill>
          <a:blip r:embed="rId6"/>
          <a:stretch>
            <a:fillRect/>
          </a:stretch>
        </p:blipFill>
        <p:spPr>
          <a:xfrm>
            <a:off x="6172200" y="2151017"/>
            <a:ext cx="2629267" cy="790685"/>
          </a:xfrm>
          <a:prstGeom prst="rect">
            <a:avLst/>
          </a:prstGeom>
        </p:spPr>
      </p:pic>
      <p:pic>
        <p:nvPicPr>
          <p:cNvPr id="20" name="Picture 19">
            <a:extLst>
              <a:ext uri="{FF2B5EF4-FFF2-40B4-BE49-F238E27FC236}">
                <a16:creationId xmlns:a16="http://schemas.microsoft.com/office/drawing/2014/main" id="{C19097C5-FCE0-5254-917E-EBAF8A8AD533}"/>
              </a:ext>
            </a:extLst>
          </p:cNvPr>
          <p:cNvPicPr>
            <a:picLocks noChangeAspect="1"/>
          </p:cNvPicPr>
          <p:nvPr/>
        </p:nvPicPr>
        <p:blipFill>
          <a:blip r:embed="rId7"/>
          <a:stretch>
            <a:fillRect/>
          </a:stretch>
        </p:blipFill>
        <p:spPr>
          <a:xfrm>
            <a:off x="6172200" y="3046227"/>
            <a:ext cx="5439534" cy="2019582"/>
          </a:xfrm>
          <a:prstGeom prst="rect">
            <a:avLst/>
          </a:prstGeom>
        </p:spPr>
      </p:pic>
    </p:spTree>
    <p:extLst>
      <p:ext uri="{BB962C8B-B14F-4D97-AF65-F5344CB8AC3E}">
        <p14:creationId xmlns:p14="http://schemas.microsoft.com/office/powerpoint/2010/main" val="2179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D3CB2E9E-3BD0-4EDE-99DE-0597611EA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7">
            <a:extLst>
              <a:ext uri="{FF2B5EF4-FFF2-40B4-BE49-F238E27FC236}">
                <a16:creationId xmlns:a16="http://schemas.microsoft.com/office/drawing/2014/main" id="{4C163B19-4DEE-5F01-4A53-4D3C3F72DFCF}"/>
              </a:ext>
            </a:extLst>
          </p:cNvPr>
          <p:cNvSpPr>
            <a:spLocks noGrp="1"/>
          </p:cNvSpPr>
          <p:nvPr>
            <p:ph sz="half" idx="1"/>
          </p:nvPr>
        </p:nvSpPr>
        <p:spPr>
          <a:xfrm>
            <a:off x="524691" y="1636330"/>
            <a:ext cx="5181600" cy="325392"/>
          </a:xfrm>
        </p:spPr>
        <p:txBody>
          <a:bodyPr>
            <a:normAutofit/>
          </a:bodyPr>
          <a:lstStyle/>
          <a:p>
            <a:pPr marL="0" indent="0">
              <a:buNone/>
            </a:pPr>
            <a:r>
              <a:rPr lang="en-US" sz="1600" b="1" dirty="0"/>
              <a:t>3. Hybrid PQ-index</a:t>
            </a:r>
          </a:p>
        </p:txBody>
      </p:sp>
      <p:pic>
        <p:nvPicPr>
          <p:cNvPr id="8" name="Picture 7">
            <a:extLst>
              <a:ext uri="{FF2B5EF4-FFF2-40B4-BE49-F238E27FC236}">
                <a16:creationId xmlns:a16="http://schemas.microsoft.com/office/drawing/2014/main" id="{E0CFBD2E-E361-26BA-DC6C-B40DF188DB25}"/>
              </a:ext>
            </a:extLst>
          </p:cNvPr>
          <p:cNvPicPr>
            <a:picLocks noChangeAspect="1"/>
          </p:cNvPicPr>
          <p:nvPr/>
        </p:nvPicPr>
        <p:blipFill>
          <a:blip r:embed="rId4"/>
          <a:stretch>
            <a:fillRect/>
          </a:stretch>
        </p:blipFill>
        <p:spPr>
          <a:xfrm>
            <a:off x="524691" y="1961722"/>
            <a:ext cx="3620005" cy="428685"/>
          </a:xfrm>
          <a:prstGeom prst="rect">
            <a:avLst/>
          </a:prstGeom>
        </p:spPr>
      </p:pic>
      <p:pic>
        <p:nvPicPr>
          <p:cNvPr id="10" name="Picture 9">
            <a:extLst>
              <a:ext uri="{FF2B5EF4-FFF2-40B4-BE49-F238E27FC236}">
                <a16:creationId xmlns:a16="http://schemas.microsoft.com/office/drawing/2014/main" id="{856DB1B1-336E-7DBC-FBBD-A8119CE4278B}"/>
              </a:ext>
            </a:extLst>
          </p:cNvPr>
          <p:cNvPicPr>
            <a:picLocks noChangeAspect="1"/>
          </p:cNvPicPr>
          <p:nvPr/>
        </p:nvPicPr>
        <p:blipFill>
          <a:blip r:embed="rId5"/>
          <a:stretch>
            <a:fillRect/>
          </a:stretch>
        </p:blipFill>
        <p:spPr>
          <a:xfrm>
            <a:off x="3444048" y="2561287"/>
            <a:ext cx="2743583" cy="876422"/>
          </a:xfrm>
          <a:prstGeom prst="rect">
            <a:avLst/>
          </a:prstGeom>
        </p:spPr>
      </p:pic>
      <p:pic>
        <p:nvPicPr>
          <p:cNvPr id="12" name="Picture 11">
            <a:extLst>
              <a:ext uri="{FF2B5EF4-FFF2-40B4-BE49-F238E27FC236}">
                <a16:creationId xmlns:a16="http://schemas.microsoft.com/office/drawing/2014/main" id="{1C9CC90B-CA91-AA03-51D2-9D90669C4591}"/>
              </a:ext>
            </a:extLst>
          </p:cNvPr>
          <p:cNvPicPr>
            <a:picLocks noChangeAspect="1"/>
          </p:cNvPicPr>
          <p:nvPr/>
        </p:nvPicPr>
        <p:blipFill>
          <a:blip r:embed="rId6"/>
          <a:stretch>
            <a:fillRect/>
          </a:stretch>
        </p:blipFill>
        <p:spPr>
          <a:xfrm>
            <a:off x="3518969" y="3475221"/>
            <a:ext cx="3534268" cy="562053"/>
          </a:xfrm>
          <a:prstGeom prst="rect">
            <a:avLst/>
          </a:prstGeom>
        </p:spPr>
      </p:pic>
      <p:cxnSp>
        <p:nvCxnSpPr>
          <p:cNvPr id="16" name="Connector: Elbow 15">
            <a:extLst>
              <a:ext uri="{FF2B5EF4-FFF2-40B4-BE49-F238E27FC236}">
                <a16:creationId xmlns:a16="http://schemas.microsoft.com/office/drawing/2014/main" id="{C55135C0-C9AF-555C-4677-6A363A89DC09}"/>
              </a:ext>
            </a:extLst>
          </p:cNvPr>
          <p:cNvCxnSpPr>
            <a:stCxn id="8" idx="2"/>
            <a:endCxn id="10" idx="1"/>
          </p:cNvCxnSpPr>
          <p:nvPr/>
        </p:nvCxnSpPr>
        <p:spPr>
          <a:xfrm rot="16200000" flipH="1">
            <a:off x="2584826" y="2140275"/>
            <a:ext cx="609091" cy="1109354"/>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20" name="Connector: Elbow 19">
            <a:extLst>
              <a:ext uri="{FF2B5EF4-FFF2-40B4-BE49-F238E27FC236}">
                <a16:creationId xmlns:a16="http://schemas.microsoft.com/office/drawing/2014/main" id="{EFC165D3-0C0D-DF1D-2619-4586693AF704}"/>
              </a:ext>
            </a:extLst>
          </p:cNvPr>
          <p:cNvCxnSpPr>
            <a:cxnSpLocks/>
            <a:endCxn id="12" idx="1"/>
          </p:cNvCxnSpPr>
          <p:nvPr/>
        </p:nvCxnSpPr>
        <p:spPr>
          <a:xfrm rot="16200000" flipH="1">
            <a:off x="2731192" y="2968471"/>
            <a:ext cx="1365842" cy="209712"/>
          </a:xfrm>
          <a:prstGeom prst="bentConnector2">
            <a:avLst/>
          </a:prstGeom>
        </p:spPr>
        <p:style>
          <a:lnRef idx="2">
            <a:schemeClr val="accent6"/>
          </a:lnRef>
          <a:fillRef idx="0">
            <a:schemeClr val="accent6"/>
          </a:fillRef>
          <a:effectRef idx="1">
            <a:schemeClr val="accent6"/>
          </a:effectRef>
          <a:fontRef idx="minor">
            <a:schemeClr val="tx1"/>
          </a:fontRef>
        </p:style>
      </p:cxnSp>
      <p:cxnSp>
        <p:nvCxnSpPr>
          <p:cNvPr id="23" name="Straight Arrow Connector 22">
            <a:extLst>
              <a:ext uri="{FF2B5EF4-FFF2-40B4-BE49-F238E27FC236}">
                <a16:creationId xmlns:a16="http://schemas.microsoft.com/office/drawing/2014/main" id="{5A5A5F78-C8F8-2ED1-B8D9-71E80ADC5B27}"/>
              </a:ext>
            </a:extLst>
          </p:cNvPr>
          <p:cNvCxnSpPr/>
          <p:nvPr/>
        </p:nvCxnSpPr>
        <p:spPr>
          <a:xfrm>
            <a:off x="7080069" y="2938538"/>
            <a:ext cx="357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776712F-04A2-23CA-2F28-CC7ADD93955D}"/>
              </a:ext>
            </a:extLst>
          </p:cNvPr>
          <p:cNvCxnSpPr>
            <a:cxnSpLocks/>
          </p:cNvCxnSpPr>
          <p:nvPr/>
        </p:nvCxnSpPr>
        <p:spPr>
          <a:xfrm>
            <a:off x="7080069" y="3657600"/>
            <a:ext cx="357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96D677E1-D619-A3F0-0E01-4FDEE842CE1B}"/>
              </a:ext>
            </a:extLst>
          </p:cNvPr>
          <p:cNvSpPr txBox="1"/>
          <p:nvPr/>
        </p:nvSpPr>
        <p:spPr>
          <a:xfrm>
            <a:off x="7532914" y="2784649"/>
            <a:ext cx="4345577" cy="307777"/>
          </a:xfrm>
          <a:prstGeom prst="rect">
            <a:avLst/>
          </a:prstGeom>
          <a:noFill/>
        </p:spPr>
        <p:txBody>
          <a:bodyPr wrap="square">
            <a:spAutoFit/>
          </a:bodyPr>
          <a:lstStyle/>
          <a:p>
            <a:r>
              <a:rPr lang="en-US" sz="1400" dirty="0"/>
              <a:t>Captures </a:t>
            </a:r>
            <a:r>
              <a:rPr lang="en-US" sz="1400" b="1" dirty="0"/>
              <a:t>energy variation over time</a:t>
            </a:r>
            <a:r>
              <a:rPr lang="en-US" sz="1400" dirty="0"/>
              <a:t>.</a:t>
            </a:r>
          </a:p>
        </p:txBody>
      </p:sp>
      <p:sp>
        <p:nvSpPr>
          <p:cNvPr id="31" name="TextBox 30">
            <a:extLst>
              <a:ext uri="{FF2B5EF4-FFF2-40B4-BE49-F238E27FC236}">
                <a16:creationId xmlns:a16="http://schemas.microsoft.com/office/drawing/2014/main" id="{569EDBF3-850E-03D4-A23E-583536441826}"/>
              </a:ext>
            </a:extLst>
          </p:cNvPr>
          <p:cNvSpPr txBox="1"/>
          <p:nvPr/>
        </p:nvSpPr>
        <p:spPr>
          <a:xfrm>
            <a:off x="7532914" y="3475221"/>
            <a:ext cx="4160520" cy="523220"/>
          </a:xfrm>
          <a:prstGeom prst="rect">
            <a:avLst/>
          </a:prstGeom>
          <a:noFill/>
        </p:spPr>
        <p:txBody>
          <a:bodyPr wrap="square">
            <a:spAutoFit/>
          </a:bodyPr>
          <a:lstStyle/>
          <a:p>
            <a:r>
              <a:rPr lang="en-US" sz="1400" dirty="0"/>
              <a:t>Reflects the </a:t>
            </a:r>
            <a:r>
              <a:rPr lang="en-US" sz="1400" b="1" dirty="0"/>
              <a:t>instantaneous signal strength</a:t>
            </a:r>
            <a:r>
              <a:rPr lang="en-US" sz="1400" dirty="0"/>
              <a:t>, useful to detect </a:t>
            </a:r>
            <a:r>
              <a:rPr lang="en-US" sz="1400" b="1" dirty="0"/>
              <a:t>transients and flickers</a:t>
            </a:r>
            <a:r>
              <a:rPr lang="en-US" sz="1400" dirty="0"/>
              <a:t>.</a:t>
            </a:r>
          </a:p>
        </p:txBody>
      </p:sp>
      <p:sp>
        <p:nvSpPr>
          <p:cNvPr id="42" name="TextBox 41">
            <a:extLst>
              <a:ext uri="{FF2B5EF4-FFF2-40B4-BE49-F238E27FC236}">
                <a16:creationId xmlns:a16="http://schemas.microsoft.com/office/drawing/2014/main" id="{3AC5CF2A-75C1-50DB-35DF-1D4F22777708}"/>
              </a:ext>
            </a:extLst>
          </p:cNvPr>
          <p:cNvSpPr txBox="1"/>
          <p:nvPr/>
        </p:nvSpPr>
        <p:spPr>
          <a:xfrm>
            <a:off x="524691" y="4251347"/>
            <a:ext cx="6096000" cy="1384995"/>
          </a:xfrm>
          <a:prstGeom prst="rect">
            <a:avLst/>
          </a:prstGeom>
          <a:noFill/>
        </p:spPr>
        <p:txBody>
          <a:bodyPr wrap="square">
            <a:spAutoFit/>
          </a:bodyPr>
          <a:lstStyle/>
          <a:p>
            <a:pPr>
              <a:buNone/>
            </a:pPr>
            <a:r>
              <a:rPr lang="en-US" sz="1400" b="1" dirty="0"/>
              <a:t>Explanation: PQ-Index is multiple between ST-I and H-</a:t>
            </a:r>
            <a:r>
              <a:rPr lang="en-US" sz="1400" b="1" dirty="0" err="1"/>
              <a:t>i</a:t>
            </a:r>
            <a:endParaRPr lang="en-US" sz="1400" b="1" dirty="0"/>
          </a:p>
          <a:p>
            <a:pPr>
              <a:buNone/>
            </a:pPr>
            <a:endParaRPr lang="en-US" sz="1400" b="1" dirty="0"/>
          </a:p>
          <a:p>
            <a:pPr>
              <a:buNone/>
            </a:pPr>
            <a:r>
              <a:rPr lang="en-US" sz="1400" b="1" dirty="0"/>
              <a:t>Interpretation</a:t>
            </a:r>
            <a:r>
              <a:rPr lang="en-US" sz="1400" dirty="0"/>
              <a:t>:</a:t>
            </a:r>
          </a:p>
          <a:p>
            <a:pPr marL="285750" indent="-285750">
              <a:buFont typeface="Arial" panose="020B0604020202020204" pitchFamily="34" charset="0"/>
              <a:buChar char="•"/>
            </a:pPr>
            <a:r>
              <a:rPr lang="en-US" sz="1400" dirty="0"/>
              <a:t>Multiplies the energy (ST-index) and amplitude envelope (H-index)</a:t>
            </a:r>
          </a:p>
          <a:p>
            <a:pPr marL="285750" indent="-285750">
              <a:buFont typeface="Arial" panose="020B0604020202020204" pitchFamily="34" charset="0"/>
              <a:buChar char="•"/>
            </a:pPr>
            <a:r>
              <a:rPr lang="en-US" sz="1400" dirty="0"/>
              <a:t>Emphasizes </a:t>
            </a:r>
            <a:r>
              <a:rPr lang="en-US" sz="1400" b="1" dirty="0"/>
              <a:t>multiple simultaneous disturbances</a:t>
            </a:r>
            <a:r>
              <a:rPr lang="en-US" sz="1400" dirty="0"/>
              <a:t>, such as voltage sag + harmonics + oscillatory transient</a:t>
            </a:r>
          </a:p>
        </p:txBody>
      </p:sp>
    </p:spTree>
    <p:extLst>
      <p:ext uri="{BB962C8B-B14F-4D97-AF65-F5344CB8AC3E}">
        <p14:creationId xmlns:p14="http://schemas.microsoft.com/office/powerpoint/2010/main" val="70275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0D89F9C6-90A1-78A6-4194-8D265969A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7">
            <a:extLst>
              <a:ext uri="{FF2B5EF4-FFF2-40B4-BE49-F238E27FC236}">
                <a16:creationId xmlns:a16="http://schemas.microsoft.com/office/drawing/2014/main" id="{0DB904FE-79D8-D5BB-7B28-B5241B0DC067}"/>
              </a:ext>
            </a:extLst>
          </p:cNvPr>
          <p:cNvSpPr>
            <a:spLocks noGrp="1"/>
          </p:cNvSpPr>
          <p:nvPr>
            <p:ph sz="half" idx="1"/>
          </p:nvPr>
        </p:nvSpPr>
        <p:spPr>
          <a:xfrm>
            <a:off x="524691" y="1636330"/>
            <a:ext cx="5181600" cy="325392"/>
          </a:xfrm>
        </p:spPr>
        <p:txBody>
          <a:bodyPr>
            <a:normAutofit/>
          </a:bodyPr>
          <a:lstStyle/>
          <a:p>
            <a:pPr marL="0" indent="0">
              <a:buNone/>
            </a:pPr>
            <a:r>
              <a:rPr lang="en-US" sz="1600" b="1" dirty="0"/>
              <a:t>4. Feature Engineering</a:t>
            </a:r>
          </a:p>
        </p:txBody>
      </p:sp>
      <p:pic>
        <p:nvPicPr>
          <p:cNvPr id="10" name="Picture 9">
            <a:extLst>
              <a:ext uri="{FF2B5EF4-FFF2-40B4-BE49-F238E27FC236}">
                <a16:creationId xmlns:a16="http://schemas.microsoft.com/office/drawing/2014/main" id="{4036319B-3C7B-9269-54F1-F09221B161DE}"/>
              </a:ext>
            </a:extLst>
          </p:cNvPr>
          <p:cNvPicPr>
            <a:picLocks noChangeAspect="1"/>
          </p:cNvPicPr>
          <p:nvPr/>
        </p:nvPicPr>
        <p:blipFill>
          <a:blip r:embed="rId4"/>
          <a:stretch>
            <a:fillRect/>
          </a:stretch>
        </p:blipFill>
        <p:spPr>
          <a:xfrm>
            <a:off x="524691" y="2052185"/>
            <a:ext cx="2981741" cy="628738"/>
          </a:xfrm>
          <a:prstGeom prst="rect">
            <a:avLst/>
          </a:prstGeom>
        </p:spPr>
      </p:pic>
      <p:sp>
        <p:nvSpPr>
          <p:cNvPr id="13" name="TextBox 12">
            <a:extLst>
              <a:ext uri="{FF2B5EF4-FFF2-40B4-BE49-F238E27FC236}">
                <a16:creationId xmlns:a16="http://schemas.microsoft.com/office/drawing/2014/main" id="{9B87B356-8AE7-31A7-33E8-B04DD033CB45}"/>
              </a:ext>
            </a:extLst>
          </p:cNvPr>
          <p:cNvSpPr txBox="1"/>
          <p:nvPr/>
        </p:nvSpPr>
        <p:spPr>
          <a:xfrm>
            <a:off x="524691" y="2680923"/>
            <a:ext cx="6096000" cy="954107"/>
          </a:xfrm>
          <a:prstGeom prst="rect">
            <a:avLst/>
          </a:prstGeom>
          <a:noFill/>
        </p:spPr>
        <p:txBody>
          <a:bodyPr wrap="square">
            <a:spAutoFit/>
          </a:bodyPr>
          <a:lstStyle/>
          <a:p>
            <a:pPr>
              <a:buNone/>
            </a:pPr>
            <a:r>
              <a:rPr lang="en-US" sz="1400" b="1" dirty="0"/>
              <a:t>Explanation</a:t>
            </a:r>
            <a:r>
              <a:rPr lang="en-US" sz="1400" dirty="0"/>
              <a:t>:</a:t>
            </a:r>
          </a:p>
          <a:p>
            <a:pPr marL="285750" indent="-285750">
              <a:buFont typeface="Arial" panose="020B0604020202020204" pitchFamily="34" charset="0"/>
              <a:buChar char="•"/>
            </a:pPr>
            <a:r>
              <a:rPr lang="en-US" sz="1400" dirty="0"/>
              <a:t>σ: Standard deviation — measures signal variation</a:t>
            </a:r>
          </a:p>
          <a:p>
            <a:pPr marL="285750" indent="-285750">
              <a:buFont typeface="Arial" panose="020B0604020202020204" pitchFamily="34" charset="0"/>
              <a:buChar char="•"/>
            </a:pPr>
            <a:r>
              <a:rPr lang="en-US" sz="1400" dirty="0"/>
              <a:t>Multiplied by 10 to amplify the contrast between disturbances</a:t>
            </a:r>
          </a:p>
          <a:p>
            <a:pPr marL="285750" indent="-285750">
              <a:buFont typeface="Arial" panose="020B0604020202020204" pitchFamily="34" charset="0"/>
              <a:buChar char="•"/>
            </a:pPr>
            <a:r>
              <a:rPr lang="en-US" sz="1400" dirty="0"/>
              <a:t>Used as input to the </a:t>
            </a:r>
            <a:r>
              <a:rPr lang="en-US" sz="1400" b="1" dirty="0"/>
              <a:t>ruled decision tree</a:t>
            </a:r>
            <a:endParaRPr lang="en-US" sz="1400" dirty="0"/>
          </a:p>
        </p:txBody>
      </p:sp>
    </p:spTree>
    <p:extLst>
      <p:ext uri="{BB962C8B-B14F-4D97-AF65-F5344CB8AC3E}">
        <p14:creationId xmlns:p14="http://schemas.microsoft.com/office/powerpoint/2010/main" val="184113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3C42243-96BD-BCD8-D0F0-4E69F6DE23C1}"/>
              </a:ext>
            </a:extLst>
          </p:cNvPr>
          <p:cNvGraphicFramePr>
            <a:graphicFrameLocks noGrp="1"/>
          </p:cNvGraphicFramePr>
          <p:nvPr>
            <p:extLst>
              <p:ext uri="{D42A27DB-BD31-4B8C-83A1-F6EECF244321}">
                <p14:modId xmlns:p14="http://schemas.microsoft.com/office/powerpoint/2010/main" val="2921047696"/>
              </p:ext>
            </p:extLst>
          </p:nvPr>
        </p:nvGraphicFramePr>
        <p:xfrm>
          <a:off x="838200" y="1667397"/>
          <a:ext cx="10515600" cy="2286000"/>
        </p:xfrm>
        <a:graphic>
          <a:graphicData uri="http://schemas.openxmlformats.org/drawingml/2006/table">
            <a:tbl>
              <a:tblPr/>
              <a:tblGrid>
                <a:gridCol w="2628900">
                  <a:extLst>
                    <a:ext uri="{9D8B030D-6E8A-4147-A177-3AD203B41FA5}">
                      <a16:colId xmlns:a16="http://schemas.microsoft.com/office/drawing/2014/main" val="2822534849"/>
                    </a:ext>
                  </a:extLst>
                </a:gridCol>
                <a:gridCol w="2628900">
                  <a:extLst>
                    <a:ext uri="{9D8B030D-6E8A-4147-A177-3AD203B41FA5}">
                      <a16:colId xmlns:a16="http://schemas.microsoft.com/office/drawing/2014/main" val="2771344587"/>
                    </a:ext>
                  </a:extLst>
                </a:gridCol>
                <a:gridCol w="2628900">
                  <a:extLst>
                    <a:ext uri="{9D8B030D-6E8A-4147-A177-3AD203B41FA5}">
                      <a16:colId xmlns:a16="http://schemas.microsoft.com/office/drawing/2014/main" val="2268497936"/>
                    </a:ext>
                  </a:extLst>
                </a:gridCol>
                <a:gridCol w="2628900">
                  <a:extLst>
                    <a:ext uri="{9D8B030D-6E8A-4147-A177-3AD203B41FA5}">
                      <a16:colId xmlns:a16="http://schemas.microsoft.com/office/drawing/2014/main" val="2530404709"/>
                    </a:ext>
                  </a:extLst>
                </a:gridCol>
              </a:tblGrid>
              <a:tr h="0">
                <a:tc>
                  <a:txBody>
                    <a:bodyPr/>
                    <a:lstStyle/>
                    <a:p>
                      <a:r>
                        <a:rPr lang="en-US" dirty="0">
                          <a:solidFill>
                            <a:schemeClr val="bg1"/>
                          </a:solidFill>
                        </a:rPr>
                        <a:t>Disturbance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r>
                        <a:rPr lang="en-US" dirty="0">
                          <a:solidFill>
                            <a:schemeClr val="bg1"/>
                          </a:solidFill>
                        </a:rPr>
                        <a:t>ST-index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r>
                        <a:rPr lang="en-US" dirty="0">
                          <a:solidFill>
                            <a:schemeClr val="bg1"/>
                          </a:solidFill>
                        </a:rPr>
                        <a:t>H-index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r>
                        <a:rPr lang="en-US" dirty="0">
                          <a:solidFill>
                            <a:schemeClr val="bg1"/>
                          </a:solidFill>
                        </a:rPr>
                        <a:t>PQ-index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309711186"/>
                  </a:ext>
                </a:extLst>
              </a:tr>
              <a:tr h="0">
                <a:tc>
                  <a:txBody>
                    <a:bodyPr/>
                    <a:lstStyle/>
                    <a:p>
                      <a:r>
                        <a:rPr lang="en-US"/>
                        <a:t>Voltage Sag + Harmonics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9.248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1.881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16.388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542145"/>
                  </a:ext>
                </a:extLst>
              </a:tr>
              <a:tr h="0">
                <a:tc>
                  <a:txBody>
                    <a:bodyPr/>
                    <a:lstStyle/>
                    <a:p>
                      <a:r>
                        <a:rPr lang="en-US"/>
                        <a:t>Voltage Sag + Osc. Transient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91.162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3.432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176.066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281100"/>
                  </a:ext>
                </a:extLst>
              </a:tr>
              <a:tr h="0">
                <a:tc>
                  <a:txBody>
                    <a:bodyPr/>
                    <a:lstStyle/>
                    <a:p>
                      <a:r>
                        <a:rPr lang="en-US"/>
                        <a:t>Sag + Harmonics + OT +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90.887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4.339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205.071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478289"/>
                  </a:ext>
                </a:extLst>
              </a:tr>
            </a:tbl>
          </a:graphicData>
        </a:graphic>
      </p:graphicFrame>
      <p:sp>
        <p:nvSpPr>
          <p:cNvPr id="6" name="TextBox 5">
            <a:extLst>
              <a:ext uri="{FF2B5EF4-FFF2-40B4-BE49-F238E27FC236}">
                <a16:creationId xmlns:a16="http://schemas.microsoft.com/office/drawing/2014/main" id="{16556E98-8993-5700-C1D5-039DC0851C12}"/>
              </a:ext>
            </a:extLst>
          </p:cNvPr>
          <p:cNvSpPr txBox="1"/>
          <p:nvPr/>
        </p:nvSpPr>
        <p:spPr>
          <a:xfrm>
            <a:off x="627017" y="967952"/>
            <a:ext cx="4537166" cy="461665"/>
          </a:xfrm>
          <a:prstGeom prst="rect">
            <a:avLst/>
          </a:prstGeom>
          <a:noFill/>
        </p:spPr>
        <p:txBody>
          <a:bodyPr wrap="square" rtlCol="0">
            <a:spAutoFit/>
          </a:bodyPr>
          <a:lstStyle/>
          <a:p>
            <a:r>
              <a:rPr lang="en-US" sz="2400" dirty="0"/>
              <a:t>c. Sample Values from Table I</a:t>
            </a:r>
          </a:p>
        </p:txBody>
      </p:sp>
      <p:sp>
        <p:nvSpPr>
          <p:cNvPr id="8" name="TextBox 7">
            <a:extLst>
              <a:ext uri="{FF2B5EF4-FFF2-40B4-BE49-F238E27FC236}">
                <a16:creationId xmlns:a16="http://schemas.microsoft.com/office/drawing/2014/main" id="{CBC7EA6C-FCCE-EFF6-5CE5-2B11197EEA0D}"/>
              </a:ext>
            </a:extLst>
          </p:cNvPr>
          <p:cNvSpPr txBox="1"/>
          <p:nvPr/>
        </p:nvSpPr>
        <p:spPr>
          <a:xfrm>
            <a:off x="3048000" y="4060372"/>
            <a:ext cx="6096000" cy="261610"/>
          </a:xfrm>
          <a:prstGeom prst="rect">
            <a:avLst/>
          </a:prstGeom>
          <a:noFill/>
        </p:spPr>
        <p:txBody>
          <a:bodyPr wrap="square">
            <a:spAutoFit/>
          </a:bodyPr>
          <a:lstStyle/>
          <a:p>
            <a:pPr algn="ctr"/>
            <a:r>
              <a:rPr lang="en-US" sz="1100" i="1" dirty="0"/>
              <a:t>Peak values of Standard deviation of Complex PQ Indexes</a:t>
            </a:r>
          </a:p>
        </p:txBody>
      </p:sp>
      <p:sp>
        <p:nvSpPr>
          <p:cNvPr id="9" name="Arrow: Right 8">
            <a:extLst>
              <a:ext uri="{FF2B5EF4-FFF2-40B4-BE49-F238E27FC236}">
                <a16:creationId xmlns:a16="http://schemas.microsoft.com/office/drawing/2014/main" id="{DB7DCB83-4BC0-B082-F7BE-40594010C1BC}"/>
              </a:ext>
            </a:extLst>
          </p:cNvPr>
          <p:cNvSpPr/>
          <p:nvPr/>
        </p:nvSpPr>
        <p:spPr>
          <a:xfrm>
            <a:off x="940526" y="5294811"/>
            <a:ext cx="548640" cy="226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4C61C9C-1A9D-AADB-64FE-61BAA3CA38F0}"/>
              </a:ext>
            </a:extLst>
          </p:cNvPr>
          <p:cNvSpPr txBox="1"/>
          <p:nvPr/>
        </p:nvSpPr>
        <p:spPr>
          <a:xfrm>
            <a:off x="1619794" y="5223356"/>
            <a:ext cx="6096000" cy="369332"/>
          </a:xfrm>
          <a:prstGeom prst="rect">
            <a:avLst/>
          </a:prstGeom>
          <a:noFill/>
        </p:spPr>
        <p:txBody>
          <a:bodyPr wrap="square">
            <a:spAutoFit/>
          </a:bodyPr>
          <a:lstStyle/>
          <a:p>
            <a:r>
              <a:rPr lang="en-US" b="1" dirty="0"/>
              <a:t>Highest PQ-index indicates more complex disturbances</a:t>
            </a:r>
          </a:p>
        </p:txBody>
      </p:sp>
      <p:pic>
        <p:nvPicPr>
          <p:cNvPr id="14" name="Picture 2" descr="FPT School of Business &amp; Technology | mandakh">
            <a:extLst>
              <a:ext uri="{FF2B5EF4-FFF2-40B4-BE49-F238E27FC236}">
                <a16:creationId xmlns:a16="http://schemas.microsoft.com/office/drawing/2014/main" id="{9B127133-6D3B-3A28-F898-10F5749BB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6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80E83-4EFB-13DE-7139-9A8506FC8F0D}"/>
              </a:ext>
            </a:extLst>
          </p:cNvPr>
          <p:cNvSpPr txBox="1"/>
          <p:nvPr/>
        </p:nvSpPr>
        <p:spPr>
          <a:xfrm>
            <a:off x="627017" y="576066"/>
            <a:ext cx="5355772" cy="461665"/>
          </a:xfrm>
          <a:prstGeom prst="rect">
            <a:avLst/>
          </a:prstGeom>
          <a:noFill/>
        </p:spPr>
        <p:txBody>
          <a:bodyPr wrap="square" rtlCol="0">
            <a:spAutoFit/>
          </a:bodyPr>
          <a:lstStyle/>
          <a:p>
            <a:r>
              <a:rPr lang="en-US" sz="2400" dirty="0"/>
              <a:t>d. Classification Logic (Decision Tree)</a:t>
            </a:r>
          </a:p>
        </p:txBody>
      </p:sp>
      <p:pic>
        <p:nvPicPr>
          <p:cNvPr id="8" name="Picture 2" descr="FPT School of Business &amp; Technology | mandakh">
            <a:extLst>
              <a:ext uri="{FF2B5EF4-FFF2-40B4-BE49-F238E27FC236}">
                <a16:creationId xmlns:a16="http://schemas.microsoft.com/office/drawing/2014/main" id="{6F0CA68A-20BA-5C5F-0DD7-EFCE2950B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885D3F-2DDF-316B-1F06-24B5CD7248C1}"/>
              </a:ext>
            </a:extLst>
          </p:cNvPr>
          <p:cNvSpPr txBox="1"/>
          <p:nvPr/>
        </p:nvSpPr>
        <p:spPr>
          <a:xfrm>
            <a:off x="627016" y="1242271"/>
            <a:ext cx="5930537" cy="1384995"/>
          </a:xfrm>
          <a:prstGeom prst="rect">
            <a:avLst/>
          </a:prstGeom>
          <a:noFill/>
        </p:spPr>
        <p:txBody>
          <a:bodyPr wrap="square" rtlCol="0">
            <a:spAutoFit/>
          </a:bodyPr>
          <a:lstStyle/>
          <a:p>
            <a:r>
              <a:rPr lang="en-US" sz="1400" b="1" dirty="0"/>
              <a:t>Context: </a:t>
            </a:r>
            <a:r>
              <a:rPr lang="en-US" sz="1400" dirty="0"/>
              <a:t>three key signal features</a:t>
            </a:r>
          </a:p>
          <a:p>
            <a:pPr marL="285750" indent="-285750">
              <a:buFont typeface="Arial" panose="020B0604020202020204" pitchFamily="34" charset="0"/>
              <a:buChar char="•"/>
            </a:pPr>
            <a:r>
              <a:rPr lang="en-US" sz="1400" dirty="0"/>
              <a:t>ST-index (STI): Energy representation across time.</a:t>
            </a:r>
          </a:p>
          <a:p>
            <a:pPr marL="285750" indent="-285750">
              <a:buFont typeface="Arial" panose="020B0604020202020204" pitchFamily="34" charset="0"/>
              <a:buChar char="•"/>
            </a:pPr>
            <a:r>
              <a:rPr lang="en-US" sz="1400" dirty="0"/>
              <a:t>H-index (HI): Instantaneous  envelope</a:t>
            </a:r>
          </a:p>
          <a:p>
            <a:pPr marL="285750" indent="-285750">
              <a:buFont typeface="Arial" panose="020B0604020202020204" pitchFamily="34" charset="0"/>
              <a:buChar char="•"/>
            </a:pPr>
            <a:r>
              <a:rPr lang="en-US" sz="1400" dirty="0"/>
              <a:t>PQ-index (PQI): Hybrid  feature combining ST and H</a:t>
            </a:r>
          </a:p>
          <a:p>
            <a:endParaRPr lang="en-US" sz="1400" b="1" dirty="0"/>
          </a:p>
          <a:p>
            <a:endParaRPr lang="en-US" sz="1400" b="1" dirty="0"/>
          </a:p>
        </p:txBody>
      </p:sp>
      <p:sp>
        <p:nvSpPr>
          <p:cNvPr id="10" name="Rectangle: Rounded Corners 9">
            <a:extLst>
              <a:ext uri="{FF2B5EF4-FFF2-40B4-BE49-F238E27FC236}">
                <a16:creationId xmlns:a16="http://schemas.microsoft.com/office/drawing/2014/main" id="{A537E0BA-BF57-5B47-35DD-0D40F4637870}"/>
              </a:ext>
            </a:extLst>
          </p:cNvPr>
          <p:cNvSpPr/>
          <p:nvPr/>
        </p:nvSpPr>
        <p:spPr>
          <a:xfrm>
            <a:off x="914399" y="2627266"/>
            <a:ext cx="4027714"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Initial split based on PQ-index magnitude</a:t>
            </a:r>
            <a:endParaRPr lang="en-US" sz="1600" b="1" dirty="0"/>
          </a:p>
        </p:txBody>
      </p:sp>
      <p:sp>
        <p:nvSpPr>
          <p:cNvPr id="11" name="Rectangle: Rounded Corners 10">
            <a:extLst>
              <a:ext uri="{FF2B5EF4-FFF2-40B4-BE49-F238E27FC236}">
                <a16:creationId xmlns:a16="http://schemas.microsoft.com/office/drawing/2014/main" id="{03512E0A-F924-C242-D81D-8BFF276763E5}"/>
              </a:ext>
            </a:extLst>
          </p:cNvPr>
          <p:cNvSpPr/>
          <p:nvPr/>
        </p:nvSpPr>
        <p:spPr>
          <a:xfrm>
            <a:off x="7246913" y="2627266"/>
            <a:ext cx="4027714" cy="53993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Feature extraction</a:t>
            </a:r>
          </a:p>
        </p:txBody>
      </p:sp>
      <p:cxnSp>
        <p:nvCxnSpPr>
          <p:cNvPr id="13" name="Straight Arrow Connector 12">
            <a:extLst>
              <a:ext uri="{FF2B5EF4-FFF2-40B4-BE49-F238E27FC236}">
                <a16:creationId xmlns:a16="http://schemas.microsoft.com/office/drawing/2014/main" id="{11442BB5-01C6-FBA7-975A-240D5A5B5629}"/>
              </a:ext>
            </a:extLst>
          </p:cNvPr>
          <p:cNvCxnSpPr>
            <a:cxnSpLocks/>
            <a:stCxn id="10" idx="3"/>
            <a:endCxn id="11" idx="1"/>
          </p:cNvCxnSpPr>
          <p:nvPr/>
        </p:nvCxnSpPr>
        <p:spPr>
          <a:xfrm>
            <a:off x="4942113" y="2897232"/>
            <a:ext cx="2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Rounded Corners 14">
            <a:extLst>
              <a:ext uri="{FF2B5EF4-FFF2-40B4-BE49-F238E27FC236}">
                <a16:creationId xmlns:a16="http://schemas.microsoft.com/office/drawing/2014/main" id="{75B1FAB2-6501-A1E9-40B1-60F9C11635B9}"/>
              </a:ext>
            </a:extLst>
          </p:cNvPr>
          <p:cNvSpPr/>
          <p:nvPr/>
        </p:nvSpPr>
        <p:spPr>
          <a:xfrm>
            <a:off x="914399" y="3429000"/>
            <a:ext cx="4027714" cy="3169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400" b="1" dirty="0">
              <a:solidFill>
                <a:schemeClr val="tx1"/>
              </a:solidFill>
            </a:endParaRPr>
          </a:p>
        </p:txBody>
      </p:sp>
      <p:sp>
        <p:nvSpPr>
          <p:cNvPr id="18" name="Rectangle: Rounded Corners 17">
            <a:extLst>
              <a:ext uri="{FF2B5EF4-FFF2-40B4-BE49-F238E27FC236}">
                <a16:creationId xmlns:a16="http://schemas.microsoft.com/office/drawing/2014/main" id="{81FE9645-5F10-2D7E-B929-A756CB471494}"/>
              </a:ext>
            </a:extLst>
          </p:cNvPr>
          <p:cNvSpPr/>
          <p:nvPr/>
        </p:nvSpPr>
        <p:spPr>
          <a:xfrm>
            <a:off x="7246912" y="3437164"/>
            <a:ext cx="4027714" cy="31699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en-US" sz="1400" b="1" dirty="0">
              <a:solidFill>
                <a:schemeClr val="tx1"/>
              </a:solidFill>
            </a:endParaRPr>
          </a:p>
        </p:txBody>
      </p:sp>
      <p:cxnSp>
        <p:nvCxnSpPr>
          <p:cNvPr id="21" name="Straight Connector 20">
            <a:extLst>
              <a:ext uri="{FF2B5EF4-FFF2-40B4-BE49-F238E27FC236}">
                <a16:creationId xmlns:a16="http://schemas.microsoft.com/office/drawing/2014/main" id="{A792691B-401F-DE86-CB48-76CAC8EBC051}"/>
              </a:ext>
            </a:extLst>
          </p:cNvPr>
          <p:cNvCxnSpPr>
            <a:stCxn id="10" idx="2"/>
            <a:endCxn id="15" idx="0"/>
          </p:cNvCxnSpPr>
          <p:nvPr/>
        </p:nvCxnSpPr>
        <p:spPr>
          <a:xfrm>
            <a:off x="2928256" y="3167198"/>
            <a:ext cx="0" cy="2618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CFE69F1-F930-54BB-7FA6-2BF05E8CFF90}"/>
              </a:ext>
            </a:extLst>
          </p:cNvPr>
          <p:cNvCxnSpPr>
            <a:stCxn id="11" idx="2"/>
            <a:endCxn id="18" idx="0"/>
          </p:cNvCxnSpPr>
          <p:nvPr/>
        </p:nvCxnSpPr>
        <p:spPr>
          <a:xfrm flipH="1">
            <a:off x="9260769" y="3167198"/>
            <a:ext cx="1" cy="26996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1923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657172-D3DB-E9DD-8B5A-907F77940DD7}"/>
              </a:ext>
            </a:extLst>
          </p:cNvPr>
          <p:cNvSpPr txBox="1"/>
          <p:nvPr/>
        </p:nvSpPr>
        <p:spPr>
          <a:xfrm>
            <a:off x="627017" y="383177"/>
            <a:ext cx="5120639" cy="584775"/>
          </a:xfrm>
          <a:prstGeom prst="rect">
            <a:avLst/>
          </a:prstGeom>
          <a:noFill/>
        </p:spPr>
        <p:txBody>
          <a:bodyPr wrap="square" rtlCol="0">
            <a:spAutoFit/>
          </a:bodyPr>
          <a:lstStyle/>
          <a:p>
            <a:r>
              <a:rPr lang="en-US" sz="3200" b="1" dirty="0">
                <a:solidFill>
                  <a:schemeClr val="tx2">
                    <a:lumMod val="75000"/>
                    <a:lumOff val="25000"/>
                  </a:schemeClr>
                </a:solidFill>
              </a:rPr>
              <a:t>5. Experimental</a:t>
            </a:r>
          </a:p>
        </p:txBody>
      </p:sp>
      <p:pic>
        <p:nvPicPr>
          <p:cNvPr id="7" name="Picture 2" descr="FPT School of Business &amp; Technology | mandakh">
            <a:extLst>
              <a:ext uri="{FF2B5EF4-FFF2-40B4-BE49-F238E27FC236}">
                <a16:creationId xmlns:a16="http://schemas.microsoft.com/office/drawing/2014/main" id="{5A75CF8F-CCCA-45E6-6CAC-4B6A7B473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AFD80C14-1846-3A67-A3B7-BC32821121AC}"/>
              </a:ext>
            </a:extLst>
          </p:cNvPr>
          <p:cNvSpPr/>
          <p:nvPr/>
        </p:nvSpPr>
        <p:spPr>
          <a:xfrm>
            <a:off x="627017" y="1296594"/>
            <a:ext cx="2786743" cy="64443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Signal Generation</a:t>
            </a:r>
            <a:endParaRPr lang="en-US" sz="1400" b="1" dirty="0"/>
          </a:p>
        </p:txBody>
      </p:sp>
      <p:sp>
        <p:nvSpPr>
          <p:cNvPr id="9" name="Rectangle: Rounded Corners 8">
            <a:extLst>
              <a:ext uri="{FF2B5EF4-FFF2-40B4-BE49-F238E27FC236}">
                <a16:creationId xmlns:a16="http://schemas.microsoft.com/office/drawing/2014/main" id="{212ABB66-ABA1-5CF5-187F-ADD40206CAF2}"/>
              </a:ext>
            </a:extLst>
          </p:cNvPr>
          <p:cNvSpPr/>
          <p:nvPr/>
        </p:nvSpPr>
        <p:spPr>
          <a:xfrm>
            <a:off x="627017" y="3106782"/>
            <a:ext cx="2786743"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 and Classification</a:t>
            </a:r>
            <a:endParaRPr lang="en-US" sz="1400" b="1" dirty="0"/>
          </a:p>
        </p:txBody>
      </p:sp>
      <p:sp>
        <p:nvSpPr>
          <p:cNvPr id="10" name="Rectangle: Rounded Corners 9">
            <a:extLst>
              <a:ext uri="{FF2B5EF4-FFF2-40B4-BE49-F238E27FC236}">
                <a16:creationId xmlns:a16="http://schemas.microsoft.com/office/drawing/2014/main" id="{C042224D-292F-84B6-2625-9E25C3926DC8}"/>
              </a:ext>
            </a:extLst>
          </p:cNvPr>
          <p:cNvSpPr/>
          <p:nvPr/>
        </p:nvSpPr>
        <p:spPr>
          <a:xfrm>
            <a:off x="627017" y="4916970"/>
            <a:ext cx="2786743" cy="64443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 Strategy</a:t>
            </a:r>
            <a:endParaRPr lang="en-US" sz="1400" b="1" dirty="0"/>
          </a:p>
        </p:txBody>
      </p:sp>
      <p:sp>
        <p:nvSpPr>
          <p:cNvPr id="11" name="Arrow: Right 10">
            <a:extLst>
              <a:ext uri="{FF2B5EF4-FFF2-40B4-BE49-F238E27FC236}">
                <a16:creationId xmlns:a16="http://schemas.microsoft.com/office/drawing/2014/main" id="{27A7D1E4-E764-9963-BADE-B4C9A499E23A}"/>
              </a:ext>
            </a:extLst>
          </p:cNvPr>
          <p:cNvSpPr/>
          <p:nvPr/>
        </p:nvSpPr>
        <p:spPr>
          <a:xfrm>
            <a:off x="3887117" y="1519659"/>
            <a:ext cx="1531345" cy="1983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DD1DEDA6-1A03-13B8-E3F6-644D5B4CD6B8}"/>
              </a:ext>
            </a:extLst>
          </p:cNvPr>
          <p:cNvSpPr/>
          <p:nvPr/>
        </p:nvSpPr>
        <p:spPr>
          <a:xfrm>
            <a:off x="3887118" y="3329847"/>
            <a:ext cx="1531345" cy="1983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8F21CC7A-64F5-B66B-CEA3-C5EF68D5C69E}"/>
              </a:ext>
            </a:extLst>
          </p:cNvPr>
          <p:cNvSpPr/>
          <p:nvPr/>
        </p:nvSpPr>
        <p:spPr>
          <a:xfrm>
            <a:off x="3848283" y="5140037"/>
            <a:ext cx="1531345" cy="19830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2E2715F-C8D1-EEC3-9B4C-521FADA27BC0}"/>
              </a:ext>
            </a:extLst>
          </p:cNvPr>
          <p:cNvSpPr txBox="1"/>
          <p:nvPr/>
        </p:nvSpPr>
        <p:spPr>
          <a:xfrm>
            <a:off x="5891821" y="1133187"/>
            <a:ext cx="6097836" cy="116955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a:t>The authors created synthetic power quality signals using MATLAB.</a:t>
            </a:r>
          </a:p>
          <a:p>
            <a:pPr marL="285750" indent="-285750">
              <a:buFont typeface="Arial" panose="020B0604020202020204" pitchFamily="34" charset="0"/>
              <a:buChar char="•"/>
            </a:pPr>
            <a:r>
              <a:rPr lang="en-US" sz="1400" dirty="0"/>
              <a:t>Each signal simulates </a:t>
            </a:r>
            <a:r>
              <a:rPr lang="en-US" sz="1400" b="1" dirty="0"/>
              <a:t>a specific complex PQ disturbance</a:t>
            </a:r>
            <a:r>
              <a:rPr lang="en-US" sz="1400" dirty="0"/>
              <a:t>, formed by combining multiple basic disturbances.</a:t>
            </a:r>
          </a:p>
          <a:p>
            <a:pPr marL="285750" indent="-285750">
              <a:buFont typeface="Arial" panose="020B0604020202020204" pitchFamily="34" charset="0"/>
              <a:buChar char="•"/>
            </a:pPr>
            <a:r>
              <a:rPr lang="en-US" sz="1400" dirty="0"/>
              <a:t>In total, </a:t>
            </a:r>
            <a:r>
              <a:rPr lang="en-US" sz="1400" b="1" dirty="0"/>
              <a:t>16 complex PQ disturbance types</a:t>
            </a:r>
            <a:r>
              <a:rPr lang="en-US" sz="1400" dirty="0"/>
              <a:t> were generated (as listed in Table II).</a:t>
            </a:r>
          </a:p>
        </p:txBody>
      </p:sp>
      <p:sp>
        <p:nvSpPr>
          <p:cNvPr id="15" name="TextBox 14">
            <a:extLst>
              <a:ext uri="{FF2B5EF4-FFF2-40B4-BE49-F238E27FC236}">
                <a16:creationId xmlns:a16="http://schemas.microsoft.com/office/drawing/2014/main" id="{75C48724-A545-FC11-865C-405D78ECF5A8}"/>
              </a:ext>
            </a:extLst>
          </p:cNvPr>
          <p:cNvSpPr txBox="1"/>
          <p:nvPr/>
        </p:nvSpPr>
        <p:spPr>
          <a:xfrm>
            <a:off x="5891821" y="2628780"/>
            <a:ext cx="6097836" cy="160043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a:t>Each signal was processed using ST and HT.</a:t>
            </a:r>
          </a:p>
          <a:p>
            <a:pPr marL="285750" indent="-285750">
              <a:buFont typeface="Arial" panose="020B0604020202020204" pitchFamily="34" charset="0"/>
              <a:buChar char="•"/>
            </a:pPr>
            <a:r>
              <a:rPr lang="en-US" sz="1400" dirty="0"/>
              <a:t>The system computed:</a:t>
            </a:r>
          </a:p>
          <a:p>
            <a:pPr marL="742950" lvl="1" indent="-285750">
              <a:buFont typeface="Arial" panose="020B0604020202020204" pitchFamily="34" charset="0"/>
              <a:buChar char="•"/>
            </a:pPr>
            <a:r>
              <a:rPr lang="en-US" sz="1400" dirty="0"/>
              <a:t>ST index</a:t>
            </a:r>
          </a:p>
          <a:p>
            <a:pPr marL="742950" lvl="1" indent="-285750">
              <a:buFont typeface="Arial" panose="020B0604020202020204" pitchFamily="34" charset="0"/>
              <a:buChar char="•"/>
            </a:pPr>
            <a:r>
              <a:rPr lang="en-US" sz="1400" dirty="0"/>
              <a:t>H index</a:t>
            </a:r>
          </a:p>
          <a:p>
            <a:pPr marL="742950" lvl="1" indent="-285750">
              <a:buFont typeface="Arial" panose="020B0604020202020204" pitchFamily="34" charset="0"/>
              <a:buChar char="•"/>
            </a:pPr>
            <a:r>
              <a:rPr lang="en-US" sz="1400" dirty="0"/>
              <a:t>PQ index = ST * H</a:t>
            </a:r>
          </a:p>
          <a:p>
            <a:pPr marL="285750" indent="-285750">
              <a:buFont typeface="Arial" panose="020B0604020202020204" pitchFamily="34" charset="0"/>
              <a:buChar char="•"/>
            </a:pPr>
            <a:r>
              <a:rPr lang="en-US" sz="1400" dirty="0"/>
              <a:t>Based on these value, each signal was passed through a decision tree to identify its disturbance type</a:t>
            </a:r>
          </a:p>
        </p:txBody>
      </p:sp>
      <p:sp>
        <p:nvSpPr>
          <p:cNvPr id="16" name="TextBox 15">
            <a:extLst>
              <a:ext uri="{FF2B5EF4-FFF2-40B4-BE49-F238E27FC236}">
                <a16:creationId xmlns:a16="http://schemas.microsoft.com/office/drawing/2014/main" id="{2D844A15-52E6-B33E-EDFA-DA1D9D0CF3B4}"/>
              </a:ext>
            </a:extLst>
          </p:cNvPr>
          <p:cNvSpPr txBox="1"/>
          <p:nvPr/>
        </p:nvSpPr>
        <p:spPr>
          <a:xfrm>
            <a:off x="5891821" y="4977577"/>
            <a:ext cx="6097836"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400" dirty="0"/>
              <a:t>Multiple test cases were used to ensure robustness.</a:t>
            </a:r>
          </a:p>
          <a:p>
            <a:pPr marL="285750" indent="-285750">
              <a:buFont typeface="Arial" panose="020B0604020202020204" pitchFamily="34" charset="0"/>
              <a:buChar char="•"/>
            </a:pPr>
            <a:r>
              <a:rPr lang="en-US" sz="1400" dirty="0"/>
              <a:t>All signals were labeled and compared against expected outputs</a:t>
            </a:r>
          </a:p>
        </p:txBody>
      </p:sp>
      <p:cxnSp>
        <p:nvCxnSpPr>
          <p:cNvPr id="22" name="Straight Arrow Connector 21">
            <a:extLst>
              <a:ext uri="{FF2B5EF4-FFF2-40B4-BE49-F238E27FC236}">
                <a16:creationId xmlns:a16="http://schemas.microsoft.com/office/drawing/2014/main" id="{AB203EEE-557B-EF0D-AB31-B650F2ED4F9D}"/>
              </a:ext>
            </a:extLst>
          </p:cNvPr>
          <p:cNvCxnSpPr>
            <a:stCxn id="8" idx="2"/>
            <a:endCxn id="9" idx="0"/>
          </p:cNvCxnSpPr>
          <p:nvPr/>
        </p:nvCxnSpPr>
        <p:spPr>
          <a:xfrm>
            <a:off x="2020389" y="1941029"/>
            <a:ext cx="0" cy="11657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B3B44C4-8CB1-1045-74AD-716AB84A9600}"/>
              </a:ext>
            </a:extLst>
          </p:cNvPr>
          <p:cNvCxnSpPr>
            <a:stCxn id="9" idx="2"/>
            <a:endCxn id="10" idx="0"/>
          </p:cNvCxnSpPr>
          <p:nvPr/>
        </p:nvCxnSpPr>
        <p:spPr>
          <a:xfrm>
            <a:off x="2020389" y="3751217"/>
            <a:ext cx="0" cy="11657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3889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2A0B8-FEED-D0FC-D525-A7843640DF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20DB3C-51A8-6E57-8550-B73F568D67A5}"/>
              </a:ext>
            </a:extLst>
          </p:cNvPr>
          <p:cNvSpPr txBox="1"/>
          <p:nvPr/>
        </p:nvSpPr>
        <p:spPr>
          <a:xfrm>
            <a:off x="627017" y="383177"/>
            <a:ext cx="5120639" cy="584775"/>
          </a:xfrm>
          <a:prstGeom prst="rect">
            <a:avLst/>
          </a:prstGeom>
          <a:noFill/>
        </p:spPr>
        <p:txBody>
          <a:bodyPr wrap="square" rtlCol="0">
            <a:spAutoFit/>
          </a:bodyPr>
          <a:lstStyle/>
          <a:p>
            <a:r>
              <a:rPr lang="en-US" sz="3200" b="1" dirty="0"/>
              <a:t>6. Result analysis</a:t>
            </a:r>
          </a:p>
        </p:txBody>
      </p:sp>
      <p:pic>
        <p:nvPicPr>
          <p:cNvPr id="3" name="Picture 2" descr="FPT School of Business &amp; Technology | mandakh">
            <a:extLst>
              <a:ext uri="{FF2B5EF4-FFF2-40B4-BE49-F238E27FC236}">
                <a16:creationId xmlns:a16="http://schemas.microsoft.com/office/drawing/2014/main" id="{09B66B3F-C38E-2483-E72B-D4A67D43A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B4ABA4-9175-1017-DF7F-C5A58AF2DF8B}"/>
              </a:ext>
            </a:extLst>
          </p:cNvPr>
          <p:cNvSpPr txBox="1"/>
          <p:nvPr/>
        </p:nvSpPr>
        <p:spPr>
          <a:xfrm>
            <a:off x="627017" y="967952"/>
            <a:ext cx="5120639" cy="461665"/>
          </a:xfrm>
          <a:prstGeom prst="rect">
            <a:avLst/>
          </a:prstGeom>
          <a:noFill/>
        </p:spPr>
        <p:txBody>
          <a:bodyPr wrap="square" rtlCol="0">
            <a:spAutoFit/>
          </a:bodyPr>
          <a:lstStyle/>
          <a:p>
            <a:r>
              <a:rPr lang="en-US" sz="2400" dirty="0"/>
              <a:t>a. Accuracy and Performance</a:t>
            </a:r>
          </a:p>
        </p:txBody>
      </p:sp>
      <p:graphicFrame>
        <p:nvGraphicFramePr>
          <p:cNvPr id="5" name="Table 4">
            <a:extLst>
              <a:ext uri="{FF2B5EF4-FFF2-40B4-BE49-F238E27FC236}">
                <a16:creationId xmlns:a16="http://schemas.microsoft.com/office/drawing/2014/main" id="{16258342-C1F2-78C3-CF3B-6E4ADA57FC78}"/>
              </a:ext>
            </a:extLst>
          </p:cNvPr>
          <p:cNvGraphicFramePr>
            <a:graphicFrameLocks noGrp="1"/>
          </p:cNvGraphicFramePr>
          <p:nvPr>
            <p:extLst>
              <p:ext uri="{D42A27DB-BD31-4B8C-83A1-F6EECF244321}">
                <p14:modId xmlns:p14="http://schemas.microsoft.com/office/powerpoint/2010/main" val="2717931297"/>
              </p:ext>
            </p:extLst>
          </p:nvPr>
        </p:nvGraphicFramePr>
        <p:xfrm>
          <a:off x="2224621" y="1545430"/>
          <a:ext cx="7742757" cy="1749235"/>
        </p:xfrm>
        <a:graphic>
          <a:graphicData uri="http://schemas.openxmlformats.org/drawingml/2006/table">
            <a:tbl>
              <a:tblPr firstRow="1" bandRow="1">
                <a:tableStyleId>{69012ECD-51FC-41F1-AA8D-1B2483CD663E}</a:tableStyleId>
              </a:tblPr>
              <a:tblGrid>
                <a:gridCol w="3235653">
                  <a:extLst>
                    <a:ext uri="{9D8B030D-6E8A-4147-A177-3AD203B41FA5}">
                      <a16:colId xmlns:a16="http://schemas.microsoft.com/office/drawing/2014/main" val="3792752602"/>
                    </a:ext>
                  </a:extLst>
                </a:gridCol>
                <a:gridCol w="4507104">
                  <a:extLst>
                    <a:ext uri="{9D8B030D-6E8A-4147-A177-3AD203B41FA5}">
                      <a16:colId xmlns:a16="http://schemas.microsoft.com/office/drawing/2014/main" val="2864423773"/>
                    </a:ext>
                  </a:extLst>
                </a:gridCol>
              </a:tblGrid>
              <a:tr h="254388">
                <a:tc>
                  <a:txBody>
                    <a:bodyPr/>
                    <a:lstStyle/>
                    <a:p>
                      <a:r>
                        <a:rPr lang="en-US" sz="1400" b="1" dirty="0"/>
                        <a:t>Method</a:t>
                      </a:r>
                    </a:p>
                  </a:txBody>
                  <a:tcPr marL="71114" marR="71114" marT="35558" marB="35558" anchor="ctr"/>
                </a:tc>
                <a:tc>
                  <a:txBody>
                    <a:bodyPr/>
                    <a:lstStyle/>
                    <a:p>
                      <a:r>
                        <a:rPr lang="en-US" sz="1400" b="1" dirty="0"/>
                        <a:t>Accuracy (%)</a:t>
                      </a:r>
                    </a:p>
                  </a:txBody>
                  <a:tcPr marL="71114" marR="71114" marT="35558" marB="35558" anchor="ctr"/>
                </a:tc>
                <a:extLst>
                  <a:ext uri="{0D108BD9-81ED-4DB2-BD59-A6C34878D82A}">
                    <a16:rowId xmlns:a16="http://schemas.microsoft.com/office/drawing/2014/main" val="1978471097"/>
                  </a:ext>
                </a:extLst>
              </a:tr>
              <a:tr h="445181">
                <a:tc>
                  <a:txBody>
                    <a:bodyPr/>
                    <a:lstStyle/>
                    <a:p>
                      <a:r>
                        <a:rPr lang="en-US" sz="1400" b="0" dirty="0"/>
                        <a:t>WT + RBFNN [3]</a:t>
                      </a:r>
                    </a:p>
                  </a:txBody>
                  <a:tcPr anchor="ctr"/>
                </a:tc>
                <a:tc>
                  <a:txBody>
                    <a:bodyPr/>
                    <a:lstStyle/>
                    <a:p>
                      <a:r>
                        <a:rPr lang="en-US" sz="1400" b="0" dirty="0"/>
                        <a:t>96.20%</a:t>
                      </a:r>
                    </a:p>
                  </a:txBody>
                  <a:tcPr marL="71114" marR="71114" marT="35558" marB="35558" anchor="ctr"/>
                </a:tc>
                <a:extLst>
                  <a:ext uri="{0D108BD9-81ED-4DB2-BD59-A6C34878D82A}">
                    <a16:rowId xmlns:a16="http://schemas.microsoft.com/office/drawing/2014/main" val="3952536155"/>
                  </a:ext>
                </a:extLst>
              </a:tr>
              <a:tr h="445181">
                <a:tc>
                  <a:txBody>
                    <a:bodyPr/>
                    <a:lstStyle/>
                    <a:p>
                      <a:r>
                        <a:rPr lang="en-US" sz="1400" b="0" dirty="0"/>
                        <a:t>ST + Fuzzy Expert System [4]</a:t>
                      </a:r>
                    </a:p>
                  </a:txBody>
                  <a:tcPr anchor="ctr"/>
                </a:tc>
                <a:tc>
                  <a:txBody>
                    <a:bodyPr/>
                    <a:lstStyle/>
                    <a:p>
                      <a:r>
                        <a:rPr lang="en-US" sz="1400" b="0" dirty="0"/>
                        <a:t>96.67%</a:t>
                      </a:r>
                    </a:p>
                  </a:txBody>
                  <a:tcPr marL="71114" marR="71114" marT="35558" marB="35558" anchor="ctr"/>
                </a:tc>
                <a:extLst>
                  <a:ext uri="{0D108BD9-81ED-4DB2-BD59-A6C34878D82A}">
                    <a16:rowId xmlns:a16="http://schemas.microsoft.com/office/drawing/2014/main" val="3002269731"/>
                  </a:ext>
                </a:extLst>
              </a:tr>
              <a:tr h="574397">
                <a:tc>
                  <a:txBody>
                    <a:bodyPr/>
                    <a:lstStyle/>
                    <a:p>
                      <a:r>
                        <a:rPr lang="en-US" sz="1400" b="0" dirty="0"/>
                        <a:t>ST + HT + Rule-based Tree</a:t>
                      </a:r>
                    </a:p>
                  </a:txBody>
                  <a:tcPr anchor="ctr"/>
                </a:tc>
                <a:tc>
                  <a:txBody>
                    <a:bodyPr/>
                    <a:lstStyle/>
                    <a:p>
                      <a:r>
                        <a:rPr lang="en-US" sz="1400" b="0" dirty="0"/>
                        <a:t>97.33%</a:t>
                      </a:r>
                    </a:p>
                  </a:txBody>
                  <a:tcPr marL="71114" marR="71114" marT="35558" marB="35558" anchor="ctr"/>
                </a:tc>
                <a:extLst>
                  <a:ext uri="{0D108BD9-81ED-4DB2-BD59-A6C34878D82A}">
                    <a16:rowId xmlns:a16="http://schemas.microsoft.com/office/drawing/2014/main" val="1319839928"/>
                  </a:ext>
                </a:extLst>
              </a:tr>
            </a:tbl>
          </a:graphicData>
        </a:graphic>
      </p:graphicFrame>
      <p:sp>
        <p:nvSpPr>
          <p:cNvPr id="6" name="TextBox 5">
            <a:extLst>
              <a:ext uri="{FF2B5EF4-FFF2-40B4-BE49-F238E27FC236}">
                <a16:creationId xmlns:a16="http://schemas.microsoft.com/office/drawing/2014/main" id="{9000C2C5-3A0D-E715-EB95-48F76424614E}"/>
              </a:ext>
            </a:extLst>
          </p:cNvPr>
          <p:cNvSpPr txBox="1"/>
          <p:nvPr/>
        </p:nvSpPr>
        <p:spPr>
          <a:xfrm>
            <a:off x="627017" y="4257175"/>
            <a:ext cx="6096000" cy="1384995"/>
          </a:xfrm>
          <a:prstGeom prst="rect">
            <a:avLst/>
          </a:prstGeom>
          <a:noFill/>
        </p:spPr>
        <p:txBody>
          <a:bodyPr wrap="square">
            <a:spAutoFit/>
          </a:bodyPr>
          <a:lstStyle/>
          <a:p>
            <a:pPr>
              <a:buNone/>
            </a:pPr>
            <a:r>
              <a:rPr lang="en-US" sz="1400" b="1" dirty="0"/>
              <a:t>Explanation</a:t>
            </a:r>
            <a:r>
              <a:rPr lang="en-US" sz="1400" dirty="0"/>
              <a:t>:</a:t>
            </a:r>
          </a:p>
          <a:p>
            <a:pPr marL="285750" indent="-285750">
              <a:buFont typeface="Arial" panose="020B0604020202020204" pitchFamily="34" charset="0"/>
              <a:buChar char="•"/>
            </a:pPr>
            <a:r>
              <a:rPr lang="en-US" sz="1400" dirty="0"/>
              <a:t>The proposed method achieved classification accuracy of 97.93%.</a:t>
            </a:r>
          </a:p>
          <a:p>
            <a:pPr marL="285750" indent="-285750">
              <a:buFont typeface="Arial" panose="020B0604020202020204" pitchFamily="34" charset="0"/>
              <a:buChar char="•"/>
            </a:pPr>
            <a:r>
              <a:rPr lang="en-US" sz="1400" dirty="0"/>
              <a:t>This shows high reliability in correctly identifying complex PQ disturbances.</a:t>
            </a:r>
          </a:p>
          <a:p>
            <a:pPr marL="285750" indent="-285750">
              <a:buFont typeface="Arial" panose="020B0604020202020204" pitchFamily="34" charset="0"/>
              <a:buChar char="•"/>
            </a:pPr>
            <a:r>
              <a:rPr lang="en-US" sz="1400" dirty="0"/>
              <a:t>In comparison, previous methods such as WT + RBFNN or ST + Fuzzy only reached around 96.67%.</a:t>
            </a:r>
          </a:p>
        </p:txBody>
      </p:sp>
    </p:spTree>
    <p:extLst>
      <p:ext uri="{BB962C8B-B14F-4D97-AF65-F5344CB8AC3E}">
        <p14:creationId xmlns:p14="http://schemas.microsoft.com/office/powerpoint/2010/main" val="14232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8E0E9-1DC4-7EC9-9E9B-8CB6EE713AA7}"/>
            </a:ext>
          </a:extLst>
        </p:cNvPr>
        <p:cNvGrpSpPr/>
        <p:nvPr/>
      </p:nvGrpSpPr>
      <p:grpSpPr>
        <a:xfrm>
          <a:off x="0" y="0"/>
          <a:ext cx="0" cy="0"/>
          <a:chOff x="0" y="0"/>
          <a:chExt cx="0" cy="0"/>
        </a:xfrm>
      </p:grpSpPr>
      <p:pic>
        <p:nvPicPr>
          <p:cNvPr id="3" name="Picture 2" descr="FPT School of Business &amp; Technology | mandakh">
            <a:extLst>
              <a:ext uri="{FF2B5EF4-FFF2-40B4-BE49-F238E27FC236}">
                <a16:creationId xmlns:a16="http://schemas.microsoft.com/office/drawing/2014/main" id="{B8D306B3-8D23-1AE5-49B9-A5E0CF300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F17496-750B-492E-5B0D-A0321AC28EFC}"/>
              </a:ext>
            </a:extLst>
          </p:cNvPr>
          <p:cNvSpPr txBox="1"/>
          <p:nvPr/>
        </p:nvSpPr>
        <p:spPr>
          <a:xfrm>
            <a:off x="627017" y="967952"/>
            <a:ext cx="5120639" cy="461665"/>
          </a:xfrm>
          <a:prstGeom prst="rect">
            <a:avLst/>
          </a:prstGeom>
          <a:noFill/>
        </p:spPr>
        <p:txBody>
          <a:bodyPr wrap="square" rtlCol="0">
            <a:spAutoFit/>
          </a:bodyPr>
          <a:lstStyle/>
          <a:p>
            <a:r>
              <a:rPr lang="en-US" sz="2400" dirty="0"/>
              <a:t>b. Visual Evidence</a:t>
            </a:r>
          </a:p>
        </p:txBody>
      </p:sp>
      <p:pic>
        <p:nvPicPr>
          <p:cNvPr id="8" name="Picture 7">
            <a:extLst>
              <a:ext uri="{FF2B5EF4-FFF2-40B4-BE49-F238E27FC236}">
                <a16:creationId xmlns:a16="http://schemas.microsoft.com/office/drawing/2014/main" id="{2139E508-E2FC-2DFC-0076-509A5359231F}"/>
              </a:ext>
            </a:extLst>
          </p:cNvPr>
          <p:cNvPicPr>
            <a:picLocks noChangeAspect="1"/>
          </p:cNvPicPr>
          <p:nvPr/>
        </p:nvPicPr>
        <p:blipFill>
          <a:blip r:embed="rId4"/>
          <a:stretch>
            <a:fillRect/>
          </a:stretch>
        </p:blipFill>
        <p:spPr>
          <a:xfrm>
            <a:off x="627017" y="1515355"/>
            <a:ext cx="5225143" cy="2531936"/>
          </a:xfrm>
          <a:prstGeom prst="rect">
            <a:avLst/>
          </a:prstGeom>
        </p:spPr>
      </p:pic>
      <p:pic>
        <p:nvPicPr>
          <p:cNvPr id="10" name="Picture 9">
            <a:extLst>
              <a:ext uri="{FF2B5EF4-FFF2-40B4-BE49-F238E27FC236}">
                <a16:creationId xmlns:a16="http://schemas.microsoft.com/office/drawing/2014/main" id="{7B9FD528-B071-E1D7-E037-5EADA054885E}"/>
              </a:ext>
            </a:extLst>
          </p:cNvPr>
          <p:cNvPicPr>
            <a:picLocks noChangeAspect="1"/>
          </p:cNvPicPr>
          <p:nvPr/>
        </p:nvPicPr>
        <p:blipFill>
          <a:blip r:embed="rId5"/>
          <a:stretch>
            <a:fillRect/>
          </a:stretch>
        </p:blipFill>
        <p:spPr>
          <a:xfrm>
            <a:off x="6096000" y="1515355"/>
            <a:ext cx="5553085" cy="2603799"/>
          </a:xfrm>
          <a:prstGeom prst="rect">
            <a:avLst/>
          </a:prstGeom>
        </p:spPr>
      </p:pic>
      <p:sp>
        <p:nvSpPr>
          <p:cNvPr id="11" name="TextBox 10">
            <a:extLst>
              <a:ext uri="{FF2B5EF4-FFF2-40B4-BE49-F238E27FC236}">
                <a16:creationId xmlns:a16="http://schemas.microsoft.com/office/drawing/2014/main" id="{93503E91-A212-FFA4-0544-F549B8AD6DFD}"/>
              </a:ext>
            </a:extLst>
          </p:cNvPr>
          <p:cNvSpPr txBox="1"/>
          <p:nvPr/>
        </p:nvSpPr>
        <p:spPr>
          <a:xfrm>
            <a:off x="627017" y="4047291"/>
            <a:ext cx="5225143" cy="430887"/>
          </a:xfrm>
          <a:prstGeom prst="rect">
            <a:avLst/>
          </a:prstGeom>
          <a:noFill/>
        </p:spPr>
        <p:txBody>
          <a:bodyPr wrap="square">
            <a:spAutoFit/>
          </a:bodyPr>
          <a:lstStyle/>
          <a:p>
            <a:pPr algn="ctr"/>
            <a:r>
              <a:rPr lang="en-US" sz="1100" i="1" dirty="0"/>
              <a:t>Detection of PQ disturbance (a) voltage signal having superimposed Harmonics and Oscillatory transient (b) ST-index (c) H-index (d) PQ index</a:t>
            </a:r>
          </a:p>
        </p:txBody>
      </p:sp>
      <p:sp>
        <p:nvSpPr>
          <p:cNvPr id="12" name="TextBox 11">
            <a:extLst>
              <a:ext uri="{FF2B5EF4-FFF2-40B4-BE49-F238E27FC236}">
                <a16:creationId xmlns:a16="http://schemas.microsoft.com/office/drawing/2014/main" id="{187B921C-4C6D-824E-00E4-351A47941927}"/>
              </a:ext>
            </a:extLst>
          </p:cNvPr>
          <p:cNvSpPr txBox="1"/>
          <p:nvPr/>
        </p:nvSpPr>
        <p:spPr>
          <a:xfrm>
            <a:off x="6096000" y="4047290"/>
            <a:ext cx="5553085" cy="430887"/>
          </a:xfrm>
          <a:prstGeom prst="rect">
            <a:avLst/>
          </a:prstGeom>
          <a:noFill/>
        </p:spPr>
        <p:txBody>
          <a:bodyPr wrap="square">
            <a:spAutoFit/>
          </a:bodyPr>
          <a:lstStyle/>
          <a:p>
            <a:pPr algn="ctr"/>
            <a:r>
              <a:rPr lang="en-US" sz="1100" i="1" dirty="0"/>
              <a:t>Detection of PQ disturbance (a) voltage signal with Sag, Harmonics and Oscillatory transient (b) ST-index (c) H-index (d) PQ index</a:t>
            </a:r>
          </a:p>
        </p:txBody>
      </p:sp>
    </p:spTree>
    <p:extLst>
      <p:ext uri="{BB962C8B-B14F-4D97-AF65-F5344CB8AC3E}">
        <p14:creationId xmlns:p14="http://schemas.microsoft.com/office/powerpoint/2010/main" val="120953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4C0E-1496-4840-DD72-2F0035ED33C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12067B5-04BE-424E-086B-F85E29C8E289}"/>
              </a:ext>
            </a:extLst>
          </p:cNvPr>
          <p:cNvSpPr txBox="1"/>
          <p:nvPr/>
        </p:nvSpPr>
        <p:spPr>
          <a:xfrm>
            <a:off x="627017" y="383177"/>
            <a:ext cx="5669280" cy="584775"/>
          </a:xfrm>
          <a:prstGeom prst="rect">
            <a:avLst/>
          </a:prstGeom>
          <a:noFill/>
        </p:spPr>
        <p:txBody>
          <a:bodyPr wrap="square" rtlCol="0">
            <a:spAutoFit/>
          </a:bodyPr>
          <a:lstStyle/>
          <a:p>
            <a:r>
              <a:rPr lang="en-US" sz="3200" b="1" dirty="0"/>
              <a:t>8. Conclusion &amp; Future Work</a:t>
            </a:r>
          </a:p>
        </p:txBody>
      </p:sp>
      <p:pic>
        <p:nvPicPr>
          <p:cNvPr id="7" name="Picture 2" descr="FPT School of Business &amp; Technology | mandakh">
            <a:extLst>
              <a:ext uri="{FF2B5EF4-FFF2-40B4-BE49-F238E27FC236}">
                <a16:creationId xmlns:a16="http://schemas.microsoft.com/office/drawing/2014/main" id="{37BDDA0B-C596-A803-03E2-4990B6038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F91C468-ECCF-1EB0-32AA-02478EA51644}"/>
              </a:ext>
            </a:extLst>
          </p:cNvPr>
          <p:cNvGraphicFramePr>
            <a:graphicFrameLocks noGrp="1"/>
          </p:cNvGraphicFramePr>
          <p:nvPr>
            <p:extLst>
              <p:ext uri="{D42A27DB-BD31-4B8C-83A1-F6EECF244321}">
                <p14:modId xmlns:p14="http://schemas.microsoft.com/office/powerpoint/2010/main" val="2916194001"/>
              </p:ext>
            </p:extLst>
          </p:nvPr>
        </p:nvGraphicFramePr>
        <p:xfrm>
          <a:off x="2224621" y="1545430"/>
          <a:ext cx="7742757" cy="2323632"/>
        </p:xfrm>
        <a:graphic>
          <a:graphicData uri="http://schemas.openxmlformats.org/drawingml/2006/table">
            <a:tbl>
              <a:tblPr firstRow="1" bandRow="1">
                <a:tableStyleId>{69012ECD-51FC-41F1-AA8D-1B2483CD663E}</a:tableStyleId>
              </a:tblPr>
              <a:tblGrid>
                <a:gridCol w="3627539">
                  <a:extLst>
                    <a:ext uri="{9D8B030D-6E8A-4147-A177-3AD203B41FA5}">
                      <a16:colId xmlns:a16="http://schemas.microsoft.com/office/drawing/2014/main" val="3792752602"/>
                    </a:ext>
                  </a:extLst>
                </a:gridCol>
                <a:gridCol w="4115218">
                  <a:extLst>
                    <a:ext uri="{9D8B030D-6E8A-4147-A177-3AD203B41FA5}">
                      <a16:colId xmlns:a16="http://schemas.microsoft.com/office/drawing/2014/main" val="2864423773"/>
                    </a:ext>
                  </a:extLst>
                </a:gridCol>
              </a:tblGrid>
              <a:tr h="254388">
                <a:tc>
                  <a:txBody>
                    <a:bodyPr/>
                    <a:lstStyle/>
                    <a:p>
                      <a:pPr algn="ctr"/>
                      <a:r>
                        <a:rPr lang="en-US" sz="1400" b="1" dirty="0"/>
                        <a:t>What We </a:t>
                      </a:r>
                      <a:r>
                        <a:rPr lang="en-US" sz="1400" dirty="0"/>
                        <a:t>Achieved</a:t>
                      </a:r>
                      <a:endParaRPr lang="en-US" sz="1400" b="1" dirty="0"/>
                    </a:p>
                  </a:txBody>
                  <a:tcPr marL="71114" marR="71114" marT="35558" marB="35558" anchor="ctr"/>
                </a:tc>
                <a:tc>
                  <a:txBody>
                    <a:bodyPr/>
                    <a:lstStyle/>
                    <a:p>
                      <a:pPr algn="ctr"/>
                      <a:r>
                        <a:rPr lang="en-US" sz="1400" b="1" dirty="0"/>
                        <a:t>What’s Next</a:t>
                      </a:r>
                    </a:p>
                  </a:txBody>
                  <a:tcPr marL="71114" marR="71114" marT="35558" marB="35558" anchor="ctr"/>
                </a:tc>
                <a:extLst>
                  <a:ext uri="{0D108BD9-81ED-4DB2-BD59-A6C34878D82A}">
                    <a16:rowId xmlns:a16="http://schemas.microsoft.com/office/drawing/2014/main" val="1978471097"/>
                  </a:ext>
                </a:extLst>
              </a:tr>
              <a:tr h="445181">
                <a:tc>
                  <a:txBody>
                    <a:bodyPr/>
                    <a:lstStyle/>
                    <a:p>
                      <a:r>
                        <a:rPr lang="en-US" sz="1400" dirty="0"/>
                        <a:t>ST + HT + Decision Tree</a:t>
                      </a:r>
                    </a:p>
                  </a:txBody>
                  <a:tcPr anchor="ctr"/>
                </a:tc>
                <a:tc>
                  <a:txBody>
                    <a:bodyPr/>
                    <a:lstStyle/>
                    <a:p>
                      <a:r>
                        <a:rPr lang="en-US" sz="1400" dirty="0"/>
                        <a:t>Use real PQ datasets</a:t>
                      </a:r>
                    </a:p>
                  </a:txBody>
                  <a:tcPr anchor="ctr"/>
                </a:tc>
                <a:extLst>
                  <a:ext uri="{0D108BD9-81ED-4DB2-BD59-A6C34878D82A}">
                    <a16:rowId xmlns:a16="http://schemas.microsoft.com/office/drawing/2014/main" val="3952536155"/>
                  </a:ext>
                </a:extLst>
              </a:tr>
              <a:tr h="445181">
                <a:tc>
                  <a:txBody>
                    <a:bodyPr/>
                    <a:lstStyle/>
                    <a:p>
                      <a:r>
                        <a:rPr lang="en-US" sz="1400" dirty="0"/>
                        <a:t>97.93% classification accuracy</a:t>
                      </a:r>
                    </a:p>
                  </a:txBody>
                  <a:tcPr anchor="ctr"/>
                </a:tc>
                <a:tc>
                  <a:txBody>
                    <a:bodyPr/>
                    <a:lstStyle/>
                    <a:p>
                      <a:r>
                        <a:rPr lang="en-US" sz="1400" dirty="0"/>
                        <a:t>Smarter, adaptive rules</a:t>
                      </a:r>
                    </a:p>
                  </a:txBody>
                  <a:tcPr anchor="ctr"/>
                </a:tc>
                <a:extLst>
                  <a:ext uri="{0D108BD9-81ED-4DB2-BD59-A6C34878D82A}">
                    <a16:rowId xmlns:a16="http://schemas.microsoft.com/office/drawing/2014/main" val="3002269731"/>
                  </a:ext>
                </a:extLst>
              </a:tr>
              <a:tr h="574397">
                <a:tc>
                  <a:txBody>
                    <a:bodyPr/>
                    <a:lstStyle/>
                    <a:p>
                      <a:r>
                        <a:rPr lang="en-US" sz="1400" b="0" dirty="0"/>
                        <a:t>ST + HT + Rule-based Tree</a:t>
                      </a:r>
                    </a:p>
                  </a:txBody>
                  <a:tcPr anchor="ctr"/>
                </a:tc>
                <a:tc>
                  <a:txBody>
                    <a:bodyPr/>
                    <a:lstStyle/>
                    <a:p>
                      <a:r>
                        <a:rPr lang="en-US" sz="1400" dirty="0"/>
                        <a:t>Embedded &amp; real-time deployment</a:t>
                      </a:r>
                      <a:endParaRPr lang="en-US" sz="1400" b="0" dirty="0"/>
                    </a:p>
                  </a:txBody>
                  <a:tcPr marL="71114" marR="71114" marT="35558" marB="35558" anchor="ctr"/>
                </a:tc>
                <a:extLst>
                  <a:ext uri="{0D108BD9-81ED-4DB2-BD59-A6C34878D82A}">
                    <a16:rowId xmlns:a16="http://schemas.microsoft.com/office/drawing/2014/main" val="1319839928"/>
                  </a:ext>
                </a:extLst>
              </a:tr>
              <a:tr h="574397">
                <a:tc>
                  <a:txBody>
                    <a:bodyPr/>
                    <a:lstStyle/>
                    <a:p>
                      <a:r>
                        <a:rPr lang="en-US" sz="1400" dirty="0"/>
                        <a:t>16 complex PQ types covered</a:t>
                      </a:r>
                    </a:p>
                  </a:txBody>
                  <a:tcPr anchor="ctr"/>
                </a:tc>
                <a:tc>
                  <a:txBody>
                    <a:bodyPr/>
                    <a:lstStyle/>
                    <a:p>
                      <a:r>
                        <a:rPr lang="en-US" sz="1400" dirty="0"/>
                        <a:t>Support more fault types</a:t>
                      </a:r>
                      <a:endParaRPr lang="en-US" sz="1400" b="0" dirty="0"/>
                    </a:p>
                  </a:txBody>
                  <a:tcPr marL="71114" marR="71114" marT="35558" marB="35558" anchor="ctr"/>
                </a:tc>
                <a:extLst>
                  <a:ext uri="{0D108BD9-81ED-4DB2-BD59-A6C34878D82A}">
                    <a16:rowId xmlns:a16="http://schemas.microsoft.com/office/drawing/2014/main" val="567643486"/>
                  </a:ext>
                </a:extLst>
              </a:tr>
            </a:tbl>
          </a:graphicData>
        </a:graphic>
      </p:graphicFrame>
    </p:spTree>
    <p:extLst>
      <p:ext uri="{BB962C8B-B14F-4D97-AF65-F5344CB8AC3E}">
        <p14:creationId xmlns:p14="http://schemas.microsoft.com/office/powerpoint/2010/main" val="371169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3584D-8872-B88B-7ECE-52FA1BAB8AED}"/>
            </a:ext>
          </a:extLst>
        </p:cNvPr>
        <p:cNvGrpSpPr/>
        <p:nvPr/>
      </p:nvGrpSpPr>
      <p:grpSpPr>
        <a:xfrm>
          <a:off x="0" y="0"/>
          <a:ext cx="0" cy="0"/>
          <a:chOff x="0" y="0"/>
          <a:chExt cx="0" cy="0"/>
        </a:xfrm>
      </p:grpSpPr>
      <p:pic>
        <p:nvPicPr>
          <p:cNvPr id="7" name="Picture 2" descr="FPT School of Business &amp; Technology | mandakh">
            <a:extLst>
              <a:ext uri="{FF2B5EF4-FFF2-40B4-BE49-F238E27FC236}">
                <a16:creationId xmlns:a16="http://schemas.microsoft.com/office/drawing/2014/main" id="{F50CBBB8-24B8-7F9C-C487-1A0F38238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1C519A-A31F-BE93-2FEB-094C611EADA7}"/>
              </a:ext>
            </a:extLst>
          </p:cNvPr>
          <p:cNvSpPr txBox="1"/>
          <p:nvPr/>
        </p:nvSpPr>
        <p:spPr>
          <a:xfrm>
            <a:off x="440674" y="1189822"/>
            <a:ext cx="10288285" cy="584775"/>
          </a:xfrm>
          <a:prstGeom prst="rect">
            <a:avLst/>
          </a:prstGeom>
          <a:noFill/>
        </p:spPr>
        <p:txBody>
          <a:bodyPr wrap="square" rtlCol="0">
            <a:spAutoFit/>
          </a:bodyPr>
          <a:lstStyle/>
          <a:p>
            <a:r>
              <a:rPr lang="en-US" sz="3200" b="1" dirty="0"/>
              <a:t>Thank you for Listening</a:t>
            </a:r>
            <a:endParaRPr lang="en-US" sz="3200" dirty="0"/>
          </a:p>
        </p:txBody>
      </p:sp>
    </p:spTree>
    <p:extLst>
      <p:ext uri="{BB962C8B-B14F-4D97-AF65-F5344CB8AC3E}">
        <p14:creationId xmlns:p14="http://schemas.microsoft.com/office/powerpoint/2010/main" val="24196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T School of Business &amp; Technology | mandakh">
            <a:extLst>
              <a:ext uri="{FF2B5EF4-FFF2-40B4-BE49-F238E27FC236}">
                <a16:creationId xmlns:a16="http://schemas.microsoft.com/office/drawing/2014/main" id="{69D4F51D-5730-758C-1F5B-C26B92B0E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EC05A8-E9B3-9F2E-02AE-3B38038B4A5D}"/>
              </a:ext>
            </a:extLst>
          </p:cNvPr>
          <p:cNvSpPr txBox="1"/>
          <p:nvPr/>
        </p:nvSpPr>
        <p:spPr>
          <a:xfrm>
            <a:off x="0" y="3136612"/>
            <a:ext cx="5238521" cy="584775"/>
          </a:xfrm>
          <a:prstGeom prst="rect">
            <a:avLst/>
          </a:prstGeom>
          <a:noFill/>
        </p:spPr>
        <p:txBody>
          <a:bodyPr wrap="square" rtlCol="0">
            <a:spAutoFit/>
          </a:bodyPr>
          <a:lstStyle/>
          <a:p>
            <a:pPr algn="ctr"/>
            <a:r>
              <a:rPr lang="en-US" sz="3200" b="1" dirty="0">
                <a:solidFill>
                  <a:schemeClr val="tx2">
                    <a:lumMod val="75000"/>
                    <a:lumOff val="25000"/>
                  </a:schemeClr>
                </a:solidFill>
              </a:rPr>
              <a:t>Table of Content</a:t>
            </a:r>
          </a:p>
        </p:txBody>
      </p:sp>
      <p:sp>
        <p:nvSpPr>
          <p:cNvPr id="7" name="TextBox 6">
            <a:extLst>
              <a:ext uri="{FF2B5EF4-FFF2-40B4-BE49-F238E27FC236}">
                <a16:creationId xmlns:a16="http://schemas.microsoft.com/office/drawing/2014/main" id="{7D79EAA1-3F09-3C7D-46C7-1DD3E5DCAD51}"/>
              </a:ext>
            </a:extLst>
          </p:cNvPr>
          <p:cNvSpPr txBox="1"/>
          <p:nvPr/>
        </p:nvSpPr>
        <p:spPr>
          <a:xfrm>
            <a:off x="5621382" y="1310331"/>
            <a:ext cx="6570618" cy="3917034"/>
          </a:xfrm>
          <a:prstGeom prst="rect">
            <a:avLst/>
          </a:prstGeom>
          <a:noFill/>
        </p:spPr>
        <p:txBody>
          <a:bodyPr wrap="square" rtlCol="0">
            <a:spAutoFit/>
          </a:bodyPr>
          <a:lstStyle/>
          <a:p>
            <a:pPr marL="342900" indent="-342900">
              <a:lnSpc>
                <a:spcPct val="150000"/>
              </a:lnSpc>
              <a:buAutoNum type="arabicPeriod"/>
            </a:pPr>
            <a:r>
              <a:rPr lang="en-US" sz="2400" dirty="0"/>
              <a:t>Problem &amp; Motivation</a:t>
            </a:r>
          </a:p>
          <a:p>
            <a:pPr marL="342900" indent="-342900">
              <a:lnSpc>
                <a:spcPct val="150000"/>
              </a:lnSpc>
              <a:buAutoNum type="arabicPeriod"/>
            </a:pPr>
            <a:r>
              <a:rPr lang="en-US" sz="2400" dirty="0"/>
              <a:t>Related Work</a:t>
            </a:r>
          </a:p>
          <a:p>
            <a:pPr marL="342900" indent="-342900">
              <a:lnSpc>
                <a:spcPct val="150000"/>
              </a:lnSpc>
              <a:buAutoNum type="arabicPeriod"/>
            </a:pPr>
            <a:r>
              <a:rPr lang="en-US" sz="2400" dirty="0"/>
              <a:t>Proposed System</a:t>
            </a:r>
          </a:p>
          <a:p>
            <a:pPr marL="342900" indent="-342900">
              <a:lnSpc>
                <a:spcPct val="150000"/>
              </a:lnSpc>
              <a:buAutoNum type="arabicPeriod"/>
            </a:pPr>
            <a:r>
              <a:rPr lang="en-US" sz="2400" dirty="0"/>
              <a:t>Methodology</a:t>
            </a:r>
          </a:p>
          <a:p>
            <a:pPr marL="342900" indent="-342900">
              <a:lnSpc>
                <a:spcPct val="150000"/>
              </a:lnSpc>
              <a:buAutoNum type="arabicPeriod"/>
            </a:pPr>
            <a:r>
              <a:rPr lang="en-US" sz="2400" dirty="0"/>
              <a:t>Experiments</a:t>
            </a:r>
          </a:p>
          <a:p>
            <a:pPr marL="342900" indent="-342900">
              <a:lnSpc>
                <a:spcPct val="150000"/>
              </a:lnSpc>
              <a:buAutoNum type="arabicPeriod"/>
            </a:pPr>
            <a:r>
              <a:rPr lang="en-US" sz="2400" dirty="0"/>
              <a:t>Result Analysis</a:t>
            </a:r>
          </a:p>
          <a:p>
            <a:pPr marL="342900" indent="-342900">
              <a:lnSpc>
                <a:spcPct val="150000"/>
              </a:lnSpc>
              <a:buAutoNum type="arabicPeriod"/>
            </a:pPr>
            <a:r>
              <a:rPr lang="en-US" sz="2400" dirty="0"/>
              <a:t>Conclusion &amp; Future Work</a:t>
            </a:r>
          </a:p>
        </p:txBody>
      </p:sp>
    </p:spTree>
    <p:extLst>
      <p:ext uri="{BB962C8B-B14F-4D97-AF65-F5344CB8AC3E}">
        <p14:creationId xmlns:p14="http://schemas.microsoft.com/office/powerpoint/2010/main" val="32523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93A5D-2042-9312-0CDC-5AED44118701}"/>
              </a:ext>
            </a:extLst>
          </p:cNvPr>
          <p:cNvSpPr txBox="1"/>
          <p:nvPr/>
        </p:nvSpPr>
        <p:spPr>
          <a:xfrm>
            <a:off x="627017" y="383177"/>
            <a:ext cx="5120639" cy="584775"/>
          </a:xfrm>
          <a:prstGeom prst="rect">
            <a:avLst/>
          </a:prstGeom>
          <a:noFill/>
        </p:spPr>
        <p:txBody>
          <a:bodyPr wrap="square" rtlCol="0">
            <a:spAutoFit/>
          </a:bodyPr>
          <a:lstStyle/>
          <a:p>
            <a:r>
              <a:rPr lang="en-US" sz="3200" b="1" dirty="0">
                <a:solidFill>
                  <a:schemeClr val="tx2">
                    <a:lumMod val="75000"/>
                    <a:lumOff val="25000"/>
                  </a:schemeClr>
                </a:solidFill>
              </a:rPr>
              <a:t>1. Problem &amp; Motivation</a:t>
            </a:r>
          </a:p>
        </p:txBody>
      </p:sp>
      <p:pic>
        <p:nvPicPr>
          <p:cNvPr id="5" name="Picture 2" descr="FPT School of Business &amp; Technology | mandakh">
            <a:extLst>
              <a:ext uri="{FF2B5EF4-FFF2-40B4-BE49-F238E27FC236}">
                <a16:creationId xmlns:a16="http://schemas.microsoft.com/office/drawing/2014/main" id="{33E963D2-4F22-EA34-611E-EAAE1389F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A6EE6C-741D-3CC8-18C1-2F051AFAB917}"/>
              </a:ext>
            </a:extLst>
          </p:cNvPr>
          <p:cNvSpPr txBox="1"/>
          <p:nvPr/>
        </p:nvSpPr>
        <p:spPr>
          <a:xfrm>
            <a:off x="627017" y="967952"/>
            <a:ext cx="2786743" cy="461665"/>
          </a:xfrm>
          <a:prstGeom prst="rect">
            <a:avLst/>
          </a:prstGeom>
          <a:noFill/>
        </p:spPr>
        <p:txBody>
          <a:bodyPr wrap="square" rtlCol="0">
            <a:spAutoFit/>
          </a:bodyPr>
          <a:lstStyle/>
          <a:p>
            <a:r>
              <a:rPr lang="en-US" sz="2400" dirty="0"/>
              <a:t>a. Problem</a:t>
            </a:r>
          </a:p>
        </p:txBody>
      </p:sp>
      <p:sp>
        <p:nvSpPr>
          <p:cNvPr id="8" name="TextBox 7">
            <a:extLst>
              <a:ext uri="{FF2B5EF4-FFF2-40B4-BE49-F238E27FC236}">
                <a16:creationId xmlns:a16="http://schemas.microsoft.com/office/drawing/2014/main" id="{4549D7F5-1C92-AB2E-6199-41B71D50176C}"/>
              </a:ext>
            </a:extLst>
          </p:cNvPr>
          <p:cNvSpPr txBox="1"/>
          <p:nvPr/>
        </p:nvSpPr>
        <p:spPr>
          <a:xfrm>
            <a:off x="627017" y="1550126"/>
            <a:ext cx="40669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Modern power system have become increasingly complex.</a:t>
            </a:r>
          </a:p>
        </p:txBody>
      </p:sp>
      <p:pic>
        <p:nvPicPr>
          <p:cNvPr id="2050" name="Picture 2" descr="About Me">
            <a:extLst>
              <a:ext uri="{FF2B5EF4-FFF2-40B4-BE49-F238E27FC236}">
                <a16:creationId xmlns:a16="http://schemas.microsoft.com/office/drawing/2014/main" id="{4B01B4EA-4528-C8E3-CBD2-2B09E087D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17" y="2196457"/>
            <a:ext cx="4066903" cy="284087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972BAB52-D0DE-4FD6-CCB5-08A963CDFE0D}"/>
              </a:ext>
            </a:extLst>
          </p:cNvPr>
          <p:cNvSpPr/>
          <p:nvPr/>
        </p:nvSpPr>
        <p:spPr>
          <a:xfrm>
            <a:off x="5190309" y="3487352"/>
            <a:ext cx="905691" cy="259080"/>
          </a:xfrm>
          <a:prstGeom prst="rightArrow">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19CBD7B-3338-EF41-B531-F94E2B66CDF2}"/>
              </a:ext>
            </a:extLst>
          </p:cNvPr>
          <p:cNvSpPr txBox="1"/>
          <p:nvPr/>
        </p:nvSpPr>
        <p:spPr>
          <a:xfrm>
            <a:off x="6592389" y="2739729"/>
            <a:ext cx="5521233" cy="1754326"/>
          </a:xfrm>
          <a:prstGeom prst="rect">
            <a:avLst/>
          </a:prstGeom>
          <a:noFill/>
        </p:spPr>
        <p:txBody>
          <a:bodyPr wrap="square">
            <a:spAutoFit/>
          </a:bodyPr>
          <a:lstStyle/>
          <a:p>
            <a:r>
              <a:rPr lang="en-US" b="1" dirty="0"/>
              <a:t>Power Quality (PQ)</a:t>
            </a:r>
            <a:r>
              <a:rPr lang="en-US" dirty="0"/>
              <a:t> has emerged as a critical issue.</a:t>
            </a:r>
          </a:p>
          <a:p>
            <a:endParaRPr lang="en-US" dirty="0"/>
          </a:p>
          <a:p>
            <a:endParaRPr lang="en-US" dirty="0"/>
          </a:p>
          <a:p>
            <a:r>
              <a:rPr lang="en-US" dirty="0"/>
              <a:t>“</a:t>
            </a:r>
            <a:r>
              <a:rPr lang="en-US" i="1" dirty="0"/>
              <a:t>Poor power quality can </a:t>
            </a:r>
            <a:r>
              <a:rPr lang="en-US" b="1" i="1" dirty="0"/>
              <a:t>reduce equipment performance</a:t>
            </a:r>
            <a:r>
              <a:rPr lang="en-US" i="1" dirty="0"/>
              <a:t>, </a:t>
            </a:r>
            <a:r>
              <a:rPr lang="en-US" b="1" i="1" dirty="0"/>
              <a:t>cause malfunctions</a:t>
            </a:r>
            <a:r>
              <a:rPr lang="en-US" i="1" dirty="0"/>
              <a:t>, and</a:t>
            </a:r>
            <a:r>
              <a:rPr lang="en-US" b="1" i="1" dirty="0"/>
              <a:t> shorten device lifespan</a:t>
            </a:r>
            <a:r>
              <a:rPr lang="en-US" i="1" dirty="0"/>
              <a:t>.”</a:t>
            </a:r>
          </a:p>
        </p:txBody>
      </p:sp>
    </p:spTree>
    <p:extLst>
      <p:ext uri="{BB962C8B-B14F-4D97-AF65-F5344CB8AC3E}">
        <p14:creationId xmlns:p14="http://schemas.microsoft.com/office/powerpoint/2010/main" val="14703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T School of Business &amp; Technology | mandakh">
            <a:extLst>
              <a:ext uri="{FF2B5EF4-FFF2-40B4-BE49-F238E27FC236}">
                <a16:creationId xmlns:a16="http://schemas.microsoft.com/office/drawing/2014/main" id="{009C6214-85C5-B42C-209F-60AB868D2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00B48-D1E4-FF45-BA38-22C00BB172AD}"/>
              </a:ext>
            </a:extLst>
          </p:cNvPr>
          <p:cNvSpPr txBox="1"/>
          <p:nvPr/>
        </p:nvSpPr>
        <p:spPr>
          <a:xfrm>
            <a:off x="566057" y="807460"/>
            <a:ext cx="2786743" cy="461665"/>
          </a:xfrm>
          <a:prstGeom prst="rect">
            <a:avLst/>
          </a:prstGeom>
          <a:noFill/>
        </p:spPr>
        <p:txBody>
          <a:bodyPr wrap="square" rtlCol="0">
            <a:spAutoFit/>
          </a:bodyPr>
          <a:lstStyle/>
          <a:p>
            <a:r>
              <a:rPr lang="en-US" sz="2400" dirty="0"/>
              <a:t>b. Motivation</a:t>
            </a:r>
          </a:p>
        </p:txBody>
      </p:sp>
      <p:sp>
        <p:nvSpPr>
          <p:cNvPr id="11" name="TextBox 10">
            <a:extLst>
              <a:ext uri="{FF2B5EF4-FFF2-40B4-BE49-F238E27FC236}">
                <a16:creationId xmlns:a16="http://schemas.microsoft.com/office/drawing/2014/main" id="{13384367-AAFD-8ABE-D4DE-47B3C66E9B01}"/>
              </a:ext>
            </a:extLst>
          </p:cNvPr>
          <p:cNvSpPr txBox="1"/>
          <p:nvPr/>
        </p:nvSpPr>
        <p:spPr>
          <a:xfrm>
            <a:off x="1350747" y="1460689"/>
            <a:ext cx="6097836" cy="369332"/>
          </a:xfrm>
          <a:prstGeom prst="rect">
            <a:avLst/>
          </a:prstGeom>
          <a:noFill/>
        </p:spPr>
        <p:txBody>
          <a:bodyPr wrap="square">
            <a:spAutoFit/>
          </a:bodyPr>
          <a:lstStyle/>
          <a:p>
            <a:r>
              <a:rPr lang="en-US" dirty="0"/>
              <a:t>“So why is this research necessary ?”</a:t>
            </a:r>
            <a:endParaRPr lang="en-US" sz="1800" dirty="0"/>
          </a:p>
        </p:txBody>
      </p:sp>
      <p:pic>
        <p:nvPicPr>
          <p:cNvPr id="13" name="Picture 12">
            <a:extLst>
              <a:ext uri="{FF2B5EF4-FFF2-40B4-BE49-F238E27FC236}">
                <a16:creationId xmlns:a16="http://schemas.microsoft.com/office/drawing/2014/main" id="{9EF482CF-672A-F2A5-CD5F-85BC3C992116}"/>
              </a:ext>
            </a:extLst>
          </p:cNvPr>
          <p:cNvPicPr>
            <a:picLocks noChangeAspect="1"/>
          </p:cNvPicPr>
          <p:nvPr/>
        </p:nvPicPr>
        <p:blipFill>
          <a:blip r:embed="rId4"/>
          <a:stretch>
            <a:fillRect/>
          </a:stretch>
        </p:blipFill>
        <p:spPr>
          <a:xfrm>
            <a:off x="984987" y="1460689"/>
            <a:ext cx="365760" cy="365760"/>
          </a:xfrm>
          <a:prstGeom prst="rect">
            <a:avLst/>
          </a:prstGeom>
        </p:spPr>
      </p:pic>
      <p:sp>
        <p:nvSpPr>
          <p:cNvPr id="14" name="Rectangle: Rounded Corners 13">
            <a:extLst>
              <a:ext uri="{FF2B5EF4-FFF2-40B4-BE49-F238E27FC236}">
                <a16:creationId xmlns:a16="http://schemas.microsoft.com/office/drawing/2014/main" id="{6E8A1889-A411-0095-BFAB-98155B09D76B}"/>
              </a:ext>
            </a:extLst>
          </p:cNvPr>
          <p:cNvSpPr/>
          <p:nvPr/>
        </p:nvSpPr>
        <p:spPr>
          <a:xfrm>
            <a:off x="984987" y="2234365"/>
            <a:ext cx="2464526"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Power system today are more dynamic than ever</a:t>
            </a:r>
          </a:p>
        </p:txBody>
      </p:sp>
      <p:sp>
        <p:nvSpPr>
          <p:cNvPr id="15" name="Rectangle: Rounded Corners 14">
            <a:extLst>
              <a:ext uri="{FF2B5EF4-FFF2-40B4-BE49-F238E27FC236}">
                <a16:creationId xmlns:a16="http://schemas.microsoft.com/office/drawing/2014/main" id="{9424C052-5239-CA0D-0AED-C4BE38610634}"/>
              </a:ext>
            </a:extLst>
          </p:cNvPr>
          <p:cNvSpPr/>
          <p:nvPr/>
        </p:nvSpPr>
        <p:spPr>
          <a:xfrm>
            <a:off x="984988" y="3018137"/>
            <a:ext cx="2464526" cy="31699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There’s a rising use of sensitive electronics.</a:t>
            </a:r>
          </a:p>
          <a:p>
            <a:pPr marL="285750" indent="-285750">
              <a:buFont typeface="Arial" panose="020B0604020202020204" pitchFamily="34" charset="0"/>
              <a:buChar char="•"/>
            </a:pPr>
            <a:r>
              <a:rPr lang="en-US" sz="1400" dirty="0">
                <a:solidFill>
                  <a:schemeClr val="tx1"/>
                </a:solidFill>
              </a:rPr>
              <a:t>Renewable energy introduces frequent fluctuations.</a:t>
            </a:r>
          </a:p>
          <a:p>
            <a:pPr marL="285750" indent="-285750">
              <a:buFont typeface="Arial" panose="020B0604020202020204" pitchFamily="34" charset="0"/>
              <a:buChar char="•"/>
            </a:pPr>
            <a:r>
              <a:rPr lang="en-US" sz="1400" dirty="0">
                <a:solidFill>
                  <a:schemeClr val="tx1"/>
                </a:solidFill>
              </a:rPr>
              <a:t>Consumers new demand </a:t>
            </a:r>
            <a:r>
              <a:rPr lang="en-US" sz="1400" b="1" dirty="0">
                <a:solidFill>
                  <a:schemeClr val="tx1"/>
                </a:solidFill>
              </a:rPr>
              <a:t>not just electricity  - but high-quality electricity</a:t>
            </a:r>
          </a:p>
        </p:txBody>
      </p:sp>
      <p:cxnSp>
        <p:nvCxnSpPr>
          <p:cNvPr id="17" name="Straight Connector 16">
            <a:extLst>
              <a:ext uri="{FF2B5EF4-FFF2-40B4-BE49-F238E27FC236}">
                <a16:creationId xmlns:a16="http://schemas.microsoft.com/office/drawing/2014/main" id="{73CE12F5-5494-1EF8-5981-9A7D957F638B}"/>
              </a:ext>
            </a:extLst>
          </p:cNvPr>
          <p:cNvCxnSpPr>
            <a:cxnSpLocks/>
            <a:stCxn id="14" idx="2"/>
            <a:endCxn id="15" idx="0"/>
          </p:cNvCxnSpPr>
          <p:nvPr/>
        </p:nvCxnSpPr>
        <p:spPr>
          <a:xfrm>
            <a:off x="2217250" y="2774297"/>
            <a:ext cx="1" cy="24384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341A4B71-79D2-5689-BF27-07B0709CC5DA}"/>
              </a:ext>
            </a:extLst>
          </p:cNvPr>
          <p:cNvSpPr/>
          <p:nvPr/>
        </p:nvSpPr>
        <p:spPr>
          <a:xfrm>
            <a:off x="4681775" y="2234365"/>
            <a:ext cx="2464526"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 smarter, more accurate solution is required</a:t>
            </a:r>
          </a:p>
        </p:txBody>
      </p:sp>
      <p:sp>
        <p:nvSpPr>
          <p:cNvPr id="23" name="Rectangle: Rounded Corners 22">
            <a:extLst>
              <a:ext uri="{FF2B5EF4-FFF2-40B4-BE49-F238E27FC236}">
                <a16:creationId xmlns:a16="http://schemas.microsoft.com/office/drawing/2014/main" id="{092056CC-99F4-84F9-A10C-CCB18EA12990}"/>
              </a:ext>
            </a:extLst>
          </p:cNvPr>
          <p:cNvSpPr/>
          <p:nvPr/>
        </p:nvSpPr>
        <p:spPr>
          <a:xfrm>
            <a:off x="4681776" y="3018137"/>
            <a:ext cx="2464526" cy="31699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Existing PQ monitoring tools </a:t>
            </a:r>
            <a:r>
              <a:rPr lang="en-US" sz="1400" b="1" dirty="0">
                <a:solidFill>
                  <a:schemeClr val="tx1"/>
                </a:solidFill>
              </a:rPr>
              <a:t>lack the intelligence</a:t>
            </a:r>
            <a:r>
              <a:rPr lang="en-US" sz="1400" dirty="0">
                <a:solidFill>
                  <a:schemeClr val="tx1"/>
                </a:solidFill>
              </a:rPr>
              <a:t> to detect and classify overlapping disturbances.</a:t>
            </a:r>
          </a:p>
          <a:p>
            <a:pPr marL="285750" indent="-285750">
              <a:buFont typeface="Arial" panose="020B0604020202020204" pitchFamily="34" charset="0"/>
              <a:buChar char="•"/>
            </a:pPr>
            <a:r>
              <a:rPr lang="en-US" sz="1400" dirty="0">
                <a:solidFill>
                  <a:schemeClr val="tx1"/>
                </a:solidFill>
              </a:rPr>
              <a:t>Incorrect classification can lead to wrong control actions – either unnecessary shutdowns or undetected damage.</a:t>
            </a:r>
          </a:p>
        </p:txBody>
      </p:sp>
      <p:cxnSp>
        <p:nvCxnSpPr>
          <p:cNvPr id="24" name="Straight Connector 23">
            <a:extLst>
              <a:ext uri="{FF2B5EF4-FFF2-40B4-BE49-F238E27FC236}">
                <a16:creationId xmlns:a16="http://schemas.microsoft.com/office/drawing/2014/main" id="{DD30BCDF-6FDE-F448-6643-A066ED133BE1}"/>
              </a:ext>
            </a:extLst>
          </p:cNvPr>
          <p:cNvCxnSpPr>
            <a:cxnSpLocks/>
            <a:stCxn id="22" idx="2"/>
            <a:endCxn id="23" idx="0"/>
          </p:cNvCxnSpPr>
          <p:nvPr/>
        </p:nvCxnSpPr>
        <p:spPr>
          <a:xfrm>
            <a:off x="5914038" y="2774297"/>
            <a:ext cx="1" cy="24384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4F22B2C8-E7DA-D787-2695-B4ED89956DFA}"/>
              </a:ext>
            </a:extLst>
          </p:cNvPr>
          <p:cNvSpPr/>
          <p:nvPr/>
        </p:nvSpPr>
        <p:spPr>
          <a:xfrm>
            <a:off x="8548382" y="2234365"/>
            <a:ext cx="2464526"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The solution is practical</a:t>
            </a:r>
          </a:p>
        </p:txBody>
      </p:sp>
      <p:sp>
        <p:nvSpPr>
          <p:cNvPr id="26" name="Rectangle: Rounded Corners 25">
            <a:extLst>
              <a:ext uri="{FF2B5EF4-FFF2-40B4-BE49-F238E27FC236}">
                <a16:creationId xmlns:a16="http://schemas.microsoft.com/office/drawing/2014/main" id="{E8EADF56-5513-062B-7D57-6B8D20F9E830}"/>
              </a:ext>
            </a:extLst>
          </p:cNvPr>
          <p:cNvSpPr/>
          <p:nvPr/>
        </p:nvSpPr>
        <p:spPr>
          <a:xfrm>
            <a:off x="8548383" y="3018137"/>
            <a:ext cx="2464526" cy="31699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If we can develop a smarter algorithm, it can </a:t>
            </a:r>
            <a:r>
              <a:rPr lang="en-US" sz="1400" b="1" dirty="0">
                <a:solidFill>
                  <a:schemeClr val="tx1"/>
                </a:solidFill>
              </a:rPr>
              <a:t>be embedded into online PQ monitoring system</a:t>
            </a:r>
            <a:r>
              <a:rPr lang="en-US" sz="1400" dirty="0">
                <a:solidFill>
                  <a:schemeClr val="tx1"/>
                </a:solidFill>
              </a:rPr>
              <a:t>.</a:t>
            </a:r>
          </a:p>
          <a:p>
            <a:pPr marL="285750" indent="-285750">
              <a:buFont typeface="Arial" panose="020B0604020202020204" pitchFamily="34" charset="0"/>
              <a:buChar char="•"/>
            </a:pPr>
            <a:r>
              <a:rPr lang="en-US" sz="1400" dirty="0">
                <a:solidFill>
                  <a:schemeClr val="tx1"/>
                </a:solidFill>
              </a:rPr>
              <a:t>Improves system </a:t>
            </a:r>
            <a:r>
              <a:rPr lang="en-US" sz="1400" b="1" dirty="0">
                <a:solidFill>
                  <a:schemeClr val="tx1"/>
                </a:solidFill>
              </a:rPr>
              <a:t>reliability, reduces maintenance costs</a:t>
            </a:r>
            <a:r>
              <a:rPr lang="en-US" sz="1400" dirty="0">
                <a:solidFill>
                  <a:schemeClr val="tx1"/>
                </a:solidFill>
              </a:rPr>
              <a:t>, and enhances power supply quality.</a:t>
            </a:r>
          </a:p>
        </p:txBody>
      </p:sp>
      <p:cxnSp>
        <p:nvCxnSpPr>
          <p:cNvPr id="27" name="Straight Connector 26">
            <a:extLst>
              <a:ext uri="{FF2B5EF4-FFF2-40B4-BE49-F238E27FC236}">
                <a16:creationId xmlns:a16="http://schemas.microsoft.com/office/drawing/2014/main" id="{D996DE1B-2BD2-8D4A-0E0A-2F0DABA2F84A}"/>
              </a:ext>
            </a:extLst>
          </p:cNvPr>
          <p:cNvCxnSpPr>
            <a:cxnSpLocks/>
            <a:stCxn id="25" idx="2"/>
            <a:endCxn id="26" idx="0"/>
          </p:cNvCxnSpPr>
          <p:nvPr/>
        </p:nvCxnSpPr>
        <p:spPr>
          <a:xfrm>
            <a:off x="9780645" y="2774297"/>
            <a:ext cx="1" cy="2438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96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17C37A-11BC-2082-E965-F9F0560DFE92}"/>
              </a:ext>
            </a:extLst>
          </p:cNvPr>
          <p:cNvSpPr txBox="1"/>
          <p:nvPr/>
        </p:nvSpPr>
        <p:spPr>
          <a:xfrm>
            <a:off x="627017" y="383177"/>
            <a:ext cx="5120639" cy="584775"/>
          </a:xfrm>
          <a:prstGeom prst="rect">
            <a:avLst/>
          </a:prstGeom>
          <a:noFill/>
        </p:spPr>
        <p:txBody>
          <a:bodyPr wrap="square" rtlCol="0">
            <a:spAutoFit/>
          </a:bodyPr>
          <a:lstStyle/>
          <a:p>
            <a:r>
              <a:rPr lang="en-US" sz="3200" b="1" dirty="0">
                <a:solidFill>
                  <a:schemeClr val="tx2">
                    <a:lumMod val="75000"/>
                    <a:lumOff val="25000"/>
                  </a:schemeClr>
                </a:solidFill>
              </a:rPr>
              <a:t>2. Related Work</a:t>
            </a:r>
          </a:p>
        </p:txBody>
      </p:sp>
      <p:pic>
        <p:nvPicPr>
          <p:cNvPr id="5" name="Picture 2" descr="FPT School of Business &amp; Technology | mandakh">
            <a:extLst>
              <a:ext uri="{FF2B5EF4-FFF2-40B4-BE49-F238E27FC236}">
                <a16:creationId xmlns:a16="http://schemas.microsoft.com/office/drawing/2014/main" id="{01C955AF-C0B1-4629-EC69-92CECF4AC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59A02AD0-A36E-7D4E-D211-3C81371AE492}"/>
              </a:ext>
            </a:extLst>
          </p:cNvPr>
          <p:cNvSpPr/>
          <p:nvPr/>
        </p:nvSpPr>
        <p:spPr>
          <a:xfrm>
            <a:off x="1211410" y="3159034"/>
            <a:ext cx="2811950"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PQ disturbances identification techniques</a:t>
            </a:r>
          </a:p>
        </p:txBody>
      </p:sp>
      <p:grpSp>
        <p:nvGrpSpPr>
          <p:cNvPr id="11" name="Group 10">
            <a:extLst>
              <a:ext uri="{FF2B5EF4-FFF2-40B4-BE49-F238E27FC236}">
                <a16:creationId xmlns:a16="http://schemas.microsoft.com/office/drawing/2014/main" id="{56206A59-DC10-DAAE-BBF6-06EC6832E4A5}"/>
              </a:ext>
            </a:extLst>
          </p:cNvPr>
          <p:cNvGrpSpPr/>
          <p:nvPr/>
        </p:nvGrpSpPr>
        <p:grpSpPr>
          <a:xfrm>
            <a:off x="6274528" y="1562099"/>
            <a:ext cx="3788228" cy="3733802"/>
            <a:chOff x="6209211" y="1621971"/>
            <a:chExt cx="3788228" cy="3733802"/>
          </a:xfrm>
        </p:grpSpPr>
        <p:sp>
          <p:nvSpPr>
            <p:cNvPr id="7" name="Rectangle: Rounded Corners 6">
              <a:extLst>
                <a:ext uri="{FF2B5EF4-FFF2-40B4-BE49-F238E27FC236}">
                  <a16:creationId xmlns:a16="http://schemas.microsoft.com/office/drawing/2014/main" id="{9256D8C0-FCFD-81D2-AFC1-2AAB156D4868}"/>
                </a:ext>
              </a:extLst>
            </p:cNvPr>
            <p:cNvSpPr/>
            <p:nvPr/>
          </p:nvSpPr>
          <p:spPr>
            <a:xfrm>
              <a:off x="6209211" y="1621971"/>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Fourier Transform (FT)</a:t>
              </a:r>
            </a:p>
            <a:p>
              <a:pPr algn="ctr"/>
              <a:r>
                <a:rPr lang="en-US" sz="1400" dirty="0"/>
                <a:t>frequency analysis</a:t>
              </a:r>
              <a:endParaRPr lang="en-US" sz="1400" b="1" dirty="0"/>
            </a:p>
          </p:txBody>
        </p:sp>
        <p:sp>
          <p:nvSpPr>
            <p:cNvPr id="8" name="Rectangle: Rounded Corners 7">
              <a:extLst>
                <a:ext uri="{FF2B5EF4-FFF2-40B4-BE49-F238E27FC236}">
                  <a16:creationId xmlns:a16="http://schemas.microsoft.com/office/drawing/2014/main" id="{1EB1A9DC-3629-42FC-FA3D-0901C633E371}"/>
                </a:ext>
              </a:extLst>
            </p:cNvPr>
            <p:cNvSpPr/>
            <p:nvPr/>
          </p:nvSpPr>
          <p:spPr>
            <a:xfrm>
              <a:off x="6209211" y="2651760"/>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Wavelet Transform (WT)</a:t>
              </a:r>
            </a:p>
            <a:p>
              <a:pPr algn="ctr"/>
              <a:r>
                <a:rPr lang="en-US" sz="1400" dirty="0"/>
                <a:t>time-frequency localization</a:t>
              </a:r>
              <a:endParaRPr lang="en-US" sz="1400" b="1" dirty="0"/>
            </a:p>
          </p:txBody>
        </p:sp>
        <p:sp>
          <p:nvSpPr>
            <p:cNvPr id="9" name="Rectangle: Rounded Corners 8">
              <a:extLst>
                <a:ext uri="{FF2B5EF4-FFF2-40B4-BE49-F238E27FC236}">
                  <a16:creationId xmlns:a16="http://schemas.microsoft.com/office/drawing/2014/main" id="{12DDDC42-09AF-3B7E-A983-C508CFF83711}"/>
                </a:ext>
              </a:extLst>
            </p:cNvPr>
            <p:cNvSpPr/>
            <p:nvPr/>
          </p:nvSpPr>
          <p:spPr>
            <a:xfrm>
              <a:off x="6209211" y="3681549"/>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Kalman Filter, Gabor Transform</a:t>
              </a:r>
              <a:endParaRPr lang="en-US" sz="1400" b="1" dirty="0"/>
            </a:p>
          </p:txBody>
        </p:sp>
        <p:sp>
          <p:nvSpPr>
            <p:cNvPr id="10" name="Rectangle: Rounded Corners 9">
              <a:extLst>
                <a:ext uri="{FF2B5EF4-FFF2-40B4-BE49-F238E27FC236}">
                  <a16:creationId xmlns:a16="http://schemas.microsoft.com/office/drawing/2014/main" id="{3E61F782-116D-F9B6-0095-68F875BCAAC0}"/>
                </a:ext>
              </a:extLst>
            </p:cNvPr>
            <p:cNvSpPr/>
            <p:nvPr/>
          </p:nvSpPr>
          <p:spPr>
            <a:xfrm>
              <a:off x="6209211" y="4711338"/>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Hilbert–Huang Transform (HHT)</a:t>
              </a:r>
              <a:endParaRPr lang="en-US" sz="1400" b="1" dirty="0"/>
            </a:p>
          </p:txBody>
        </p:sp>
      </p:grpSp>
      <p:cxnSp>
        <p:nvCxnSpPr>
          <p:cNvPr id="13" name="Connector: Elbow 12">
            <a:extLst>
              <a:ext uri="{FF2B5EF4-FFF2-40B4-BE49-F238E27FC236}">
                <a16:creationId xmlns:a16="http://schemas.microsoft.com/office/drawing/2014/main" id="{34B978EA-F7B9-60CA-97B5-17598ABE5C3F}"/>
              </a:ext>
            </a:extLst>
          </p:cNvPr>
          <p:cNvCxnSpPr>
            <a:stCxn id="6" idx="3"/>
            <a:endCxn id="7" idx="1"/>
          </p:cNvCxnSpPr>
          <p:nvPr/>
        </p:nvCxnSpPr>
        <p:spPr>
          <a:xfrm flipV="1">
            <a:off x="4023360" y="1884317"/>
            <a:ext cx="2251168" cy="154468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49FCA87C-6F8E-6815-4F84-21F580F9A702}"/>
              </a:ext>
            </a:extLst>
          </p:cNvPr>
          <p:cNvCxnSpPr>
            <a:stCxn id="6" idx="3"/>
            <a:endCxn id="8" idx="1"/>
          </p:cNvCxnSpPr>
          <p:nvPr/>
        </p:nvCxnSpPr>
        <p:spPr>
          <a:xfrm flipV="1">
            <a:off x="4023360" y="2914106"/>
            <a:ext cx="2251168" cy="51489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84525EC0-DBCC-A552-BB61-6E305A910CEC}"/>
              </a:ext>
            </a:extLst>
          </p:cNvPr>
          <p:cNvCxnSpPr>
            <a:stCxn id="6" idx="3"/>
            <a:endCxn id="9" idx="1"/>
          </p:cNvCxnSpPr>
          <p:nvPr/>
        </p:nvCxnSpPr>
        <p:spPr>
          <a:xfrm>
            <a:off x="4023360" y="3429000"/>
            <a:ext cx="2251168" cy="514895"/>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C74AF038-B7E0-8D08-33B6-A82A7B7FBC2E}"/>
              </a:ext>
            </a:extLst>
          </p:cNvPr>
          <p:cNvCxnSpPr>
            <a:stCxn id="6" idx="3"/>
            <a:endCxn id="10" idx="1"/>
          </p:cNvCxnSpPr>
          <p:nvPr/>
        </p:nvCxnSpPr>
        <p:spPr>
          <a:xfrm>
            <a:off x="4023360" y="3429000"/>
            <a:ext cx="2251168" cy="1544684"/>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8FA7A07-180A-190E-7EA2-3EB593F9FD38}"/>
              </a:ext>
            </a:extLst>
          </p:cNvPr>
          <p:cNvSpPr txBox="1"/>
          <p:nvPr/>
        </p:nvSpPr>
        <p:spPr>
          <a:xfrm>
            <a:off x="627017" y="967952"/>
            <a:ext cx="2786743" cy="461665"/>
          </a:xfrm>
          <a:prstGeom prst="rect">
            <a:avLst/>
          </a:prstGeom>
          <a:noFill/>
        </p:spPr>
        <p:txBody>
          <a:bodyPr wrap="square" rtlCol="0">
            <a:spAutoFit/>
          </a:bodyPr>
          <a:lstStyle/>
          <a:p>
            <a:r>
              <a:rPr lang="en-US" sz="2400" dirty="0"/>
              <a:t>a. Reference</a:t>
            </a:r>
          </a:p>
        </p:txBody>
      </p:sp>
    </p:spTree>
    <p:extLst>
      <p:ext uri="{BB962C8B-B14F-4D97-AF65-F5344CB8AC3E}">
        <p14:creationId xmlns:p14="http://schemas.microsoft.com/office/powerpoint/2010/main" val="31488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2A635C-10E2-DE71-F3BC-1FCEAD55B4B9}"/>
              </a:ext>
            </a:extLst>
          </p:cNvPr>
          <p:cNvSpPr txBox="1"/>
          <p:nvPr/>
        </p:nvSpPr>
        <p:spPr>
          <a:xfrm>
            <a:off x="627017" y="967952"/>
            <a:ext cx="2786743" cy="461665"/>
          </a:xfrm>
          <a:prstGeom prst="rect">
            <a:avLst/>
          </a:prstGeom>
          <a:noFill/>
        </p:spPr>
        <p:txBody>
          <a:bodyPr wrap="square" rtlCol="0">
            <a:spAutoFit/>
          </a:bodyPr>
          <a:lstStyle/>
          <a:p>
            <a:r>
              <a:rPr lang="en-US" sz="2400" dirty="0"/>
              <a:t>b. Related Theory</a:t>
            </a:r>
          </a:p>
        </p:txBody>
      </p:sp>
      <p:pic>
        <p:nvPicPr>
          <p:cNvPr id="5" name="Picture 2" descr="FPT School of Business &amp; Technology | mandakh">
            <a:extLst>
              <a:ext uri="{FF2B5EF4-FFF2-40B4-BE49-F238E27FC236}">
                <a16:creationId xmlns:a16="http://schemas.microsoft.com/office/drawing/2014/main" id="{831BAA2F-56AF-1747-27A7-6CAEB7E99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D921AA4-F340-58A6-B61A-4BFF6E962539}"/>
              </a:ext>
            </a:extLst>
          </p:cNvPr>
          <p:cNvSpPr/>
          <p:nvPr/>
        </p:nvSpPr>
        <p:spPr>
          <a:xfrm>
            <a:off x="627017" y="1813559"/>
            <a:ext cx="2786743" cy="64443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Stockwell Transform (ST)</a:t>
            </a:r>
            <a:endParaRPr lang="en-US" sz="1400" b="1" dirty="0"/>
          </a:p>
        </p:txBody>
      </p:sp>
      <p:sp>
        <p:nvSpPr>
          <p:cNvPr id="7" name="Rectangle: Rounded Corners 6">
            <a:extLst>
              <a:ext uri="{FF2B5EF4-FFF2-40B4-BE49-F238E27FC236}">
                <a16:creationId xmlns:a16="http://schemas.microsoft.com/office/drawing/2014/main" id="{57A18D15-0718-95CB-0F07-ECA7207518F1}"/>
              </a:ext>
            </a:extLst>
          </p:cNvPr>
          <p:cNvSpPr/>
          <p:nvPr/>
        </p:nvSpPr>
        <p:spPr>
          <a:xfrm>
            <a:off x="627017" y="3106782"/>
            <a:ext cx="2786743" cy="64443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Hilbert Transform (HT)</a:t>
            </a:r>
            <a:endParaRPr lang="en-US" sz="1400" b="1" dirty="0"/>
          </a:p>
        </p:txBody>
      </p:sp>
      <p:sp>
        <p:nvSpPr>
          <p:cNvPr id="8" name="Rectangle: Rounded Corners 7">
            <a:extLst>
              <a:ext uri="{FF2B5EF4-FFF2-40B4-BE49-F238E27FC236}">
                <a16:creationId xmlns:a16="http://schemas.microsoft.com/office/drawing/2014/main" id="{8BB14086-683C-3399-3269-8D1449A5157B}"/>
              </a:ext>
            </a:extLst>
          </p:cNvPr>
          <p:cNvSpPr/>
          <p:nvPr/>
        </p:nvSpPr>
        <p:spPr>
          <a:xfrm>
            <a:off x="627017" y="4400005"/>
            <a:ext cx="2786743" cy="644435"/>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Machine Learning Techniques</a:t>
            </a:r>
            <a:endParaRPr lang="en-US" sz="1400" b="1" dirty="0"/>
          </a:p>
        </p:txBody>
      </p:sp>
      <p:sp>
        <p:nvSpPr>
          <p:cNvPr id="10" name="Arrow: Right 9">
            <a:extLst>
              <a:ext uri="{FF2B5EF4-FFF2-40B4-BE49-F238E27FC236}">
                <a16:creationId xmlns:a16="http://schemas.microsoft.com/office/drawing/2014/main" id="{780EF4C5-4FBA-2460-61DB-B576E71E5464}"/>
              </a:ext>
            </a:extLst>
          </p:cNvPr>
          <p:cNvSpPr/>
          <p:nvPr/>
        </p:nvSpPr>
        <p:spPr>
          <a:xfrm>
            <a:off x="3887117" y="2036624"/>
            <a:ext cx="1531345" cy="198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AA270905-7D12-08C1-324D-ACA77B3BE193}"/>
              </a:ext>
            </a:extLst>
          </p:cNvPr>
          <p:cNvSpPr/>
          <p:nvPr/>
        </p:nvSpPr>
        <p:spPr>
          <a:xfrm>
            <a:off x="3887118" y="3329847"/>
            <a:ext cx="1531345" cy="198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7C3E159B-C6B0-A501-C1E6-5D45C30BDD1F}"/>
              </a:ext>
            </a:extLst>
          </p:cNvPr>
          <p:cNvSpPr/>
          <p:nvPr/>
        </p:nvSpPr>
        <p:spPr>
          <a:xfrm>
            <a:off x="3887118" y="4623070"/>
            <a:ext cx="1531345" cy="1983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DC67616-2BA0-3455-1765-C741F3593A19}"/>
              </a:ext>
            </a:extLst>
          </p:cNvPr>
          <p:cNvSpPr txBox="1"/>
          <p:nvPr/>
        </p:nvSpPr>
        <p:spPr>
          <a:xfrm>
            <a:off x="5814152" y="1813559"/>
            <a:ext cx="6097836" cy="646331"/>
          </a:xfrm>
          <a:prstGeom prst="rect">
            <a:avLst/>
          </a:prstGeom>
          <a:noFill/>
        </p:spPr>
        <p:txBody>
          <a:bodyPr wrap="square">
            <a:spAutoFit/>
          </a:bodyPr>
          <a:lstStyle/>
          <a:p>
            <a:r>
              <a:rPr lang="en-US" dirty="0"/>
              <a:t>Calculate the instantaneous amplitude and phase of a signal</a:t>
            </a:r>
          </a:p>
        </p:txBody>
      </p:sp>
      <p:sp>
        <p:nvSpPr>
          <p:cNvPr id="16" name="TextBox 15">
            <a:extLst>
              <a:ext uri="{FF2B5EF4-FFF2-40B4-BE49-F238E27FC236}">
                <a16:creationId xmlns:a16="http://schemas.microsoft.com/office/drawing/2014/main" id="{4572B860-D5E8-9B66-FCA3-7A56C9D5593E}"/>
              </a:ext>
            </a:extLst>
          </p:cNvPr>
          <p:cNvSpPr txBox="1"/>
          <p:nvPr/>
        </p:nvSpPr>
        <p:spPr>
          <a:xfrm>
            <a:off x="5814152" y="3106782"/>
            <a:ext cx="6097836" cy="646331"/>
          </a:xfrm>
          <a:prstGeom prst="rect">
            <a:avLst/>
          </a:prstGeom>
          <a:noFill/>
        </p:spPr>
        <p:txBody>
          <a:bodyPr wrap="square">
            <a:spAutoFit/>
          </a:bodyPr>
          <a:lstStyle/>
          <a:p>
            <a:r>
              <a:rPr lang="en-US" dirty="0"/>
              <a:t>Combines the resolution of Wavelet Transform with the interpretability of the Fourier Transform</a:t>
            </a:r>
          </a:p>
        </p:txBody>
      </p:sp>
      <p:sp>
        <p:nvSpPr>
          <p:cNvPr id="18" name="TextBox 17">
            <a:extLst>
              <a:ext uri="{FF2B5EF4-FFF2-40B4-BE49-F238E27FC236}">
                <a16:creationId xmlns:a16="http://schemas.microsoft.com/office/drawing/2014/main" id="{EA70F3C2-2618-D129-0E68-575C40F0BB1C}"/>
              </a:ext>
            </a:extLst>
          </p:cNvPr>
          <p:cNvSpPr txBox="1"/>
          <p:nvPr/>
        </p:nvSpPr>
        <p:spPr>
          <a:xfrm>
            <a:off x="5814152" y="4260560"/>
            <a:ext cx="6097836" cy="1200329"/>
          </a:xfrm>
          <a:prstGeom prst="rect">
            <a:avLst/>
          </a:prstGeom>
          <a:noFill/>
        </p:spPr>
        <p:txBody>
          <a:bodyPr wrap="square">
            <a:spAutoFit/>
          </a:bodyPr>
          <a:lstStyle/>
          <a:p>
            <a:r>
              <a:rPr lang="en-US" dirty="0"/>
              <a:t>Various Artificial Intelligence (AI) methods have been proposed for PQ classification, such as </a:t>
            </a:r>
            <a:r>
              <a:rPr lang="en-US" b="1" dirty="0"/>
              <a:t>Support Vector Machines (SVM), Fuzzy Logic, Artificial Neural Networks (ANN)</a:t>
            </a:r>
            <a:r>
              <a:rPr lang="en-US" dirty="0"/>
              <a:t>, and </a:t>
            </a:r>
            <a:r>
              <a:rPr lang="en-US" b="1" dirty="0"/>
              <a:t>Decision Trees</a:t>
            </a:r>
          </a:p>
        </p:txBody>
      </p:sp>
    </p:spTree>
    <p:extLst>
      <p:ext uri="{BB962C8B-B14F-4D97-AF65-F5344CB8AC3E}">
        <p14:creationId xmlns:p14="http://schemas.microsoft.com/office/powerpoint/2010/main" val="150340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A8664-785E-42A6-A5DC-8D88A42FD4DF}"/>
              </a:ext>
            </a:extLst>
          </p:cNvPr>
          <p:cNvSpPr txBox="1"/>
          <p:nvPr/>
        </p:nvSpPr>
        <p:spPr>
          <a:xfrm>
            <a:off x="627017" y="576627"/>
            <a:ext cx="2786743" cy="461665"/>
          </a:xfrm>
          <a:prstGeom prst="rect">
            <a:avLst/>
          </a:prstGeom>
          <a:noFill/>
        </p:spPr>
        <p:txBody>
          <a:bodyPr wrap="square" rtlCol="0">
            <a:spAutoFit/>
          </a:bodyPr>
          <a:lstStyle/>
          <a:p>
            <a:r>
              <a:rPr lang="en-US" sz="2400" dirty="0"/>
              <a:t>b. Data</a:t>
            </a:r>
          </a:p>
        </p:txBody>
      </p:sp>
      <p:pic>
        <p:nvPicPr>
          <p:cNvPr id="5" name="Picture 2" descr="FPT School of Business &amp; Technology | mandakh">
            <a:extLst>
              <a:ext uri="{FF2B5EF4-FFF2-40B4-BE49-F238E27FC236}">
                <a16:creationId xmlns:a16="http://schemas.microsoft.com/office/drawing/2014/main" id="{0CFC9CA8-8A1E-4158-A4C9-51FD67902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A33446F-DD3B-5AA4-787A-B23F19504D23}"/>
              </a:ext>
            </a:extLst>
          </p:cNvPr>
          <p:cNvGraphicFramePr>
            <a:graphicFrameLocks noGrp="1"/>
          </p:cNvGraphicFramePr>
          <p:nvPr>
            <p:extLst>
              <p:ext uri="{D42A27DB-BD31-4B8C-83A1-F6EECF244321}">
                <p14:modId xmlns:p14="http://schemas.microsoft.com/office/powerpoint/2010/main" val="2949421161"/>
              </p:ext>
            </p:extLst>
          </p:nvPr>
        </p:nvGraphicFramePr>
        <p:xfrm>
          <a:off x="2272100" y="1038292"/>
          <a:ext cx="7647799" cy="4558424"/>
        </p:xfrm>
        <a:graphic>
          <a:graphicData uri="http://schemas.openxmlformats.org/drawingml/2006/table">
            <a:tbl>
              <a:tblPr firstRow="1" bandRow="1">
                <a:tableStyleId>{69012ECD-51FC-41F1-AA8D-1B2483CD663E}</a:tableStyleId>
              </a:tblPr>
              <a:tblGrid>
                <a:gridCol w="1025831">
                  <a:extLst>
                    <a:ext uri="{9D8B030D-6E8A-4147-A177-3AD203B41FA5}">
                      <a16:colId xmlns:a16="http://schemas.microsoft.com/office/drawing/2014/main" val="3792752602"/>
                    </a:ext>
                  </a:extLst>
                </a:gridCol>
                <a:gridCol w="3253059">
                  <a:extLst>
                    <a:ext uri="{9D8B030D-6E8A-4147-A177-3AD203B41FA5}">
                      <a16:colId xmlns:a16="http://schemas.microsoft.com/office/drawing/2014/main" val="2864423773"/>
                    </a:ext>
                  </a:extLst>
                </a:gridCol>
                <a:gridCol w="3368909">
                  <a:extLst>
                    <a:ext uri="{9D8B030D-6E8A-4147-A177-3AD203B41FA5}">
                      <a16:colId xmlns:a16="http://schemas.microsoft.com/office/drawing/2014/main" val="3640325183"/>
                    </a:ext>
                  </a:extLst>
                </a:gridCol>
              </a:tblGrid>
              <a:tr h="254388">
                <a:tc>
                  <a:txBody>
                    <a:bodyPr/>
                    <a:lstStyle/>
                    <a:p>
                      <a:r>
                        <a:rPr lang="en-US" sz="1400" dirty="0"/>
                        <a:t>No.</a:t>
                      </a:r>
                    </a:p>
                  </a:txBody>
                  <a:tcPr marL="71114" marR="71114" marT="35558" marB="35558" anchor="ctr"/>
                </a:tc>
                <a:tc>
                  <a:txBody>
                    <a:bodyPr/>
                    <a:lstStyle/>
                    <a:p>
                      <a:r>
                        <a:rPr lang="en-US" sz="1400" dirty="0"/>
                        <a:t>Disturbance Name</a:t>
                      </a:r>
                    </a:p>
                  </a:txBody>
                  <a:tcPr marL="71114" marR="71114" marT="35558" marB="35558" anchor="ctr"/>
                </a:tc>
                <a:tc>
                  <a:txBody>
                    <a:bodyPr/>
                    <a:lstStyle/>
                    <a:p>
                      <a:r>
                        <a:rPr lang="en-US" sz="1400"/>
                        <a:t>Description</a:t>
                      </a:r>
                    </a:p>
                  </a:txBody>
                  <a:tcPr marL="71114" marR="71114" marT="35558" marB="35558" anchor="ctr"/>
                </a:tc>
                <a:extLst>
                  <a:ext uri="{0D108BD9-81ED-4DB2-BD59-A6C34878D82A}">
                    <a16:rowId xmlns:a16="http://schemas.microsoft.com/office/drawing/2014/main" val="1978471097"/>
                  </a:ext>
                </a:extLst>
              </a:tr>
              <a:tr h="445181">
                <a:tc>
                  <a:txBody>
                    <a:bodyPr/>
                    <a:lstStyle/>
                    <a:p>
                      <a:r>
                        <a:rPr lang="en-US" sz="1400"/>
                        <a:t>1</a:t>
                      </a:r>
                    </a:p>
                  </a:txBody>
                  <a:tcPr marL="71114" marR="71114" marT="35558" marB="35558" anchor="ctr"/>
                </a:tc>
                <a:tc>
                  <a:txBody>
                    <a:bodyPr/>
                    <a:lstStyle/>
                    <a:p>
                      <a:r>
                        <a:rPr lang="en-US" sz="1400" b="1"/>
                        <a:t>Voltage Sag</a:t>
                      </a:r>
                      <a:endParaRPr lang="en-US" sz="1400"/>
                    </a:p>
                  </a:txBody>
                  <a:tcPr marL="71114" marR="71114" marT="35558" marB="35558" anchor="ctr"/>
                </a:tc>
                <a:tc>
                  <a:txBody>
                    <a:bodyPr/>
                    <a:lstStyle/>
                    <a:p>
                      <a:r>
                        <a:rPr lang="en-US" sz="1400"/>
                        <a:t>A sudden drop in voltage magnitude for a short duration</a:t>
                      </a:r>
                    </a:p>
                  </a:txBody>
                  <a:tcPr marL="71114" marR="71114" marT="35558" marB="35558" anchor="ctr"/>
                </a:tc>
                <a:extLst>
                  <a:ext uri="{0D108BD9-81ED-4DB2-BD59-A6C34878D82A}">
                    <a16:rowId xmlns:a16="http://schemas.microsoft.com/office/drawing/2014/main" val="3952536155"/>
                  </a:ext>
                </a:extLst>
              </a:tr>
              <a:tr h="445181">
                <a:tc>
                  <a:txBody>
                    <a:bodyPr/>
                    <a:lstStyle/>
                    <a:p>
                      <a:r>
                        <a:rPr lang="en-US" sz="1400"/>
                        <a:t>2</a:t>
                      </a:r>
                    </a:p>
                  </a:txBody>
                  <a:tcPr marL="71114" marR="71114" marT="35558" marB="35558" anchor="ctr"/>
                </a:tc>
                <a:tc>
                  <a:txBody>
                    <a:bodyPr/>
                    <a:lstStyle/>
                    <a:p>
                      <a:r>
                        <a:rPr lang="en-US" sz="1400" b="1"/>
                        <a:t>Voltage Swell</a:t>
                      </a:r>
                      <a:endParaRPr lang="en-US" sz="1400"/>
                    </a:p>
                  </a:txBody>
                  <a:tcPr marL="71114" marR="71114" marT="35558" marB="35558" anchor="ctr"/>
                </a:tc>
                <a:tc>
                  <a:txBody>
                    <a:bodyPr/>
                    <a:lstStyle/>
                    <a:p>
                      <a:r>
                        <a:rPr lang="en-US" sz="1400"/>
                        <a:t>A brief rise in voltage above the normal operating range</a:t>
                      </a:r>
                    </a:p>
                  </a:txBody>
                  <a:tcPr marL="71114" marR="71114" marT="35558" marB="35558" anchor="ctr"/>
                </a:tc>
                <a:extLst>
                  <a:ext uri="{0D108BD9-81ED-4DB2-BD59-A6C34878D82A}">
                    <a16:rowId xmlns:a16="http://schemas.microsoft.com/office/drawing/2014/main" val="3002269731"/>
                  </a:ext>
                </a:extLst>
              </a:tr>
              <a:tr h="574397">
                <a:tc>
                  <a:txBody>
                    <a:bodyPr/>
                    <a:lstStyle/>
                    <a:p>
                      <a:r>
                        <a:rPr lang="en-US" sz="1400"/>
                        <a:t>3</a:t>
                      </a:r>
                    </a:p>
                  </a:txBody>
                  <a:tcPr marL="71114" marR="71114" marT="35558" marB="35558" anchor="ctr"/>
                </a:tc>
                <a:tc>
                  <a:txBody>
                    <a:bodyPr/>
                    <a:lstStyle/>
                    <a:p>
                      <a:r>
                        <a:rPr lang="en-US" sz="1400" b="1"/>
                        <a:t>Momentary Interruption</a:t>
                      </a:r>
                      <a:endParaRPr lang="en-US" sz="1400"/>
                    </a:p>
                  </a:txBody>
                  <a:tcPr marL="71114" marR="71114" marT="35558" marB="35558" anchor="ctr"/>
                </a:tc>
                <a:tc>
                  <a:txBody>
                    <a:bodyPr/>
                    <a:lstStyle/>
                    <a:p>
                      <a:r>
                        <a:rPr lang="en-US" sz="1400"/>
                        <a:t>A temporary loss of voltage, typically lasting less than 1 second</a:t>
                      </a:r>
                    </a:p>
                  </a:txBody>
                  <a:tcPr marL="71114" marR="71114" marT="35558" marB="35558" anchor="ctr"/>
                </a:tc>
                <a:extLst>
                  <a:ext uri="{0D108BD9-81ED-4DB2-BD59-A6C34878D82A}">
                    <a16:rowId xmlns:a16="http://schemas.microsoft.com/office/drawing/2014/main" val="1319839928"/>
                  </a:ext>
                </a:extLst>
              </a:tr>
              <a:tr h="445181">
                <a:tc>
                  <a:txBody>
                    <a:bodyPr/>
                    <a:lstStyle/>
                    <a:p>
                      <a:r>
                        <a:rPr lang="en-US" sz="1400"/>
                        <a:t>4</a:t>
                      </a:r>
                    </a:p>
                  </a:txBody>
                  <a:tcPr marL="71114" marR="71114" marT="35558" marB="35558" anchor="ctr"/>
                </a:tc>
                <a:tc>
                  <a:txBody>
                    <a:bodyPr/>
                    <a:lstStyle/>
                    <a:p>
                      <a:r>
                        <a:rPr lang="en-US" sz="1400" b="1"/>
                        <a:t>Oscillatory Transient</a:t>
                      </a:r>
                      <a:endParaRPr lang="en-US" sz="1400"/>
                    </a:p>
                  </a:txBody>
                  <a:tcPr marL="71114" marR="71114" marT="35558" marB="35558" anchor="ctr"/>
                </a:tc>
                <a:tc>
                  <a:txBody>
                    <a:bodyPr/>
                    <a:lstStyle/>
                    <a:p>
                      <a:r>
                        <a:rPr lang="en-US" sz="1400"/>
                        <a:t>Short-duration voltage oscillations caused by switching or lightning</a:t>
                      </a:r>
                    </a:p>
                  </a:txBody>
                  <a:tcPr marL="71114" marR="71114" marT="35558" marB="35558" anchor="ctr"/>
                </a:tc>
                <a:extLst>
                  <a:ext uri="{0D108BD9-81ED-4DB2-BD59-A6C34878D82A}">
                    <a16:rowId xmlns:a16="http://schemas.microsoft.com/office/drawing/2014/main" val="1946002739"/>
                  </a:ext>
                </a:extLst>
              </a:tr>
              <a:tr h="445181">
                <a:tc>
                  <a:txBody>
                    <a:bodyPr/>
                    <a:lstStyle/>
                    <a:p>
                      <a:r>
                        <a:rPr lang="en-US" sz="1400"/>
                        <a:t>5</a:t>
                      </a:r>
                    </a:p>
                  </a:txBody>
                  <a:tcPr marL="71114" marR="71114" marT="35558" marB="35558" anchor="ctr"/>
                </a:tc>
                <a:tc>
                  <a:txBody>
                    <a:bodyPr/>
                    <a:lstStyle/>
                    <a:p>
                      <a:r>
                        <a:rPr lang="en-US" sz="1400" b="1"/>
                        <a:t>Impulsive Transient</a:t>
                      </a:r>
                      <a:endParaRPr lang="en-US" sz="1400"/>
                    </a:p>
                  </a:txBody>
                  <a:tcPr marL="71114" marR="71114" marT="35558" marB="35558" anchor="ctr"/>
                </a:tc>
                <a:tc>
                  <a:txBody>
                    <a:bodyPr/>
                    <a:lstStyle/>
                    <a:p>
                      <a:r>
                        <a:rPr lang="en-US" sz="1400"/>
                        <a:t>A sharp, high-frequency voltage spike occurring suddenly</a:t>
                      </a:r>
                    </a:p>
                  </a:txBody>
                  <a:tcPr marL="71114" marR="71114" marT="35558" marB="35558" anchor="ctr"/>
                </a:tc>
                <a:extLst>
                  <a:ext uri="{0D108BD9-81ED-4DB2-BD59-A6C34878D82A}">
                    <a16:rowId xmlns:a16="http://schemas.microsoft.com/office/drawing/2014/main" val="2490985723"/>
                  </a:ext>
                </a:extLst>
              </a:tr>
              <a:tr h="635974">
                <a:tc>
                  <a:txBody>
                    <a:bodyPr/>
                    <a:lstStyle/>
                    <a:p>
                      <a:r>
                        <a:rPr lang="en-US" sz="1400"/>
                        <a:t>6</a:t>
                      </a:r>
                    </a:p>
                  </a:txBody>
                  <a:tcPr marL="71114" marR="71114" marT="35558" marB="35558" anchor="ctr"/>
                </a:tc>
                <a:tc>
                  <a:txBody>
                    <a:bodyPr/>
                    <a:lstStyle/>
                    <a:p>
                      <a:r>
                        <a:rPr lang="en-US" sz="1400" b="1"/>
                        <a:t>Harmonics</a:t>
                      </a:r>
                      <a:endParaRPr lang="en-US" sz="1400"/>
                    </a:p>
                  </a:txBody>
                  <a:tcPr marL="71114" marR="71114" marT="35558" marB="35558" anchor="ctr"/>
                </a:tc>
                <a:tc>
                  <a:txBody>
                    <a:bodyPr/>
                    <a:lstStyle/>
                    <a:p>
                      <a:r>
                        <a:rPr lang="en-US" sz="1400"/>
                        <a:t>Distortion in the waveform due to presence of integer-multiple frequencies</a:t>
                      </a:r>
                    </a:p>
                  </a:txBody>
                  <a:tcPr marL="71114" marR="71114" marT="35558" marB="35558" anchor="ctr"/>
                </a:tc>
                <a:extLst>
                  <a:ext uri="{0D108BD9-81ED-4DB2-BD59-A6C34878D82A}">
                    <a16:rowId xmlns:a16="http://schemas.microsoft.com/office/drawing/2014/main" val="754990661"/>
                  </a:ext>
                </a:extLst>
              </a:tr>
              <a:tr h="574397">
                <a:tc>
                  <a:txBody>
                    <a:bodyPr/>
                    <a:lstStyle/>
                    <a:p>
                      <a:r>
                        <a:rPr lang="en-US" sz="1400"/>
                        <a:t>7</a:t>
                      </a:r>
                    </a:p>
                  </a:txBody>
                  <a:tcPr marL="71114" marR="71114" marT="35558" marB="35558" anchor="ctr"/>
                </a:tc>
                <a:tc>
                  <a:txBody>
                    <a:bodyPr/>
                    <a:lstStyle/>
                    <a:p>
                      <a:r>
                        <a:rPr lang="en-US" sz="1400" b="1"/>
                        <a:t>Voltage Flicker</a:t>
                      </a:r>
                      <a:endParaRPr lang="en-US" sz="1400"/>
                    </a:p>
                  </a:txBody>
                  <a:tcPr marL="71114" marR="71114" marT="35558" marB="35558" anchor="ctr"/>
                </a:tc>
                <a:tc>
                  <a:txBody>
                    <a:bodyPr/>
                    <a:lstStyle/>
                    <a:p>
                      <a:r>
                        <a:rPr lang="en-US" sz="1400"/>
                        <a:t>Rapid and small voltage fluctuations causing light flickering</a:t>
                      </a:r>
                    </a:p>
                  </a:txBody>
                  <a:tcPr marL="71114" marR="71114" marT="35558" marB="35558" anchor="ctr"/>
                </a:tc>
                <a:extLst>
                  <a:ext uri="{0D108BD9-81ED-4DB2-BD59-A6C34878D82A}">
                    <a16:rowId xmlns:a16="http://schemas.microsoft.com/office/drawing/2014/main" val="468208371"/>
                  </a:ext>
                </a:extLst>
              </a:tr>
              <a:tr h="445181">
                <a:tc>
                  <a:txBody>
                    <a:bodyPr/>
                    <a:lstStyle/>
                    <a:p>
                      <a:r>
                        <a:rPr lang="en-US" sz="1400"/>
                        <a:t>8</a:t>
                      </a:r>
                    </a:p>
                  </a:txBody>
                  <a:tcPr marL="71114" marR="71114" marT="35558" marB="35558" anchor="ctr"/>
                </a:tc>
                <a:tc>
                  <a:txBody>
                    <a:bodyPr/>
                    <a:lstStyle/>
                    <a:p>
                      <a:r>
                        <a:rPr lang="en-US" sz="1400" b="1"/>
                        <a:t>Voltage Spike / Notch</a:t>
                      </a:r>
                      <a:endParaRPr lang="en-US" sz="1400"/>
                    </a:p>
                  </a:txBody>
                  <a:tcPr marL="71114" marR="71114" marT="35558" marB="35558" anchor="ctr"/>
                </a:tc>
                <a:tc>
                  <a:txBody>
                    <a:bodyPr/>
                    <a:lstStyle/>
                    <a:p>
                      <a:r>
                        <a:rPr lang="en-US" sz="1400" dirty="0"/>
                        <a:t>Very short-duration voltage pulses (spikes) or dips (notches)</a:t>
                      </a:r>
                    </a:p>
                  </a:txBody>
                  <a:tcPr marL="71114" marR="71114" marT="35558" marB="35558" anchor="ctr"/>
                </a:tc>
                <a:extLst>
                  <a:ext uri="{0D108BD9-81ED-4DB2-BD59-A6C34878D82A}">
                    <a16:rowId xmlns:a16="http://schemas.microsoft.com/office/drawing/2014/main" val="2644336567"/>
                  </a:ext>
                </a:extLst>
              </a:tr>
            </a:tbl>
          </a:graphicData>
        </a:graphic>
      </p:graphicFrame>
      <p:sp>
        <p:nvSpPr>
          <p:cNvPr id="9" name="TextBox 8">
            <a:extLst>
              <a:ext uri="{FF2B5EF4-FFF2-40B4-BE49-F238E27FC236}">
                <a16:creationId xmlns:a16="http://schemas.microsoft.com/office/drawing/2014/main" id="{79FFBF0D-0E35-290F-09FB-4C236B62D67C}"/>
              </a:ext>
            </a:extLst>
          </p:cNvPr>
          <p:cNvSpPr txBox="1"/>
          <p:nvPr/>
        </p:nvSpPr>
        <p:spPr>
          <a:xfrm>
            <a:off x="3047081" y="5681208"/>
            <a:ext cx="6097836" cy="276999"/>
          </a:xfrm>
          <a:prstGeom prst="rect">
            <a:avLst/>
          </a:prstGeom>
          <a:noFill/>
        </p:spPr>
        <p:txBody>
          <a:bodyPr wrap="square">
            <a:spAutoFit/>
          </a:bodyPr>
          <a:lstStyle/>
          <a:p>
            <a:pPr algn="ctr"/>
            <a:r>
              <a:rPr lang="en-US" sz="1200" i="1" dirty="0"/>
              <a:t>Types of Simple PQ Disturbances Used in the Study</a:t>
            </a:r>
          </a:p>
        </p:txBody>
      </p:sp>
      <p:sp>
        <p:nvSpPr>
          <p:cNvPr id="12" name="TextBox 11">
            <a:extLst>
              <a:ext uri="{FF2B5EF4-FFF2-40B4-BE49-F238E27FC236}">
                <a16:creationId xmlns:a16="http://schemas.microsoft.com/office/drawing/2014/main" id="{17EAE954-8001-A258-6A53-0AE8735F76BF}"/>
              </a:ext>
            </a:extLst>
          </p:cNvPr>
          <p:cNvSpPr txBox="1"/>
          <p:nvPr/>
        </p:nvSpPr>
        <p:spPr>
          <a:xfrm>
            <a:off x="627017" y="6150568"/>
            <a:ext cx="6096000" cy="246221"/>
          </a:xfrm>
          <a:prstGeom prst="rect">
            <a:avLst/>
          </a:prstGeom>
          <a:noFill/>
        </p:spPr>
        <p:txBody>
          <a:bodyPr wrap="square">
            <a:spAutoFit/>
          </a:bodyPr>
          <a:lstStyle/>
          <a:p>
            <a:r>
              <a:rPr lang="en-US" sz="1000" b="1" i="1" dirty="0"/>
              <a:t>Reference</a:t>
            </a:r>
            <a:r>
              <a:rPr lang="en-US" sz="1000" i="1" dirty="0"/>
              <a:t>: II – Generation of Power Quality Disturbances</a:t>
            </a:r>
          </a:p>
        </p:txBody>
      </p:sp>
    </p:spTree>
    <p:extLst>
      <p:ext uri="{BB962C8B-B14F-4D97-AF65-F5344CB8AC3E}">
        <p14:creationId xmlns:p14="http://schemas.microsoft.com/office/powerpoint/2010/main" val="425346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33B8C4-21F7-2E42-0B07-7D690F3B13D4}"/>
              </a:ext>
            </a:extLst>
          </p:cNvPr>
          <p:cNvSpPr txBox="1"/>
          <p:nvPr/>
        </p:nvSpPr>
        <p:spPr>
          <a:xfrm>
            <a:off x="627017" y="383177"/>
            <a:ext cx="5120639" cy="584775"/>
          </a:xfrm>
          <a:prstGeom prst="rect">
            <a:avLst/>
          </a:prstGeom>
          <a:noFill/>
        </p:spPr>
        <p:txBody>
          <a:bodyPr wrap="square" rtlCol="0">
            <a:spAutoFit/>
          </a:bodyPr>
          <a:lstStyle/>
          <a:p>
            <a:r>
              <a:rPr lang="en-US" sz="3200" b="1" dirty="0">
                <a:solidFill>
                  <a:schemeClr val="tx2">
                    <a:lumMod val="75000"/>
                    <a:lumOff val="25000"/>
                  </a:schemeClr>
                </a:solidFill>
              </a:rPr>
              <a:t>3. Related Work</a:t>
            </a:r>
          </a:p>
        </p:txBody>
      </p:sp>
      <p:pic>
        <p:nvPicPr>
          <p:cNvPr id="5" name="Picture 2" descr="FPT School of Business &amp; Technology | mandakh">
            <a:extLst>
              <a:ext uri="{FF2B5EF4-FFF2-40B4-BE49-F238E27FC236}">
                <a16:creationId xmlns:a16="http://schemas.microsoft.com/office/drawing/2014/main" id="{F575FAF6-654B-637C-46EB-F1E152BB0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E570CEB-71DC-F589-6C2F-2EA4F41FA0A2}"/>
              </a:ext>
            </a:extLst>
          </p:cNvPr>
          <p:cNvSpPr/>
          <p:nvPr/>
        </p:nvSpPr>
        <p:spPr>
          <a:xfrm>
            <a:off x="662770" y="1552727"/>
            <a:ext cx="2464526"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Signal input</a:t>
            </a:r>
          </a:p>
        </p:txBody>
      </p:sp>
      <p:sp>
        <p:nvSpPr>
          <p:cNvPr id="7" name="TextBox 6">
            <a:extLst>
              <a:ext uri="{FF2B5EF4-FFF2-40B4-BE49-F238E27FC236}">
                <a16:creationId xmlns:a16="http://schemas.microsoft.com/office/drawing/2014/main" id="{4679F1CC-EFCC-47E3-9618-BBFF82F00A89}"/>
              </a:ext>
            </a:extLst>
          </p:cNvPr>
          <p:cNvSpPr txBox="1"/>
          <p:nvPr/>
        </p:nvSpPr>
        <p:spPr>
          <a:xfrm>
            <a:off x="662770" y="967952"/>
            <a:ext cx="5781576" cy="461665"/>
          </a:xfrm>
          <a:prstGeom prst="rect">
            <a:avLst/>
          </a:prstGeom>
          <a:noFill/>
        </p:spPr>
        <p:txBody>
          <a:bodyPr wrap="square" rtlCol="0">
            <a:spAutoFit/>
          </a:bodyPr>
          <a:lstStyle/>
          <a:p>
            <a:r>
              <a:rPr lang="en-US" sz="2400" dirty="0"/>
              <a:t>The system consists of 4 main stages</a:t>
            </a:r>
          </a:p>
        </p:txBody>
      </p:sp>
      <p:sp>
        <p:nvSpPr>
          <p:cNvPr id="8" name="Rectangle: Rounded Corners 7">
            <a:extLst>
              <a:ext uri="{FF2B5EF4-FFF2-40B4-BE49-F238E27FC236}">
                <a16:creationId xmlns:a16="http://schemas.microsoft.com/office/drawing/2014/main" id="{404CFB48-760B-0DCC-36A5-41EFB9BBC6A1}"/>
              </a:ext>
            </a:extLst>
          </p:cNvPr>
          <p:cNvSpPr/>
          <p:nvPr/>
        </p:nvSpPr>
        <p:spPr>
          <a:xfrm>
            <a:off x="3493518" y="1552727"/>
            <a:ext cx="2464526" cy="53993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Feature extraction</a:t>
            </a:r>
          </a:p>
        </p:txBody>
      </p:sp>
      <p:sp>
        <p:nvSpPr>
          <p:cNvPr id="9" name="Rectangle: Rounded Corners 8">
            <a:extLst>
              <a:ext uri="{FF2B5EF4-FFF2-40B4-BE49-F238E27FC236}">
                <a16:creationId xmlns:a16="http://schemas.microsoft.com/office/drawing/2014/main" id="{9228BE62-082D-8E34-DC94-18E9FC835530}"/>
              </a:ext>
            </a:extLst>
          </p:cNvPr>
          <p:cNvSpPr/>
          <p:nvPr/>
        </p:nvSpPr>
        <p:spPr>
          <a:xfrm>
            <a:off x="6324266" y="1552727"/>
            <a:ext cx="2464526" cy="539932"/>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PQ-index Calculation</a:t>
            </a:r>
          </a:p>
        </p:txBody>
      </p:sp>
      <p:sp>
        <p:nvSpPr>
          <p:cNvPr id="10" name="Rectangle: Rounded Corners 9">
            <a:extLst>
              <a:ext uri="{FF2B5EF4-FFF2-40B4-BE49-F238E27FC236}">
                <a16:creationId xmlns:a16="http://schemas.microsoft.com/office/drawing/2014/main" id="{BFE94010-4D22-7930-7260-184FB4AD59CE}"/>
              </a:ext>
            </a:extLst>
          </p:cNvPr>
          <p:cNvSpPr/>
          <p:nvPr/>
        </p:nvSpPr>
        <p:spPr>
          <a:xfrm>
            <a:off x="9155014" y="1552727"/>
            <a:ext cx="2464526" cy="539932"/>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Rule-Based Decision Tree</a:t>
            </a:r>
          </a:p>
        </p:txBody>
      </p:sp>
      <p:cxnSp>
        <p:nvCxnSpPr>
          <p:cNvPr id="14" name="Straight Arrow Connector 13">
            <a:extLst>
              <a:ext uri="{FF2B5EF4-FFF2-40B4-BE49-F238E27FC236}">
                <a16:creationId xmlns:a16="http://schemas.microsoft.com/office/drawing/2014/main" id="{C6ECF882-DF46-3779-847A-F325838EE5F4}"/>
              </a:ext>
            </a:extLst>
          </p:cNvPr>
          <p:cNvCxnSpPr>
            <a:cxnSpLocks/>
            <a:stCxn id="6" idx="3"/>
            <a:endCxn id="8" idx="1"/>
          </p:cNvCxnSpPr>
          <p:nvPr/>
        </p:nvCxnSpPr>
        <p:spPr>
          <a:xfrm>
            <a:off x="3127296" y="1822693"/>
            <a:ext cx="3662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0CCDEB2-5AFF-98E1-D5F0-F60090FCF5CA}"/>
              </a:ext>
            </a:extLst>
          </p:cNvPr>
          <p:cNvCxnSpPr>
            <a:stCxn id="8" idx="3"/>
            <a:endCxn id="9" idx="1"/>
          </p:cNvCxnSpPr>
          <p:nvPr/>
        </p:nvCxnSpPr>
        <p:spPr>
          <a:xfrm>
            <a:off x="5958044" y="1822693"/>
            <a:ext cx="3662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5CAD44B-8C46-F1B9-F109-9457E2B81E6B}"/>
              </a:ext>
            </a:extLst>
          </p:cNvPr>
          <p:cNvCxnSpPr>
            <a:stCxn id="9" idx="3"/>
            <a:endCxn id="10" idx="1"/>
          </p:cNvCxnSpPr>
          <p:nvPr/>
        </p:nvCxnSpPr>
        <p:spPr>
          <a:xfrm>
            <a:off x="8788792" y="1822693"/>
            <a:ext cx="3662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23AAC43A-7F27-2D30-D61F-F6FF6A329233}"/>
              </a:ext>
            </a:extLst>
          </p:cNvPr>
          <p:cNvSpPr/>
          <p:nvPr/>
        </p:nvSpPr>
        <p:spPr>
          <a:xfrm>
            <a:off x="662770" y="2327790"/>
            <a:ext cx="2464526" cy="3169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a:t>Raw voltage waveforms, either simulated or real, are fed into the system.</a:t>
            </a:r>
            <a:endParaRPr lang="en-US" sz="1400" b="1" dirty="0">
              <a:solidFill>
                <a:schemeClr val="tx1"/>
              </a:solidFill>
            </a:endParaRPr>
          </a:p>
        </p:txBody>
      </p:sp>
      <p:sp>
        <p:nvSpPr>
          <p:cNvPr id="23" name="Rectangle: Rounded Corners 22">
            <a:extLst>
              <a:ext uri="{FF2B5EF4-FFF2-40B4-BE49-F238E27FC236}">
                <a16:creationId xmlns:a16="http://schemas.microsoft.com/office/drawing/2014/main" id="{914D601D-93B7-EC02-7A0C-35EEB5507F3B}"/>
              </a:ext>
            </a:extLst>
          </p:cNvPr>
          <p:cNvSpPr/>
          <p:nvPr/>
        </p:nvSpPr>
        <p:spPr>
          <a:xfrm>
            <a:off x="3493518" y="2327790"/>
            <a:ext cx="2464526" cy="31699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b="1" dirty="0">
                <a:solidFill>
                  <a:schemeClr val="tx1"/>
                </a:solidFill>
              </a:rPr>
              <a:t>Stockwell Transform </a:t>
            </a:r>
            <a:r>
              <a:rPr lang="en-US" sz="1400" dirty="0">
                <a:solidFill>
                  <a:schemeClr val="tx1"/>
                </a:solidFill>
              </a:rPr>
              <a:t>extracts time-frequency</a:t>
            </a:r>
          </a:p>
          <a:p>
            <a:pPr marL="285750" indent="-285750">
              <a:buFont typeface="Arial" panose="020B0604020202020204" pitchFamily="34" charset="0"/>
              <a:buChar char="•"/>
            </a:pPr>
            <a:r>
              <a:rPr lang="en-US" sz="1400" b="1" dirty="0">
                <a:solidFill>
                  <a:schemeClr val="tx1"/>
                </a:solidFill>
              </a:rPr>
              <a:t>Hilbert Transform </a:t>
            </a:r>
            <a:r>
              <a:rPr lang="en-US" sz="1400" dirty="0">
                <a:solidFill>
                  <a:schemeClr val="tx1"/>
                </a:solidFill>
              </a:rPr>
              <a:t>computes the instantaneous envelop</a:t>
            </a:r>
          </a:p>
        </p:txBody>
      </p:sp>
      <p:sp>
        <p:nvSpPr>
          <p:cNvPr id="24" name="Rectangle: Rounded Corners 23">
            <a:extLst>
              <a:ext uri="{FF2B5EF4-FFF2-40B4-BE49-F238E27FC236}">
                <a16:creationId xmlns:a16="http://schemas.microsoft.com/office/drawing/2014/main" id="{3FA55867-8239-0F0A-ED15-3D006C1AA71F}"/>
              </a:ext>
            </a:extLst>
          </p:cNvPr>
          <p:cNvSpPr/>
          <p:nvPr/>
        </p:nvSpPr>
        <p:spPr>
          <a:xfrm>
            <a:off x="6324266" y="2327790"/>
            <a:ext cx="2464526" cy="31699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rPr>
              <a:t>Used to highlight how “</a:t>
            </a:r>
            <a:r>
              <a:rPr lang="en-US" sz="1400" b="1" dirty="0">
                <a:solidFill>
                  <a:schemeClr val="tx1"/>
                </a:solidFill>
              </a:rPr>
              <a:t>severe</a:t>
            </a:r>
            <a:r>
              <a:rPr lang="en-US" sz="1400" dirty="0">
                <a:solidFill>
                  <a:schemeClr val="tx1"/>
                </a:solidFill>
              </a:rPr>
              <a:t>” and “</a:t>
            </a:r>
            <a:r>
              <a:rPr lang="en-US" sz="1400" b="1" dirty="0">
                <a:solidFill>
                  <a:schemeClr val="tx1"/>
                </a:solidFill>
              </a:rPr>
              <a:t>complex</a:t>
            </a:r>
            <a:r>
              <a:rPr lang="en-US" sz="1400" dirty="0">
                <a:solidFill>
                  <a:schemeClr val="tx1"/>
                </a:solidFill>
              </a:rPr>
              <a:t>” a disturbance is.</a:t>
            </a:r>
          </a:p>
        </p:txBody>
      </p:sp>
      <p:sp>
        <p:nvSpPr>
          <p:cNvPr id="25" name="Rectangle: Rounded Corners 24">
            <a:extLst>
              <a:ext uri="{FF2B5EF4-FFF2-40B4-BE49-F238E27FC236}">
                <a16:creationId xmlns:a16="http://schemas.microsoft.com/office/drawing/2014/main" id="{5C688E4D-8028-70E5-5AE4-ADA6C01A3FC0}"/>
              </a:ext>
            </a:extLst>
          </p:cNvPr>
          <p:cNvSpPr/>
          <p:nvPr/>
        </p:nvSpPr>
        <p:spPr>
          <a:xfrm>
            <a:off x="9155014" y="2327790"/>
            <a:ext cx="2464526" cy="3169920"/>
          </a:xfrm>
          <a:prstGeom prst="round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Using a rule-based Decision Tree</a:t>
            </a:r>
          </a:p>
        </p:txBody>
      </p:sp>
    </p:spTree>
    <p:extLst>
      <p:ext uri="{BB962C8B-B14F-4D97-AF65-F5344CB8AC3E}">
        <p14:creationId xmlns:p14="http://schemas.microsoft.com/office/powerpoint/2010/main" val="319101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FPT School of Business &amp; Technology | mandakh">
            <a:extLst>
              <a:ext uri="{FF2B5EF4-FFF2-40B4-BE49-F238E27FC236}">
                <a16:creationId xmlns:a16="http://schemas.microsoft.com/office/drawing/2014/main" id="{BD4C434E-582F-09F4-EA25-3AFA81132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CD0E2E8-BB14-2651-CEA3-9EA5B3A5EEFD}"/>
              </a:ext>
            </a:extLst>
          </p:cNvPr>
          <p:cNvSpPr txBox="1"/>
          <p:nvPr/>
        </p:nvSpPr>
        <p:spPr>
          <a:xfrm>
            <a:off x="627017" y="383177"/>
            <a:ext cx="5120639" cy="584775"/>
          </a:xfrm>
          <a:prstGeom prst="rect">
            <a:avLst/>
          </a:prstGeom>
          <a:noFill/>
        </p:spPr>
        <p:txBody>
          <a:bodyPr wrap="square" rtlCol="0">
            <a:spAutoFit/>
          </a:bodyPr>
          <a:lstStyle/>
          <a:p>
            <a:r>
              <a:rPr lang="en-US" sz="3200" b="1" dirty="0">
                <a:solidFill>
                  <a:schemeClr val="tx2">
                    <a:lumMod val="75000"/>
                    <a:lumOff val="25000"/>
                  </a:schemeClr>
                </a:solidFill>
              </a:rPr>
              <a:t>4. Methodology</a:t>
            </a:r>
          </a:p>
        </p:txBody>
      </p:sp>
      <p:sp>
        <p:nvSpPr>
          <p:cNvPr id="10" name="TextBox 9">
            <a:extLst>
              <a:ext uri="{FF2B5EF4-FFF2-40B4-BE49-F238E27FC236}">
                <a16:creationId xmlns:a16="http://schemas.microsoft.com/office/drawing/2014/main" id="{3875421E-4D8D-F019-185F-3B9280BA7A18}"/>
              </a:ext>
            </a:extLst>
          </p:cNvPr>
          <p:cNvSpPr txBox="1"/>
          <p:nvPr/>
        </p:nvSpPr>
        <p:spPr>
          <a:xfrm>
            <a:off x="627017" y="967952"/>
            <a:ext cx="3762103" cy="461665"/>
          </a:xfrm>
          <a:prstGeom prst="rect">
            <a:avLst/>
          </a:prstGeom>
          <a:noFill/>
        </p:spPr>
        <p:txBody>
          <a:bodyPr wrap="square" rtlCol="0">
            <a:spAutoFit/>
          </a:bodyPr>
          <a:lstStyle/>
          <a:p>
            <a:r>
              <a:rPr lang="en-US" sz="2400" dirty="0"/>
              <a:t>a. Step-by-step Process</a:t>
            </a:r>
          </a:p>
        </p:txBody>
      </p:sp>
      <p:graphicFrame>
        <p:nvGraphicFramePr>
          <p:cNvPr id="12" name="Table 11">
            <a:extLst>
              <a:ext uri="{FF2B5EF4-FFF2-40B4-BE49-F238E27FC236}">
                <a16:creationId xmlns:a16="http://schemas.microsoft.com/office/drawing/2014/main" id="{EB6C0F6D-3225-DF4B-3A9B-C8983E54DDAB}"/>
              </a:ext>
            </a:extLst>
          </p:cNvPr>
          <p:cNvGraphicFramePr>
            <a:graphicFrameLocks noGrp="1"/>
          </p:cNvGraphicFramePr>
          <p:nvPr>
            <p:extLst>
              <p:ext uri="{D42A27DB-BD31-4B8C-83A1-F6EECF244321}">
                <p14:modId xmlns:p14="http://schemas.microsoft.com/office/powerpoint/2010/main" val="1998770506"/>
              </p:ext>
            </p:extLst>
          </p:nvPr>
        </p:nvGraphicFramePr>
        <p:xfrm>
          <a:off x="2224621" y="1545430"/>
          <a:ext cx="7742757" cy="3849968"/>
        </p:xfrm>
        <a:graphic>
          <a:graphicData uri="http://schemas.openxmlformats.org/drawingml/2006/table">
            <a:tbl>
              <a:tblPr firstRow="1" bandRow="1">
                <a:tableStyleId>{69012ECD-51FC-41F1-AA8D-1B2483CD663E}</a:tableStyleId>
              </a:tblPr>
              <a:tblGrid>
                <a:gridCol w="1856266">
                  <a:extLst>
                    <a:ext uri="{9D8B030D-6E8A-4147-A177-3AD203B41FA5}">
                      <a16:colId xmlns:a16="http://schemas.microsoft.com/office/drawing/2014/main" val="3792752602"/>
                    </a:ext>
                  </a:extLst>
                </a:gridCol>
                <a:gridCol w="5886491">
                  <a:extLst>
                    <a:ext uri="{9D8B030D-6E8A-4147-A177-3AD203B41FA5}">
                      <a16:colId xmlns:a16="http://schemas.microsoft.com/office/drawing/2014/main" val="2864423773"/>
                    </a:ext>
                  </a:extLst>
                </a:gridCol>
              </a:tblGrid>
              <a:tr h="254388">
                <a:tc>
                  <a:txBody>
                    <a:bodyPr/>
                    <a:lstStyle/>
                    <a:p>
                      <a:r>
                        <a:rPr lang="en-US" sz="1400" b="1" dirty="0"/>
                        <a:t>Step</a:t>
                      </a:r>
                    </a:p>
                  </a:txBody>
                  <a:tcPr marL="71114" marR="71114" marT="35558" marB="35558" anchor="ctr"/>
                </a:tc>
                <a:tc>
                  <a:txBody>
                    <a:bodyPr/>
                    <a:lstStyle/>
                    <a:p>
                      <a:r>
                        <a:rPr lang="en-US" sz="1400" b="1" dirty="0"/>
                        <a:t>Description </a:t>
                      </a:r>
                    </a:p>
                  </a:txBody>
                  <a:tcPr marL="71114" marR="71114" marT="35558" marB="35558" anchor="ctr"/>
                </a:tc>
                <a:extLst>
                  <a:ext uri="{0D108BD9-81ED-4DB2-BD59-A6C34878D82A}">
                    <a16:rowId xmlns:a16="http://schemas.microsoft.com/office/drawing/2014/main" val="1978471097"/>
                  </a:ext>
                </a:extLst>
              </a:tr>
              <a:tr h="445181">
                <a:tc>
                  <a:txBody>
                    <a:bodyPr/>
                    <a:lstStyle/>
                    <a:p>
                      <a:r>
                        <a:rPr lang="en-US" sz="1400" b="0" dirty="0"/>
                        <a:t>1</a:t>
                      </a:r>
                    </a:p>
                  </a:txBody>
                  <a:tcPr marL="71114" marR="71114" marT="35558" marB="35558" anchor="ctr"/>
                </a:tc>
                <a:tc>
                  <a:txBody>
                    <a:bodyPr/>
                    <a:lstStyle/>
                    <a:p>
                      <a:r>
                        <a:rPr lang="en-US" sz="1400" b="0" dirty="0"/>
                        <a:t>Generate Complex PQ Signals in MATLAB</a:t>
                      </a:r>
                    </a:p>
                  </a:txBody>
                  <a:tcPr marL="71114" marR="71114" marT="35558" marB="35558" anchor="ctr"/>
                </a:tc>
                <a:extLst>
                  <a:ext uri="{0D108BD9-81ED-4DB2-BD59-A6C34878D82A}">
                    <a16:rowId xmlns:a16="http://schemas.microsoft.com/office/drawing/2014/main" val="3952536155"/>
                  </a:ext>
                </a:extLst>
              </a:tr>
              <a:tr h="445181">
                <a:tc>
                  <a:txBody>
                    <a:bodyPr/>
                    <a:lstStyle/>
                    <a:p>
                      <a:r>
                        <a:rPr lang="en-US" sz="1400" b="0" dirty="0"/>
                        <a:t>2</a:t>
                      </a:r>
                    </a:p>
                  </a:txBody>
                  <a:tcPr marL="71114" marR="71114" marT="35558" marB="35558" anchor="ctr"/>
                </a:tc>
                <a:tc>
                  <a:txBody>
                    <a:bodyPr/>
                    <a:lstStyle/>
                    <a:p>
                      <a:r>
                        <a:rPr lang="en-US" sz="1400" b="0" dirty="0"/>
                        <a:t>Apply Stockwell Transform -&gt; Get S-matrix</a:t>
                      </a:r>
                    </a:p>
                  </a:txBody>
                  <a:tcPr marL="71114" marR="71114" marT="35558" marB="35558" anchor="ctr"/>
                </a:tc>
                <a:extLst>
                  <a:ext uri="{0D108BD9-81ED-4DB2-BD59-A6C34878D82A}">
                    <a16:rowId xmlns:a16="http://schemas.microsoft.com/office/drawing/2014/main" val="3002269731"/>
                  </a:ext>
                </a:extLst>
              </a:tr>
              <a:tr h="574397">
                <a:tc>
                  <a:txBody>
                    <a:bodyPr/>
                    <a:lstStyle/>
                    <a:p>
                      <a:r>
                        <a:rPr lang="en-US" sz="1400" b="0"/>
                        <a:t>3</a:t>
                      </a:r>
                    </a:p>
                  </a:txBody>
                  <a:tcPr marL="71114" marR="71114" marT="35558" marB="35558" anchor="ctr"/>
                </a:tc>
                <a:tc>
                  <a:txBody>
                    <a:bodyPr/>
                    <a:lstStyle/>
                    <a:p>
                      <a:r>
                        <a:rPr lang="en-US" sz="1400" b="0" dirty="0"/>
                        <a:t>Calculate ST-index</a:t>
                      </a:r>
                    </a:p>
                  </a:txBody>
                  <a:tcPr marL="71114" marR="71114" marT="35558" marB="35558" anchor="ctr"/>
                </a:tc>
                <a:extLst>
                  <a:ext uri="{0D108BD9-81ED-4DB2-BD59-A6C34878D82A}">
                    <a16:rowId xmlns:a16="http://schemas.microsoft.com/office/drawing/2014/main" val="1319839928"/>
                  </a:ext>
                </a:extLst>
              </a:tr>
              <a:tr h="445181">
                <a:tc>
                  <a:txBody>
                    <a:bodyPr/>
                    <a:lstStyle/>
                    <a:p>
                      <a:r>
                        <a:rPr lang="en-US" sz="1400" b="0" dirty="0"/>
                        <a:t>4</a:t>
                      </a:r>
                    </a:p>
                  </a:txBody>
                  <a:tcPr marL="71114" marR="71114" marT="35558" marB="35558" anchor="ctr"/>
                </a:tc>
                <a:tc>
                  <a:txBody>
                    <a:bodyPr/>
                    <a:lstStyle/>
                    <a:p>
                      <a:r>
                        <a:rPr lang="en-US" sz="1400" b="0" dirty="0"/>
                        <a:t>Apply Hilbert Transform -&gt; Get envelope signal</a:t>
                      </a:r>
                    </a:p>
                  </a:txBody>
                  <a:tcPr marL="71114" marR="71114" marT="35558" marB="35558" anchor="ctr"/>
                </a:tc>
                <a:extLst>
                  <a:ext uri="{0D108BD9-81ED-4DB2-BD59-A6C34878D82A}">
                    <a16:rowId xmlns:a16="http://schemas.microsoft.com/office/drawing/2014/main" val="1946002739"/>
                  </a:ext>
                </a:extLst>
              </a:tr>
              <a:tr h="445181">
                <a:tc>
                  <a:txBody>
                    <a:bodyPr/>
                    <a:lstStyle/>
                    <a:p>
                      <a:r>
                        <a:rPr lang="en-US" sz="1400" b="0" dirty="0"/>
                        <a:t>5</a:t>
                      </a:r>
                    </a:p>
                  </a:txBody>
                  <a:tcPr marL="71114" marR="71114" marT="35558" marB="35558" anchor="ctr"/>
                </a:tc>
                <a:tc>
                  <a:txBody>
                    <a:bodyPr/>
                    <a:lstStyle/>
                    <a:p>
                      <a:r>
                        <a:rPr lang="en-US" sz="1400" b="0" dirty="0"/>
                        <a:t>Compute H-index: absolute of analytic signal</a:t>
                      </a:r>
                    </a:p>
                  </a:txBody>
                  <a:tcPr marL="71114" marR="71114" marT="35558" marB="35558" anchor="ctr"/>
                </a:tc>
                <a:extLst>
                  <a:ext uri="{0D108BD9-81ED-4DB2-BD59-A6C34878D82A}">
                    <a16:rowId xmlns:a16="http://schemas.microsoft.com/office/drawing/2014/main" val="2490985723"/>
                  </a:ext>
                </a:extLst>
              </a:tr>
              <a:tr h="635974">
                <a:tc>
                  <a:txBody>
                    <a:bodyPr/>
                    <a:lstStyle/>
                    <a:p>
                      <a:r>
                        <a:rPr lang="en-US" sz="1400" b="0" dirty="0"/>
                        <a:t>6</a:t>
                      </a:r>
                    </a:p>
                  </a:txBody>
                  <a:tcPr marL="71114" marR="71114" marT="35558" marB="35558" anchor="ctr"/>
                </a:tc>
                <a:tc>
                  <a:txBody>
                    <a:bodyPr/>
                    <a:lstStyle/>
                    <a:p>
                      <a:r>
                        <a:rPr lang="en-US" sz="1400" b="0" dirty="0"/>
                        <a:t>Multiply ST-index with H-index -&gt; PQ-index</a:t>
                      </a:r>
                    </a:p>
                  </a:txBody>
                  <a:tcPr marL="71114" marR="71114" marT="35558" marB="35558" anchor="ctr"/>
                </a:tc>
                <a:extLst>
                  <a:ext uri="{0D108BD9-81ED-4DB2-BD59-A6C34878D82A}">
                    <a16:rowId xmlns:a16="http://schemas.microsoft.com/office/drawing/2014/main" val="754990661"/>
                  </a:ext>
                </a:extLst>
              </a:tr>
              <a:tr h="574397">
                <a:tc>
                  <a:txBody>
                    <a:bodyPr/>
                    <a:lstStyle/>
                    <a:p>
                      <a:r>
                        <a:rPr lang="en-US" sz="1400" b="0" dirty="0"/>
                        <a:t>7</a:t>
                      </a:r>
                    </a:p>
                  </a:txBody>
                  <a:tcPr marL="71114" marR="71114" marT="35558" marB="35558" anchor="ctr"/>
                </a:tc>
                <a:tc>
                  <a:txBody>
                    <a:bodyPr/>
                    <a:lstStyle/>
                    <a:p>
                      <a:r>
                        <a:rPr lang="en-US" sz="1400" b="0" dirty="0"/>
                        <a:t>Use peak or std(PQ-index) -&gt; feed into Decision Tree</a:t>
                      </a:r>
                    </a:p>
                  </a:txBody>
                  <a:tcPr marL="71114" marR="71114" marT="35558" marB="35558" anchor="ctr"/>
                </a:tc>
                <a:extLst>
                  <a:ext uri="{0D108BD9-81ED-4DB2-BD59-A6C34878D82A}">
                    <a16:rowId xmlns:a16="http://schemas.microsoft.com/office/drawing/2014/main" val="468208371"/>
                  </a:ext>
                </a:extLst>
              </a:tr>
            </a:tbl>
          </a:graphicData>
        </a:graphic>
      </p:graphicFrame>
      <p:sp>
        <p:nvSpPr>
          <p:cNvPr id="13" name="TextBox 12">
            <a:extLst>
              <a:ext uri="{FF2B5EF4-FFF2-40B4-BE49-F238E27FC236}">
                <a16:creationId xmlns:a16="http://schemas.microsoft.com/office/drawing/2014/main" id="{84B27A34-F1FA-1CB5-F36E-ACBD442A0DC9}"/>
              </a:ext>
            </a:extLst>
          </p:cNvPr>
          <p:cNvSpPr txBox="1"/>
          <p:nvPr/>
        </p:nvSpPr>
        <p:spPr>
          <a:xfrm>
            <a:off x="2698738" y="5511211"/>
            <a:ext cx="6097836" cy="276999"/>
          </a:xfrm>
          <a:prstGeom prst="rect">
            <a:avLst/>
          </a:prstGeom>
          <a:noFill/>
        </p:spPr>
        <p:txBody>
          <a:bodyPr wrap="square">
            <a:spAutoFit/>
          </a:bodyPr>
          <a:lstStyle/>
          <a:p>
            <a:pPr algn="ctr"/>
            <a:r>
              <a:rPr lang="en-US" sz="1200" i="1" dirty="0"/>
              <a:t>Step overview</a:t>
            </a:r>
          </a:p>
        </p:txBody>
      </p:sp>
    </p:spTree>
    <p:extLst>
      <p:ext uri="{BB962C8B-B14F-4D97-AF65-F5344CB8AC3E}">
        <p14:creationId xmlns:p14="http://schemas.microsoft.com/office/powerpoint/2010/main" val="10157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3397</Words>
  <Application>Microsoft Office PowerPoint</Application>
  <PresentationFormat>Widescreen</PresentationFormat>
  <Paragraphs>347</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TRUNG KIEN</dc:creator>
  <cp:lastModifiedBy>NGUYEN TRUNG KIEN</cp:lastModifiedBy>
  <cp:revision>2</cp:revision>
  <dcterms:created xsi:type="dcterms:W3CDTF">2025-07-31T06:23:00Z</dcterms:created>
  <dcterms:modified xsi:type="dcterms:W3CDTF">2025-08-01T01:43:50Z</dcterms:modified>
</cp:coreProperties>
</file>