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2" autoAdjust="0"/>
    <p:restoredTop sz="76943" autoAdjust="0"/>
  </p:normalViewPr>
  <p:slideViewPr>
    <p:cSldViewPr snapToGrid="0">
      <p:cViewPr>
        <p:scale>
          <a:sx n="100" d="100"/>
          <a:sy n="100" d="100"/>
        </p:scale>
        <p:origin x="47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7D042-9351-47E0-87B9-41A50C8CCAD9}"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874AD-C52E-472A-8C4C-CC1BAC322392}" type="slidenum">
              <a:rPr lang="en-US" smtClean="0"/>
              <a:t>‹#›</a:t>
            </a:fld>
            <a:endParaRPr lang="en-US"/>
          </a:p>
        </p:txBody>
      </p:sp>
    </p:spTree>
    <p:extLst>
      <p:ext uri="{BB962C8B-B14F-4D97-AF65-F5344CB8AC3E}">
        <p14:creationId xmlns:p14="http://schemas.microsoft.com/office/powerpoint/2010/main" val="76235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Bài toán mà nhóm </a:t>
            </a:r>
            <a:r>
              <a:rPr lang="en-US" dirty="0" err="1"/>
              <a:t>được</a:t>
            </a:r>
            <a:r>
              <a:rPr lang="en-US" dirty="0"/>
              <a:t> </a:t>
            </a:r>
            <a:r>
              <a:rPr lang="en-US" dirty="0" err="1"/>
              <a:t>phân</a:t>
            </a:r>
            <a:r>
              <a:rPr lang="en-US" dirty="0"/>
              <a:t> </a:t>
            </a:r>
            <a:r>
              <a:rPr lang="en-US" dirty="0" err="1"/>
              <a:t>công</a:t>
            </a:r>
            <a:r>
              <a:rPr lang="en-US" dirty="0"/>
              <a:t> </a:t>
            </a:r>
            <a:r>
              <a:rPr lang="en-US" dirty="0" err="1"/>
              <a:t>để</a:t>
            </a:r>
            <a:r>
              <a:rPr lang="en-US" dirty="0"/>
              <a:t> </a:t>
            </a:r>
            <a:r>
              <a:rPr lang="en-US" dirty="0" err="1"/>
              <a:t>xử</a:t>
            </a:r>
            <a:r>
              <a:rPr lang="en-US" dirty="0"/>
              <a:t> </a:t>
            </a:r>
            <a:r>
              <a:rPr lang="en-US" dirty="0" err="1"/>
              <a:t>lý</a:t>
            </a:r>
            <a:r>
              <a:rPr lang="en-US" dirty="0"/>
              <a:t> </a:t>
            </a:r>
            <a:r>
              <a:rPr lang="vi-VN" dirty="0"/>
              <a:t>là phân loại giọng nói Nam và Nữ. Nghe thì có vẻ đơn giản, nhưng khi triển khai thực tế lại có nhiều thách thức. Ví dụ, có những bạn nam có giọng cao, hoặc nữ có giọng trầm, làm cho việc phân loại chỉ dựa vào pitch không còn chính xác. Thêm vào đó, tiếng ồn từ môi trường hay micro kém chất lượng cũng ảnh hưởng đến tín hiệu.</a:t>
            </a:r>
            <a:br>
              <a:rPr lang="vi-VN" dirty="0"/>
            </a:br>
            <a:r>
              <a:rPr lang="vi-VN" dirty="0"/>
              <a:t>Một ràng buộc nữa là ứng dụng phải chạy thời gian thực trên desktop, nghĩa là không được quá nặng, không phụ thuộc GPU.</a:t>
            </a:r>
            <a:br>
              <a:rPr lang="vi-VN" dirty="0"/>
            </a:br>
            <a:r>
              <a:rPr lang="vi-VN" dirty="0"/>
              <a:t>Động lực nghiên cứu của nhóm là tạo ra một hệ thống baseline thật đơn giản, trực quan để bất kỳ sinh viên nào cũng hiểu được. Chúng mình chọn Python và các thư viện quen thuộc như librosa, numpy để dễ thực hành. Đây cũng là bước khởi đầu: từ rule-based dễ giải thích, sau đó có thể mở rộng sang Machine Learning với MFCC và các mô hình phân loại.</a:t>
            </a:r>
          </a:p>
        </p:txBody>
      </p:sp>
      <p:sp>
        <p:nvSpPr>
          <p:cNvPr id="4" name="Slide Number Placeholder 3"/>
          <p:cNvSpPr>
            <a:spLocks noGrp="1"/>
          </p:cNvSpPr>
          <p:nvPr>
            <p:ph type="sldNum" sz="quarter" idx="5"/>
          </p:nvPr>
        </p:nvSpPr>
        <p:spPr/>
        <p:txBody>
          <a:bodyPr/>
          <a:lstStyle/>
          <a:p>
            <a:fld id="{0AB26602-18AA-4183-AB81-2AE9DBDA1217}" type="slidenum">
              <a:rPr lang="en-US" smtClean="0"/>
              <a:t>3</a:t>
            </a:fld>
            <a:endParaRPr lang="en-US"/>
          </a:p>
        </p:txBody>
      </p:sp>
    </p:spTree>
    <p:extLst>
      <p:ext uri="{BB962C8B-B14F-4D97-AF65-F5344CB8AC3E}">
        <p14:creationId xmlns:p14="http://schemas.microsoft.com/office/powerpoint/2010/main" val="34190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B2AE2-9F8E-6DAD-E6EE-2978F5A479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ED7F4-12DF-9ED6-B931-5582941AB9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C7CD3D-DCC8-6FF4-B50F-3F861486F0AA}"/>
              </a:ext>
            </a:extLst>
          </p:cNvPr>
          <p:cNvSpPr>
            <a:spLocks noGrp="1"/>
          </p:cNvSpPr>
          <p:nvPr>
            <p:ph type="body" idx="1"/>
          </p:nvPr>
        </p:nvSpPr>
        <p:spPr/>
        <p:txBody>
          <a:bodyPr/>
          <a:lstStyle/>
          <a:p>
            <a:r>
              <a:rPr lang="vi-VN" b="1" dirty="0"/>
              <a:t>Các đoạn có năng lượng cao:</a:t>
            </a:r>
            <a:endParaRPr lang="vi-VN" dirty="0"/>
          </a:p>
          <a:p>
            <a:r>
              <a:rPr lang="vi-VN" dirty="0"/>
              <a:t>0.0–0.2s, 0.7–1.0s, 2.0–2.3s → đây là các </a:t>
            </a:r>
            <a:r>
              <a:rPr lang="vi-VN" b="1" dirty="0"/>
              <a:t>syllable/tiếng</a:t>
            </a:r>
            <a:r>
              <a:rPr lang="vi-VN" dirty="0"/>
              <a:t> trong giọng nói.</a:t>
            </a:r>
          </a:p>
          <a:p>
            <a:r>
              <a:rPr lang="vi-VN" dirty="0"/>
              <a:t>Biên độ đạt gần ±1 → RMS cao, hệ thống nhận diện có giọng nói.</a:t>
            </a:r>
          </a:p>
          <a:p>
            <a:r>
              <a:rPr lang="vi-VN" b="1" dirty="0"/>
              <a:t>Các đoạn khoảng lặng:</a:t>
            </a:r>
            <a:endParaRPr lang="vi-VN" dirty="0"/>
          </a:p>
          <a:p>
            <a:r>
              <a:rPr lang="vi-VN" dirty="0"/>
              <a:t>0.25–0.6s, 1.1–1.5s → biên độ gần 0, hầu như không có dao động.</a:t>
            </a:r>
          </a:p>
          <a:p>
            <a:r>
              <a:rPr lang="vi-VN" dirty="0"/>
              <a:t>Nhờ bước </a:t>
            </a:r>
            <a:r>
              <a:rPr lang="vi-VN" b="1" dirty="0"/>
              <a:t>trim silence + RMS threshold</a:t>
            </a:r>
            <a:r>
              <a:rPr lang="vi-VN" dirty="0"/>
              <a:t>, hệ thống bỏ qua các đoạn này → giảm nhiễu, tiết kiệm tính toán.</a:t>
            </a:r>
          </a:p>
          <a:p>
            <a:r>
              <a:rPr lang="vi-VN" b="1" dirty="0"/>
              <a:t>Tính chu kỳ (periodicity):</a:t>
            </a:r>
            <a:endParaRPr lang="vi-VN" dirty="0"/>
          </a:p>
          <a:p>
            <a:r>
              <a:rPr lang="vi-VN" dirty="0"/>
              <a:t>Quan sát phóng to, ta thấy các dao động lặp đều theo một nhịp → đặc trưng của </a:t>
            </a:r>
            <a:r>
              <a:rPr lang="vi-VN" b="1" dirty="0"/>
              <a:t>voiced speech</a:t>
            </a:r>
            <a:r>
              <a:rPr lang="vi-VN" dirty="0"/>
              <a:t> (âm hữu thanh).</a:t>
            </a:r>
          </a:p>
          <a:p>
            <a:r>
              <a:rPr lang="vi-VN" dirty="0"/>
              <a:t>Chu kỳ này chính là cái mà thuật toán YIN/pYIN tìm để ước lượng </a:t>
            </a:r>
            <a:r>
              <a:rPr lang="vi-VN" b="1" dirty="0"/>
              <a:t>F0</a:t>
            </a:r>
            <a:r>
              <a:rPr lang="vi-VN" dirty="0"/>
              <a:t>.</a:t>
            </a:r>
          </a:p>
          <a:p>
            <a:pPr marL="0" indent="0">
              <a:buFontTx/>
              <a:buNone/>
            </a:pPr>
            <a:endParaRPr lang="en-US" dirty="0"/>
          </a:p>
          <a:p>
            <a:pPr marL="0" indent="0">
              <a:buFontTx/>
              <a:buNone/>
            </a:pPr>
            <a:endParaRPr lang="en-US" dirty="0"/>
          </a:p>
          <a:p>
            <a:pPr marL="0" indent="0">
              <a:buFontTx/>
              <a:buNone/>
            </a:pPr>
            <a:endParaRPr lang="en-US" dirty="0"/>
          </a:p>
          <a:p>
            <a:pPr marL="0" indent="0">
              <a:buFontTx/>
              <a:buNone/>
            </a:pPr>
            <a:endParaRPr lang="en-US" dirty="0"/>
          </a:p>
          <a:p>
            <a:r>
              <a:rPr lang="vi-VN" b="1" dirty="0"/>
              <a:t>Liên hệ với đặc trưng trích xuất</a:t>
            </a:r>
          </a:p>
          <a:p>
            <a:r>
              <a:rPr lang="vi-VN" b="1" dirty="0"/>
              <a:t>RMS (Root Mean Square):</a:t>
            </a:r>
            <a:endParaRPr lang="vi-VN" dirty="0"/>
          </a:p>
          <a:p>
            <a:pPr lvl="1"/>
            <a:r>
              <a:rPr lang="vi-VN" dirty="0"/>
              <a:t>RMS cao tại vùng có biên độ lớn, RMS gần 0 ở khoảng lặng.</a:t>
            </a:r>
          </a:p>
          <a:p>
            <a:pPr lvl="1"/>
            <a:r>
              <a:rPr lang="vi-VN" dirty="0"/>
              <a:t>Trong code: librosa.feature.rms(y) chính là tính trên dạng sóng này.</a:t>
            </a:r>
          </a:p>
          <a:p>
            <a:r>
              <a:rPr lang="vi-VN" b="1" dirty="0"/>
              <a:t>Zero Crossing Rate (ZCR):</a:t>
            </a:r>
            <a:endParaRPr lang="vi-VN" dirty="0"/>
          </a:p>
          <a:p>
            <a:pPr lvl="1"/>
            <a:r>
              <a:rPr lang="vi-VN" dirty="0"/>
              <a:t>Nhìn waveform, mỗi lần tín hiệu cắt qua trục 0 là một lần </a:t>
            </a:r>
            <a:r>
              <a:rPr lang="vi-VN" i="1" dirty="0"/>
              <a:t>zero crossing</a:t>
            </a:r>
            <a:r>
              <a:rPr lang="vi-VN" dirty="0"/>
              <a:t>.</a:t>
            </a:r>
          </a:p>
          <a:p>
            <a:pPr lvl="1"/>
            <a:r>
              <a:rPr lang="vi-VN" dirty="0"/>
              <a:t>Nếu sóng dao động chậm, ít zero-crossing → ZCR thấp (giọng nam).</a:t>
            </a:r>
          </a:p>
          <a:p>
            <a:pPr lvl="1"/>
            <a:r>
              <a:rPr lang="vi-VN" dirty="0"/>
              <a:t>Nếu sóng dao động nhanh, nhiều zero-crossing → ZCR cao (giọng nữ).</a:t>
            </a:r>
          </a:p>
          <a:p>
            <a:r>
              <a:rPr lang="vi-VN" b="1" dirty="0"/>
              <a:t>F0 (Pitch):</a:t>
            </a:r>
            <a:endParaRPr lang="vi-VN" dirty="0"/>
          </a:p>
          <a:p>
            <a:pPr lvl="1"/>
            <a:r>
              <a:rPr lang="vi-VN" dirty="0"/>
              <a:t>Chu kỳ dao động đều → thuật toán pYIN dùng để tìm độ trễ lặp lại.</a:t>
            </a:r>
          </a:p>
          <a:p>
            <a:pPr lvl="1"/>
            <a:r>
              <a:rPr lang="vi-VN" dirty="0"/>
              <a:t>Waveform này cho thấy biên độ đều đặn, dễ tính F0.</a:t>
            </a:r>
          </a:p>
          <a:p>
            <a:pPr marL="0" indent="0">
              <a:buFontTx/>
              <a:buNone/>
            </a:pPr>
            <a:endParaRPr lang="en-US" dirty="0"/>
          </a:p>
        </p:txBody>
      </p:sp>
      <p:sp>
        <p:nvSpPr>
          <p:cNvPr id="4" name="Slide Number Placeholder 3">
            <a:extLst>
              <a:ext uri="{FF2B5EF4-FFF2-40B4-BE49-F238E27FC236}">
                <a16:creationId xmlns:a16="http://schemas.microsoft.com/office/drawing/2014/main" id="{FC1BCCA8-CAD4-23BF-5AD5-4C40E9E48B7C}"/>
              </a:ext>
            </a:extLst>
          </p:cNvPr>
          <p:cNvSpPr>
            <a:spLocks noGrp="1"/>
          </p:cNvSpPr>
          <p:nvPr>
            <p:ph type="sldNum" sz="quarter" idx="5"/>
          </p:nvPr>
        </p:nvSpPr>
        <p:spPr/>
        <p:txBody>
          <a:bodyPr/>
          <a:lstStyle/>
          <a:p>
            <a:fld id="{0AB26602-18AA-4183-AB81-2AE9DBDA1217}" type="slidenum">
              <a:rPr lang="en-US" smtClean="0"/>
              <a:t>12</a:t>
            </a:fld>
            <a:endParaRPr lang="en-US"/>
          </a:p>
        </p:txBody>
      </p:sp>
    </p:spTree>
    <p:extLst>
      <p:ext uri="{BB962C8B-B14F-4D97-AF65-F5344CB8AC3E}">
        <p14:creationId xmlns:p14="http://schemas.microsoft.com/office/powerpoint/2010/main" val="1636022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7B98B-0DA0-9671-BAB7-51D940318C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8D3C32-F09B-BEE1-B983-607F295040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96BCA6-1B2F-8F67-74BB-A4ACDB5D257F}"/>
              </a:ext>
            </a:extLst>
          </p:cNvPr>
          <p:cNvSpPr>
            <a:spLocks noGrp="1"/>
          </p:cNvSpPr>
          <p:nvPr>
            <p:ph type="body" idx="1"/>
          </p:nvPr>
        </p:nvSpPr>
        <p:spPr/>
        <p:txBody>
          <a:bodyPr/>
          <a:lstStyle/>
          <a:p>
            <a:r>
              <a:rPr lang="vi-VN" b="1" dirty="0"/>
              <a:t>Phân tích biểu đồ Spectrogram + F0</a:t>
            </a:r>
          </a:p>
          <a:p>
            <a:r>
              <a:rPr lang="vi-VN" b="1" dirty="0"/>
              <a:t>1. Ý nghĩa trục và màu sắc</a:t>
            </a:r>
          </a:p>
          <a:p>
            <a:r>
              <a:rPr lang="vi-VN" b="1" dirty="0"/>
              <a:t>Trục X (thời gian):</a:t>
            </a:r>
            <a:r>
              <a:rPr lang="vi-VN" dirty="0"/>
              <a:t> từ 0 → 3 giây, tương ứng với toàn bộ khung phân tích.</a:t>
            </a:r>
          </a:p>
          <a:p>
            <a:r>
              <a:rPr lang="vi-VN" b="1" dirty="0"/>
              <a:t>Trục Y (tần số):</a:t>
            </a:r>
            <a:r>
              <a:rPr lang="vi-VN" dirty="0"/>
              <a:t> từ 0 → 500 Hz (đã zoom tập trung vào dải quan trọng để nhìn rõ F0 và formant thấp).</a:t>
            </a:r>
          </a:p>
          <a:p>
            <a:r>
              <a:rPr lang="vi-VN" b="1" dirty="0"/>
              <a:t>Màu sắc (dB):</a:t>
            </a:r>
            <a:endParaRPr lang="vi-VN" dirty="0"/>
          </a:p>
          <a:p>
            <a:pPr lvl="1"/>
            <a:r>
              <a:rPr lang="vi-VN" dirty="0"/>
              <a:t>Vàng/đỏ đậm = năng lượng mạnh (âm thanh nổi bật).</a:t>
            </a:r>
          </a:p>
          <a:p>
            <a:pPr lvl="1"/>
            <a:r>
              <a:rPr lang="vi-VN" dirty="0"/>
              <a:t>Tím/đen = năng lượng yếu (silence hoặc tần số không hiện diện).</a:t>
            </a:r>
          </a:p>
          <a:p>
            <a:r>
              <a:rPr lang="vi-VN" b="1" dirty="0"/>
              <a:t>2. Quan sát phổ tần</a:t>
            </a:r>
          </a:p>
          <a:p>
            <a:r>
              <a:rPr lang="vi-VN" dirty="0"/>
              <a:t>Các </a:t>
            </a:r>
            <a:r>
              <a:rPr lang="vi-VN" b="1" dirty="0"/>
              <a:t>vệt dọc</a:t>
            </a:r>
            <a:r>
              <a:rPr lang="vi-VN" dirty="0"/>
              <a:t> xuất hiện ở nhiều khoảng thời gian → đây là </a:t>
            </a:r>
            <a:r>
              <a:rPr lang="vi-VN" b="1" dirty="0"/>
              <a:t>formant</a:t>
            </a:r>
            <a:r>
              <a:rPr lang="vi-VN" dirty="0"/>
              <a:t> (đỉnh cộng hưởng của giọng nói).</a:t>
            </a:r>
          </a:p>
          <a:p>
            <a:r>
              <a:rPr lang="vi-VN" dirty="0"/>
              <a:t>Các </a:t>
            </a:r>
            <a:r>
              <a:rPr lang="vi-VN" b="1" dirty="0"/>
              <a:t>dải năng lượng đậm</a:t>
            </a:r>
            <a:r>
              <a:rPr lang="vi-VN" dirty="0"/>
              <a:t> tập trung ở tần số thấp (0–300 Hz) → đặc trưng của giọng nam (formant + F0 thấp).</a:t>
            </a:r>
          </a:p>
          <a:p>
            <a:r>
              <a:rPr lang="vi-VN" b="1" dirty="0"/>
              <a:t>3. Đường F0 (màu vàng)</a:t>
            </a:r>
          </a:p>
          <a:p>
            <a:r>
              <a:rPr lang="vi-VN" dirty="0"/>
              <a:t>Được ước lượng bằng librosa.pyin.</a:t>
            </a:r>
          </a:p>
          <a:p>
            <a:r>
              <a:rPr lang="vi-VN" dirty="0"/>
              <a:t>Đường vàng dao động quanh </a:t>
            </a:r>
            <a:r>
              <a:rPr lang="vi-VN" b="1" dirty="0"/>
              <a:t>100–150 Hz</a:t>
            </a:r>
            <a:r>
              <a:rPr lang="vi-VN" dirty="0"/>
              <a:t>.</a:t>
            </a:r>
          </a:p>
          <a:p>
            <a:r>
              <a:rPr lang="vi-VN" dirty="0"/>
              <a:t>Giá trị này rơi vào đúng dải </a:t>
            </a:r>
            <a:r>
              <a:rPr lang="vi-VN" b="1" dirty="0"/>
              <a:t>giọng nam trưởng thành</a:t>
            </a:r>
            <a:r>
              <a:rPr lang="vi-VN" dirty="0"/>
              <a:t> (85–165 Hz).</a:t>
            </a:r>
          </a:p>
          <a:p>
            <a:r>
              <a:rPr lang="vi-VN" dirty="0"/>
              <a:t>Quan sát thấy F0 bám khá ổn định ở các đoạn voiced, đôi khi có đoạn mất tín hiệu (gap ở khoảng lặng hoặc âm vô thanh).</a:t>
            </a:r>
          </a:p>
          <a:p>
            <a:pPr marL="0" indent="0">
              <a:buFontTx/>
              <a:buNone/>
            </a:pPr>
            <a:endParaRPr lang="en-US" dirty="0"/>
          </a:p>
        </p:txBody>
      </p:sp>
      <p:sp>
        <p:nvSpPr>
          <p:cNvPr id="4" name="Slide Number Placeholder 3">
            <a:extLst>
              <a:ext uri="{FF2B5EF4-FFF2-40B4-BE49-F238E27FC236}">
                <a16:creationId xmlns:a16="http://schemas.microsoft.com/office/drawing/2014/main" id="{655C8D5E-DDF6-3ABA-C8A7-B43D9995C3CA}"/>
              </a:ext>
            </a:extLst>
          </p:cNvPr>
          <p:cNvSpPr>
            <a:spLocks noGrp="1"/>
          </p:cNvSpPr>
          <p:nvPr>
            <p:ph type="sldNum" sz="quarter" idx="5"/>
          </p:nvPr>
        </p:nvSpPr>
        <p:spPr/>
        <p:txBody>
          <a:bodyPr/>
          <a:lstStyle/>
          <a:p>
            <a:fld id="{0AB26602-18AA-4183-AB81-2AE9DBDA1217}" type="slidenum">
              <a:rPr lang="en-US" smtClean="0"/>
              <a:t>13</a:t>
            </a:fld>
            <a:endParaRPr lang="en-US"/>
          </a:p>
        </p:txBody>
      </p:sp>
    </p:spTree>
    <p:extLst>
      <p:ext uri="{BB962C8B-B14F-4D97-AF65-F5344CB8AC3E}">
        <p14:creationId xmlns:p14="http://schemas.microsoft.com/office/powerpoint/2010/main" val="143257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3BCE4-4C15-E509-4305-F350D91FA4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9B7B8A-DE89-025F-DB42-8A52D998C2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FDA675-4ADA-7C46-A0CE-DFC6DB539FAC}"/>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CAF1A47E-597B-6BE8-BB2C-CA4925809EF3}"/>
              </a:ext>
            </a:extLst>
          </p:cNvPr>
          <p:cNvSpPr>
            <a:spLocks noGrp="1"/>
          </p:cNvSpPr>
          <p:nvPr>
            <p:ph type="sldNum" sz="quarter" idx="5"/>
          </p:nvPr>
        </p:nvSpPr>
        <p:spPr/>
        <p:txBody>
          <a:bodyPr/>
          <a:lstStyle/>
          <a:p>
            <a:fld id="{0AB26602-18AA-4183-AB81-2AE9DBDA1217}" type="slidenum">
              <a:rPr lang="en-US" smtClean="0"/>
              <a:t>14</a:t>
            </a:fld>
            <a:endParaRPr lang="en-US"/>
          </a:p>
        </p:txBody>
      </p:sp>
    </p:spTree>
    <p:extLst>
      <p:ext uri="{BB962C8B-B14F-4D97-AF65-F5344CB8AC3E}">
        <p14:creationId xmlns:p14="http://schemas.microsoft.com/office/powerpoint/2010/main" val="1240594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90DE5-7CD0-7A25-0DE7-85C69FE5D1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413D93-0BC7-1B0B-4D87-3614FBF04E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1028AB-A719-5BDA-6E59-FD1F9EA8AB6D}"/>
              </a:ext>
            </a:extLst>
          </p:cNvPr>
          <p:cNvSpPr>
            <a:spLocks noGrp="1"/>
          </p:cNvSpPr>
          <p:nvPr>
            <p:ph type="body" idx="1"/>
          </p:nvPr>
        </p:nvSpPr>
        <p:spPr/>
        <p:txBody>
          <a:bodyPr/>
          <a:lstStyle/>
          <a:p>
            <a:r>
              <a:rPr lang="vi-VN" dirty="0"/>
              <a:t>Để kiểm chứng hệ thống, nhóm thiết kế thí nghiệm gồm hai phần.</a:t>
            </a:r>
            <a:br>
              <a:rPr lang="vi-VN" dirty="0"/>
            </a:br>
            <a:r>
              <a:rPr lang="vi-VN" b="1" dirty="0"/>
              <a:t>Thứ nhất là offline</a:t>
            </a:r>
            <a:r>
              <a:rPr lang="vi-VN" dirty="0"/>
              <a:t>, sử dụng</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 </a:t>
            </a:r>
            <a:r>
              <a:rPr lang="en-US" dirty="0" err="1"/>
              <a:t>từ</a:t>
            </a:r>
            <a:r>
              <a:rPr lang="en-US" dirty="0"/>
              <a:t> </a:t>
            </a:r>
            <a:r>
              <a:rPr lang="en-US" dirty="0" err="1"/>
              <a:t>kaggle</a:t>
            </a:r>
            <a:r>
              <a:rPr lang="vi-VN" dirty="0"/>
              <a:t>. Pipeline chạy trên file WAV với ba đặc trưng F0, ZCR, RMS. Sau đó nhóm tính Accuracy, Precision/Recall và dựng Confusion Matrix để xem lỗi thường rơi vào đâu.</a:t>
            </a:r>
            <a:br>
              <a:rPr lang="vi-VN" dirty="0"/>
            </a:br>
            <a:r>
              <a:rPr lang="vi-VN" b="1" dirty="0"/>
              <a:t>Thứ hai là realtime</a:t>
            </a:r>
            <a:r>
              <a:rPr lang="vi-VN" dirty="0"/>
              <a:t>, chạy trực tiếp trên Desktop App. Người dùng nói 1–3 giây, hệ thống xử lý khối tín hiệu, tính toán đặc trưng, và in ra kết quả Male / Female / Unknown ngay trên console. Nhóm mình thử nghiệm trong nhiều bối cảnh: yên tĩnh, có quạt, có nhạc nền, và cả trường hợp nam giọng cao hoặc nữ giọng trầm.</a:t>
            </a:r>
            <a:br>
              <a:rPr lang="vi-VN" dirty="0"/>
            </a:br>
            <a:r>
              <a:rPr lang="vi-VN" dirty="0"/>
              <a:t>Các chỉ số được sử dụng chủ yếu là Accuracy, Precision, Recall và Confusion Matrix. Đây là những thước đo quen thuộc, vừa dễ hiểu, vừa phản ánh được các lỗi phổ biến.</a:t>
            </a:r>
            <a:endParaRPr lang="en-US" dirty="0"/>
          </a:p>
        </p:txBody>
      </p:sp>
      <p:sp>
        <p:nvSpPr>
          <p:cNvPr id="4" name="Slide Number Placeholder 3">
            <a:extLst>
              <a:ext uri="{FF2B5EF4-FFF2-40B4-BE49-F238E27FC236}">
                <a16:creationId xmlns:a16="http://schemas.microsoft.com/office/drawing/2014/main" id="{6B8CB5AB-0F9F-D69B-93C9-B0567F5F029E}"/>
              </a:ext>
            </a:extLst>
          </p:cNvPr>
          <p:cNvSpPr>
            <a:spLocks noGrp="1"/>
          </p:cNvSpPr>
          <p:nvPr>
            <p:ph type="sldNum" sz="quarter" idx="5"/>
          </p:nvPr>
        </p:nvSpPr>
        <p:spPr/>
        <p:txBody>
          <a:bodyPr/>
          <a:lstStyle/>
          <a:p>
            <a:fld id="{0AB26602-18AA-4183-AB81-2AE9DBDA1217}" type="slidenum">
              <a:rPr lang="en-US" smtClean="0"/>
              <a:t>15</a:t>
            </a:fld>
            <a:endParaRPr lang="en-US"/>
          </a:p>
        </p:txBody>
      </p:sp>
    </p:spTree>
    <p:extLst>
      <p:ext uri="{BB962C8B-B14F-4D97-AF65-F5344CB8AC3E}">
        <p14:creationId xmlns:p14="http://schemas.microsoft.com/office/powerpoint/2010/main" val="3745744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E46C1-A3DA-3E76-1C9E-871DA56764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BFDF8-4201-A39A-64B9-DE43E4F0F5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35C40A-3E82-6519-BA66-16BFAD52117E}"/>
              </a:ext>
            </a:extLst>
          </p:cNvPr>
          <p:cNvSpPr>
            <a:spLocks noGrp="1"/>
          </p:cNvSpPr>
          <p:nvPr>
            <p:ph type="body" idx="1"/>
          </p:nvPr>
        </p:nvSpPr>
        <p:spPr/>
        <p:txBody>
          <a:bodyPr/>
          <a:lstStyle/>
          <a:p>
            <a:r>
              <a:rPr lang="vi-VN" dirty="0"/>
              <a:t>Để kiểm chứng hệ thống, nhóm thiết kế thí nghiệm gồm hai phần.</a:t>
            </a:r>
            <a:br>
              <a:rPr lang="vi-VN" dirty="0"/>
            </a:br>
            <a:r>
              <a:rPr lang="vi-VN" b="1" dirty="0"/>
              <a:t>Thứ nhất là offline</a:t>
            </a:r>
            <a:r>
              <a:rPr lang="vi-VN" dirty="0"/>
              <a:t>, sử dụng</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 </a:t>
            </a:r>
            <a:r>
              <a:rPr lang="en-US" dirty="0" err="1"/>
              <a:t>từ</a:t>
            </a:r>
            <a:r>
              <a:rPr lang="en-US" dirty="0"/>
              <a:t> </a:t>
            </a:r>
            <a:r>
              <a:rPr lang="en-US" dirty="0" err="1"/>
              <a:t>kaggle</a:t>
            </a:r>
            <a:r>
              <a:rPr lang="vi-VN" dirty="0"/>
              <a:t>. Pipeline chạy trên file WAV với ba đặc trưng F0, ZCR, RMS. Sau đó nhóm tính Accuracy, Precision/Recall và dựng Confusion Matrix để xem lỗi thường rơi vào đâu.</a:t>
            </a:r>
            <a:br>
              <a:rPr lang="vi-VN" dirty="0"/>
            </a:br>
            <a:r>
              <a:rPr lang="vi-VN" b="1" dirty="0"/>
              <a:t>Thứ hai là realtime</a:t>
            </a:r>
            <a:r>
              <a:rPr lang="vi-VN" dirty="0"/>
              <a:t>, chạy trực tiếp trên Desktop App. Người dùng nói 1–3 giây, hệ thống xử lý khối tín hiệu, tính toán đặc trưng, và in ra kết quả Male / Female / Unknown ngay trên console. Nhóm mình thử nghiệm trong nhiều bối cảnh: yên tĩnh, có quạt, có nhạc nền, và cả trường hợp nam giọng cao hoặc nữ giọng trầm.</a:t>
            </a:r>
            <a:br>
              <a:rPr lang="vi-VN" dirty="0"/>
            </a:br>
            <a:r>
              <a:rPr lang="vi-VN" dirty="0"/>
              <a:t>Các chỉ số được sử dụng chủ yếu là Accuracy, Precision, Recall và Confusion Matrix. Đây là những thước đo quen thuộc, vừa dễ hiểu, vừa phản ánh được các lỗi phổ biến.</a:t>
            </a:r>
            <a:endParaRPr lang="en-US" dirty="0"/>
          </a:p>
        </p:txBody>
      </p:sp>
      <p:sp>
        <p:nvSpPr>
          <p:cNvPr id="4" name="Slide Number Placeholder 3">
            <a:extLst>
              <a:ext uri="{FF2B5EF4-FFF2-40B4-BE49-F238E27FC236}">
                <a16:creationId xmlns:a16="http://schemas.microsoft.com/office/drawing/2014/main" id="{09592B97-2328-C933-5C7D-4EE450EBBDBA}"/>
              </a:ext>
            </a:extLst>
          </p:cNvPr>
          <p:cNvSpPr>
            <a:spLocks noGrp="1"/>
          </p:cNvSpPr>
          <p:nvPr>
            <p:ph type="sldNum" sz="quarter" idx="5"/>
          </p:nvPr>
        </p:nvSpPr>
        <p:spPr/>
        <p:txBody>
          <a:bodyPr/>
          <a:lstStyle/>
          <a:p>
            <a:fld id="{0AB26602-18AA-4183-AB81-2AE9DBDA1217}" type="slidenum">
              <a:rPr lang="en-US" smtClean="0"/>
              <a:t>16</a:t>
            </a:fld>
            <a:endParaRPr lang="en-US"/>
          </a:p>
        </p:txBody>
      </p:sp>
    </p:spTree>
    <p:extLst>
      <p:ext uri="{BB962C8B-B14F-4D97-AF65-F5344CB8AC3E}">
        <p14:creationId xmlns:p14="http://schemas.microsoft.com/office/powerpoint/2010/main" val="130589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1" dirty="0"/>
              <a:t>Trong </a:t>
            </a:r>
            <a:r>
              <a:rPr lang="en-US" b="1" dirty="0" err="1"/>
              <a:t>lĩnh</a:t>
            </a:r>
            <a:r>
              <a:rPr lang="en-US" b="1" dirty="0"/>
              <a:t> </a:t>
            </a:r>
            <a:r>
              <a:rPr lang="en-US" b="1" dirty="0" err="1"/>
              <a:t>vực</a:t>
            </a:r>
            <a:r>
              <a:rPr lang="en-US" b="1" dirty="0"/>
              <a:t> </a:t>
            </a:r>
            <a:r>
              <a:rPr lang="en-US" b="1" dirty="0" err="1"/>
              <a:t>pha</a:t>
            </a:r>
            <a:r>
              <a:rPr lang="en-US" b="1" dirty="0"/>
              <a:t> </a:t>
            </a:r>
            <a:r>
              <a:rPr lang="en-US" b="1" dirty="0" err="1"/>
              <a:t>loại</a:t>
            </a:r>
            <a:r>
              <a:rPr lang="en-US" b="1" dirty="0"/>
              <a:t> </a:t>
            </a:r>
            <a:r>
              <a:rPr lang="en-US" b="1" dirty="0" err="1"/>
              <a:t>giới</a:t>
            </a:r>
            <a:r>
              <a:rPr lang="en-US" b="1" dirty="0"/>
              <a:t> </a:t>
            </a:r>
            <a:r>
              <a:rPr lang="en-US" b="1" dirty="0" err="1"/>
              <a:t>tính</a:t>
            </a:r>
            <a:r>
              <a:rPr lang="en-US" b="1" dirty="0"/>
              <a:t> </a:t>
            </a:r>
            <a:r>
              <a:rPr lang="en-US" b="1" dirty="0" err="1"/>
              <a:t>từ</a:t>
            </a:r>
            <a:r>
              <a:rPr lang="en-US" b="1" dirty="0"/>
              <a:t> </a:t>
            </a:r>
            <a:r>
              <a:rPr lang="en-US" b="1" dirty="0" err="1"/>
              <a:t>giọng</a:t>
            </a:r>
            <a:r>
              <a:rPr lang="en-US" b="1" dirty="0"/>
              <a:t> </a:t>
            </a:r>
            <a:r>
              <a:rPr lang="en-US" b="1" dirty="0" err="1"/>
              <a:t>nói</a:t>
            </a:r>
            <a:r>
              <a:rPr lang="en-US" b="1" dirty="0"/>
              <a:t>, </a:t>
            </a:r>
            <a:r>
              <a:rPr lang="en-US" b="1" dirty="0" err="1"/>
              <a:t>đã</a:t>
            </a:r>
            <a:r>
              <a:rPr lang="en-US" b="1" dirty="0"/>
              <a:t> </a:t>
            </a:r>
            <a:r>
              <a:rPr lang="en-US" b="1" dirty="0" err="1"/>
              <a:t>có</a:t>
            </a:r>
            <a:r>
              <a:rPr lang="en-US" b="1" dirty="0"/>
              <a:t> </a:t>
            </a:r>
            <a:r>
              <a:rPr lang="en-US" b="1" dirty="0" err="1"/>
              <a:t>nhiều</a:t>
            </a:r>
            <a:r>
              <a:rPr lang="en-US" b="1" dirty="0"/>
              <a:t> </a:t>
            </a:r>
            <a:r>
              <a:rPr lang="en-US" b="1" dirty="0" err="1"/>
              <a:t>hướng</a:t>
            </a:r>
            <a:r>
              <a:rPr lang="en-US" b="1" dirty="0"/>
              <a:t> </a:t>
            </a:r>
            <a:r>
              <a:rPr lang="en-US" b="1" dirty="0" err="1"/>
              <a:t>nghiên</a:t>
            </a:r>
            <a:r>
              <a:rPr lang="en-US" b="1" dirty="0"/>
              <a:t> </a:t>
            </a:r>
            <a:r>
              <a:rPr lang="en-US" b="1" dirty="0" err="1"/>
              <a:t>cứu</a:t>
            </a:r>
            <a:r>
              <a:rPr lang="en-US" b="1" dirty="0"/>
              <a:t>:</a:t>
            </a:r>
          </a:p>
          <a:p>
            <a:pPr marL="228600" indent="-228600">
              <a:buFont typeface="+mj-lt"/>
              <a:buAutoNum type="arabicPeriod"/>
            </a:pPr>
            <a:r>
              <a:rPr lang="en-US" b="1" dirty="0"/>
              <a:t>Rule-based </a:t>
            </a:r>
            <a:r>
              <a:rPr lang="en-US" b="1" dirty="0" err="1"/>
              <a:t>truyền</a:t>
            </a:r>
            <a:r>
              <a:rPr lang="en-US" b="1" dirty="0"/>
              <a:t> </a:t>
            </a:r>
            <a:r>
              <a:rPr lang="en-US" b="1" dirty="0" err="1"/>
              <a:t>thống</a:t>
            </a:r>
            <a:r>
              <a:rPr lang="en-US" b="1" dirty="0"/>
              <a:t>.</a:t>
            </a:r>
          </a:p>
          <a:p>
            <a:pPr marL="628650" lvl="1" indent="-171450">
              <a:buFont typeface="Arial" panose="020B0604020202020204" pitchFamily="34" charset="0"/>
              <a:buChar char="•"/>
            </a:pPr>
            <a:r>
              <a:rPr lang="vi-VN" dirty="0"/>
              <a:t>F0: Giọng nam thường 85–165 Hz, nữ 165–255 Hz</a:t>
            </a:r>
          </a:p>
          <a:p>
            <a:pPr marL="628650" lvl="1" indent="-171450">
              <a:buFont typeface="Arial" panose="020B0604020202020204" pitchFamily="34" charset="0"/>
              <a:buChar char="•"/>
            </a:pPr>
            <a:r>
              <a:rPr lang="vi-VN" dirty="0"/>
              <a:t>Formant: nữ có formant cao hơn do kích thước đường thanh nhỏ hơn</a:t>
            </a:r>
          </a:p>
          <a:p>
            <a:pPr marL="628650" lvl="1" indent="-171450">
              <a:buFont typeface="Arial" panose="020B0604020202020204" pitchFamily="34" charset="0"/>
              <a:buChar char="•"/>
            </a:pPr>
            <a:r>
              <a:rPr lang="vi-VN" dirty="0"/>
              <a:t>ZCR, RMS: bổ trợ trong trường hợp tín hiệu ồn hoặc không có F0 ổn định</a:t>
            </a:r>
          </a:p>
          <a:p>
            <a:pPr marL="628650" lvl="1" indent="-171450">
              <a:buFont typeface="Arial" panose="020B0604020202020204" pitchFamily="34" charset="0"/>
              <a:buChar char="•"/>
            </a:pPr>
            <a:r>
              <a:rPr lang="vi-VN" b="1" dirty="0"/>
              <a:t>Ưu:</a:t>
            </a:r>
            <a:r>
              <a:rPr lang="vi-VN" dirty="0"/>
              <a:t> đơn giản, dễ giải thích, chạy realtime</a:t>
            </a:r>
          </a:p>
          <a:p>
            <a:pPr marL="628650" lvl="1" indent="-171450">
              <a:buFont typeface="Arial" panose="020B0604020202020204" pitchFamily="34" charset="0"/>
              <a:buChar char="•"/>
            </a:pPr>
            <a:r>
              <a:rPr lang="vi-VN" b="1" dirty="0"/>
              <a:t>Nhược:</a:t>
            </a:r>
            <a:r>
              <a:rPr lang="vi-VN" dirty="0"/>
              <a:t> sai số cao nếu nam giọng cao, nữ giọng trầm, hoặc môi trường ồn</a:t>
            </a:r>
          </a:p>
          <a:p>
            <a:pPr marL="228600" indent="-228600">
              <a:buFont typeface="+mj-lt"/>
              <a:buAutoNum type="arabicPeriod"/>
            </a:pPr>
            <a:r>
              <a:rPr lang="en-US" b="1" dirty="0"/>
              <a:t>MFCC+ Machine Learning.</a:t>
            </a:r>
          </a:p>
          <a:p>
            <a:pPr marL="685800" lvl="1" indent="-228600">
              <a:buFont typeface="Arial" panose="020B0604020202020204" pitchFamily="34" charset="0"/>
              <a:buChar char="•"/>
            </a:pPr>
            <a:r>
              <a:rPr lang="vi-VN" dirty="0"/>
              <a:t>Trích xuất MFCC (Mel-Frequency Cepstral Coefficients) mô tả vỏ phổ giọng nói</a:t>
            </a:r>
          </a:p>
          <a:p>
            <a:pPr marL="685800" lvl="1" indent="-228600">
              <a:buFont typeface="Arial" panose="020B0604020202020204" pitchFamily="34" charset="0"/>
              <a:buChar char="•"/>
            </a:pPr>
            <a:r>
              <a:rPr lang="vi-VN" dirty="0"/>
              <a:t>Classifier phổ biến: SVM, Logistic Regression, Random Forest</a:t>
            </a:r>
          </a:p>
          <a:p>
            <a:pPr marL="685800" lvl="1" indent="-228600">
              <a:buFont typeface="Arial" panose="020B0604020202020204" pitchFamily="34" charset="0"/>
              <a:buChar char="•"/>
            </a:pPr>
            <a:r>
              <a:rPr lang="vi-VN" b="1" dirty="0"/>
              <a:t>Ưu:</a:t>
            </a:r>
            <a:r>
              <a:rPr lang="vi-VN" dirty="0"/>
              <a:t> chính xác hơn, tận dụng được đặc trưng phổ → phân biệt tốt hơn khi F0 chồng lấn</a:t>
            </a:r>
          </a:p>
          <a:p>
            <a:pPr marL="685800" lvl="1" indent="-228600">
              <a:buFont typeface="Arial" panose="020B0604020202020204" pitchFamily="34" charset="0"/>
              <a:buChar char="•"/>
            </a:pPr>
            <a:r>
              <a:rPr lang="vi-VN" b="1" dirty="0"/>
              <a:t>Nhược:</a:t>
            </a:r>
            <a:r>
              <a:rPr lang="vi-VN" dirty="0"/>
              <a:t> cần dữ liệu gán nhãn, mức giải thích kém hơn rule-based</a:t>
            </a:r>
            <a:endParaRPr lang="en-US" dirty="0"/>
          </a:p>
          <a:p>
            <a:pPr marL="228600" indent="-228600">
              <a:buFont typeface="+mj-lt"/>
              <a:buAutoNum type="arabicPeriod"/>
            </a:pPr>
            <a:r>
              <a:rPr lang="en-US" b="1" dirty="0"/>
              <a:t>Deep Learning.</a:t>
            </a:r>
          </a:p>
          <a:p>
            <a:pPr marL="628650" lvl="1" indent="-171450">
              <a:buFont typeface="Arial" panose="020B0604020202020204" pitchFamily="34" charset="0"/>
              <a:buChar char="•"/>
            </a:pPr>
            <a:r>
              <a:rPr lang="vi-VN" dirty="0"/>
              <a:t>Input: log-Mel spectrogram</a:t>
            </a:r>
          </a:p>
          <a:p>
            <a:pPr marL="628650" lvl="1" indent="-171450">
              <a:buFont typeface="Arial" panose="020B0604020202020204" pitchFamily="34" charset="0"/>
              <a:buChar char="•"/>
            </a:pPr>
            <a:r>
              <a:rPr lang="vi-VN" dirty="0"/>
              <a:t>Model: CNN, CRNN học đặc trưng trực tiếp từ dữ liệu</a:t>
            </a:r>
          </a:p>
          <a:p>
            <a:pPr marL="628650" lvl="1" indent="-171450">
              <a:buFont typeface="Arial" panose="020B0604020202020204" pitchFamily="34" charset="0"/>
              <a:buChar char="•"/>
            </a:pPr>
            <a:r>
              <a:rPr lang="vi-VN" b="1" dirty="0"/>
              <a:t>Ưu:</a:t>
            </a:r>
            <a:r>
              <a:rPr lang="vi-VN" dirty="0"/>
              <a:t> hiệu quả cao với dataset lớn</a:t>
            </a:r>
          </a:p>
          <a:p>
            <a:pPr marL="628650" lvl="1" indent="-171450">
              <a:buFont typeface="Arial" panose="020B0604020202020204" pitchFamily="34" charset="0"/>
              <a:buChar char="•"/>
            </a:pPr>
            <a:r>
              <a:rPr lang="vi-VN" b="1" dirty="0"/>
              <a:t>Nhược:</a:t>
            </a:r>
            <a:r>
              <a:rPr lang="vi-VN" dirty="0"/>
              <a:t> nặng, cần GPU, khó triển khai realtime trên desktop CPU</a:t>
            </a:r>
          </a:p>
          <a:p>
            <a:pPr marL="228600" indent="-228600">
              <a:buFont typeface="+mj-lt"/>
              <a:buAutoNum type="arabicPeriod"/>
            </a:pPr>
            <a:endParaRPr lang="en-US" dirty="0"/>
          </a:p>
          <a:p>
            <a:pPr marL="228600" indent="-228600">
              <a:buFont typeface="+mj-lt"/>
              <a:buAutoNum type="arabicPeriod"/>
            </a:pPr>
            <a:r>
              <a:rPr lang="en-US" b="1" dirty="0"/>
              <a:t>Embedding</a:t>
            </a:r>
            <a:r>
              <a:rPr lang="en-US" dirty="0"/>
              <a:t>.</a:t>
            </a:r>
          </a:p>
          <a:p>
            <a:pPr marL="628650" lvl="1" indent="-171450">
              <a:buFont typeface="Arial" panose="020B0604020202020204" pitchFamily="34" charset="0"/>
              <a:buChar char="•"/>
            </a:pPr>
            <a:r>
              <a:rPr lang="vi-VN" dirty="0"/>
              <a:t>Sử dụng mô hình pre-trained về Speaker ID để lấy vector đặc trưng → classifier tuyến tính dự đoán giới tính</a:t>
            </a:r>
          </a:p>
          <a:p>
            <a:pPr marL="628650" lvl="1" indent="-171450">
              <a:buFont typeface="Arial" panose="020B0604020202020204" pitchFamily="34" charset="0"/>
              <a:buChar char="•"/>
            </a:pPr>
            <a:r>
              <a:rPr lang="vi-VN" b="1" dirty="0"/>
              <a:t>Ưu:</a:t>
            </a:r>
            <a:r>
              <a:rPr lang="vi-VN" dirty="0"/>
              <a:t> robust với môi trường và domain</a:t>
            </a:r>
          </a:p>
          <a:p>
            <a:pPr marL="628650" lvl="1" indent="-171450">
              <a:buFont typeface="Arial" panose="020B0604020202020204" pitchFamily="34" charset="0"/>
              <a:buChar char="•"/>
            </a:pPr>
            <a:r>
              <a:rPr lang="vi-VN" b="1" dirty="0"/>
              <a:t>Nhược:</a:t>
            </a:r>
            <a:r>
              <a:rPr lang="vi-VN" dirty="0"/>
              <a:t> pipeline phức tạp, phụ thuộc mô hình lớn</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4</a:t>
            </a:fld>
            <a:endParaRPr lang="en-US"/>
          </a:p>
        </p:txBody>
      </p:sp>
    </p:spTree>
    <p:extLst>
      <p:ext uri="{BB962C8B-B14F-4D97-AF65-F5344CB8AC3E}">
        <p14:creationId xmlns:p14="http://schemas.microsoft.com/office/powerpoint/2010/main" val="426226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E5838-5D89-EA50-DFEA-527B2B4ACA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2C6B53-ACB6-070A-5F32-BC138C4EC8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6C6C13-AED7-B829-FAC0-27F772C97826}"/>
              </a:ext>
            </a:extLst>
          </p:cNvPr>
          <p:cNvSpPr>
            <a:spLocks noGrp="1"/>
          </p:cNvSpPr>
          <p:nvPr>
            <p:ph type="body" idx="1"/>
          </p:nvPr>
        </p:nvSpPr>
        <p:spPr/>
        <p:txBody>
          <a:bodyPr/>
          <a:lstStyle/>
          <a:p>
            <a:pPr marL="228600" indent="-228600">
              <a:buFont typeface="+mj-lt"/>
              <a:buAutoNum type="arabicPeriod"/>
            </a:pPr>
            <a:r>
              <a:rPr lang="en-US" b="1" dirty="0"/>
              <a:t>Rule-based </a:t>
            </a:r>
            <a:r>
              <a:rPr lang="en-US" b="1" dirty="0" err="1"/>
              <a:t>truyền</a:t>
            </a:r>
            <a:r>
              <a:rPr lang="en-US" b="1" dirty="0"/>
              <a:t> </a:t>
            </a:r>
            <a:r>
              <a:rPr lang="en-US" b="1" dirty="0" err="1"/>
              <a:t>thống</a:t>
            </a:r>
            <a:r>
              <a:rPr lang="en-US" b="1" dirty="0"/>
              <a:t>.</a:t>
            </a:r>
          </a:p>
          <a:p>
            <a:pPr marL="628650" lvl="1" indent="-171450">
              <a:buFont typeface="Arial" panose="020B0604020202020204" pitchFamily="34" charset="0"/>
              <a:buChar char="•"/>
            </a:pPr>
            <a:r>
              <a:rPr lang="vi-VN" dirty="0"/>
              <a:t>F0: Giọng nam thường 85–165 Hz, nữ 165–255 Hz</a:t>
            </a:r>
          </a:p>
          <a:p>
            <a:pPr marL="628650" lvl="1" indent="-171450">
              <a:buFont typeface="Arial" panose="020B0604020202020204" pitchFamily="34" charset="0"/>
              <a:buChar char="•"/>
            </a:pPr>
            <a:r>
              <a:rPr lang="vi-VN" dirty="0"/>
              <a:t>Formant: nữ có formant cao hơn do kích thước đường thanh nhỏ hơn</a:t>
            </a:r>
          </a:p>
          <a:p>
            <a:pPr marL="628650" lvl="1" indent="-171450">
              <a:buFont typeface="Arial" panose="020B0604020202020204" pitchFamily="34" charset="0"/>
              <a:buChar char="•"/>
            </a:pPr>
            <a:r>
              <a:rPr lang="vi-VN" dirty="0"/>
              <a:t>ZCR, RMS: bổ trợ trong trường hợp tín hiệu ồn hoặc không có F0 ổn định</a:t>
            </a:r>
          </a:p>
          <a:p>
            <a:pPr marL="628650" lvl="1" indent="-171450">
              <a:buFont typeface="Arial" panose="020B0604020202020204" pitchFamily="34" charset="0"/>
              <a:buChar char="•"/>
            </a:pPr>
            <a:r>
              <a:rPr lang="vi-VN" b="1" dirty="0"/>
              <a:t>Ưu:</a:t>
            </a:r>
            <a:r>
              <a:rPr lang="vi-VN" dirty="0"/>
              <a:t> đơn giản, dễ giải thích, chạy realtime</a:t>
            </a:r>
          </a:p>
          <a:p>
            <a:pPr marL="628650" lvl="1" indent="-171450">
              <a:buFont typeface="Arial" panose="020B0604020202020204" pitchFamily="34" charset="0"/>
              <a:buChar char="•"/>
            </a:pPr>
            <a:r>
              <a:rPr lang="vi-VN" b="1" dirty="0"/>
              <a:t>Nhược:</a:t>
            </a:r>
            <a:r>
              <a:rPr lang="vi-VN" dirty="0"/>
              <a:t> sai số cao nếu nam giọng cao, nữ giọng trầm, hoặc môi trường ồn</a:t>
            </a:r>
          </a:p>
          <a:p>
            <a:pPr marL="228600" indent="-228600">
              <a:buFont typeface="+mj-lt"/>
              <a:buAutoNum type="arabicPeriod"/>
            </a:pPr>
            <a:r>
              <a:rPr lang="en-US" b="1" dirty="0"/>
              <a:t>MFCC+ Machine Learning.</a:t>
            </a:r>
          </a:p>
          <a:p>
            <a:pPr marL="685800" lvl="1" indent="-228600">
              <a:buFont typeface="Arial" panose="020B0604020202020204" pitchFamily="34" charset="0"/>
              <a:buChar char="•"/>
            </a:pPr>
            <a:r>
              <a:rPr lang="vi-VN" dirty="0"/>
              <a:t>Trích xuất MFCC (Mel-Frequency Cepstral Coefficients) mô tả vỏ phổ giọng nói</a:t>
            </a:r>
          </a:p>
          <a:p>
            <a:pPr marL="685800" lvl="1" indent="-228600">
              <a:buFont typeface="Arial" panose="020B0604020202020204" pitchFamily="34" charset="0"/>
              <a:buChar char="•"/>
            </a:pPr>
            <a:r>
              <a:rPr lang="vi-VN" dirty="0"/>
              <a:t>Classifier phổ biến: SVM, Logistic Regression, Random Forest</a:t>
            </a:r>
          </a:p>
          <a:p>
            <a:pPr marL="685800" lvl="1" indent="-228600">
              <a:buFont typeface="Arial" panose="020B0604020202020204" pitchFamily="34" charset="0"/>
              <a:buChar char="•"/>
            </a:pPr>
            <a:r>
              <a:rPr lang="vi-VN" b="1" dirty="0"/>
              <a:t>Ưu:</a:t>
            </a:r>
            <a:r>
              <a:rPr lang="vi-VN" dirty="0"/>
              <a:t> chính xác hơn, tận dụng được đặc trưng phổ → phân biệt tốt hơn khi F0 chồng lấn</a:t>
            </a:r>
          </a:p>
          <a:p>
            <a:pPr marL="685800" lvl="1" indent="-228600">
              <a:buFont typeface="Arial" panose="020B0604020202020204" pitchFamily="34" charset="0"/>
              <a:buChar char="•"/>
            </a:pPr>
            <a:r>
              <a:rPr lang="vi-VN" b="1" dirty="0"/>
              <a:t>Nhược:</a:t>
            </a:r>
            <a:r>
              <a:rPr lang="vi-VN" dirty="0"/>
              <a:t> cần dữ liệu gán nhãn, mức giải thích kém hơn rule-based</a:t>
            </a:r>
            <a:endParaRPr lang="en-US" dirty="0"/>
          </a:p>
          <a:p>
            <a:pPr marL="228600" indent="-228600">
              <a:buFont typeface="+mj-lt"/>
              <a:buAutoNum type="arabicPeriod"/>
            </a:pPr>
            <a:r>
              <a:rPr lang="en-US" b="1" dirty="0"/>
              <a:t>Deep Learning.</a:t>
            </a:r>
          </a:p>
          <a:p>
            <a:pPr marL="628650" lvl="1" indent="-171450">
              <a:buFont typeface="Arial" panose="020B0604020202020204" pitchFamily="34" charset="0"/>
              <a:buChar char="•"/>
            </a:pPr>
            <a:r>
              <a:rPr lang="vi-VN" dirty="0"/>
              <a:t>Input: log-Mel spectrogram</a:t>
            </a:r>
          </a:p>
          <a:p>
            <a:pPr marL="628650" lvl="1" indent="-171450">
              <a:buFont typeface="Arial" panose="020B0604020202020204" pitchFamily="34" charset="0"/>
              <a:buChar char="•"/>
            </a:pPr>
            <a:r>
              <a:rPr lang="vi-VN" dirty="0"/>
              <a:t>Model: CNN, CRNN học đặc trưng trực tiếp từ dữ liệu</a:t>
            </a:r>
          </a:p>
          <a:p>
            <a:pPr marL="628650" lvl="1" indent="-171450">
              <a:buFont typeface="Arial" panose="020B0604020202020204" pitchFamily="34" charset="0"/>
              <a:buChar char="•"/>
            </a:pPr>
            <a:r>
              <a:rPr lang="vi-VN" b="1" dirty="0"/>
              <a:t>Ưu:</a:t>
            </a:r>
            <a:r>
              <a:rPr lang="vi-VN" dirty="0"/>
              <a:t> hiệu quả cao với dataset lớn</a:t>
            </a:r>
          </a:p>
          <a:p>
            <a:pPr marL="628650" lvl="1" indent="-171450">
              <a:buFont typeface="Arial" panose="020B0604020202020204" pitchFamily="34" charset="0"/>
              <a:buChar char="•"/>
            </a:pPr>
            <a:r>
              <a:rPr lang="vi-VN" b="1" dirty="0"/>
              <a:t>Nhược:</a:t>
            </a:r>
            <a:r>
              <a:rPr lang="vi-VN" dirty="0"/>
              <a:t> nặng, cần GPU, khó triển khai realtime trên desktop CPU</a:t>
            </a:r>
          </a:p>
          <a:p>
            <a:pPr marL="228600" indent="-228600">
              <a:buFont typeface="+mj-lt"/>
              <a:buAutoNum type="arabicPeriod"/>
            </a:pPr>
            <a:endParaRPr lang="en-US" dirty="0"/>
          </a:p>
          <a:p>
            <a:pPr marL="228600" indent="-228600">
              <a:buFont typeface="+mj-lt"/>
              <a:buAutoNum type="arabicPeriod"/>
            </a:pPr>
            <a:r>
              <a:rPr lang="en-US" b="1" dirty="0"/>
              <a:t>Embedding</a:t>
            </a:r>
            <a:r>
              <a:rPr lang="en-US" dirty="0"/>
              <a:t>.</a:t>
            </a:r>
          </a:p>
          <a:p>
            <a:pPr marL="628650" lvl="1" indent="-171450">
              <a:buFont typeface="Arial" panose="020B0604020202020204" pitchFamily="34" charset="0"/>
              <a:buChar char="•"/>
            </a:pPr>
            <a:r>
              <a:rPr lang="vi-VN" dirty="0"/>
              <a:t>Sử dụng mô hình pre-trained về Speaker ID để lấy vector đặc trưng → classifier tuyến tính dự đoán giới tính</a:t>
            </a:r>
          </a:p>
          <a:p>
            <a:pPr marL="628650" lvl="1" indent="-171450">
              <a:buFont typeface="Arial" panose="020B0604020202020204" pitchFamily="34" charset="0"/>
              <a:buChar char="•"/>
            </a:pPr>
            <a:r>
              <a:rPr lang="vi-VN" b="1" dirty="0"/>
              <a:t>Ưu:</a:t>
            </a:r>
            <a:r>
              <a:rPr lang="vi-VN" dirty="0"/>
              <a:t> robust với môi trường và domain</a:t>
            </a:r>
          </a:p>
          <a:p>
            <a:pPr marL="628650" lvl="1" indent="-171450">
              <a:buFont typeface="Arial" panose="020B0604020202020204" pitchFamily="34" charset="0"/>
              <a:buChar char="•"/>
            </a:pPr>
            <a:r>
              <a:rPr lang="vi-VN" b="1" dirty="0"/>
              <a:t>Nhược:</a:t>
            </a:r>
            <a:r>
              <a:rPr lang="vi-VN" dirty="0"/>
              <a:t> pipeline phức tạp, phụ thuộc mô hình lớn</a:t>
            </a:r>
          </a:p>
          <a:p>
            <a:pPr marL="228600" indent="-228600">
              <a:buFont typeface="+mj-lt"/>
              <a:buAutoNum type="arabicPeriod"/>
            </a:pPr>
            <a:endParaRPr lang="en-US" dirty="0"/>
          </a:p>
        </p:txBody>
      </p:sp>
      <p:sp>
        <p:nvSpPr>
          <p:cNvPr id="4" name="Slide Number Placeholder 3">
            <a:extLst>
              <a:ext uri="{FF2B5EF4-FFF2-40B4-BE49-F238E27FC236}">
                <a16:creationId xmlns:a16="http://schemas.microsoft.com/office/drawing/2014/main" id="{368A3619-388E-D934-3839-AC52F1A6CBDF}"/>
              </a:ext>
            </a:extLst>
          </p:cNvPr>
          <p:cNvSpPr>
            <a:spLocks noGrp="1"/>
          </p:cNvSpPr>
          <p:nvPr>
            <p:ph type="sldNum" sz="quarter" idx="5"/>
          </p:nvPr>
        </p:nvSpPr>
        <p:spPr/>
        <p:txBody>
          <a:bodyPr/>
          <a:lstStyle/>
          <a:p>
            <a:fld id="{0AB26602-18AA-4183-AB81-2AE9DBDA1217}" type="slidenum">
              <a:rPr lang="en-US" smtClean="0"/>
              <a:t>5</a:t>
            </a:fld>
            <a:endParaRPr lang="en-US"/>
          </a:p>
        </p:txBody>
      </p:sp>
    </p:spTree>
    <p:extLst>
      <p:ext uri="{BB962C8B-B14F-4D97-AF65-F5344CB8AC3E}">
        <p14:creationId xmlns:p14="http://schemas.microsoft.com/office/powerpoint/2010/main" val="356554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D6A13-8452-E045-7166-BC85CEA2A8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4F9C9B-664F-E787-E6B7-B12D9CFCAF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75F06C-EB12-C533-88B7-2E9EBBA60C3D}"/>
              </a:ext>
            </a:extLst>
          </p:cNvPr>
          <p:cNvSpPr>
            <a:spLocks noGrp="1"/>
          </p:cNvSpPr>
          <p:nvPr>
            <p:ph type="body" idx="1"/>
          </p:nvPr>
        </p:nvSpPr>
        <p:spPr/>
        <p:txBody>
          <a:bodyPr/>
          <a:lstStyle/>
          <a:p>
            <a:pPr marL="0" indent="0">
              <a:buFont typeface="+mj-lt"/>
              <a:buNone/>
            </a:pPr>
            <a:r>
              <a:rPr lang="vi-VN" dirty="0"/>
              <a:t>Sau khi tham khảo các hướng nghiên cứu, nhóm đề xuất một hệ thống đơn giản nhưng đủ mạnh để chạy realtime trên máy tính cá nhân. Pipeline của hệ thống gồm 5 bước: ghi âm giọng nói, tiền xử lý, trích xuất đặc trưng, phân loại, và hiển thị kết quả.</a:t>
            </a:r>
            <a:br>
              <a:rPr lang="vi-VN" dirty="0"/>
            </a:br>
            <a:r>
              <a:rPr lang="vi-VN" dirty="0"/>
              <a:t>Trong bước trích xuất đặc trưng, nhóm mình chọn 3 đặc trưng chính: </a:t>
            </a:r>
            <a:r>
              <a:rPr lang="vi-VN" b="1" dirty="0"/>
              <a:t>F0, ZCR, RMS</a:t>
            </a:r>
            <a:r>
              <a:rPr lang="vi-VN" dirty="0"/>
              <a:t>. Trong đó F0 là đặc trưng quan trọng nhất để phân loại nam và nữ. Tuy nhiên để tránh sai sót khi F0 chồng lấn, nhóm mình bổ sung thêm ZCR. RMS giúp loại bỏ những đoạn không có giọng.</a:t>
            </a:r>
            <a:br>
              <a:rPr lang="vi-VN" dirty="0"/>
            </a:br>
            <a:r>
              <a:rPr lang="vi-VN" dirty="0"/>
              <a:t>Bộ phân loại được xây dựng dựa trên rule-based: đặt ngưỡng theo thống kê giọng nói nam và nữ. Ưu điểm là vừa nhẹ, vừa dễ giải thích, và chạy realtime.</a:t>
            </a:r>
            <a:br>
              <a:rPr lang="vi-VN" dirty="0"/>
            </a:br>
            <a:r>
              <a:rPr lang="vi-VN" dirty="0"/>
              <a:t>Hệ thống được đóng gói thành Desktop App sử dụng Python, với giao diện console đơn giản nhưng có thể mở rộng sau này.</a:t>
            </a:r>
            <a:endParaRPr lang="en-US" dirty="0"/>
          </a:p>
        </p:txBody>
      </p:sp>
      <p:sp>
        <p:nvSpPr>
          <p:cNvPr id="4" name="Slide Number Placeholder 3">
            <a:extLst>
              <a:ext uri="{FF2B5EF4-FFF2-40B4-BE49-F238E27FC236}">
                <a16:creationId xmlns:a16="http://schemas.microsoft.com/office/drawing/2014/main" id="{A57FC3C7-31A9-B683-06EC-16F83DE9CC2C}"/>
              </a:ext>
            </a:extLst>
          </p:cNvPr>
          <p:cNvSpPr>
            <a:spLocks noGrp="1"/>
          </p:cNvSpPr>
          <p:nvPr>
            <p:ph type="sldNum" sz="quarter" idx="5"/>
          </p:nvPr>
        </p:nvSpPr>
        <p:spPr/>
        <p:txBody>
          <a:bodyPr/>
          <a:lstStyle/>
          <a:p>
            <a:fld id="{0AB26602-18AA-4183-AB81-2AE9DBDA1217}" type="slidenum">
              <a:rPr lang="en-US" smtClean="0"/>
              <a:t>6</a:t>
            </a:fld>
            <a:endParaRPr lang="en-US"/>
          </a:p>
        </p:txBody>
      </p:sp>
    </p:spTree>
    <p:extLst>
      <p:ext uri="{BB962C8B-B14F-4D97-AF65-F5344CB8AC3E}">
        <p14:creationId xmlns:p14="http://schemas.microsoft.com/office/powerpoint/2010/main" val="3785022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C409E-6646-A8A0-2130-CEAD7A2F7D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F65236-50B8-A44E-03EB-049FAEA8C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767921-F7DA-923A-50B5-EE3F0543259A}"/>
              </a:ext>
            </a:extLst>
          </p:cNvPr>
          <p:cNvSpPr>
            <a:spLocks noGrp="1"/>
          </p:cNvSpPr>
          <p:nvPr>
            <p:ph type="body" idx="1"/>
          </p:nvPr>
        </p:nvSpPr>
        <p:spPr/>
        <p:txBody>
          <a:bodyPr/>
          <a:lstStyle/>
          <a:p>
            <a:r>
              <a:rPr lang="vi-VN" b="1" dirty="0"/>
              <a:t>Quy trình nghiên cứu của nhóm</a:t>
            </a:r>
          </a:p>
          <a:p>
            <a:r>
              <a:rPr lang="vi-VN" b="1" dirty="0"/>
              <a:t>Khảo sát và phân tích tài liệu (Literature Review)</a:t>
            </a:r>
            <a:endParaRPr lang="vi-VN" dirty="0"/>
          </a:p>
          <a:p>
            <a:pPr lvl="1"/>
            <a:r>
              <a:rPr lang="vi-VN" dirty="0"/>
              <a:t>Tìm hiểu các hướng: rule-based, MFCC + ML, CNN trên spectrogram, embedding (i-vector/x-vector).</a:t>
            </a:r>
          </a:p>
          <a:p>
            <a:pPr lvl="1"/>
            <a:r>
              <a:rPr lang="vi-VN" dirty="0"/>
              <a:t>Kết luận: với mục tiêu realtime trên desktop, chọn </a:t>
            </a:r>
            <a:r>
              <a:rPr lang="vi-VN" b="1" dirty="0"/>
              <a:t>baseline rule-based với F0 + ZCR + RMS</a:t>
            </a:r>
            <a:r>
              <a:rPr lang="vi-VN" dirty="0"/>
              <a:t>.</a:t>
            </a:r>
          </a:p>
          <a:p>
            <a:r>
              <a:rPr lang="vi-VN" b="1" dirty="0"/>
              <a:t>Thu thập và chuẩn bị dữ liệu (Data Collection)</a:t>
            </a:r>
            <a:endParaRPr lang="vi-VN" dirty="0"/>
          </a:p>
          <a:p>
            <a:pPr lvl="1"/>
            <a:r>
              <a:rPr lang="vi-VN" dirty="0"/>
              <a:t>Dữ liệu mẫu từ dataset công khai (Mozilla Common Voice, LibriSpeech).</a:t>
            </a:r>
          </a:p>
          <a:p>
            <a:pPr lvl="1"/>
            <a:r>
              <a:rPr lang="vi-VN" dirty="0"/>
              <a:t>Thu thêm bằng micro laptop để kiểm chứng trong điều kiện thực tế.</a:t>
            </a:r>
          </a:p>
          <a:p>
            <a:pPr lvl="1"/>
            <a:r>
              <a:rPr lang="vi-VN" dirty="0"/>
              <a:t>Chuyển đổi tất cả về mono, 16 kHz.</a:t>
            </a:r>
          </a:p>
          <a:p>
            <a:r>
              <a:rPr lang="vi-VN" b="1" dirty="0"/>
              <a:t>Tiền xử lý tín hiệu (Preprocessing)</a:t>
            </a:r>
            <a:endParaRPr lang="vi-VN" dirty="0"/>
          </a:p>
          <a:p>
            <a:pPr lvl="1"/>
            <a:r>
              <a:rPr lang="vi-VN" dirty="0"/>
              <a:t>Cắt khoảng lặng (trim silence).</a:t>
            </a:r>
          </a:p>
          <a:p>
            <a:pPr lvl="1"/>
            <a:r>
              <a:rPr lang="vi-VN" dirty="0"/>
              <a:t>Chuẩn hoá biên độ để loại bỏ ảnh hưởng của âm lượng.</a:t>
            </a:r>
          </a:p>
          <a:p>
            <a:pPr lvl="1"/>
            <a:r>
              <a:rPr lang="vi-VN" dirty="0"/>
              <a:t>Kiểm tra RMS để loại bỏ clip không có giọng.</a:t>
            </a:r>
          </a:p>
          <a:p>
            <a:r>
              <a:rPr lang="vi-VN" b="1" dirty="0"/>
              <a:t>Trích xuất đặc trưng (Feature Extraction)</a:t>
            </a:r>
            <a:endParaRPr lang="vi-VN" dirty="0"/>
          </a:p>
          <a:p>
            <a:pPr lvl="1"/>
            <a:r>
              <a:rPr lang="vi-VN" dirty="0"/>
              <a:t>Dùng librosa.pyin để ước lượng F0 → lấy median.</a:t>
            </a:r>
          </a:p>
          <a:p>
            <a:pPr lvl="1"/>
            <a:r>
              <a:rPr lang="vi-VN" dirty="0"/>
              <a:t>Tính ZCR trung bình trên toàn clip.</a:t>
            </a:r>
          </a:p>
          <a:p>
            <a:pPr lvl="1"/>
            <a:r>
              <a:rPr lang="vi-VN" dirty="0"/>
              <a:t>Tính RMS trung bình để xác định độ mạnh của tín hiệu.</a:t>
            </a:r>
          </a:p>
          <a:p>
            <a:r>
              <a:rPr lang="vi-VN" b="1" dirty="0"/>
              <a:t>Thiết kế bộ phân loại (Classifier Design)</a:t>
            </a:r>
            <a:endParaRPr lang="vi-VN" dirty="0"/>
          </a:p>
          <a:p>
            <a:pPr lvl="1"/>
            <a:r>
              <a:rPr lang="vi-VN" dirty="0"/>
              <a:t>Rule-based với ngưỡng dựa trên thống kê giọng nói nam/nữ.</a:t>
            </a:r>
          </a:p>
          <a:p>
            <a:pPr lvl="1"/>
            <a:r>
              <a:rPr lang="vi-VN" dirty="0"/>
              <a:t>Nếu F0 không tồn tại → Unknown.</a:t>
            </a:r>
          </a:p>
          <a:p>
            <a:pPr lvl="1"/>
            <a:r>
              <a:rPr lang="vi-VN" dirty="0"/>
              <a:t>Nếu F0 nằm ngoài vùng ngưỡng → dùng ZCR hỗ trợ quyết định.</a:t>
            </a:r>
          </a:p>
          <a:p>
            <a:r>
              <a:rPr lang="vi-VN" b="1" dirty="0"/>
              <a:t>Đánh giá (Evaluation)</a:t>
            </a:r>
            <a:endParaRPr lang="vi-VN" dirty="0"/>
          </a:p>
          <a:p>
            <a:pPr lvl="1"/>
            <a:r>
              <a:rPr lang="vi-VN" dirty="0"/>
              <a:t>Chia dữ liệu train/test.</a:t>
            </a:r>
          </a:p>
          <a:p>
            <a:pPr lvl="1"/>
            <a:r>
              <a:rPr lang="vi-VN" dirty="0"/>
              <a:t>Dùng Accuracy, Precision/Recall, Confusion Matrix.</a:t>
            </a:r>
          </a:p>
          <a:p>
            <a:pPr lvl="1"/>
            <a:r>
              <a:rPr lang="vi-VN" dirty="0"/>
              <a:t>Điều chỉnh ngưỡng F0/ZCR để giảm lỗi </a:t>
            </a:r>
            <a:r>
              <a:rPr lang="vi-VN" i="1" dirty="0"/>
              <a:t>nam cao/nữ trầm</a:t>
            </a:r>
            <a:r>
              <a:rPr lang="vi-VN" dirty="0"/>
              <a:t>.</a:t>
            </a:r>
          </a:p>
          <a:p>
            <a:r>
              <a:rPr lang="vi-VN" b="1" dirty="0"/>
              <a:t>Triển khai ứng dụng (Deployment)</a:t>
            </a:r>
            <a:endParaRPr lang="vi-VN" dirty="0"/>
          </a:p>
          <a:p>
            <a:pPr lvl="1"/>
            <a:r>
              <a:rPr lang="vi-VN" dirty="0"/>
              <a:t>Tích hợp vào Desktop App với sounddevice.</a:t>
            </a:r>
          </a:p>
          <a:p>
            <a:pPr lvl="1"/>
            <a:r>
              <a:rPr lang="vi-VN" dirty="0"/>
              <a:t>Test realtime với nhiều tình huống: yên tĩnh, có tiếng quạt, có nhạc nền.</a:t>
            </a:r>
          </a:p>
          <a:p>
            <a:pPr lvl="1"/>
            <a:r>
              <a:rPr lang="vi-VN" dirty="0"/>
              <a:t>Đóng gói bằng PyInstaller để chạy độc lập.</a:t>
            </a:r>
          </a:p>
          <a:p>
            <a:pPr marL="228600" indent="-228600">
              <a:buFont typeface="+mj-lt"/>
              <a:buAutoNum type="arabicPeriod"/>
            </a:pPr>
            <a:endParaRPr lang="en-US" dirty="0"/>
          </a:p>
        </p:txBody>
      </p:sp>
      <p:sp>
        <p:nvSpPr>
          <p:cNvPr id="4" name="Slide Number Placeholder 3">
            <a:extLst>
              <a:ext uri="{FF2B5EF4-FFF2-40B4-BE49-F238E27FC236}">
                <a16:creationId xmlns:a16="http://schemas.microsoft.com/office/drawing/2014/main" id="{2D828DBD-179D-D43B-11B0-82E1F3B1E047}"/>
              </a:ext>
            </a:extLst>
          </p:cNvPr>
          <p:cNvSpPr>
            <a:spLocks noGrp="1"/>
          </p:cNvSpPr>
          <p:nvPr>
            <p:ph type="sldNum" sz="quarter" idx="5"/>
          </p:nvPr>
        </p:nvSpPr>
        <p:spPr/>
        <p:txBody>
          <a:bodyPr/>
          <a:lstStyle/>
          <a:p>
            <a:fld id="{0AB26602-18AA-4183-AB81-2AE9DBDA1217}" type="slidenum">
              <a:rPr lang="en-US" smtClean="0"/>
              <a:t>7</a:t>
            </a:fld>
            <a:endParaRPr lang="en-US"/>
          </a:p>
        </p:txBody>
      </p:sp>
    </p:spTree>
    <p:extLst>
      <p:ext uri="{BB962C8B-B14F-4D97-AF65-F5344CB8AC3E}">
        <p14:creationId xmlns:p14="http://schemas.microsoft.com/office/powerpoint/2010/main" val="2045385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ST</a:t>
            </a:r>
          </a:p>
          <a:p>
            <a:pPr marL="628650" lvl="1" indent="-171450">
              <a:buFontTx/>
              <a:buChar char="-"/>
            </a:pPr>
            <a:r>
              <a:rPr lang="en-US" dirty="0" err="1"/>
              <a:t>Tín</a:t>
            </a:r>
            <a:r>
              <a:rPr lang="en-US" dirty="0"/>
              <a:t> </a:t>
            </a:r>
            <a:r>
              <a:rPr lang="en-US" dirty="0" err="1"/>
              <a:t>hiệu</a:t>
            </a:r>
            <a:r>
              <a:rPr lang="en-US" dirty="0"/>
              <a:t> </a:t>
            </a:r>
            <a:r>
              <a:rPr lang="en-US" dirty="0" err="1"/>
              <a:t>gốc</a:t>
            </a:r>
            <a:r>
              <a:rPr lang="en-US" dirty="0"/>
              <a:t> </a:t>
            </a:r>
            <a:r>
              <a:rPr lang="en-US" dirty="0" err="1"/>
              <a:t>theo</a:t>
            </a:r>
            <a:r>
              <a:rPr lang="en-US" dirty="0"/>
              <a:t> </a:t>
            </a:r>
            <a:r>
              <a:rPr lang="en-US" dirty="0" err="1"/>
              <a:t>thời</a:t>
            </a:r>
            <a:r>
              <a:rPr lang="en-US" dirty="0"/>
              <a:t> </a:t>
            </a:r>
            <a:r>
              <a:rPr lang="en-US" dirty="0" err="1"/>
              <a:t>gian</a:t>
            </a:r>
            <a:endParaRPr lang="en-US" dirty="0"/>
          </a:p>
          <a:p>
            <a:pPr marL="628650" lvl="1" indent="-171450">
              <a:buFontTx/>
              <a:buChar char="-"/>
            </a:pPr>
            <a:r>
              <a:rPr lang="en-US" dirty="0" err="1"/>
              <a:t>Thời</a:t>
            </a:r>
            <a:r>
              <a:rPr lang="en-US" dirty="0"/>
              <a:t> </a:t>
            </a:r>
            <a:r>
              <a:rPr lang="en-US" dirty="0" err="1"/>
              <a:t>điểm</a:t>
            </a:r>
            <a:r>
              <a:rPr lang="en-US" dirty="0"/>
              <a:t> </a:t>
            </a:r>
            <a:r>
              <a:rPr lang="en-US" dirty="0" err="1"/>
              <a:t>đang</a:t>
            </a:r>
            <a:r>
              <a:rPr lang="en-US" dirty="0"/>
              <a:t> </a:t>
            </a:r>
            <a:r>
              <a:rPr lang="en-US" dirty="0" err="1"/>
              <a:t>phân</a:t>
            </a:r>
            <a:r>
              <a:rPr lang="en-US" dirty="0"/>
              <a:t> </a:t>
            </a:r>
            <a:r>
              <a:rPr lang="en-US" dirty="0" err="1"/>
              <a:t>tích</a:t>
            </a:r>
            <a:endParaRPr lang="en-US" dirty="0"/>
          </a:p>
          <a:p>
            <a:pPr marL="628650" lvl="1" indent="-171450">
              <a:buFontTx/>
              <a:buChar char="-"/>
            </a:pPr>
            <a:r>
              <a:rPr lang="en-US" dirty="0" err="1"/>
              <a:t>Tần</a:t>
            </a:r>
            <a:r>
              <a:rPr lang="en-US" dirty="0"/>
              <a:t> </a:t>
            </a:r>
            <a:r>
              <a:rPr lang="en-US" dirty="0" err="1"/>
              <a:t>số</a:t>
            </a:r>
            <a:r>
              <a:rPr lang="en-US" dirty="0"/>
              <a:t> </a:t>
            </a:r>
            <a:r>
              <a:rPr lang="en-US" dirty="0" err="1"/>
              <a:t>đang</a:t>
            </a:r>
            <a:r>
              <a:rPr lang="en-US" dirty="0"/>
              <a:t> </a:t>
            </a:r>
            <a:r>
              <a:rPr lang="en-US" dirty="0" err="1"/>
              <a:t>phân</a:t>
            </a:r>
            <a:r>
              <a:rPr lang="en-US" dirty="0"/>
              <a:t> </a:t>
            </a:r>
            <a:r>
              <a:rPr lang="en-US" dirty="0" err="1"/>
              <a:t>tích</a:t>
            </a:r>
            <a:endParaRPr lang="en-US" dirty="0"/>
          </a:p>
          <a:p>
            <a:pPr marL="628650" lvl="1" indent="-171450">
              <a:buFontTx/>
              <a:buChar char="-"/>
            </a:pPr>
            <a:r>
              <a:rPr lang="en-US" dirty="0"/>
              <a:t>Thành </a:t>
            </a:r>
            <a:r>
              <a:rPr lang="en-US" dirty="0" err="1"/>
              <a:t>phần</a:t>
            </a:r>
            <a:r>
              <a:rPr lang="en-US" dirty="0"/>
              <a:t> </a:t>
            </a:r>
            <a:r>
              <a:rPr lang="en-US" dirty="0" err="1"/>
              <a:t>biến</a:t>
            </a:r>
            <a:r>
              <a:rPr lang="en-US" dirty="0"/>
              <a:t> </a:t>
            </a:r>
            <a:r>
              <a:rPr lang="en-US" dirty="0" err="1"/>
              <a:t>đổi</a:t>
            </a:r>
            <a:endParaRPr lang="en-US" dirty="0"/>
          </a:p>
          <a:p>
            <a:pPr marL="628650" lvl="1" indent="-171450">
              <a:buFontTx/>
              <a:buChar char="-"/>
            </a:pPr>
            <a:r>
              <a:rPr lang="en-US" dirty="0" err="1"/>
              <a:t>Hàm</a:t>
            </a:r>
            <a:r>
              <a:rPr lang="en-US" dirty="0"/>
              <a:t> Gaussian </a:t>
            </a:r>
            <a:r>
              <a:rPr lang="en-US" dirty="0" err="1"/>
              <a:t>điều</a:t>
            </a:r>
            <a:r>
              <a:rPr lang="en-US" dirty="0"/>
              <a:t> </a:t>
            </a:r>
            <a:r>
              <a:rPr lang="en-US" dirty="0" err="1"/>
              <a:t>chỉnh</a:t>
            </a:r>
            <a:r>
              <a:rPr lang="en-US" dirty="0"/>
              <a:t> </a:t>
            </a:r>
            <a:r>
              <a:rPr lang="en-US" dirty="0" err="1"/>
              <a:t>theo</a:t>
            </a:r>
            <a:r>
              <a:rPr lang="en-US" dirty="0"/>
              <a:t> </a:t>
            </a:r>
            <a:r>
              <a:rPr lang="en-US" dirty="0" err="1"/>
              <a:t>tần</a:t>
            </a:r>
            <a:r>
              <a:rPr lang="en-US" dirty="0"/>
              <a:t> </a:t>
            </a:r>
            <a:r>
              <a:rPr lang="en-US" dirty="0" err="1"/>
              <a:t>số</a:t>
            </a:r>
            <a:r>
              <a:rPr lang="en-US" dirty="0"/>
              <a:t> (</a:t>
            </a:r>
            <a:r>
              <a:rPr lang="en-US" dirty="0" err="1"/>
              <a:t>giúp</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vùng</a:t>
            </a:r>
            <a:r>
              <a:rPr lang="en-US" dirty="0"/>
              <a:t> </a:t>
            </a:r>
            <a:r>
              <a:rPr lang="en-US" dirty="0" err="1"/>
              <a:t>gần</a:t>
            </a:r>
            <a:r>
              <a:rPr lang="en-US" dirty="0"/>
              <a:t> </a:t>
            </a:r>
            <a:r>
              <a:rPr lang="en-US" dirty="0" err="1"/>
              <a:t>thời</a:t>
            </a:r>
            <a:r>
              <a:rPr lang="en-US" dirty="0"/>
              <a:t> </a:t>
            </a:r>
            <a:r>
              <a:rPr lang="en-US" dirty="0" err="1"/>
              <a:t>điểm</a:t>
            </a:r>
            <a:r>
              <a:rPr lang="en-US" dirty="0"/>
              <a:t> t)</a:t>
            </a:r>
          </a:p>
          <a:p>
            <a:pPr marL="171450" indent="-171450">
              <a:buFontTx/>
              <a:buChar char="-"/>
            </a:pPr>
            <a:r>
              <a:rPr lang="en-US" dirty="0"/>
              <a:t>HT</a:t>
            </a:r>
          </a:p>
          <a:p>
            <a:pPr marL="628650" lvl="1" indent="-171450">
              <a:buFontTx/>
              <a:buChar char="-"/>
            </a:pPr>
            <a:r>
              <a:rPr lang="en-US" dirty="0" err="1"/>
              <a:t>Tín</a:t>
            </a:r>
            <a:r>
              <a:rPr lang="en-US" dirty="0"/>
              <a:t> </a:t>
            </a:r>
            <a:r>
              <a:rPr lang="en-US" dirty="0" err="1"/>
              <a:t>hiệu</a:t>
            </a:r>
            <a:r>
              <a:rPr lang="en-US" dirty="0"/>
              <a:t> Hilbert </a:t>
            </a:r>
            <a:r>
              <a:rPr lang="en-US" dirty="0" err="1"/>
              <a:t>của</a:t>
            </a:r>
            <a:r>
              <a:rPr lang="en-US" dirty="0"/>
              <a:t> x(t)</a:t>
            </a:r>
          </a:p>
          <a:p>
            <a:pPr marL="628650" lvl="1" indent="-171450">
              <a:buFontTx/>
              <a:buChar char="-"/>
            </a:pPr>
            <a:r>
              <a:rPr lang="en-US" dirty="0" err="1"/>
              <a:t>Giá</a:t>
            </a:r>
            <a:r>
              <a:rPr lang="en-US" dirty="0"/>
              <a:t> </a:t>
            </a:r>
            <a:r>
              <a:rPr lang="en-US" dirty="0" err="1"/>
              <a:t>trị</a:t>
            </a:r>
            <a:r>
              <a:rPr lang="en-US" dirty="0"/>
              <a:t> </a:t>
            </a:r>
            <a:r>
              <a:rPr lang="en-US" dirty="0" err="1"/>
              <a:t>chính</a:t>
            </a:r>
            <a:r>
              <a:rPr lang="en-US" dirty="0"/>
              <a:t> </a:t>
            </a:r>
            <a:r>
              <a:rPr lang="en-US" dirty="0" err="1"/>
              <a:t>của</a:t>
            </a:r>
            <a:r>
              <a:rPr lang="en-US" dirty="0"/>
              <a:t> </a:t>
            </a:r>
            <a:r>
              <a:rPr lang="en-US" dirty="0" err="1"/>
              <a:t>tích</a:t>
            </a:r>
            <a:r>
              <a:rPr lang="en-US" dirty="0"/>
              <a:t> </a:t>
            </a:r>
            <a:r>
              <a:rPr lang="en-US" dirty="0" err="1"/>
              <a:t>phân</a:t>
            </a:r>
            <a:r>
              <a:rPr lang="en-US" dirty="0"/>
              <a:t> – </a:t>
            </a:r>
            <a:r>
              <a:rPr lang="en-US" dirty="0" err="1"/>
              <a:t>đảm</a:t>
            </a:r>
            <a:r>
              <a:rPr lang="en-US" dirty="0"/>
              <a:t> </a:t>
            </a:r>
            <a:r>
              <a:rPr lang="en-US" dirty="0" err="1"/>
              <a:t>bảo</a:t>
            </a:r>
            <a:r>
              <a:rPr lang="en-US" dirty="0"/>
              <a:t> </a:t>
            </a:r>
            <a:r>
              <a:rPr lang="en-US" dirty="0" err="1"/>
              <a:t>hội</a:t>
            </a:r>
            <a:r>
              <a:rPr lang="en-US" dirty="0"/>
              <a:t> </a:t>
            </a:r>
            <a:r>
              <a:rPr lang="en-US" dirty="0" err="1"/>
              <a:t>tụ</a:t>
            </a:r>
            <a:endParaRPr lang="en-US" dirty="0"/>
          </a:p>
          <a:p>
            <a:pPr marL="628650" lvl="1" indent="-171450">
              <a:buFontTx/>
              <a:buChar char="-"/>
            </a:pPr>
            <a:r>
              <a:rPr lang="en-US" dirty="0" err="1"/>
              <a:t>Hạt</a:t>
            </a:r>
            <a:r>
              <a:rPr lang="en-US" dirty="0"/>
              <a:t> </a:t>
            </a:r>
            <a:r>
              <a:rPr lang="en-US" dirty="0" err="1"/>
              <a:t>nhân</a:t>
            </a:r>
            <a:r>
              <a:rPr lang="en-US" dirty="0"/>
              <a:t> </a:t>
            </a:r>
            <a:r>
              <a:rPr lang="en-US" dirty="0" err="1"/>
              <a:t>trong</a:t>
            </a:r>
            <a:r>
              <a:rPr lang="en-US" dirty="0"/>
              <a:t> </a:t>
            </a:r>
            <a:r>
              <a:rPr lang="en-US" dirty="0" err="1"/>
              <a:t>xử</a:t>
            </a:r>
            <a:r>
              <a:rPr lang="en-US" dirty="0"/>
              <a:t> </a:t>
            </a:r>
            <a:r>
              <a:rPr lang="en-US" dirty="0" err="1"/>
              <a:t>lý</a:t>
            </a:r>
            <a:r>
              <a:rPr lang="en-US" dirty="0"/>
              <a:t> </a:t>
            </a:r>
            <a:r>
              <a:rPr lang="en-US" dirty="0" err="1"/>
              <a:t>tín</a:t>
            </a:r>
            <a:r>
              <a:rPr lang="en-US" dirty="0"/>
              <a:t> </a:t>
            </a:r>
            <a:r>
              <a:rPr lang="en-US" dirty="0" err="1"/>
              <a:t>hiệu</a:t>
            </a: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0AB26602-18AA-4183-AB81-2AE9DBDA1217}" type="slidenum">
              <a:rPr lang="en-US" smtClean="0"/>
              <a:t>8</a:t>
            </a:fld>
            <a:endParaRPr lang="en-US"/>
          </a:p>
        </p:txBody>
      </p:sp>
    </p:spTree>
    <p:extLst>
      <p:ext uri="{BB962C8B-B14F-4D97-AF65-F5344CB8AC3E}">
        <p14:creationId xmlns:p14="http://schemas.microsoft.com/office/powerpoint/2010/main" val="388557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AC78F-1341-5713-6C8C-5D2D90C4FC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DD929B-EB59-E45E-31D7-A177F7B238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8E111-BF28-5D7C-AF08-D2EDD8A415FA}"/>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91F93825-2E76-954B-E583-1ED8C809205C}"/>
              </a:ext>
            </a:extLst>
          </p:cNvPr>
          <p:cNvSpPr>
            <a:spLocks noGrp="1"/>
          </p:cNvSpPr>
          <p:nvPr>
            <p:ph type="sldNum" sz="quarter" idx="5"/>
          </p:nvPr>
        </p:nvSpPr>
        <p:spPr/>
        <p:txBody>
          <a:bodyPr/>
          <a:lstStyle/>
          <a:p>
            <a:fld id="{0AB26602-18AA-4183-AB81-2AE9DBDA1217}" type="slidenum">
              <a:rPr lang="en-US" smtClean="0"/>
              <a:t>9</a:t>
            </a:fld>
            <a:endParaRPr lang="en-US"/>
          </a:p>
        </p:txBody>
      </p:sp>
    </p:spTree>
    <p:extLst>
      <p:ext uri="{BB962C8B-B14F-4D97-AF65-F5344CB8AC3E}">
        <p14:creationId xmlns:p14="http://schemas.microsoft.com/office/powerpoint/2010/main" val="1595175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D140F-838E-A57F-D8F6-F7ADFFC226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24361F-E6B1-72D1-2357-6D66A41B04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F774F9-23D3-1E2D-0875-A2AA8C2A1278}"/>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BAD2FCBC-BB79-ACDF-D35B-8FC10F991992}"/>
              </a:ext>
            </a:extLst>
          </p:cNvPr>
          <p:cNvSpPr>
            <a:spLocks noGrp="1"/>
          </p:cNvSpPr>
          <p:nvPr>
            <p:ph type="sldNum" sz="quarter" idx="5"/>
          </p:nvPr>
        </p:nvSpPr>
        <p:spPr/>
        <p:txBody>
          <a:bodyPr/>
          <a:lstStyle/>
          <a:p>
            <a:fld id="{0AB26602-18AA-4183-AB81-2AE9DBDA1217}" type="slidenum">
              <a:rPr lang="en-US" smtClean="0"/>
              <a:t>10</a:t>
            </a:fld>
            <a:endParaRPr lang="en-US"/>
          </a:p>
        </p:txBody>
      </p:sp>
    </p:spTree>
    <p:extLst>
      <p:ext uri="{BB962C8B-B14F-4D97-AF65-F5344CB8AC3E}">
        <p14:creationId xmlns:p14="http://schemas.microsoft.com/office/powerpoint/2010/main" val="1781228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FD94A-1081-A4B9-1E5A-0DCE1DDED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A4217F-0B43-773A-4109-BC224D7C4A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5A4D04-81E6-9E60-9FED-08AA2582483D}"/>
              </a:ext>
            </a:extLst>
          </p:cNvPr>
          <p:cNvSpPr>
            <a:spLocks noGrp="1"/>
          </p:cNvSpPr>
          <p:nvPr>
            <p:ph type="body" idx="1"/>
          </p:nvPr>
        </p:nvSpPr>
        <p:spPr/>
        <p:txBody>
          <a:bodyPr/>
          <a:lstStyle/>
          <a:p>
            <a:r>
              <a:rPr lang="vi-VN" dirty="0"/>
              <a:t>Để kiểm chứng hệ thống, nhóm thiết kế thí nghiệm gồm hai phần.</a:t>
            </a:r>
            <a:br>
              <a:rPr lang="vi-VN" dirty="0"/>
            </a:br>
            <a:r>
              <a:rPr lang="vi-VN" b="1" dirty="0"/>
              <a:t>Thứ nhất là offline</a:t>
            </a:r>
            <a:r>
              <a:rPr lang="vi-VN" dirty="0"/>
              <a:t>, sử dụng</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 </a:t>
            </a:r>
            <a:r>
              <a:rPr lang="en-US" dirty="0" err="1"/>
              <a:t>từ</a:t>
            </a:r>
            <a:r>
              <a:rPr lang="en-US" dirty="0"/>
              <a:t> </a:t>
            </a:r>
            <a:r>
              <a:rPr lang="en-US" dirty="0" err="1"/>
              <a:t>kaggle</a:t>
            </a:r>
            <a:r>
              <a:rPr lang="vi-VN" dirty="0"/>
              <a:t>. Pipeline chạy trên file WAV với ba đặc trưng F0, ZCR, RMS. Sau đó nhóm tính Accuracy, Precision/Recall và dựng Confusion Matrix để xem lỗi thường rơi vào đâu.</a:t>
            </a:r>
            <a:br>
              <a:rPr lang="vi-VN" dirty="0"/>
            </a:br>
            <a:r>
              <a:rPr lang="vi-VN" b="1" dirty="0"/>
              <a:t>Thứ hai là realtime</a:t>
            </a:r>
            <a:r>
              <a:rPr lang="vi-VN" dirty="0"/>
              <a:t>, chạy trực tiếp trên Desktop App. Người dùng nói 1–3 giây, hệ thống xử lý khối tín hiệu, tính toán đặc trưng, và in ra kết quả Male / Female / Unknown ngay trên console. Nhóm mình thử nghiệm trong nhiều bối cảnh: yên tĩnh, có quạt, có nhạc nền, và cả trường hợp nam giọng cao hoặc nữ giọng trầm.</a:t>
            </a:r>
            <a:br>
              <a:rPr lang="vi-VN" dirty="0"/>
            </a:br>
            <a:r>
              <a:rPr lang="vi-VN" dirty="0"/>
              <a:t>Các chỉ số được sử dụng chủ yếu là Accuracy, Precision, Recall và Confusion Matrix. Đây là những thước đo quen thuộc, vừa dễ hiểu, vừa phản ánh được các lỗi phổ biến.</a:t>
            </a:r>
            <a:endParaRPr lang="en-US" dirty="0"/>
          </a:p>
        </p:txBody>
      </p:sp>
      <p:sp>
        <p:nvSpPr>
          <p:cNvPr id="4" name="Slide Number Placeholder 3">
            <a:extLst>
              <a:ext uri="{FF2B5EF4-FFF2-40B4-BE49-F238E27FC236}">
                <a16:creationId xmlns:a16="http://schemas.microsoft.com/office/drawing/2014/main" id="{2599F586-F218-08D1-E36D-C40ABF861212}"/>
              </a:ext>
            </a:extLst>
          </p:cNvPr>
          <p:cNvSpPr>
            <a:spLocks noGrp="1"/>
          </p:cNvSpPr>
          <p:nvPr>
            <p:ph type="sldNum" sz="quarter" idx="5"/>
          </p:nvPr>
        </p:nvSpPr>
        <p:spPr/>
        <p:txBody>
          <a:bodyPr/>
          <a:lstStyle/>
          <a:p>
            <a:fld id="{0AB26602-18AA-4183-AB81-2AE9DBDA1217}" type="slidenum">
              <a:rPr lang="en-US" smtClean="0"/>
              <a:t>11</a:t>
            </a:fld>
            <a:endParaRPr lang="en-US"/>
          </a:p>
        </p:txBody>
      </p:sp>
    </p:spTree>
    <p:extLst>
      <p:ext uri="{BB962C8B-B14F-4D97-AF65-F5344CB8AC3E}">
        <p14:creationId xmlns:p14="http://schemas.microsoft.com/office/powerpoint/2010/main" val="898947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09CB-AF38-17FA-3F84-7F13BEA674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AF669F-7A15-663D-E7D2-662B2217C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B10089-E506-CC02-C99A-E9738E80D9A3}"/>
              </a:ext>
            </a:extLst>
          </p:cNvPr>
          <p:cNvSpPr>
            <a:spLocks noGrp="1"/>
          </p:cNvSpPr>
          <p:nvPr>
            <p:ph type="dt" sz="half" idx="10"/>
          </p:nvPr>
        </p:nvSpPr>
        <p:spPr/>
        <p:txBody>
          <a:bodyPr/>
          <a:lstStyle/>
          <a:p>
            <a:fld id="{CC112A72-CF3D-472D-AE4C-A609A4CF206E}" type="datetimeFigureOut">
              <a:rPr lang="en-US" smtClean="0"/>
              <a:t>8/25/2025</a:t>
            </a:fld>
            <a:endParaRPr lang="en-US"/>
          </a:p>
        </p:txBody>
      </p:sp>
      <p:sp>
        <p:nvSpPr>
          <p:cNvPr id="5" name="Footer Placeholder 4">
            <a:extLst>
              <a:ext uri="{FF2B5EF4-FFF2-40B4-BE49-F238E27FC236}">
                <a16:creationId xmlns:a16="http://schemas.microsoft.com/office/drawing/2014/main" id="{0B39FA4B-D8CE-29BF-E0F3-4D27150CD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CBE0E-4D5D-6EB3-3F2F-3B8E4F4FA5F7}"/>
              </a:ext>
            </a:extLst>
          </p:cNvPr>
          <p:cNvSpPr>
            <a:spLocks noGrp="1"/>
          </p:cNvSpPr>
          <p:nvPr>
            <p:ph type="sldNum" sz="quarter" idx="12"/>
          </p:nvPr>
        </p:nvSpPr>
        <p:spPr/>
        <p:txBody>
          <a:bodyPr/>
          <a:lstStyle/>
          <a:p>
            <a:fld id="{3575B88A-5F4A-4C85-B14E-1C3AB9CC8DD0}" type="slidenum">
              <a:rPr lang="en-US" smtClean="0"/>
              <a:t>‹#›</a:t>
            </a:fld>
            <a:endParaRPr lang="en-US"/>
          </a:p>
        </p:txBody>
      </p:sp>
    </p:spTree>
    <p:extLst>
      <p:ext uri="{BB962C8B-B14F-4D97-AF65-F5344CB8AC3E}">
        <p14:creationId xmlns:p14="http://schemas.microsoft.com/office/powerpoint/2010/main" val="106514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61FC-D153-DAD8-5C11-DEEDCCE513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B41212-7ED9-9FE0-7A34-FA0F4B941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4ED95-35D2-212A-518C-458FAF392C2A}"/>
              </a:ext>
            </a:extLst>
          </p:cNvPr>
          <p:cNvSpPr>
            <a:spLocks noGrp="1"/>
          </p:cNvSpPr>
          <p:nvPr>
            <p:ph type="dt" sz="half" idx="10"/>
          </p:nvPr>
        </p:nvSpPr>
        <p:spPr/>
        <p:txBody>
          <a:bodyPr/>
          <a:lstStyle/>
          <a:p>
            <a:fld id="{CC112A72-CF3D-472D-AE4C-A609A4CF206E}" type="datetimeFigureOut">
              <a:rPr lang="en-US" smtClean="0"/>
              <a:t>8/25/2025</a:t>
            </a:fld>
            <a:endParaRPr lang="en-US"/>
          </a:p>
        </p:txBody>
      </p:sp>
      <p:sp>
        <p:nvSpPr>
          <p:cNvPr id="5" name="Footer Placeholder 4">
            <a:extLst>
              <a:ext uri="{FF2B5EF4-FFF2-40B4-BE49-F238E27FC236}">
                <a16:creationId xmlns:a16="http://schemas.microsoft.com/office/drawing/2014/main" id="{6003B44E-B4DE-2DE2-4883-0A0E9100E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E627D-E6B7-500F-B530-D871CC93610F}"/>
              </a:ext>
            </a:extLst>
          </p:cNvPr>
          <p:cNvSpPr>
            <a:spLocks noGrp="1"/>
          </p:cNvSpPr>
          <p:nvPr>
            <p:ph type="sldNum" sz="quarter" idx="12"/>
          </p:nvPr>
        </p:nvSpPr>
        <p:spPr/>
        <p:txBody>
          <a:bodyPr/>
          <a:lstStyle/>
          <a:p>
            <a:fld id="{3575B88A-5F4A-4C85-B14E-1C3AB9CC8DD0}" type="slidenum">
              <a:rPr lang="en-US" smtClean="0"/>
              <a:t>‹#›</a:t>
            </a:fld>
            <a:endParaRPr lang="en-US"/>
          </a:p>
        </p:txBody>
      </p:sp>
    </p:spTree>
    <p:extLst>
      <p:ext uri="{BB962C8B-B14F-4D97-AF65-F5344CB8AC3E}">
        <p14:creationId xmlns:p14="http://schemas.microsoft.com/office/powerpoint/2010/main" val="3008042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03488-9C37-3DE9-7520-30FAF44B7F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45F830-8322-E17C-FB7B-43E3E7D76B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F21AF-75E6-26CC-7355-3234B0E044CE}"/>
              </a:ext>
            </a:extLst>
          </p:cNvPr>
          <p:cNvSpPr>
            <a:spLocks noGrp="1"/>
          </p:cNvSpPr>
          <p:nvPr>
            <p:ph type="dt" sz="half" idx="10"/>
          </p:nvPr>
        </p:nvSpPr>
        <p:spPr/>
        <p:txBody>
          <a:bodyPr/>
          <a:lstStyle/>
          <a:p>
            <a:fld id="{CC112A72-CF3D-472D-AE4C-A609A4CF206E}" type="datetimeFigureOut">
              <a:rPr lang="en-US" smtClean="0"/>
              <a:t>8/25/2025</a:t>
            </a:fld>
            <a:endParaRPr lang="en-US"/>
          </a:p>
        </p:txBody>
      </p:sp>
      <p:sp>
        <p:nvSpPr>
          <p:cNvPr id="5" name="Footer Placeholder 4">
            <a:extLst>
              <a:ext uri="{FF2B5EF4-FFF2-40B4-BE49-F238E27FC236}">
                <a16:creationId xmlns:a16="http://schemas.microsoft.com/office/drawing/2014/main" id="{1BCB0830-86DC-21D5-6B34-1030EF267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9093F-F706-25F0-D07D-D26DB7861296}"/>
              </a:ext>
            </a:extLst>
          </p:cNvPr>
          <p:cNvSpPr>
            <a:spLocks noGrp="1"/>
          </p:cNvSpPr>
          <p:nvPr>
            <p:ph type="sldNum" sz="quarter" idx="12"/>
          </p:nvPr>
        </p:nvSpPr>
        <p:spPr/>
        <p:txBody>
          <a:bodyPr/>
          <a:lstStyle/>
          <a:p>
            <a:fld id="{3575B88A-5F4A-4C85-B14E-1C3AB9CC8DD0}" type="slidenum">
              <a:rPr lang="en-US" smtClean="0"/>
              <a:t>‹#›</a:t>
            </a:fld>
            <a:endParaRPr lang="en-US"/>
          </a:p>
        </p:txBody>
      </p:sp>
    </p:spTree>
    <p:extLst>
      <p:ext uri="{BB962C8B-B14F-4D97-AF65-F5344CB8AC3E}">
        <p14:creationId xmlns:p14="http://schemas.microsoft.com/office/powerpoint/2010/main" val="314435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ED8D-5E46-FC65-4900-1906557AF5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4C3108-131F-0E52-5869-FA9A9267C2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616C59-44EC-5E12-EC89-599E9AE4BB57}"/>
              </a:ext>
            </a:extLst>
          </p:cNvPr>
          <p:cNvSpPr>
            <a:spLocks noGrp="1"/>
          </p:cNvSpPr>
          <p:nvPr>
            <p:ph type="dt" sz="half" idx="10"/>
          </p:nvPr>
        </p:nvSpPr>
        <p:spPr/>
        <p:txBody>
          <a:bodyPr/>
          <a:lstStyle/>
          <a:p>
            <a:fld id="{CC112A72-CF3D-472D-AE4C-A609A4CF206E}" type="datetimeFigureOut">
              <a:rPr lang="en-US" smtClean="0"/>
              <a:t>8/25/2025</a:t>
            </a:fld>
            <a:endParaRPr lang="en-US"/>
          </a:p>
        </p:txBody>
      </p:sp>
      <p:sp>
        <p:nvSpPr>
          <p:cNvPr id="5" name="Footer Placeholder 4">
            <a:extLst>
              <a:ext uri="{FF2B5EF4-FFF2-40B4-BE49-F238E27FC236}">
                <a16:creationId xmlns:a16="http://schemas.microsoft.com/office/drawing/2014/main" id="{B0EA7708-F879-FBC0-42F4-2B4CBFE37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BD5F4-3E40-95AD-4567-0D4231FF4CB1}"/>
              </a:ext>
            </a:extLst>
          </p:cNvPr>
          <p:cNvSpPr>
            <a:spLocks noGrp="1"/>
          </p:cNvSpPr>
          <p:nvPr>
            <p:ph type="sldNum" sz="quarter" idx="12"/>
          </p:nvPr>
        </p:nvSpPr>
        <p:spPr/>
        <p:txBody>
          <a:bodyPr/>
          <a:lstStyle/>
          <a:p>
            <a:fld id="{3575B88A-5F4A-4C85-B14E-1C3AB9CC8DD0}" type="slidenum">
              <a:rPr lang="en-US" smtClean="0"/>
              <a:t>‹#›</a:t>
            </a:fld>
            <a:endParaRPr lang="en-US"/>
          </a:p>
        </p:txBody>
      </p:sp>
    </p:spTree>
    <p:extLst>
      <p:ext uri="{BB962C8B-B14F-4D97-AF65-F5344CB8AC3E}">
        <p14:creationId xmlns:p14="http://schemas.microsoft.com/office/powerpoint/2010/main" val="3937320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2605F-53EE-5D73-EE36-D127744FBB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BAE24-47E9-2A9B-ADA1-44DABA158D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298CB4-8DAF-06E7-6776-9BFB3485CD64}"/>
              </a:ext>
            </a:extLst>
          </p:cNvPr>
          <p:cNvSpPr>
            <a:spLocks noGrp="1"/>
          </p:cNvSpPr>
          <p:nvPr>
            <p:ph type="dt" sz="half" idx="10"/>
          </p:nvPr>
        </p:nvSpPr>
        <p:spPr/>
        <p:txBody>
          <a:bodyPr/>
          <a:lstStyle/>
          <a:p>
            <a:fld id="{CC112A72-CF3D-472D-AE4C-A609A4CF206E}" type="datetimeFigureOut">
              <a:rPr lang="en-US" smtClean="0"/>
              <a:t>8/25/2025</a:t>
            </a:fld>
            <a:endParaRPr lang="en-US"/>
          </a:p>
        </p:txBody>
      </p:sp>
      <p:sp>
        <p:nvSpPr>
          <p:cNvPr id="5" name="Footer Placeholder 4">
            <a:extLst>
              <a:ext uri="{FF2B5EF4-FFF2-40B4-BE49-F238E27FC236}">
                <a16:creationId xmlns:a16="http://schemas.microsoft.com/office/drawing/2014/main" id="{213C1C3C-9F41-77B1-0112-22C796A1C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D0AAD-4D10-1985-9076-CDEA5721848D}"/>
              </a:ext>
            </a:extLst>
          </p:cNvPr>
          <p:cNvSpPr>
            <a:spLocks noGrp="1"/>
          </p:cNvSpPr>
          <p:nvPr>
            <p:ph type="sldNum" sz="quarter" idx="12"/>
          </p:nvPr>
        </p:nvSpPr>
        <p:spPr/>
        <p:txBody>
          <a:bodyPr/>
          <a:lstStyle/>
          <a:p>
            <a:fld id="{3575B88A-5F4A-4C85-B14E-1C3AB9CC8DD0}" type="slidenum">
              <a:rPr lang="en-US" smtClean="0"/>
              <a:t>‹#›</a:t>
            </a:fld>
            <a:endParaRPr lang="en-US"/>
          </a:p>
        </p:txBody>
      </p:sp>
    </p:spTree>
    <p:extLst>
      <p:ext uri="{BB962C8B-B14F-4D97-AF65-F5344CB8AC3E}">
        <p14:creationId xmlns:p14="http://schemas.microsoft.com/office/powerpoint/2010/main" val="259221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25FC-D586-C545-FB3E-3B10884815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D30D1-2772-9C8E-0B8E-BE9EAA3C11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218FFD-4E31-59F8-10B4-3EC04D4BB8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61569-F691-6F42-E747-87FEBF30A311}"/>
              </a:ext>
            </a:extLst>
          </p:cNvPr>
          <p:cNvSpPr>
            <a:spLocks noGrp="1"/>
          </p:cNvSpPr>
          <p:nvPr>
            <p:ph type="dt" sz="half" idx="10"/>
          </p:nvPr>
        </p:nvSpPr>
        <p:spPr/>
        <p:txBody>
          <a:bodyPr/>
          <a:lstStyle/>
          <a:p>
            <a:fld id="{CC112A72-CF3D-472D-AE4C-A609A4CF206E}" type="datetimeFigureOut">
              <a:rPr lang="en-US" smtClean="0"/>
              <a:t>8/25/2025</a:t>
            </a:fld>
            <a:endParaRPr lang="en-US"/>
          </a:p>
        </p:txBody>
      </p:sp>
      <p:sp>
        <p:nvSpPr>
          <p:cNvPr id="6" name="Footer Placeholder 5">
            <a:extLst>
              <a:ext uri="{FF2B5EF4-FFF2-40B4-BE49-F238E27FC236}">
                <a16:creationId xmlns:a16="http://schemas.microsoft.com/office/drawing/2014/main" id="{0D8A0F02-4F05-6EC7-74C7-21E25FCCA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881AE-5E58-B8D2-12C5-D603DD3DD24F}"/>
              </a:ext>
            </a:extLst>
          </p:cNvPr>
          <p:cNvSpPr>
            <a:spLocks noGrp="1"/>
          </p:cNvSpPr>
          <p:nvPr>
            <p:ph type="sldNum" sz="quarter" idx="12"/>
          </p:nvPr>
        </p:nvSpPr>
        <p:spPr/>
        <p:txBody>
          <a:bodyPr/>
          <a:lstStyle/>
          <a:p>
            <a:fld id="{3575B88A-5F4A-4C85-B14E-1C3AB9CC8DD0}" type="slidenum">
              <a:rPr lang="en-US" smtClean="0"/>
              <a:t>‹#›</a:t>
            </a:fld>
            <a:endParaRPr lang="en-US"/>
          </a:p>
        </p:txBody>
      </p:sp>
    </p:spTree>
    <p:extLst>
      <p:ext uri="{BB962C8B-B14F-4D97-AF65-F5344CB8AC3E}">
        <p14:creationId xmlns:p14="http://schemas.microsoft.com/office/powerpoint/2010/main" val="380414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D0BD-5CFA-8C6B-9DF5-4B3F39098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842288-C955-0A4B-6B09-D6EEF90191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F6855-F40B-FD5D-F8A7-96A2BF0D89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D1D9E6-36CC-EF6E-48DD-364992B1C9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9B3DAA-8697-4474-E900-DA452EDB51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8C582-2F2D-89AB-E3A0-C434A7E2D5B4}"/>
              </a:ext>
            </a:extLst>
          </p:cNvPr>
          <p:cNvSpPr>
            <a:spLocks noGrp="1"/>
          </p:cNvSpPr>
          <p:nvPr>
            <p:ph type="dt" sz="half" idx="10"/>
          </p:nvPr>
        </p:nvSpPr>
        <p:spPr/>
        <p:txBody>
          <a:bodyPr/>
          <a:lstStyle/>
          <a:p>
            <a:fld id="{CC112A72-CF3D-472D-AE4C-A609A4CF206E}" type="datetimeFigureOut">
              <a:rPr lang="en-US" smtClean="0"/>
              <a:t>8/25/2025</a:t>
            </a:fld>
            <a:endParaRPr lang="en-US"/>
          </a:p>
        </p:txBody>
      </p:sp>
      <p:sp>
        <p:nvSpPr>
          <p:cNvPr id="8" name="Footer Placeholder 7">
            <a:extLst>
              <a:ext uri="{FF2B5EF4-FFF2-40B4-BE49-F238E27FC236}">
                <a16:creationId xmlns:a16="http://schemas.microsoft.com/office/drawing/2014/main" id="{B03F1F0B-4A76-01E6-A3EB-5C9E42725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B6686C-C48A-BC46-F6D4-566D009A8EC1}"/>
              </a:ext>
            </a:extLst>
          </p:cNvPr>
          <p:cNvSpPr>
            <a:spLocks noGrp="1"/>
          </p:cNvSpPr>
          <p:nvPr>
            <p:ph type="sldNum" sz="quarter" idx="12"/>
          </p:nvPr>
        </p:nvSpPr>
        <p:spPr/>
        <p:txBody>
          <a:bodyPr/>
          <a:lstStyle/>
          <a:p>
            <a:fld id="{3575B88A-5F4A-4C85-B14E-1C3AB9CC8DD0}" type="slidenum">
              <a:rPr lang="en-US" smtClean="0"/>
              <a:t>‹#›</a:t>
            </a:fld>
            <a:endParaRPr lang="en-US"/>
          </a:p>
        </p:txBody>
      </p:sp>
    </p:spTree>
    <p:extLst>
      <p:ext uri="{BB962C8B-B14F-4D97-AF65-F5344CB8AC3E}">
        <p14:creationId xmlns:p14="http://schemas.microsoft.com/office/powerpoint/2010/main" val="20255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FFB5-8AC4-316F-87AE-F65503148A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458CD7-B45F-B135-C7E6-FA3A70E10256}"/>
              </a:ext>
            </a:extLst>
          </p:cNvPr>
          <p:cNvSpPr>
            <a:spLocks noGrp="1"/>
          </p:cNvSpPr>
          <p:nvPr>
            <p:ph type="dt" sz="half" idx="10"/>
          </p:nvPr>
        </p:nvSpPr>
        <p:spPr/>
        <p:txBody>
          <a:bodyPr/>
          <a:lstStyle/>
          <a:p>
            <a:fld id="{CC112A72-CF3D-472D-AE4C-A609A4CF206E}" type="datetimeFigureOut">
              <a:rPr lang="en-US" smtClean="0"/>
              <a:t>8/25/2025</a:t>
            </a:fld>
            <a:endParaRPr lang="en-US"/>
          </a:p>
        </p:txBody>
      </p:sp>
      <p:sp>
        <p:nvSpPr>
          <p:cNvPr id="4" name="Footer Placeholder 3">
            <a:extLst>
              <a:ext uri="{FF2B5EF4-FFF2-40B4-BE49-F238E27FC236}">
                <a16:creationId xmlns:a16="http://schemas.microsoft.com/office/drawing/2014/main" id="{7C53723A-4AB1-63FD-B111-3B7440FE0C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2B29F4-F77B-1855-6DE9-6A3CD135AACA}"/>
              </a:ext>
            </a:extLst>
          </p:cNvPr>
          <p:cNvSpPr>
            <a:spLocks noGrp="1"/>
          </p:cNvSpPr>
          <p:nvPr>
            <p:ph type="sldNum" sz="quarter" idx="12"/>
          </p:nvPr>
        </p:nvSpPr>
        <p:spPr/>
        <p:txBody>
          <a:bodyPr/>
          <a:lstStyle/>
          <a:p>
            <a:fld id="{3575B88A-5F4A-4C85-B14E-1C3AB9CC8DD0}" type="slidenum">
              <a:rPr lang="en-US" smtClean="0"/>
              <a:t>‹#›</a:t>
            </a:fld>
            <a:endParaRPr lang="en-US"/>
          </a:p>
        </p:txBody>
      </p:sp>
    </p:spTree>
    <p:extLst>
      <p:ext uri="{BB962C8B-B14F-4D97-AF65-F5344CB8AC3E}">
        <p14:creationId xmlns:p14="http://schemas.microsoft.com/office/powerpoint/2010/main" val="175695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476C6-C8D9-1052-D166-44FFEA2724A9}"/>
              </a:ext>
            </a:extLst>
          </p:cNvPr>
          <p:cNvSpPr>
            <a:spLocks noGrp="1"/>
          </p:cNvSpPr>
          <p:nvPr>
            <p:ph type="dt" sz="half" idx="10"/>
          </p:nvPr>
        </p:nvSpPr>
        <p:spPr/>
        <p:txBody>
          <a:bodyPr/>
          <a:lstStyle/>
          <a:p>
            <a:fld id="{CC112A72-CF3D-472D-AE4C-A609A4CF206E}" type="datetimeFigureOut">
              <a:rPr lang="en-US" smtClean="0"/>
              <a:t>8/25/2025</a:t>
            </a:fld>
            <a:endParaRPr lang="en-US"/>
          </a:p>
        </p:txBody>
      </p:sp>
      <p:sp>
        <p:nvSpPr>
          <p:cNvPr id="3" name="Footer Placeholder 2">
            <a:extLst>
              <a:ext uri="{FF2B5EF4-FFF2-40B4-BE49-F238E27FC236}">
                <a16:creationId xmlns:a16="http://schemas.microsoft.com/office/drawing/2014/main" id="{2E038E00-4361-ED7E-F29B-FC78C41923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D0B604-9AEA-56C5-1DED-871DE06CB158}"/>
              </a:ext>
            </a:extLst>
          </p:cNvPr>
          <p:cNvSpPr>
            <a:spLocks noGrp="1"/>
          </p:cNvSpPr>
          <p:nvPr>
            <p:ph type="sldNum" sz="quarter" idx="12"/>
          </p:nvPr>
        </p:nvSpPr>
        <p:spPr/>
        <p:txBody>
          <a:bodyPr/>
          <a:lstStyle/>
          <a:p>
            <a:fld id="{3575B88A-5F4A-4C85-B14E-1C3AB9CC8DD0}" type="slidenum">
              <a:rPr lang="en-US" smtClean="0"/>
              <a:t>‹#›</a:t>
            </a:fld>
            <a:endParaRPr lang="en-US"/>
          </a:p>
        </p:txBody>
      </p:sp>
    </p:spTree>
    <p:extLst>
      <p:ext uri="{BB962C8B-B14F-4D97-AF65-F5344CB8AC3E}">
        <p14:creationId xmlns:p14="http://schemas.microsoft.com/office/powerpoint/2010/main" val="243386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4DDF-D9D4-D957-FAD0-2955E5F87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594480-4D11-DFF2-9B83-302C53BCE1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B98AC5-B59C-AACD-52BA-EA0AAD510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7D083-FC0B-58E8-A789-572461D3B1ED}"/>
              </a:ext>
            </a:extLst>
          </p:cNvPr>
          <p:cNvSpPr>
            <a:spLocks noGrp="1"/>
          </p:cNvSpPr>
          <p:nvPr>
            <p:ph type="dt" sz="half" idx="10"/>
          </p:nvPr>
        </p:nvSpPr>
        <p:spPr/>
        <p:txBody>
          <a:bodyPr/>
          <a:lstStyle/>
          <a:p>
            <a:fld id="{CC112A72-CF3D-472D-AE4C-A609A4CF206E}" type="datetimeFigureOut">
              <a:rPr lang="en-US" smtClean="0"/>
              <a:t>8/25/2025</a:t>
            </a:fld>
            <a:endParaRPr lang="en-US"/>
          </a:p>
        </p:txBody>
      </p:sp>
      <p:sp>
        <p:nvSpPr>
          <p:cNvPr id="6" name="Footer Placeholder 5">
            <a:extLst>
              <a:ext uri="{FF2B5EF4-FFF2-40B4-BE49-F238E27FC236}">
                <a16:creationId xmlns:a16="http://schemas.microsoft.com/office/drawing/2014/main" id="{D53A9926-B60F-31D3-13DE-B56EEF691D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FED4D-3831-AA1D-BE89-E8844A03C381}"/>
              </a:ext>
            </a:extLst>
          </p:cNvPr>
          <p:cNvSpPr>
            <a:spLocks noGrp="1"/>
          </p:cNvSpPr>
          <p:nvPr>
            <p:ph type="sldNum" sz="quarter" idx="12"/>
          </p:nvPr>
        </p:nvSpPr>
        <p:spPr/>
        <p:txBody>
          <a:bodyPr/>
          <a:lstStyle/>
          <a:p>
            <a:fld id="{3575B88A-5F4A-4C85-B14E-1C3AB9CC8DD0}" type="slidenum">
              <a:rPr lang="en-US" smtClean="0"/>
              <a:t>‹#›</a:t>
            </a:fld>
            <a:endParaRPr lang="en-US"/>
          </a:p>
        </p:txBody>
      </p:sp>
    </p:spTree>
    <p:extLst>
      <p:ext uri="{BB962C8B-B14F-4D97-AF65-F5344CB8AC3E}">
        <p14:creationId xmlns:p14="http://schemas.microsoft.com/office/powerpoint/2010/main" val="1410896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CAE1-6C15-AB14-FAFC-B3B3A15E0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342E52-0EF6-6CF5-883E-D82092C85C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CF2105-3AD1-AEC4-C269-DB4917607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8E054E-4F6D-BDA4-D2EF-45994D11533A}"/>
              </a:ext>
            </a:extLst>
          </p:cNvPr>
          <p:cNvSpPr>
            <a:spLocks noGrp="1"/>
          </p:cNvSpPr>
          <p:nvPr>
            <p:ph type="dt" sz="half" idx="10"/>
          </p:nvPr>
        </p:nvSpPr>
        <p:spPr/>
        <p:txBody>
          <a:bodyPr/>
          <a:lstStyle/>
          <a:p>
            <a:fld id="{CC112A72-CF3D-472D-AE4C-A609A4CF206E}" type="datetimeFigureOut">
              <a:rPr lang="en-US" smtClean="0"/>
              <a:t>8/25/2025</a:t>
            </a:fld>
            <a:endParaRPr lang="en-US"/>
          </a:p>
        </p:txBody>
      </p:sp>
      <p:sp>
        <p:nvSpPr>
          <p:cNvPr id="6" name="Footer Placeholder 5">
            <a:extLst>
              <a:ext uri="{FF2B5EF4-FFF2-40B4-BE49-F238E27FC236}">
                <a16:creationId xmlns:a16="http://schemas.microsoft.com/office/drawing/2014/main" id="{B2CAE8BD-C4A1-AB1B-6357-6DA19FDEF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461FD5-4540-65D6-6AE0-5197228D4095}"/>
              </a:ext>
            </a:extLst>
          </p:cNvPr>
          <p:cNvSpPr>
            <a:spLocks noGrp="1"/>
          </p:cNvSpPr>
          <p:nvPr>
            <p:ph type="sldNum" sz="quarter" idx="12"/>
          </p:nvPr>
        </p:nvSpPr>
        <p:spPr/>
        <p:txBody>
          <a:bodyPr/>
          <a:lstStyle/>
          <a:p>
            <a:fld id="{3575B88A-5F4A-4C85-B14E-1C3AB9CC8DD0}" type="slidenum">
              <a:rPr lang="en-US" smtClean="0"/>
              <a:t>‹#›</a:t>
            </a:fld>
            <a:endParaRPr lang="en-US"/>
          </a:p>
        </p:txBody>
      </p:sp>
    </p:spTree>
    <p:extLst>
      <p:ext uri="{BB962C8B-B14F-4D97-AF65-F5344CB8AC3E}">
        <p14:creationId xmlns:p14="http://schemas.microsoft.com/office/powerpoint/2010/main" val="374082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7B0EB0-1E7B-772C-0F26-77329EF27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53ECC-9C7C-6D0A-9E78-5766181FF1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4BA0B-1104-059E-6EF4-9104229729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112A72-CF3D-472D-AE4C-A609A4CF206E}" type="datetimeFigureOut">
              <a:rPr lang="en-US" smtClean="0"/>
              <a:t>8/25/2025</a:t>
            </a:fld>
            <a:endParaRPr lang="en-US"/>
          </a:p>
        </p:txBody>
      </p:sp>
      <p:sp>
        <p:nvSpPr>
          <p:cNvPr id="5" name="Footer Placeholder 4">
            <a:extLst>
              <a:ext uri="{FF2B5EF4-FFF2-40B4-BE49-F238E27FC236}">
                <a16:creationId xmlns:a16="http://schemas.microsoft.com/office/drawing/2014/main" id="{6E18F5AD-CF43-04C6-5F37-6ED1655893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6A09DE-7FE0-1AE0-1BBF-E4F50EA6A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5B88A-5F4A-4C85-B14E-1C3AB9CC8DD0}" type="slidenum">
              <a:rPr lang="en-US" smtClean="0"/>
              <a:t>‹#›</a:t>
            </a:fld>
            <a:endParaRPr lang="en-US"/>
          </a:p>
        </p:txBody>
      </p:sp>
    </p:spTree>
    <p:extLst>
      <p:ext uri="{BB962C8B-B14F-4D97-AF65-F5344CB8AC3E}">
        <p14:creationId xmlns:p14="http://schemas.microsoft.com/office/powerpoint/2010/main" val="3742200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PT School of Business &amp; Technology | mandakh">
            <a:extLst>
              <a:ext uri="{FF2B5EF4-FFF2-40B4-BE49-F238E27FC236}">
                <a16:creationId xmlns:a16="http://schemas.microsoft.com/office/drawing/2014/main" id="{CCBD555F-8C5C-717B-B080-F81C5E7F8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2390"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9EDAA6-BED1-5B39-E2B7-484BD86494C1}"/>
              </a:ext>
            </a:extLst>
          </p:cNvPr>
          <p:cNvSpPr txBox="1"/>
          <p:nvPr/>
        </p:nvSpPr>
        <p:spPr>
          <a:xfrm>
            <a:off x="440674" y="1189822"/>
            <a:ext cx="10288285" cy="1077218"/>
          </a:xfrm>
          <a:prstGeom prst="rect">
            <a:avLst/>
          </a:prstGeom>
          <a:noFill/>
        </p:spPr>
        <p:txBody>
          <a:bodyPr wrap="square" rtlCol="0">
            <a:spAutoFit/>
          </a:bodyPr>
          <a:lstStyle/>
          <a:p>
            <a:r>
              <a:rPr lang="en-US" sz="3200" b="1" dirty="0">
                <a:solidFill>
                  <a:schemeClr val="tx2">
                    <a:lumMod val="75000"/>
                    <a:lumOff val="25000"/>
                  </a:schemeClr>
                </a:solidFill>
              </a:rPr>
              <a:t>Desktop App </a:t>
            </a:r>
            <a:r>
              <a:rPr lang="en-US" sz="3200" b="1" dirty="0" err="1">
                <a:solidFill>
                  <a:schemeClr val="tx2">
                    <a:lumMod val="75000"/>
                    <a:lumOff val="25000"/>
                  </a:schemeClr>
                </a:solidFill>
              </a:rPr>
              <a:t>phân</a:t>
            </a:r>
            <a:r>
              <a:rPr lang="en-US" sz="3200" b="1" dirty="0">
                <a:solidFill>
                  <a:schemeClr val="tx2">
                    <a:lumMod val="75000"/>
                    <a:lumOff val="25000"/>
                  </a:schemeClr>
                </a:solidFill>
              </a:rPr>
              <a:t> </a:t>
            </a:r>
            <a:r>
              <a:rPr lang="en-US" sz="3200" b="1" dirty="0" err="1">
                <a:solidFill>
                  <a:schemeClr val="tx2">
                    <a:lumMod val="75000"/>
                    <a:lumOff val="25000"/>
                  </a:schemeClr>
                </a:solidFill>
              </a:rPr>
              <a:t>loại</a:t>
            </a:r>
            <a:r>
              <a:rPr lang="en-US" sz="3200" b="1" dirty="0">
                <a:solidFill>
                  <a:schemeClr val="tx2">
                    <a:lumMod val="75000"/>
                    <a:lumOff val="25000"/>
                  </a:schemeClr>
                </a:solidFill>
              </a:rPr>
              <a:t> Male vs Female </a:t>
            </a:r>
            <a:r>
              <a:rPr lang="en-US" sz="3200" b="1" dirty="0" err="1">
                <a:solidFill>
                  <a:schemeClr val="tx2">
                    <a:lumMod val="75000"/>
                    <a:lumOff val="25000"/>
                  </a:schemeClr>
                </a:solidFill>
              </a:rPr>
              <a:t>dựa</a:t>
            </a:r>
            <a:r>
              <a:rPr lang="en-US" sz="3200" b="1" dirty="0">
                <a:solidFill>
                  <a:schemeClr val="tx2">
                    <a:lumMod val="75000"/>
                    <a:lumOff val="25000"/>
                  </a:schemeClr>
                </a:solidFill>
              </a:rPr>
              <a:t> </a:t>
            </a:r>
            <a:r>
              <a:rPr lang="en-US" sz="3200" b="1" dirty="0" err="1">
                <a:solidFill>
                  <a:schemeClr val="tx2">
                    <a:lumMod val="75000"/>
                    <a:lumOff val="25000"/>
                  </a:schemeClr>
                </a:solidFill>
              </a:rPr>
              <a:t>trên</a:t>
            </a:r>
            <a:r>
              <a:rPr lang="en-US" sz="3200" b="1" dirty="0">
                <a:solidFill>
                  <a:schemeClr val="tx2">
                    <a:lumMod val="75000"/>
                    <a:lumOff val="25000"/>
                  </a:schemeClr>
                </a:solidFill>
              </a:rPr>
              <a:t> </a:t>
            </a:r>
            <a:r>
              <a:rPr lang="en-US" sz="3200" b="1" dirty="0" err="1">
                <a:solidFill>
                  <a:schemeClr val="tx2">
                    <a:lumMod val="75000"/>
                    <a:lumOff val="25000"/>
                  </a:schemeClr>
                </a:solidFill>
              </a:rPr>
              <a:t>tiếng</a:t>
            </a:r>
            <a:r>
              <a:rPr lang="en-US" sz="3200" b="1" dirty="0">
                <a:solidFill>
                  <a:schemeClr val="tx2">
                    <a:lumMod val="75000"/>
                    <a:lumOff val="25000"/>
                  </a:schemeClr>
                </a:solidFill>
              </a:rPr>
              <a:t> </a:t>
            </a:r>
            <a:r>
              <a:rPr lang="en-US" sz="3200" b="1" dirty="0" err="1">
                <a:solidFill>
                  <a:schemeClr val="tx2">
                    <a:lumMod val="75000"/>
                    <a:lumOff val="25000"/>
                  </a:schemeClr>
                </a:solidFill>
              </a:rPr>
              <a:t>nói</a:t>
            </a:r>
            <a:r>
              <a:rPr lang="en-US" sz="3200" b="1" dirty="0">
                <a:solidFill>
                  <a:schemeClr val="tx2">
                    <a:lumMod val="75000"/>
                    <a:lumOff val="25000"/>
                  </a:schemeClr>
                </a:solidFill>
              </a:rPr>
              <a:t> </a:t>
            </a:r>
            <a:r>
              <a:rPr lang="en-US" sz="3200" b="1" dirty="0" err="1">
                <a:solidFill>
                  <a:schemeClr val="tx2">
                    <a:lumMod val="75000"/>
                    <a:lumOff val="25000"/>
                  </a:schemeClr>
                </a:solidFill>
              </a:rPr>
              <a:t>thu</a:t>
            </a:r>
            <a:r>
              <a:rPr lang="en-US" sz="3200" b="1" dirty="0">
                <a:solidFill>
                  <a:schemeClr val="tx2">
                    <a:lumMod val="75000"/>
                    <a:lumOff val="25000"/>
                  </a:schemeClr>
                </a:solidFill>
              </a:rPr>
              <a:t> </a:t>
            </a:r>
            <a:r>
              <a:rPr lang="en-US" sz="3200" b="1" dirty="0" err="1">
                <a:solidFill>
                  <a:schemeClr val="tx2">
                    <a:lumMod val="75000"/>
                    <a:lumOff val="25000"/>
                  </a:schemeClr>
                </a:solidFill>
              </a:rPr>
              <a:t>âm</a:t>
            </a:r>
            <a:endParaRPr lang="en-US" sz="3200" b="1" dirty="0">
              <a:solidFill>
                <a:schemeClr val="tx2">
                  <a:lumMod val="75000"/>
                  <a:lumOff val="25000"/>
                </a:schemeClr>
              </a:solidFill>
            </a:endParaRPr>
          </a:p>
        </p:txBody>
      </p:sp>
      <p:sp>
        <p:nvSpPr>
          <p:cNvPr id="6" name="TextBox 5">
            <a:extLst>
              <a:ext uri="{FF2B5EF4-FFF2-40B4-BE49-F238E27FC236}">
                <a16:creationId xmlns:a16="http://schemas.microsoft.com/office/drawing/2014/main" id="{813AF086-17A0-3FFD-08B1-F1FE341E92F7}"/>
              </a:ext>
            </a:extLst>
          </p:cNvPr>
          <p:cNvSpPr txBox="1"/>
          <p:nvPr/>
        </p:nvSpPr>
        <p:spPr>
          <a:xfrm>
            <a:off x="440674" y="3634286"/>
            <a:ext cx="5399314" cy="1477328"/>
          </a:xfrm>
          <a:prstGeom prst="rect">
            <a:avLst/>
          </a:prstGeom>
          <a:noFill/>
        </p:spPr>
        <p:txBody>
          <a:bodyPr wrap="square" rtlCol="0">
            <a:spAutoFit/>
          </a:bodyPr>
          <a:lstStyle/>
          <a:p>
            <a:r>
              <a:rPr lang="en-US" b="1" dirty="0"/>
              <a:t>Presented by:</a:t>
            </a:r>
            <a:r>
              <a:rPr lang="en-US" dirty="0"/>
              <a:t> 	Group 3</a:t>
            </a:r>
            <a:br>
              <a:rPr lang="en-US" dirty="0"/>
            </a:br>
            <a:r>
              <a:rPr lang="en-US" b="1" dirty="0"/>
              <a:t>Class: 		</a:t>
            </a:r>
            <a:r>
              <a:rPr lang="en-US" dirty="0"/>
              <a:t>MSA28HN</a:t>
            </a:r>
          </a:p>
          <a:p>
            <a:r>
              <a:rPr lang="en-US" b="1" dirty="0"/>
              <a:t>Subject:		</a:t>
            </a:r>
            <a:r>
              <a:rPr lang="en-US" dirty="0"/>
              <a:t>DSP501</a:t>
            </a:r>
          </a:p>
          <a:p>
            <a:r>
              <a:rPr lang="en-US" b="1" dirty="0"/>
              <a:t>Lecture</a:t>
            </a:r>
            <a:r>
              <a:rPr lang="en-US" dirty="0"/>
              <a:t>: 		HungPD2</a:t>
            </a:r>
            <a:br>
              <a:rPr lang="en-US" dirty="0"/>
            </a:br>
            <a:r>
              <a:rPr lang="en-US" b="1" dirty="0"/>
              <a:t>Date:</a:t>
            </a:r>
            <a:r>
              <a:rPr lang="en-US" dirty="0"/>
              <a:t> 		August 27, 2025</a:t>
            </a:r>
          </a:p>
        </p:txBody>
      </p:sp>
    </p:spTree>
    <p:extLst>
      <p:ext uri="{BB962C8B-B14F-4D97-AF65-F5344CB8AC3E}">
        <p14:creationId xmlns:p14="http://schemas.microsoft.com/office/powerpoint/2010/main" val="2632555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92460-57DF-F2D3-A3FC-CEC8192E5AEE}"/>
            </a:ext>
          </a:extLst>
        </p:cNvPr>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715F78C9-0349-B5AB-38D9-6675DEBF6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35420B94-7849-95B5-607A-447C3970372B}"/>
              </a:ext>
            </a:extLst>
          </p:cNvPr>
          <p:cNvSpPr>
            <a:spLocks noGrp="1"/>
          </p:cNvSpPr>
          <p:nvPr>
            <p:ph sz="half" idx="1"/>
          </p:nvPr>
        </p:nvSpPr>
        <p:spPr>
          <a:xfrm>
            <a:off x="723900" y="807460"/>
            <a:ext cx="5181600" cy="325392"/>
          </a:xfrm>
        </p:spPr>
        <p:txBody>
          <a:bodyPr>
            <a:normAutofit/>
          </a:bodyPr>
          <a:lstStyle/>
          <a:p>
            <a:pPr marL="0" indent="0">
              <a:buNone/>
            </a:pPr>
            <a:r>
              <a:rPr lang="en-US" sz="1600" b="1" dirty="0"/>
              <a:t>3. RMS – Root Mean Square Energy</a:t>
            </a:r>
          </a:p>
        </p:txBody>
      </p:sp>
      <p:sp>
        <p:nvSpPr>
          <p:cNvPr id="2" name="TextBox 1">
            <a:extLst>
              <a:ext uri="{FF2B5EF4-FFF2-40B4-BE49-F238E27FC236}">
                <a16:creationId xmlns:a16="http://schemas.microsoft.com/office/drawing/2014/main" id="{B752346F-1390-4598-46BC-CE66598FC026}"/>
              </a:ext>
            </a:extLst>
          </p:cNvPr>
          <p:cNvSpPr txBox="1"/>
          <p:nvPr/>
        </p:nvSpPr>
        <p:spPr>
          <a:xfrm>
            <a:off x="1104900" y="2447925"/>
            <a:ext cx="2181110" cy="1015663"/>
          </a:xfrm>
          <a:prstGeom prst="rect">
            <a:avLst/>
          </a:prstGeom>
          <a:noFill/>
        </p:spPr>
        <p:txBody>
          <a:bodyPr wrap="none" rtlCol="0">
            <a:spAutoFit/>
          </a:bodyPr>
          <a:lstStyle/>
          <a:p>
            <a:r>
              <a:rPr lang="en-US" sz="1200" i="1" dirty="0"/>
              <a:t>Các </a:t>
            </a:r>
            <a:r>
              <a:rPr lang="en-US" sz="1200" i="1" dirty="0" err="1"/>
              <a:t>cái</a:t>
            </a:r>
            <a:r>
              <a:rPr lang="en-US" sz="1200" i="1" dirty="0"/>
              <a:t> </a:t>
            </a:r>
            <a:r>
              <a:rPr lang="en-US" sz="1200" i="1" dirty="0" err="1"/>
              <a:t>cần</a:t>
            </a:r>
            <a:r>
              <a:rPr lang="en-US" sz="1200" i="1" dirty="0"/>
              <a:t> </a:t>
            </a:r>
            <a:r>
              <a:rPr lang="en-US" sz="1200" i="1" dirty="0" err="1"/>
              <a:t>giải</a:t>
            </a:r>
            <a:r>
              <a:rPr lang="en-US" sz="1200" i="1" dirty="0"/>
              <a:t> </a:t>
            </a:r>
            <a:r>
              <a:rPr lang="en-US" sz="1200" i="1" dirty="0" err="1"/>
              <a:t>thích</a:t>
            </a:r>
            <a:r>
              <a:rPr lang="en-US" sz="1200" i="1" dirty="0"/>
              <a:t>:</a:t>
            </a:r>
          </a:p>
          <a:p>
            <a:pPr marL="171450" indent="-171450">
              <a:buFontTx/>
              <a:buChar char="-"/>
            </a:pPr>
            <a:r>
              <a:rPr lang="en-US" sz="1200" i="1" dirty="0"/>
              <a:t>Công </a:t>
            </a:r>
            <a:r>
              <a:rPr lang="en-US" sz="1200" i="1" dirty="0" err="1"/>
              <a:t>thức</a:t>
            </a:r>
            <a:endParaRPr lang="en-US" sz="1200" i="1" dirty="0"/>
          </a:p>
          <a:p>
            <a:pPr marL="171450" indent="-171450">
              <a:buFontTx/>
              <a:buChar char="-"/>
            </a:pPr>
            <a:r>
              <a:rPr lang="en-US" sz="1200" i="1" dirty="0"/>
              <a:t>Ý </a:t>
            </a:r>
            <a:r>
              <a:rPr lang="en-US" sz="1200" i="1" dirty="0" err="1"/>
              <a:t>nghĩa</a:t>
            </a:r>
            <a:r>
              <a:rPr lang="en-US" sz="1200" i="1" dirty="0"/>
              <a:t> </a:t>
            </a:r>
            <a:r>
              <a:rPr lang="en-US" sz="1200" i="1" dirty="0" err="1"/>
              <a:t>của</a:t>
            </a:r>
            <a:r>
              <a:rPr lang="en-US" sz="1200" i="1" dirty="0"/>
              <a:t> </a:t>
            </a:r>
            <a:r>
              <a:rPr lang="en-US" sz="1200" i="1" dirty="0" err="1"/>
              <a:t>công</a:t>
            </a:r>
            <a:r>
              <a:rPr lang="en-US" sz="1200" i="1" dirty="0"/>
              <a:t> </a:t>
            </a:r>
            <a:r>
              <a:rPr lang="en-US" sz="1200" i="1" dirty="0" err="1"/>
              <a:t>thức</a:t>
            </a:r>
            <a:endParaRPr lang="en-US" sz="1200" i="1" dirty="0"/>
          </a:p>
          <a:p>
            <a:pPr marL="171450" indent="-171450">
              <a:buFontTx/>
              <a:buChar char="-"/>
            </a:pPr>
            <a:r>
              <a:rPr lang="en-US" sz="1200" i="1" dirty="0"/>
              <a:t>Ý </a:t>
            </a:r>
            <a:r>
              <a:rPr lang="en-US" sz="1200" i="1" dirty="0" err="1"/>
              <a:t>nghĩa</a:t>
            </a:r>
            <a:r>
              <a:rPr lang="en-US" sz="1200" i="1" dirty="0"/>
              <a:t> </a:t>
            </a:r>
            <a:r>
              <a:rPr lang="en-US" sz="1200" i="1" dirty="0" err="1"/>
              <a:t>của</a:t>
            </a:r>
            <a:r>
              <a:rPr lang="en-US" sz="1200" i="1" dirty="0"/>
              <a:t> </a:t>
            </a:r>
            <a:r>
              <a:rPr lang="en-US" sz="1200" i="1" dirty="0" err="1"/>
              <a:t>các</a:t>
            </a:r>
            <a:r>
              <a:rPr lang="en-US" sz="1200" i="1" dirty="0"/>
              <a:t> </a:t>
            </a:r>
            <a:r>
              <a:rPr lang="en-US" sz="1200" i="1" dirty="0" err="1"/>
              <a:t>thành</a:t>
            </a:r>
            <a:r>
              <a:rPr lang="en-US" sz="1200" i="1" dirty="0"/>
              <a:t> </a:t>
            </a:r>
            <a:r>
              <a:rPr lang="en-US" sz="1200" i="1" dirty="0" err="1"/>
              <a:t>phần</a:t>
            </a:r>
            <a:endParaRPr lang="en-US" sz="1200" i="1" dirty="0"/>
          </a:p>
          <a:p>
            <a:pPr marL="171450" indent="-171450">
              <a:buFontTx/>
              <a:buChar char="-"/>
            </a:pPr>
            <a:r>
              <a:rPr lang="en-US" sz="1200" i="1" dirty="0" err="1"/>
              <a:t>Đoạn</a:t>
            </a:r>
            <a:r>
              <a:rPr lang="en-US" sz="1200" i="1" dirty="0"/>
              <a:t> code </a:t>
            </a:r>
            <a:r>
              <a:rPr lang="en-US" sz="1200" i="1" dirty="0" err="1"/>
              <a:t>áp</a:t>
            </a:r>
            <a:r>
              <a:rPr lang="en-US" sz="1200" i="1" dirty="0"/>
              <a:t> </a:t>
            </a:r>
            <a:r>
              <a:rPr lang="en-US" sz="1200" i="1" dirty="0" err="1"/>
              <a:t>dụng</a:t>
            </a:r>
            <a:endParaRPr lang="en-US" sz="1200" i="1" dirty="0"/>
          </a:p>
        </p:txBody>
      </p:sp>
    </p:spTree>
    <p:extLst>
      <p:ext uri="{BB962C8B-B14F-4D97-AF65-F5344CB8AC3E}">
        <p14:creationId xmlns:p14="http://schemas.microsoft.com/office/powerpoint/2010/main" val="71021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9A798-17CD-20EA-3A12-FA394394F1AF}"/>
            </a:ext>
          </a:extLst>
        </p:cNvPr>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B113261D-D4D6-CBAE-8A2D-503B560FE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92AEB1D-53BD-1BD6-1F98-ECFF2D916050}"/>
              </a:ext>
            </a:extLst>
          </p:cNvPr>
          <p:cNvSpPr txBox="1"/>
          <p:nvPr/>
        </p:nvSpPr>
        <p:spPr>
          <a:xfrm>
            <a:off x="627017" y="383177"/>
            <a:ext cx="6992983" cy="584775"/>
          </a:xfrm>
          <a:prstGeom prst="rect">
            <a:avLst/>
          </a:prstGeom>
          <a:noFill/>
        </p:spPr>
        <p:txBody>
          <a:bodyPr wrap="square" rtlCol="0">
            <a:spAutoFit/>
          </a:bodyPr>
          <a:lstStyle/>
          <a:p>
            <a:r>
              <a:rPr lang="en-US" sz="3200" b="1" dirty="0">
                <a:solidFill>
                  <a:schemeClr val="tx2">
                    <a:lumMod val="75000"/>
                    <a:lumOff val="25000"/>
                  </a:schemeClr>
                </a:solidFill>
              </a:rPr>
              <a:t>5. </a:t>
            </a:r>
            <a:r>
              <a:rPr lang="en-US" sz="3200" b="1" dirty="0" err="1">
                <a:solidFill>
                  <a:schemeClr val="tx2">
                    <a:lumMod val="75000"/>
                    <a:lumOff val="25000"/>
                  </a:schemeClr>
                </a:solidFill>
              </a:rPr>
              <a:t>Thí</a:t>
            </a:r>
            <a:r>
              <a:rPr lang="en-US" sz="3200" b="1" dirty="0">
                <a:solidFill>
                  <a:schemeClr val="tx2">
                    <a:lumMod val="75000"/>
                    <a:lumOff val="25000"/>
                  </a:schemeClr>
                </a:solidFill>
              </a:rPr>
              <a:t> </a:t>
            </a:r>
            <a:r>
              <a:rPr lang="en-US" sz="3200" b="1" dirty="0" err="1">
                <a:solidFill>
                  <a:schemeClr val="tx2">
                    <a:lumMod val="75000"/>
                    <a:lumOff val="25000"/>
                  </a:schemeClr>
                </a:solidFill>
              </a:rPr>
              <a:t>nghiệm</a:t>
            </a:r>
            <a:endParaRPr lang="en-US" sz="3200" b="1" dirty="0">
              <a:solidFill>
                <a:schemeClr val="tx2">
                  <a:lumMod val="75000"/>
                  <a:lumOff val="25000"/>
                </a:schemeClr>
              </a:solidFill>
            </a:endParaRPr>
          </a:p>
        </p:txBody>
      </p:sp>
      <p:sp>
        <p:nvSpPr>
          <p:cNvPr id="3" name="TextBox 2">
            <a:extLst>
              <a:ext uri="{FF2B5EF4-FFF2-40B4-BE49-F238E27FC236}">
                <a16:creationId xmlns:a16="http://schemas.microsoft.com/office/drawing/2014/main" id="{4CABBF25-0754-8A12-060F-BE59324D9DF2}"/>
              </a:ext>
            </a:extLst>
          </p:cNvPr>
          <p:cNvSpPr txBox="1"/>
          <p:nvPr/>
        </p:nvSpPr>
        <p:spPr>
          <a:xfrm>
            <a:off x="627017" y="1295400"/>
            <a:ext cx="4885505" cy="1384995"/>
          </a:xfrm>
          <a:prstGeom prst="rect">
            <a:avLst/>
          </a:prstGeom>
          <a:noFill/>
        </p:spPr>
        <p:txBody>
          <a:bodyPr wrap="none" rtlCol="0">
            <a:spAutoFit/>
          </a:bodyPr>
          <a:lstStyle/>
          <a:p>
            <a:r>
              <a:rPr lang="en-US" sz="1400" b="1" dirty="0" err="1"/>
              <a:t>Thiết</a:t>
            </a:r>
            <a:r>
              <a:rPr lang="en-US" sz="1400" b="1" dirty="0"/>
              <a:t> </a:t>
            </a:r>
            <a:r>
              <a:rPr lang="en-US" sz="1400" b="1" dirty="0" err="1"/>
              <a:t>kế</a:t>
            </a:r>
            <a:r>
              <a:rPr lang="en-US" sz="1400" b="1" dirty="0"/>
              <a:t> </a:t>
            </a:r>
            <a:r>
              <a:rPr lang="en-US" sz="1400" b="1" dirty="0" err="1"/>
              <a:t>thí</a:t>
            </a:r>
            <a:r>
              <a:rPr lang="en-US" sz="1400" b="1" dirty="0"/>
              <a:t> </a:t>
            </a:r>
            <a:r>
              <a:rPr lang="en-US" sz="1400" b="1" dirty="0" err="1"/>
              <a:t>nghiệm</a:t>
            </a:r>
            <a:r>
              <a:rPr lang="en-US" sz="1400" b="1" dirty="0"/>
              <a:t>:</a:t>
            </a:r>
          </a:p>
          <a:p>
            <a:pPr marL="285750" indent="-285750">
              <a:buFontTx/>
              <a:buChar char="-"/>
            </a:pPr>
            <a:r>
              <a:rPr lang="en-US" sz="1400" b="1" dirty="0" err="1"/>
              <a:t>Môi</a:t>
            </a:r>
            <a:r>
              <a:rPr lang="en-US" sz="1400" b="1" dirty="0"/>
              <a:t> </a:t>
            </a:r>
            <a:r>
              <a:rPr lang="en-US" sz="1400" b="1" dirty="0" err="1"/>
              <a:t>trường</a:t>
            </a:r>
            <a:r>
              <a:rPr lang="en-US" sz="1400" dirty="0"/>
              <a:t>: laptop </a:t>
            </a:r>
            <a:r>
              <a:rPr lang="en-US" sz="1400" dirty="0" err="1"/>
              <a:t>cá</a:t>
            </a:r>
            <a:r>
              <a:rPr lang="en-US" sz="1400" dirty="0"/>
              <a:t> </a:t>
            </a:r>
            <a:r>
              <a:rPr lang="en-US" sz="1400" dirty="0" err="1"/>
              <a:t>nhân</a:t>
            </a:r>
            <a:r>
              <a:rPr lang="en-US" sz="1400" dirty="0"/>
              <a:t>, Python 3.10, </a:t>
            </a:r>
            <a:r>
              <a:rPr lang="en-US" sz="1400" dirty="0" err="1"/>
              <a:t>thư</a:t>
            </a:r>
            <a:r>
              <a:rPr lang="en-US" sz="1400" dirty="0"/>
              <a:t> </a:t>
            </a:r>
            <a:r>
              <a:rPr lang="en-US" sz="1400" dirty="0" err="1"/>
              <a:t>viện</a:t>
            </a:r>
            <a:endParaRPr lang="en-US" sz="1400" dirty="0"/>
          </a:p>
          <a:p>
            <a:pPr marL="285750" indent="-285750">
              <a:buFontTx/>
              <a:buChar char="-"/>
            </a:pPr>
            <a:r>
              <a:rPr lang="en-US" sz="1400" b="1" dirty="0" err="1"/>
              <a:t>Thiết</a:t>
            </a:r>
            <a:r>
              <a:rPr lang="en-US" sz="1400" b="1" dirty="0"/>
              <a:t> </a:t>
            </a:r>
            <a:r>
              <a:rPr lang="en-US" sz="1400" b="1" dirty="0" err="1"/>
              <a:t>bị</a:t>
            </a:r>
            <a:r>
              <a:rPr lang="en-US" sz="1400" dirty="0"/>
              <a:t>: Micro </a:t>
            </a:r>
            <a:r>
              <a:rPr lang="en-US" sz="1400" dirty="0" err="1"/>
              <a:t>latop</a:t>
            </a:r>
            <a:r>
              <a:rPr lang="en-US" sz="1400" dirty="0"/>
              <a:t>, </a:t>
            </a:r>
            <a:r>
              <a:rPr lang="en-US" sz="1400" dirty="0" err="1"/>
              <a:t>phòng</a:t>
            </a:r>
            <a:r>
              <a:rPr lang="en-US" sz="1400" dirty="0"/>
              <a:t> </a:t>
            </a:r>
            <a:r>
              <a:rPr lang="en-US" sz="1400" dirty="0" err="1"/>
              <a:t>yên</a:t>
            </a:r>
            <a:r>
              <a:rPr lang="en-US" sz="1400" dirty="0"/>
              <a:t> </a:t>
            </a:r>
            <a:r>
              <a:rPr lang="en-US" sz="1400" dirty="0" err="1"/>
              <a:t>tĩnh</a:t>
            </a:r>
            <a:r>
              <a:rPr lang="en-US" sz="1400" dirty="0"/>
              <a:t> </a:t>
            </a:r>
            <a:r>
              <a:rPr lang="en-US" sz="1400" dirty="0" err="1"/>
              <a:t>và</a:t>
            </a:r>
            <a:r>
              <a:rPr lang="en-US" sz="1400" dirty="0"/>
              <a:t> </a:t>
            </a:r>
            <a:r>
              <a:rPr lang="en-US" sz="1400" dirty="0" err="1"/>
              <a:t>phòng</a:t>
            </a:r>
            <a:r>
              <a:rPr lang="en-US" sz="1400" dirty="0"/>
              <a:t> </a:t>
            </a:r>
            <a:r>
              <a:rPr lang="en-US" sz="1400" dirty="0" err="1"/>
              <a:t>có</a:t>
            </a:r>
            <a:r>
              <a:rPr lang="en-US" sz="1400" dirty="0"/>
              <a:t> </a:t>
            </a:r>
            <a:r>
              <a:rPr lang="en-US" sz="1400" dirty="0" err="1"/>
              <a:t>tiếng</a:t>
            </a:r>
            <a:r>
              <a:rPr lang="en-US" sz="1400" dirty="0"/>
              <a:t> </a:t>
            </a:r>
            <a:r>
              <a:rPr lang="en-US" sz="1400" dirty="0" err="1"/>
              <a:t>ồn</a:t>
            </a:r>
            <a:r>
              <a:rPr lang="en-US" sz="1400" dirty="0"/>
              <a:t>.</a:t>
            </a:r>
          </a:p>
          <a:p>
            <a:pPr marL="285750" indent="-285750">
              <a:buFontTx/>
              <a:buChar char="-"/>
            </a:pPr>
            <a:r>
              <a:rPr lang="en-US" sz="1400" b="1" dirty="0" err="1"/>
              <a:t>Dữ</a:t>
            </a:r>
            <a:r>
              <a:rPr lang="en-US" sz="1400" b="1" dirty="0"/>
              <a:t> </a:t>
            </a:r>
            <a:r>
              <a:rPr lang="en-US" sz="1400" b="1" dirty="0" err="1"/>
              <a:t>liệu</a:t>
            </a:r>
            <a:r>
              <a:rPr lang="en-US" sz="1400" b="1" dirty="0"/>
              <a:t> </a:t>
            </a:r>
            <a:r>
              <a:rPr lang="en-US" sz="1400" b="1" dirty="0" err="1"/>
              <a:t>thử</a:t>
            </a:r>
            <a:r>
              <a:rPr lang="en-US" sz="1400" b="1" dirty="0"/>
              <a:t> </a:t>
            </a:r>
            <a:r>
              <a:rPr lang="en-US" sz="1400" b="1" dirty="0" err="1"/>
              <a:t>nghiệm</a:t>
            </a:r>
            <a:r>
              <a:rPr lang="en-US" sz="1400" dirty="0"/>
              <a:t>:</a:t>
            </a:r>
          </a:p>
          <a:p>
            <a:pPr marL="742950" lvl="1" indent="-285750">
              <a:buFontTx/>
              <a:buChar char="-"/>
            </a:pPr>
            <a:r>
              <a:rPr lang="en-US" sz="1400" b="1" dirty="0"/>
              <a:t>Offline</a:t>
            </a:r>
            <a:r>
              <a:rPr lang="en-US" sz="1400" dirty="0"/>
              <a:t>: File WAV (</a:t>
            </a:r>
            <a:r>
              <a:rPr lang="en-US" sz="1400" dirty="0" err="1"/>
              <a:t>nguồn</a:t>
            </a:r>
            <a:r>
              <a:rPr lang="en-US" sz="1400" dirty="0"/>
              <a:t> Kaggle).</a:t>
            </a:r>
          </a:p>
          <a:p>
            <a:pPr marL="742950" lvl="1" indent="-285750">
              <a:buFontTx/>
              <a:buChar char="-"/>
            </a:pPr>
            <a:r>
              <a:rPr lang="en-US" sz="1400" b="1" dirty="0"/>
              <a:t>Realtime</a:t>
            </a:r>
            <a:r>
              <a:rPr lang="en-US" sz="1400" dirty="0"/>
              <a:t>: Nói </a:t>
            </a:r>
            <a:r>
              <a:rPr lang="en-US" sz="1400" dirty="0" err="1"/>
              <a:t>trực</a:t>
            </a:r>
            <a:r>
              <a:rPr lang="en-US" sz="1400" dirty="0"/>
              <a:t> </a:t>
            </a:r>
            <a:r>
              <a:rPr lang="en-US" sz="1400" dirty="0" err="1"/>
              <a:t>tiếp</a:t>
            </a:r>
            <a:r>
              <a:rPr lang="en-US" sz="1400" dirty="0"/>
              <a:t> qua micro</a:t>
            </a:r>
          </a:p>
        </p:txBody>
      </p:sp>
      <p:sp>
        <p:nvSpPr>
          <p:cNvPr id="10" name="TextBox 9">
            <a:extLst>
              <a:ext uri="{FF2B5EF4-FFF2-40B4-BE49-F238E27FC236}">
                <a16:creationId xmlns:a16="http://schemas.microsoft.com/office/drawing/2014/main" id="{67C1414F-AAA1-AD6C-24A0-49224B260A31}"/>
              </a:ext>
            </a:extLst>
          </p:cNvPr>
          <p:cNvSpPr txBox="1"/>
          <p:nvPr/>
        </p:nvSpPr>
        <p:spPr>
          <a:xfrm>
            <a:off x="627016" y="2792611"/>
            <a:ext cx="1843774" cy="307777"/>
          </a:xfrm>
          <a:prstGeom prst="rect">
            <a:avLst/>
          </a:prstGeom>
          <a:noFill/>
        </p:spPr>
        <p:txBody>
          <a:bodyPr wrap="none" rtlCol="0">
            <a:spAutoFit/>
          </a:bodyPr>
          <a:lstStyle/>
          <a:p>
            <a:r>
              <a:rPr lang="en-US" sz="1400" b="1" dirty="0"/>
              <a:t>Các </a:t>
            </a:r>
            <a:r>
              <a:rPr lang="en-US" sz="1400" b="1" dirty="0" err="1"/>
              <a:t>bước</a:t>
            </a:r>
            <a:r>
              <a:rPr lang="en-US" sz="1400" b="1" dirty="0"/>
              <a:t> </a:t>
            </a:r>
            <a:r>
              <a:rPr lang="en-US" sz="1400" b="1" dirty="0" err="1"/>
              <a:t>thực</a:t>
            </a:r>
            <a:r>
              <a:rPr lang="en-US" sz="1400" b="1" dirty="0"/>
              <a:t> </a:t>
            </a:r>
            <a:r>
              <a:rPr lang="en-US" sz="1400" b="1" dirty="0" err="1"/>
              <a:t>hiện</a:t>
            </a:r>
            <a:r>
              <a:rPr lang="en-US" sz="1400" b="1" dirty="0"/>
              <a:t>:</a:t>
            </a:r>
            <a:endParaRPr lang="en-US" sz="1400" dirty="0"/>
          </a:p>
        </p:txBody>
      </p:sp>
      <p:sp>
        <p:nvSpPr>
          <p:cNvPr id="11" name="TextBox 10">
            <a:extLst>
              <a:ext uri="{FF2B5EF4-FFF2-40B4-BE49-F238E27FC236}">
                <a16:creationId xmlns:a16="http://schemas.microsoft.com/office/drawing/2014/main" id="{66296FEB-A544-77ED-BFB9-9A0CBF871D34}"/>
              </a:ext>
            </a:extLst>
          </p:cNvPr>
          <p:cNvSpPr txBox="1"/>
          <p:nvPr/>
        </p:nvSpPr>
        <p:spPr>
          <a:xfrm>
            <a:off x="627017" y="3402211"/>
            <a:ext cx="1671420" cy="738664"/>
          </a:xfrm>
          <a:prstGeom prst="rect">
            <a:avLst/>
          </a:prstGeom>
          <a:noFill/>
        </p:spPr>
        <p:txBody>
          <a:bodyPr wrap="none" rtlCol="0">
            <a:spAutoFit/>
          </a:bodyPr>
          <a:lstStyle/>
          <a:p>
            <a:pPr marL="342900" indent="-342900">
              <a:buAutoNum type="arabicPeriod"/>
            </a:pPr>
            <a:r>
              <a:rPr lang="en-US" sz="1400" b="1" dirty="0"/>
              <a:t>Offline test:</a:t>
            </a:r>
          </a:p>
          <a:p>
            <a:pPr marL="285750" indent="-285750">
              <a:buFontTx/>
              <a:buChar char="-"/>
            </a:pPr>
            <a:r>
              <a:rPr lang="en-US" sz="1400" b="1" dirty="0"/>
              <a:t>Input: </a:t>
            </a:r>
            <a:r>
              <a:rPr lang="en-US" sz="1400" dirty="0"/>
              <a:t>File WAV</a:t>
            </a:r>
          </a:p>
          <a:p>
            <a:pPr marL="285750" indent="-285750">
              <a:buFontTx/>
              <a:buChar char="-"/>
            </a:pPr>
            <a:r>
              <a:rPr lang="en-US" sz="1400" b="1" dirty="0"/>
              <a:t>Pipeline:</a:t>
            </a:r>
          </a:p>
        </p:txBody>
      </p:sp>
      <p:sp>
        <p:nvSpPr>
          <p:cNvPr id="12" name="Rectangle: Rounded Corners 11">
            <a:extLst>
              <a:ext uri="{FF2B5EF4-FFF2-40B4-BE49-F238E27FC236}">
                <a16:creationId xmlns:a16="http://schemas.microsoft.com/office/drawing/2014/main" id="{094093A3-F2FB-6CCD-A80B-42DA72D6C86E}"/>
              </a:ext>
            </a:extLst>
          </p:cNvPr>
          <p:cNvSpPr/>
          <p:nvPr/>
        </p:nvSpPr>
        <p:spPr>
          <a:xfrm>
            <a:off x="819150" y="4352924"/>
            <a:ext cx="1209675" cy="457201"/>
          </a:xfrm>
          <a:prstGeom prst="roundRect">
            <a:avLst/>
          </a:prstGeom>
          <a:solidFill>
            <a:schemeClr val="tx2">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Preprocessing</a:t>
            </a:r>
          </a:p>
        </p:txBody>
      </p:sp>
      <p:sp>
        <p:nvSpPr>
          <p:cNvPr id="13" name="Rectangle: Rounded Corners 12">
            <a:extLst>
              <a:ext uri="{FF2B5EF4-FFF2-40B4-BE49-F238E27FC236}">
                <a16:creationId xmlns:a16="http://schemas.microsoft.com/office/drawing/2014/main" id="{6D99B386-C204-A7B0-34FD-4D92D08D5D2A}"/>
              </a:ext>
            </a:extLst>
          </p:cNvPr>
          <p:cNvSpPr/>
          <p:nvPr/>
        </p:nvSpPr>
        <p:spPr>
          <a:xfrm>
            <a:off x="2298437" y="4352923"/>
            <a:ext cx="1209675" cy="457200"/>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Feature extraction</a:t>
            </a:r>
          </a:p>
        </p:txBody>
      </p:sp>
      <p:sp>
        <p:nvSpPr>
          <p:cNvPr id="14" name="Rectangle: Rounded Corners 13">
            <a:extLst>
              <a:ext uri="{FF2B5EF4-FFF2-40B4-BE49-F238E27FC236}">
                <a16:creationId xmlns:a16="http://schemas.microsoft.com/office/drawing/2014/main" id="{C864B19A-AF85-E88B-0E50-796A4035E85C}"/>
              </a:ext>
            </a:extLst>
          </p:cNvPr>
          <p:cNvSpPr/>
          <p:nvPr/>
        </p:nvSpPr>
        <p:spPr>
          <a:xfrm>
            <a:off x="3777724" y="4352923"/>
            <a:ext cx="1209675" cy="457199"/>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Rule-based classification</a:t>
            </a:r>
          </a:p>
        </p:txBody>
      </p:sp>
      <p:cxnSp>
        <p:nvCxnSpPr>
          <p:cNvPr id="16" name="Straight Arrow Connector 15">
            <a:extLst>
              <a:ext uri="{FF2B5EF4-FFF2-40B4-BE49-F238E27FC236}">
                <a16:creationId xmlns:a16="http://schemas.microsoft.com/office/drawing/2014/main" id="{C12A5FA8-2425-580B-DC95-DFA363D7C04F}"/>
              </a:ext>
            </a:extLst>
          </p:cNvPr>
          <p:cNvCxnSpPr>
            <a:cxnSpLocks/>
            <a:stCxn id="12" idx="3"/>
            <a:endCxn id="13" idx="1"/>
          </p:cNvCxnSpPr>
          <p:nvPr/>
        </p:nvCxnSpPr>
        <p:spPr>
          <a:xfrm flipV="1">
            <a:off x="2028825" y="4581523"/>
            <a:ext cx="269612"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3B1CE6B1-F04A-5643-1E0C-0C6A01DAAE2E}"/>
              </a:ext>
            </a:extLst>
          </p:cNvPr>
          <p:cNvCxnSpPr>
            <a:cxnSpLocks/>
            <a:stCxn id="13" idx="3"/>
            <a:endCxn id="14" idx="1"/>
          </p:cNvCxnSpPr>
          <p:nvPr/>
        </p:nvCxnSpPr>
        <p:spPr>
          <a:xfrm>
            <a:off x="3508112" y="4581523"/>
            <a:ext cx="2696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586E9FAC-2B99-94FE-EDC2-9AFEBD2EA1EA}"/>
              </a:ext>
            </a:extLst>
          </p:cNvPr>
          <p:cNvSpPr txBox="1"/>
          <p:nvPr/>
        </p:nvSpPr>
        <p:spPr>
          <a:xfrm>
            <a:off x="6694442" y="3402211"/>
            <a:ext cx="5049883" cy="954107"/>
          </a:xfrm>
          <a:prstGeom prst="rect">
            <a:avLst/>
          </a:prstGeom>
          <a:noFill/>
        </p:spPr>
        <p:txBody>
          <a:bodyPr wrap="square" rtlCol="0">
            <a:spAutoFit/>
          </a:bodyPr>
          <a:lstStyle/>
          <a:p>
            <a:pPr marL="342900" indent="-342900">
              <a:buFont typeface="+mj-lt"/>
              <a:buAutoNum type="arabicPeriod" startAt="2"/>
            </a:pPr>
            <a:r>
              <a:rPr lang="en-US" sz="1400" b="1" dirty="0"/>
              <a:t>Realtime test:</a:t>
            </a:r>
          </a:p>
          <a:p>
            <a:pPr marL="285750" indent="-285750">
              <a:buFontTx/>
              <a:buChar char="-"/>
            </a:pPr>
            <a:r>
              <a:rPr lang="en-US" sz="1400" b="1" dirty="0"/>
              <a:t>Input: </a:t>
            </a:r>
            <a:r>
              <a:rPr lang="en-US" sz="1400" dirty="0" err="1"/>
              <a:t>Giọng</a:t>
            </a:r>
            <a:r>
              <a:rPr lang="en-US" sz="1400" dirty="0"/>
              <a:t> </a:t>
            </a:r>
            <a:r>
              <a:rPr lang="en-US" sz="1400" dirty="0" err="1"/>
              <a:t>nói</a:t>
            </a:r>
            <a:r>
              <a:rPr lang="en-US" sz="1400" dirty="0"/>
              <a:t> </a:t>
            </a:r>
            <a:r>
              <a:rPr lang="en-US" sz="1400" dirty="0" err="1"/>
              <a:t>trực</a:t>
            </a:r>
            <a:r>
              <a:rPr lang="en-US" sz="1400" dirty="0"/>
              <a:t> </a:t>
            </a:r>
            <a:r>
              <a:rPr lang="en-US" sz="1400" dirty="0" err="1"/>
              <a:t>triếp</a:t>
            </a:r>
            <a:endParaRPr lang="en-US" sz="1400" dirty="0"/>
          </a:p>
          <a:p>
            <a:pPr marL="285750" indent="-285750">
              <a:buFontTx/>
              <a:buChar char="-"/>
            </a:pPr>
            <a:r>
              <a:rPr lang="en-US" sz="1400" b="1" dirty="0"/>
              <a:t>Output: </a:t>
            </a:r>
            <a:r>
              <a:rPr lang="en-US" sz="1400" dirty="0"/>
              <a:t>Male / Female / Unknow + </a:t>
            </a:r>
            <a:r>
              <a:rPr lang="en-US" sz="1400" dirty="0" err="1"/>
              <a:t>Giá</a:t>
            </a:r>
            <a:r>
              <a:rPr lang="en-US" sz="1400" dirty="0"/>
              <a:t> </a:t>
            </a:r>
            <a:r>
              <a:rPr lang="en-US" sz="1400" dirty="0" err="1"/>
              <a:t>trị</a:t>
            </a:r>
            <a:r>
              <a:rPr lang="en-US" sz="1400" dirty="0"/>
              <a:t> F0, ZRC, RMS in </a:t>
            </a:r>
            <a:r>
              <a:rPr lang="en-US" sz="1400" dirty="0" err="1"/>
              <a:t>trên</a:t>
            </a:r>
            <a:r>
              <a:rPr lang="en-US" sz="1400" dirty="0"/>
              <a:t> console</a:t>
            </a:r>
          </a:p>
        </p:txBody>
      </p:sp>
    </p:spTree>
    <p:extLst>
      <p:ext uri="{BB962C8B-B14F-4D97-AF65-F5344CB8AC3E}">
        <p14:creationId xmlns:p14="http://schemas.microsoft.com/office/powerpoint/2010/main" val="393667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925AF-B110-C097-F39E-100CA19C9473}"/>
            </a:ext>
          </a:extLst>
        </p:cNvPr>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0B632BEF-2F5A-B2EF-C76F-5BD8E18BA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D930DC-5236-E34E-41F6-11267A785949}"/>
              </a:ext>
            </a:extLst>
          </p:cNvPr>
          <p:cNvSpPr txBox="1"/>
          <p:nvPr/>
        </p:nvSpPr>
        <p:spPr>
          <a:xfrm>
            <a:off x="627017" y="383177"/>
            <a:ext cx="6992983" cy="584775"/>
          </a:xfrm>
          <a:prstGeom prst="rect">
            <a:avLst/>
          </a:prstGeom>
          <a:noFill/>
        </p:spPr>
        <p:txBody>
          <a:bodyPr wrap="square" rtlCol="0">
            <a:spAutoFit/>
          </a:bodyPr>
          <a:lstStyle/>
          <a:p>
            <a:r>
              <a:rPr lang="en-US" sz="3200" b="1" dirty="0">
                <a:solidFill>
                  <a:schemeClr val="tx2">
                    <a:lumMod val="75000"/>
                    <a:lumOff val="25000"/>
                  </a:schemeClr>
                </a:solidFill>
              </a:rPr>
              <a:t>6. </a:t>
            </a:r>
            <a:r>
              <a:rPr lang="en-US" sz="3200" b="1" dirty="0" err="1">
                <a:solidFill>
                  <a:schemeClr val="tx2">
                    <a:lumMod val="75000"/>
                    <a:lumOff val="25000"/>
                  </a:schemeClr>
                </a:solidFill>
              </a:rPr>
              <a:t>Phân</a:t>
            </a:r>
            <a:r>
              <a:rPr lang="en-US" sz="3200" b="1" dirty="0">
                <a:solidFill>
                  <a:schemeClr val="tx2">
                    <a:lumMod val="75000"/>
                    <a:lumOff val="25000"/>
                  </a:schemeClr>
                </a:solidFill>
              </a:rPr>
              <a:t> </a:t>
            </a:r>
            <a:r>
              <a:rPr lang="en-US" sz="3200" b="1" dirty="0" err="1">
                <a:solidFill>
                  <a:schemeClr val="tx2">
                    <a:lumMod val="75000"/>
                    <a:lumOff val="25000"/>
                  </a:schemeClr>
                </a:solidFill>
              </a:rPr>
              <a:t>tích</a:t>
            </a:r>
            <a:r>
              <a:rPr lang="en-US" sz="3200" b="1" dirty="0">
                <a:solidFill>
                  <a:schemeClr val="tx2">
                    <a:lumMod val="75000"/>
                    <a:lumOff val="25000"/>
                  </a:schemeClr>
                </a:solidFill>
              </a:rPr>
              <a:t> </a:t>
            </a:r>
            <a:r>
              <a:rPr lang="en-US" sz="3200" b="1" dirty="0" err="1">
                <a:solidFill>
                  <a:schemeClr val="tx2">
                    <a:lumMod val="75000"/>
                    <a:lumOff val="25000"/>
                  </a:schemeClr>
                </a:solidFill>
              </a:rPr>
              <a:t>kết</a:t>
            </a:r>
            <a:r>
              <a:rPr lang="en-US" sz="3200" b="1" dirty="0">
                <a:solidFill>
                  <a:schemeClr val="tx2">
                    <a:lumMod val="75000"/>
                    <a:lumOff val="25000"/>
                  </a:schemeClr>
                </a:solidFill>
              </a:rPr>
              <a:t> </a:t>
            </a:r>
            <a:r>
              <a:rPr lang="en-US" sz="3200" b="1" dirty="0" err="1">
                <a:solidFill>
                  <a:schemeClr val="tx2">
                    <a:lumMod val="75000"/>
                    <a:lumOff val="25000"/>
                  </a:schemeClr>
                </a:solidFill>
              </a:rPr>
              <a:t>quả</a:t>
            </a:r>
            <a:endParaRPr lang="en-US" sz="3200" b="1" dirty="0">
              <a:solidFill>
                <a:schemeClr val="tx2">
                  <a:lumMod val="75000"/>
                  <a:lumOff val="25000"/>
                </a:schemeClr>
              </a:solidFill>
            </a:endParaRPr>
          </a:p>
        </p:txBody>
      </p:sp>
      <p:pic>
        <p:nvPicPr>
          <p:cNvPr id="9" name="Picture 8">
            <a:extLst>
              <a:ext uri="{FF2B5EF4-FFF2-40B4-BE49-F238E27FC236}">
                <a16:creationId xmlns:a16="http://schemas.microsoft.com/office/drawing/2014/main" id="{9CE9E7C7-74E4-4E0D-B85C-26DBDF4BFD45}"/>
              </a:ext>
            </a:extLst>
          </p:cNvPr>
          <p:cNvPicPr>
            <a:picLocks noChangeAspect="1"/>
          </p:cNvPicPr>
          <p:nvPr/>
        </p:nvPicPr>
        <p:blipFill>
          <a:blip r:embed="rId4"/>
          <a:stretch>
            <a:fillRect/>
          </a:stretch>
        </p:blipFill>
        <p:spPr>
          <a:xfrm>
            <a:off x="1436586" y="967952"/>
            <a:ext cx="7945539" cy="2605095"/>
          </a:xfrm>
          <a:prstGeom prst="rect">
            <a:avLst/>
          </a:prstGeom>
        </p:spPr>
      </p:pic>
      <p:sp>
        <p:nvSpPr>
          <p:cNvPr id="12" name="TextBox 11">
            <a:extLst>
              <a:ext uri="{FF2B5EF4-FFF2-40B4-BE49-F238E27FC236}">
                <a16:creationId xmlns:a16="http://schemas.microsoft.com/office/drawing/2014/main" id="{426EEFC0-5603-3CFB-3A37-9A07A508DE14}"/>
              </a:ext>
            </a:extLst>
          </p:cNvPr>
          <p:cNvSpPr txBox="1"/>
          <p:nvPr/>
        </p:nvSpPr>
        <p:spPr>
          <a:xfrm>
            <a:off x="4446944" y="3573047"/>
            <a:ext cx="1924822" cy="276999"/>
          </a:xfrm>
          <a:prstGeom prst="rect">
            <a:avLst/>
          </a:prstGeom>
          <a:noFill/>
        </p:spPr>
        <p:txBody>
          <a:bodyPr wrap="none" rtlCol="0">
            <a:spAutoFit/>
          </a:bodyPr>
          <a:lstStyle/>
          <a:p>
            <a:r>
              <a:rPr lang="en-US" sz="1200" b="1" i="1" u="sng" dirty="0" err="1"/>
              <a:t>Hình</a:t>
            </a:r>
            <a:r>
              <a:rPr lang="en-US" sz="1200" b="1" i="1" u="sng" dirty="0"/>
              <a:t> 1</a:t>
            </a:r>
            <a:r>
              <a:rPr lang="en-US" sz="1200" i="1" dirty="0"/>
              <a:t>: </a:t>
            </a:r>
            <a:r>
              <a:rPr lang="en-US" sz="1200" i="1" dirty="0" err="1"/>
              <a:t>Biểu</a:t>
            </a:r>
            <a:r>
              <a:rPr lang="en-US" sz="1200" i="1" dirty="0"/>
              <a:t> </a:t>
            </a:r>
            <a:r>
              <a:rPr lang="en-US" sz="1200" i="1" dirty="0" err="1"/>
              <a:t>đồ</a:t>
            </a:r>
            <a:r>
              <a:rPr lang="en-US" sz="1200" i="1" dirty="0"/>
              <a:t> wave form</a:t>
            </a:r>
          </a:p>
        </p:txBody>
      </p:sp>
      <p:sp>
        <p:nvSpPr>
          <p:cNvPr id="13" name="TextBox 12">
            <a:extLst>
              <a:ext uri="{FF2B5EF4-FFF2-40B4-BE49-F238E27FC236}">
                <a16:creationId xmlns:a16="http://schemas.microsoft.com/office/drawing/2014/main" id="{5E532404-07AF-C385-B718-51FE07399B10}"/>
              </a:ext>
            </a:extLst>
          </p:cNvPr>
          <p:cNvSpPr txBox="1"/>
          <p:nvPr/>
        </p:nvSpPr>
        <p:spPr>
          <a:xfrm>
            <a:off x="1333500" y="4148297"/>
            <a:ext cx="8013604" cy="461665"/>
          </a:xfrm>
          <a:prstGeom prst="rect">
            <a:avLst/>
          </a:prstGeom>
          <a:noFill/>
        </p:spPr>
        <p:txBody>
          <a:bodyPr wrap="none" rtlCol="0">
            <a:spAutoFit/>
          </a:bodyPr>
          <a:lstStyle/>
          <a:p>
            <a:pPr marL="171450" indent="-171450">
              <a:buFontTx/>
              <a:buChar char="-"/>
            </a:pPr>
            <a:r>
              <a:rPr lang="en-US" sz="1200" dirty="0" err="1"/>
              <a:t>Trục</a:t>
            </a:r>
            <a:r>
              <a:rPr lang="en-US" sz="1200" dirty="0"/>
              <a:t> X (</a:t>
            </a:r>
            <a:r>
              <a:rPr lang="en-US" sz="1200" dirty="0" err="1"/>
              <a:t>Thời</a:t>
            </a:r>
            <a:r>
              <a:rPr lang="en-US" sz="1200" dirty="0"/>
              <a:t> </a:t>
            </a:r>
            <a:r>
              <a:rPr lang="en-US" sz="1200" dirty="0" err="1"/>
              <a:t>gian</a:t>
            </a:r>
            <a:r>
              <a:rPr lang="en-US" sz="1200" dirty="0"/>
              <a:t>): </a:t>
            </a:r>
            <a:r>
              <a:rPr lang="en-US" sz="1200" dirty="0" err="1"/>
              <a:t>kéo</a:t>
            </a:r>
            <a:r>
              <a:rPr lang="en-US" sz="1200" dirty="0"/>
              <a:t> </a:t>
            </a:r>
            <a:r>
              <a:rPr lang="en-US" sz="1200" dirty="0" err="1"/>
              <a:t>dài</a:t>
            </a:r>
            <a:r>
              <a:rPr lang="en-US" sz="1200" dirty="0"/>
              <a:t> </a:t>
            </a:r>
            <a:r>
              <a:rPr lang="en-US" sz="1200" dirty="0" err="1"/>
              <a:t>từ</a:t>
            </a:r>
            <a:r>
              <a:rPr lang="en-US" sz="1200" dirty="0"/>
              <a:t> 0 - 3s</a:t>
            </a:r>
          </a:p>
          <a:p>
            <a:pPr marL="171450" indent="-171450">
              <a:buFontTx/>
              <a:buChar char="-"/>
            </a:pPr>
            <a:r>
              <a:rPr lang="en-US" sz="1200" dirty="0" err="1"/>
              <a:t>Trục</a:t>
            </a:r>
            <a:r>
              <a:rPr lang="en-US" sz="1200" dirty="0"/>
              <a:t> Y (</a:t>
            </a:r>
            <a:r>
              <a:rPr lang="en-US" sz="1200" dirty="0" err="1"/>
              <a:t>biên</a:t>
            </a:r>
            <a:r>
              <a:rPr lang="en-US" sz="1200" dirty="0"/>
              <a:t> </a:t>
            </a:r>
            <a:r>
              <a:rPr lang="en-US" sz="1200" dirty="0" err="1"/>
              <a:t>độ</a:t>
            </a:r>
            <a:r>
              <a:rPr lang="en-US" sz="1200" dirty="0"/>
              <a:t>): </a:t>
            </a:r>
            <a:r>
              <a:rPr lang="en-US" sz="1200" dirty="0" err="1"/>
              <a:t>giá</a:t>
            </a:r>
            <a:r>
              <a:rPr lang="en-US" sz="1200" dirty="0"/>
              <a:t> </a:t>
            </a:r>
            <a:r>
              <a:rPr lang="en-US" sz="1200" dirty="0" err="1"/>
              <a:t>trị</a:t>
            </a:r>
            <a:r>
              <a:rPr lang="en-US" sz="1200" dirty="0"/>
              <a:t> </a:t>
            </a:r>
            <a:r>
              <a:rPr lang="en-US" sz="1200" dirty="0" err="1"/>
              <a:t>mẫu</a:t>
            </a:r>
            <a:r>
              <a:rPr lang="en-US" sz="1200" dirty="0"/>
              <a:t> </a:t>
            </a:r>
            <a:r>
              <a:rPr lang="en-US" sz="1200" dirty="0" err="1"/>
              <a:t>tín</a:t>
            </a:r>
            <a:r>
              <a:rPr lang="en-US" sz="1200" dirty="0"/>
              <a:t> </a:t>
            </a:r>
            <a:r>
              <a:rPr lang="en-US" sz="1200" dirty="0" err="1"/>
              <a:t>hiệu</a:t>
            </a:r>
            <a:r>
              <a:rPr lang="en-US" sz="1200" dirty="0"/>
              <a:t> </a:t>
            </a:r>
            <a:r>
              <a:rPr lang="en-US" sz="1200" dirty="0" err="1"/>
              <a:t>sau</a:t>
            </a:r>
            <a:r>
              <a:rPr lang="en-US" sz="1200" dirty="0"/>
              <a:t> </a:t>
            </a:r>
            <a:r>
              <a:rPr lang="en-US" sz="1200" dirty="0" err="1"/>
              <a:t>khi</a:t>
            </a:r>
            <a:r>
              <a:rPr lang="en-US" sz="1200" dirty="0"/>
              <a:t> </a:t>
            </a:r>
            <a:r>
              <a:rPr lang="en-US" sz="1200" dirty="0" err="1"/>
              <a:t>chuẩn</a:t>
            </a:r>
            <a:r>
              <a:rPr lang="en-US" sz="1200" dirty="0"/>
              <a:t> </a:t>
            </a:r>
            <a:r>
              <a:rPr lang="en-US" sz="1200" dirty="0" err="1"/>
              <a:t>hoá</a:t>
            </a:r>
            <a:r>
              <a:rPr lang="en-US" sz="1200" dirty="0"/>
              <a:t> (dao </a:t>
            </a:r>
            <a:r>
              <a:rPr lang="en-US" sz="1200" dirty="0" err="1"/>
              <a:t>động</a:t>
            </a:r>
            <a:r>
              <a:rPr lang="en-US" sz="1200" dirty="0"/>
              <a:t> </a:t>
            </a:r>
            <a:r>
              <a:rPr lang="en-US" sz="1200" dirty="0" err="1"/>
              <a:t>từ</a:t>
            </a:r>
            <a:r>
              <a:rPr lang="en-US" sz="1200" dirty="0"/>
              <a:t> -1 </a:t>
            </a:r>
            <a:r>
              <a:rPr lang="en-US" sz="1200" dirty="0" err="1"/>
              <a:t>đến</a:t>
            </a:r>
            <a:r>
              <a:rPr lang="en-US" sz="1200" dirty="0"/>
              <a:t> 1). </a:t>
            </a:r>
            <a:r>
              <a:rPr lang="en-US" sz="1200" dirty="0" err="1"/>
              <a:t>Biến</a:t>
            </a:r>
            <a:r>
              <a:rPr lang="en-US" sz="1200" dirty="0"/>
              <a:t> </a:t>
            </a:r>
            <a:r>
              <a:rPr lang="en-US" sz="1200" dirty="0" err="1"/>
              <a:t>độ</a:t>
            </a:r>
            <a:r>
              <a:rPr lang="en-US" sz="1200" dirty="0"/>
              <a:t> </a:t>
            </a:r>
            <a:r>
              <a:rPr lang="en-US" sz="1200" dirty="0" err="1"/>
              <a:t>càng</a:t>
            </a:r>
            <a:r>
              <a:rPr lang="en-US" sz="1200" dirty="0"/>
              <a:t> </a:t>
            </a:r>
            <a:r>
              <a:rPr lang="en-US" sz="1200" dirty="0" err="1"/>
              <a:t>lớn</a:t>
            </a:r>
            <a:r>
              <a:rPr lang="en-US" sz="1200" dirty="0"/>
              <a:t> -&gt; </a:t>
            </a:r>
            <a:r>
              <a:rPr lang="en-US" sz="1200" dirty="0" err="1"/>
              <a:t>Âm</a:t>
            </a:r>
            <a:r>
              <a:rPr lang="en-US" sz="1200" dirty="0"/>
              <a:t> </a:t>
            </a:r>
            <a:r>
              <a:rPr lang="en-US" sz="1200" dirty="0" err="1"/>
              <a:t>lượng</a:t>
            </a:r>
            <a:r>
              <a:rPr lang="en-US" sz="1200" dirty="0"/>
              <a:t> </a:t>
            </a:r>
            <a:r>
              <a:rPr lang="en-US" sz="1200" dirty="0" err="1"/>
              <a:t>càng</a:t>
            </a:r>
            <a:r>
              <a:rPr lang="en-US" sz="1200" dirty="0"/>
              <a:t> </a:t>
            </a:r>
            <a:r>
              <a:rPr lang="en-US" sz="1200" dirty="0" err="1"/>
              <a:t>cao</a:t>
            </a:r>
            <a:r>
              <a:rPr lang="en-US" sz="1200" dirty="0"/>
              <a:t>.</a:t>
            </a:r>
          </a:p>
        </p:txBody>
      </p:sp>
      <p:sp>
        <p:nvSpPr>
          <p:cNvPr id="14" name="Arrow: Right 13">
            <a:extLst>
              <a:ext uri="{FF2B5EF4-FFF2-40B4-BE49-F238E27FC236}">
                <a16:creationId xmlns:a16="http://schemas.microsoft.com/office/drawing/2014/main" id="{D6C21DEA-F8C7-993A-1030-22BE470F5D7B}"/>
              </a:ext>
            </a:extLst>
          </p:cNvPr>
          <p:cNvSpPr/>
          <p:nvPr/>
        </p:nvSpPr>
        <p:spPr>
          <a:xfrm>
            <a:off x="1083344" y="5362575"/>
            <a:ext cx="706483" cy="190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7FB6C98-ACE7-63DB-8B78-01ABC1BFC262}"/>
              </a:ext>
            </a:extLst>
          </p:cNvPr>
          <p:cNvSpPr txBox="1"/>
          <p:nvPr/>
        </p:nvSpPr>
        <p:spPr>
          <a:xfrm>
            <a:off x="1876425" y="5226992"/>
            <a:ext cx="6444393" cy="646331"/>
          </a:xfrm>
          <a:prstGeom prst="rect">
            <a:avLst/>
          </a:prstGeom>
          <a:noFill/>
        </p:spPr>
        <p:txBody>
          <a:bodyPr wrap="none" rtlCol="0">
            <a:spAutoFit/>
          </a:bodyPr>
          <a:lstStyle/>
          <a:p>
            <a:pPr marL="171450" indent="-171450">
              <a:buFont typeface="Arial" panose="020B0604020202020204" pitchFamily="34" charset="0"/>
              <a:buChar char="•"/>
            </a:pPr>
            <a:r>
              <a:rPr lang="vi-VN" sz="1200" dirty="0"/>
              <a:t>Tín hiệu rõ ràng, gồm nhiều đoạn voiced, xen kẽ khoảng lặng → pipeline hoạt động đúng.</a:t>
            </a:r>
          </a:p>
          <a:p>
            <a:pPr marL="171450" indent="-171450">
              <a:buFont typeface="Arial" panose="020B0604020202020204" pitchFamily="34" charset="0"/>
              <a:buChar char="•"/>
            </a:pPr>
            <a:r>
              <a:rPr lang="vi-VN" sz="1200" dirty="0"/>
              <a:t>RMS và ZCR có thể được đọc trực tiếp từ đặc điểm waveform.</a:t>
            </a:r>
          </a:p>
          <a:p>
            <a:pPr marL="171450" indent="-171450">
              <a:buFont typeface="Arial" panose="020B0604020202020204" pitchFamily="34" charset="0"/>
              <a:buChar char="•"/>
            </a:pPr>
            <a:r>
              <a:rPr lang="vi-VN" sz="1200" dirty="0"/>
              <a:t>Đây là bước trực quan hóa cơ bản trước khi đi sâu vào spectrogram.</a:t>
            </a:r>
          </a:p>
        </p:txBody>
      </p:sp>
    </p:spTree>
    <p:extLst>
      <p:ext uri="{BB962C8B-B14F-4D97-AF65-F5344CB8AC3E}">
        <p14:creationId xmlns:p14="http://schemas.microsoft.com/office/powerpoint/2010/main" val="287771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53148-B3E3-4B00-D034-780255C10A3D}"/>
            </a:ext>
          </a:extLst>
        </p:cNvPr>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967381EF-EED0-F815-2790-A76B52E56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CF6FED9-AE03-6EB7-87F6-C54577E8FE70}"/>
              </a:ext>
            </a:extLst>
          </p:cNvPr>
          <p:cNvPicPr>
            <a:picLocks noChangeAspect="1"/>
          </p:cNvPicPr>
          <p:nvPr/>
        </p:nvPicPr>
        <p:blipFill>
          <a:blip r:embed="rId4"/>
          <a:stretch>
            <a:fillRect/>
          </a:stretch>
        </p:blipFill>
        <p:spPr>
          <a:xfrm>
            <a:off x="438150" y="807460"/>
            <a:ext cx="5781675" cy="2882770"/>
          </a:xfrm>
          <a:prstGeom prst="rect">
            <a:avLst/>
          </a:prstGeom>
        </p:spPr>
      </p:pic>
      <p:sp>
        <p:nvSpPr>
          <p:cNvPr id="9" name="TextBox 8">
            <a:extLst>
              <a:ext uri="{FF2B5EF4-FFF2-40B4-BE49-F238E27FC236}">
                <a16:creationId xmlns:a16="http://schemas.microsoft.com/office/drawing/2014/main" id="{B6ECB68C-F03A-3129-52D8-D04981CFED4E}"/>
              </a:ext>
            </a:extLst>
          </p:cNvPr>
          <p:cNvSpPr txBox="1"/>
          <p:nvPr/>
        </p:nvSpPr>
        <p:spPr>
          <a:xfrm>
            <a:off x="2286458" y="3690230"/>
            <a:ext cx="2085058" cy="276999"/>
          </a:xfrm>
          <a:prstGeom prst="rect">
            <a:avLst/>
          </a:prstGeom>
          <a:noFill/>
        </p:spPr>
        <p:txBody>
          <a:bodyPr wrap="none" rtlCol="0">
            <a:spAutoFit/>
          </a:bodyPr>
          <a:lstStyle/>
          <a:p>
            <a:r>
              <a:rPr lang="en-US" sz="1200" b="1" i="1" u="sng" dirty="0" err="1"/>
              <a:t>Hình</a:t>
            </a:r>
            <a:r>
              <a:rPr lang="en-US" sz="1200" b="1" i="1" u="sng" dirty="0"/>
              <a:t> 2</a:t>
            </a:r>
            <a:r>
              <a:rPr lang="en-US" sz="1200" i="1" dirty="0"/>
              <a:t>: </a:t>
            </a:r>
            <a:r>
              <a:rPr lang="en-US" sz="1200" i="1" dirty="0" err="1"/>
              <a:t>Biểu</a:t>
            </a:r>
            <a:r>
              <a:rPr lang="en-US" sz="1200" i="1" dirty="0"/>
              <a:t> </a:t>
            </a:r>
            <a:r>
              <a:rPr lang="en-US" sz="1200" i="1" dirty="0" err="1"/>
              <a:t>đồ</a:t>
            </a:r>
            <a:r>
              <a:rPr lang="en-US" sz="1200" i="1" dirty="0"/>
              <a:t> spectrogram</a:t>
            </a:r>
          </a:p>
        </p:txBody>
      </p:sp>
      <p:sp>
        <p:nvSpPr>
          <p:cNvPr id="10" name="TextBox 9">
            <a:extLst>
              <a:ext uri="{FF2B5EF4-FFF2-40B4-BE49-F238E27FC236}">
                <a16:creationId xmlns:a16="http://schemas.microsoft.com/office/drawing/2014/main" id="{D129676C-B2E9-FC16-2D53-067B94332B61}"/>
              </a:ext>
            </a:extLst>
          </p:cNvPr>
          <p:cNvSpPr txBox="1"/>
          <p:nvPr/>
        </p:nvSpPr>
        <p:spPr>
          <a:xfrm>
            <a:off x="6553200" y="1569460"/>
            <a:ext cx="5200650" cy="1015663"/>
          </a:xfrm>
          <a:prstGeom prst="rect">
            <a:avLst/>
          </a:prstGeom>
          <a:noFill/>
        </p:spPr>
        <p:txBody>
          <a:bodyPr wrap="square" rtlCol="0">
            <a:spAutoFit/>
          </a:bodyPr>
          <a:lstStyle/>
          <a:p>
            <a:pPr marL="171450" indent="-171450">
              <a:buFontTx/>
              <a:buChar char="-"/>
            </a:pPr>
            <a:r>
              <a:rPr lang="en-US" sz="1200" dirty="0" err="1"/>
              <a:t>Trục</a:t>
            </a:r>
            <a:r>
              <a:rPr lang="en-US" sz="1200" dirty="0"/>
              <a:t> X (</a:t>
            </a:r>
            <a:r>
              <a:rPr lang="en-US" sz="1200" dirty="0" err="1"/>
              <a:t>Thời</a:t>
            </a:r>
            <a:r>
              <a:rPr lang="en-US" sz="1200" dirty="0"/>
              <a:t> </a:t>
            </a:r>
            <a:r>
              <a:rPr lang="en-US" sz="1200" dirty="0" err="1"/>
              <a:t>gian</a:t>
            </a:r>
            <a:r>
              <a:rPr lang="en-US" sz="1200" dirty="0"/>
              <a:t>): </a:t>
            </a:r>
            <a:r>
              <a:rPr lang="en-US" sz="1200" dirty="0" err="1"/>
              <a:t>kéo</a:t>
            </a:r>
            <a:r>
              <a:rPr lang="en-US" sz="1200" dirty="0"/>
              <a:t> </a:t>
            </a:r>
            <a:r>
              <a:rPr lang="en-US" sz="1200" dirty="0" err="1"/>
              <a:t>dài</a:t>
            </a:r>
            <a:r>
              <a:rPr lang="en-US" sz="1200" dirty="0"/>
              <a:t> </a:t>
            </a:r>
            <a:r>
              <a:rPr lang="en-US" sz="1200" dirty="0" err="1"/>
              <a:t>từ</a:t>
            </a:r>
            <a:r>
              <a:rPr lang="en-US" sz="1200" dirty="0"/>
              <a:t> 0 - 3s</a:t>
            </a:r>
          </a:p>
          <a:p>
            <a:pPr marL="171450" indent="-171450">
              <a:buFontTx/>
              <a:buChar char="-"/>
            </a:pPr>
            <a:r>
              <a:rPr lang="en-US" sz="1200" dirty="0" err="1"/>
              <a:t>Trục</a:t>
            </a:r>
            <a:r>
              <a:rPr lang="en-US" sz="1200" dirty="0"/>
              <a:t> Y (</a:t>
            </a:r>
            <a:r>
              <a:rPr lang="en-US" sz="1200" dirty="0" err="1"/>
              <a:t>biên</a:t>
            </a:r>
            <a:r>
              <a:rPr lang="en-US" sz="1200" dirty="0"/>
              <a:t> </a:t>
            </a:r>
            <a:r>
              <a:rPr lang="en-US" sz="1200" dirty="0" err="1"/>
              <a:t>độ</a:t>
            </a:r>
            <a:r>
              <a:rPr lang="en-US" sz="1200" dirty="0"/>
              <a:t>): </a:t>
            </a:r>
            <a:r>
              <a:rPr lang="en-US" sz="1200" dirty="0" err="1"/>
              <a:t>từ</a:t>
            </a:r>
            <a:r>
              <a:rPr lang="en-US" sz="1200" dirty="0"/>
              <a:t> 0 – 500Hz </a:t>
            </a:r>
          </a:p>
          <a:p>
            <a:pPr marL="171450" indent="-171450">
              <a:buFontTx/>
              <a:buChar char="-"/>
            </a:pPr>
            <a:r>
              <a:rPr lang="en-US" sz="1200" dirty="0" err="1"/>
              <a:t>Màu</a:t>
            </a:r>
            <a:r>
              <a:rPr lang="en-US" sz="1200" dirty="0"/>
              <a:t> </a:t>
            </a:r>
            <a:r>
              <a:rPr lang="en-US" sz="1200" dirty="0" err="1"/>
              <a:t>sắc</a:t>
            </a:r>
            <a:r>
              <a:rPr lang="en-US" sz="1200" dirty="0"/>
              <a:t> (dB):</a:t>
            </a:r>
          </a:p>
          <a:p>
            <a:pPr marL="628650" lvl="1" indent="-171450">
              <a:buFontTx/>
              <a:buChar char="-"/>
            </a:pPr>
            <a:r>
              <a:rPr lang="en-US" sz="1200" dirty="0" err="1"/>
              <a:t>Vàng</a:t>
            </a:r>
            <a:r>
              <a:rPr lang="en-US" sz="1200" dirty="0"/>
              <a:t>/</a:t>
            </a:r>
            <a:r>
              <a:rPr lang="en-US" sz="1200" dirty="0" err="1"/>
              <a:t>Đỏ</a:t>
            </a:r>
            <a:r>
              <a:rPr lang="en-US" sz="1200" dirty="0"/>
              <a:t> </a:t>
            </a:r>
            <a:r>
              <a:rPr lang="en-US" sz="1200" dirty="0" err="1"/>
              <a:t>đậm</a:t>
            </a:r>
            <a:r>
              <a:rPr lang="en-US" sz="1200" dirty="0"/>
              <a:t> = </a:t>
            </a:r>
            <a:r>
              <a:rPr lang="en-US" sz="1200" dirty="0" err="1"/>
              <a:t>năng</a:t>
            </a:r>
            <a:r>
              <a:rPr lang="en-US" sz="1200" dirty="0"/>
              <a:t> </a:t>
            </a:r>
            <a:r>
              <a:rPr lang="en-US" sz="1200" dirty="0" err="1"/>
              <a:t>lượng</a:t>
            </a:r>
            <a:r>
              <a:rPr lang="en-US" sz="1200" dirty="0"/>
              <a:t> </a:t>
            </a:r>
            <a:r>
              <a:rPr lang="en-US" sz="1200" dirty="0" err="1"/>
              <a:t>mạnh</a:t>
            </a:r>
            <a:endParaRPr lang="en-US" sz="1200" dirty="0"/>
          </a:p>
          <a:p>
            <a:pPr marL="628650" lvl="1" indent="-171450">
              <a:buFontTx/>
              <a:buChar char="-"/>
            </a:pPr>
            <a:r>
              <a:rPr lang="en-US" sz="1200" dirty="0" err="1"/>
              <a:t>Tím</a:t>
            </a:r>
            <a:r>
              <a:rPr lang="en-US" sz="1200" dirty="0"/>
              <a:t>/</a:t>
            </a:r>
            <a:r>
              <a:rPr lang="en-US" sz="1200" dirty="0" err="1"/>
              <a:t>Đen</a:t>
            </a:r>
            <a:r>
              <a:rPr lang="en-US" sz="1200" dirty="0"/>
              <a:t> = </a:t>
            </a:r>
            <a:r>
              <a:rPr lang="en-US" sz="1200" dirty="0" err="1"/>
              <a:t>năng</a:t>
            </a:r>
            <a:r>
              <a:rPr lang="en-US" sz="1200" dirty="0"/>
              <a:t> </a:t>
            </a:r>
            <a:r>
              <a:rPr lang="en-US" sz="1200" dirty="0" err="1"/>
              <a:t>lượng</a:t>
            </a:r>
            <a:r>
              <a:rPr lang="en-US" sz="1200" dirty="0"/>
              <a:t> </a:t>
            </a:r>
            <a:r>
              <a:rPr lang="en-US" sz="1200" dirty="0" err="1"/>
              <a:t>yếu</a:t>
            </a:r>
            <a:endParaRPr lang="en-US" sz="1200" dirty="0"/>
          </a:p>
        </p:txBody>
      </p:sp>
      <p:sp>
        <p:nvSpPr>
          <p:cNvPr id="12" name="Arrow: Right 11">
            <a:extLst>
              <a:ext uri="{FF2B5EF4-FFF2-40B4-BE49-F238E27FC236}">
                <a16:creationId xmlns:a16="http://schemas.microsoft.com/office/drawing/2014/main" id="{29D436F7-5E28-3897-5B85-7C82E9EFBEAC}"/>
              </a:ext>
            </a:extLst>
          </p:cNvPr>
          <p:cNvSpPr/>
          <p:nvPr/>
        </p:nvSpPr>
        <p:spPr>
          <a:xfrm>
            <a:off x="1083344" y="5362575"/>
            <a:ext cx="706483" cy="1905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46A3A22-8807-2C70-CF5F-409173FBCB90}"/>
              </a:ext>
            </a:extLst>
          </p:cNvPr>
          <p:cNvSpPr txBox="1"/>
          <p:nvPr/>
        </p:nvSpPr>
        <p:spPr>
          <a:xfrm>
            <a:off x="1876425" y="5226992"/>
            <a:ext cx="6681316" cy="646331"/>
          </a:xfrm>
          <a:prstGeom prst="rect">
            <a:avLst/>
          </a:prstGeom>
          <a:noFill/>
        </p:spPr>
        <p:txBody>
          <a:bodyPr wrap="none" rtlCol="0">
            <a:spAutoFit/>
          </a:bodyPr>
          <a:lstStyle/>
          <a:p>
            <a:pPr marL="171450" indent="-171450">
              <a:buFont typeface="Arial" panose="020B0604020202020204" pitchFamily="34" charset="0"/>
              <a:buChar char="•"/>
            </a:pPr>
            <a:r>
              <a:rPr lang="en-US" sz="1200" dirty="0"/>
              <a:t>Spectrogram </a:t>
            </a:r>
            <a:r>
              <a:rPr lang="en-US" sz="1200" dirty="0" err="1"/>
              <a:t>cho</a:t>
            </a:r>
            <a:r>
              <a:rPr lang="en-US" sz="1200" dirty="0"/>
              <a:t> </a:t>
            </a:r>
            <a:r>
              <a:rPr lang="en-US" sz="1200" dirty="0" err="1"/>
              <a:t>thấy</a:t>
            </a:r>
            <a:r>
              <a:rPr lang="en-US" sz="1200" dirty="0"/>
              <a:t> </a:t>
            </a:r>
            <a:r>
              <a:rPr lang="en-US" sz="1200" dirty="0" err="1"/>
              <a:t>rõ</a:t>
            </a:r>
            <a:r>
              <a:rPr lang="en-US" sz="1200" dirty="0"/>
              <a:t> </a:t>
            </a:r>
            <a:r>
              <a:rPr lang="en-US" sz="1200" b="1" dirty="0"/>
              <a:t>formant pattern </a:t>
            </a:r>
            <a:r>
              <a:rPr lang="en-US" sz="1200" dirty="0" err="1"/>
              <a:t>và</a:t>
            </a:r>
            <a:r>
              <a:rPr lang="en-US" sz="1200" dirty="0"/>
              <a:t> </a:t>
            </a:r>
            <a:r>
              <a:rPr lang="en-US" sz="1200" b="1" dirty="0"/>
              <a:t>F0 track </a:t>
            </a:r>
            <a:r>
              <a:rPr lang="en-US" sz="1200" dirty="0"/>
              <a:t>-&gt; </a:t>
            </a:r>
            <a:r>
              <a:rPr lang="en-US" sz="1200" b="1" dirty="0" err="1"/>
              <a:t>Hệ</a:t>
            </a:r>
            <a:r>
              <a:rPr lang="en-US" sz="1200" b="1" dirty="0"/>
              <a:t> </a:t>
            </a:r>
            <a:r>
              <a:rPr lang="en-US" sz="1200" b="1" dirty="0" err="1"/>
              <a:t>thống</a:t>
            </a:r>
            <a:r>
              <a:rPr lang="en-US" sz="1200" b="1" dirty="0"/>
              <a:t> </a:t>
            </a:r>
            <a:r>
              <a:rPr lang="en-US" sz="1200" b="1" dirty="0" err="1"/>
              <a:t>đã</a:t>
            </a:r>
            <a:r>
              <a:rPr lang="en-US" sz="1200" b="1" dirty="0"/>
              <a:t> </a:t>
            </a:r>
            <a:r>
              <a:rPr lang="en-US" sz="1200" b="1" dirty="0" err="1"/>
              <a:t>xác</a:t>
            </a:r>
            <a:r>
              <a:rPr lang="en-US" sz="1200" b="1" dirty="0"/>
              <a:t> </a:t>
            </a:r>
            <a:r>
              <a:rPr lang="en-US" sz="1200" b="1" dirty="0" err="1"/>
              <a:t>định</a:t>
            </a:r>
            <a:r>
              <a:rPr lang="en-US" sz="1200" b="1" dirty="0"/>
              <a:t> pitch </a:t>
            </a:r>
            <a:r>
              <a:rPr lang="en-US" sz="1200" b="1" dirty="0" err="1"/>
              <a:t>chính</a:t>
            </a:r>
            <a:r>
              <a:rPr lang="en-US" sz="1200" b="1" dirty="0"/>
              <a:t> </a:t>
            </a:r>
            <a:r>
              <a:rPr lang="en-US" sz="1200" b="1" dirty="0" err="1"/>
              <a:t>xác</a:t>
            </a:r>
            <a:r>
              <a:rPr lang="en-US" sz="1200" b="1" dirty="0"/>
              <a:t>.</a:t>
            </a:r>
          </a:p>
          <a:p>
            <a:pPr marL="171450" indent="-171450">
              <a:buFont typeface="Arial" panose="020B0604020202020204" pitchFamily="34" charset="0"/>
              <a:buChar char="•"/>
            </a:pPr>
            <a:r>
              <a:rPr lang="en-US" sz="1200" dirty="0"/>
              <a:t>F0 </a:t>
            </a:r>
            <a:r>
              <a:rPr lang="en-US" sz="1200" dirty="0" err="1"/>
              <a:t>ổn</a:t>
            </a:r>
            <a:r>
              <a:rPr lang="en-US" sz="1200" dirty="0"/>
              <a:t> </a:t>
            </a:r>
            <a:r>
              <a:rPr lang="en-US" sz="1200" dirty="0" err="1"/>
              <a:t>định</a:t>
            </a:r>
            <a:r>
              <a:rPr lang="en-US" sz="1200" dirty="0"/>
              <a:t> ~120Hz -&gt; </a:t>
            </a:r>
            <a:r>
              <a:rPr lang="en-US" sz="1200" b="1" dirty="0" err="1"/>
              <a:t>Đủ</a:t>
            </a:r>
            <a:r>
              <a:rPr lang="en-US" sz="1200" b="1" dirty="0"/>
              <a:t> </a:t>
            </a:r>
            <a:r>
              <a:rPr lang="en-US" sz="1200" b="1" dirty="0" err="1"/>
              <a:t>chắc</a:t>
            </a:r>
            <a:r>
              <a:rPr lang="en-US" sz="1200" b="1" dirty="0"/>
              <a:t> </a:t>
            </a:r>
            <a:r>
              <a:rPr lang="en-US" sz="1200" b="1" dirty="0" err="1"/>
              <a:t>chắc</a:t>
            </a:r>
            <a:r>
              <a:rPr lang="en-US" sz="1200" b="1" dirty="0"/>
              <a:t> </a:t>
            </a:r>
            <a:r>
              <a:rPr lang="en-US" sz="1200" b="1" dirty="0" err="1"/>
              <a:t>chắn</a:t>
            </a:r>
            <a:r>
              <a:rPr lang="en-US" sz="1200" b="1" dirty="0"/>
              <a:t> </a:t>
            </a:r>
            <a:r>
              <a:rPr lang="en-US" sz="1200" b="1" dirty="0" err="1"/>
              <a:t>để</a:t>
            </a:r>
            <a:r>
              <a:rPr lang="en-US" sz="1200" b="1" dirty="0"/>
              <a:t> rule-based </a:t>
            </a:r>
            <a:r>
              <a:rPr lang="en-US" sz="1200" b="1" dirty="0" err="1"/>
              <a:t>phân</a:t>
            </a:r>
            <a:r>
              <a:rPr lang="en-US" sz="1200" b="1" dirty="0"/>
              <a:t> </a:t>
            </a:r>
            <a:r>
              <a:rPr lang="en-US" sz="1200" b="1" dirty="0" err="1"/>
              <a:t>loại</a:t>
            </a:r>
            <a:r>
              <a:rPr lang="en-US" sz="1200" b="1" dirty="0"/>
              <a:t> Male.</a:t>
            </a:r>
          </a:p>
          <a:p>
            <a:pPr marL="171450" indent="-171450">
              <a:buFont typeface="Arial" panose="020B0604020202020204" pitchFamily="34" charset="0"/>
              <a:buChar char="•"/>
            </a:pPr>
            <a:r>
              <a:rPr lang="en-US" sz="1200" dirty="0" err="1"/>
              <a:t>Khoảng</a:t>
            </a:r>
            <a:r>
              <a:rPr lang="en-US" sz="1200" dirty="0"/>
              <a:t> </a:t>
            </a:r>
            <a:r>
              <a:rPr lang="en-US" sz="1200" dirty="0" err="1"/>
              <a:t>trống</a:t>
            </a:r>
            <a:r>
              <a:rPr lang="en-US" sz="1200" dirty="0"/>
              <a:t> F0 ở </a:t>
            </a:r>
            <a:r>
              <a:rPr lang="en-US" sz="1200" dirty="0" err="1"/>
              <a:t>một</a:t>
            </a:r>
            <a:r>
              <a:rPr lang="en-US" sz="1200" dirty="0"/>
              <a:t> </a:t>
            </a:r>
            <a:r>
              <a:rPr lang="en-US" sz="1200" dirty="0" err="1"/>
              <a:t>số</a:t>
            </a:r>
            <a:r>
              <a:rPr lang="en-US" sz="1200" dirty="0"/>
              <a:t> </a:t>
            </a:r>
            <a:r>
              <a:rPr lang="en-US" sz="1200" dirty="0" err="1"/>
              <a:t>chỗ</a:t>
            </a:r>
            <a:r>
              <a:rPr lang="en-US" sz="1200" dirty="0"/>
              <a:t> </a:t>
            </a:r>
            <a:r>
              <a:rPr lang="en-US" sz="1200" dirty="0" err="1"/>
              <a:t>là</a:t>
            </a:r>
            <a:r>
              <a:rPr lang="en-US" sz="1200" dirty="0"/>
              <a:t> do </a:t>
            </a:r>
            <a:r>
              <a:rPr lang="en-US" sz="1200" b="1" dirty="0"/>
              <a:t>pause </a:t>
            </a:r>
            <a:r>
              <a:rPr lang="en-US" sz="1200" b="1" dirty="0" err="1"/>
              <a:t>hoặc</a:t>
            </a:r>
            <a:r>
              <a:rPr lang="en-US" sz="1200" b="1" dirty="0"/>
              <a:t> </a:t>
            </a:r>
            <a:r>
              <a:rPr lang="en-US" sz="1200" b="1" dirty="0" err="1"/>
              <a:t>vô</a:t>
            </a:r>
            <a:r>
              <a:rPr lang="en-US" sz="1200" b="1" dirty="0"/>
              <a:t> </a:t>
            </a:r>
            <a:r>
              <a:rPr lang="en-US" sz="1200" b="1" dirty="0" err="1"/>
              <a:t>thanh</a:t>
            </a:r>
            <a:r>
              <a:rPr lang="en-US" sz="1200" b="1" dirty="0"/>
              <a:t>.</a:t>
            </a:r>
            <a:endParaRPr lang="vi-VN" sz="1200" dirty="0"/>
          </a:p>
        </p:txBody>
      </p:sp>
    </p:spTree>
    <p:extLst>
      <p:ext uri="{BB962C8B-B14F-4D97-AF65-F5344CB8AC3E}">
        <p14:creationId xmlns:p14="http://schemas.microsoft.com/office/powerpoint/2010/main" val="100442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DAC72-232A-8DF9-674B-3E8A9C2B8AD0}"/>
            </a:ext>
          </a:extLst>
        </p:cNvPr>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A52902EF-6794-7FE9-20EF-92E334A7C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6BAE9E75-A6BD-638F-ED21-8061973034BC}"/>
              </a:ext>
            </a:extLst>
          </p:cNvPr>
          <p:cNvSpPr>
            <a:spLocks noGrp="1"/>
          </p:cNvSpPr>
          <p:nvPr>
            <p:ph sz="half" idx="1"/>
          </p:nvPr>
        </p:nvSpPr>
        <p:spPr>
          <a:xfrm>
            <a:off x="723900" y="807460"/>
            <a:ext cx="5181600" cy="325392"/>
          </a:xfrm>
        </p:spPr>
        <p:txBody>
          <a:bodyPr>
            <a:normAutofit/>
          </a:bodyPr>
          <a:lstStyle/>
          <a:p>
            <a:pPr marL="0" indent="0">
              <a:buNone/>
            </a:pPr>
            <a:r>
              <a:rPr lang="en-US" sz="1600" b="1"/>
              <a:t>3. Kết quả thực tế</a:t>
            </a:r>
            <a:endParaRPr lang="en-US" sz="1600" b="1" dirty="0"/>
          </a:p>
        </p:txBody>
      </p:sp>
      <p:pic>
        <p:nvPicPr>
          <p:cNvPr id="4" name="Picture 3">
            <a:extLst>
              <a:ext uri="{FF2B5EF4-FFF2-40B4-BE49-F238E27FC236}">
                <a16:creationId xmlns:a16="http://schemas.microsoft.com/office/drawing/2014/main" id="{4C11249D-F6B9-CE4B-FAF1-348A233E0DEB}"/>
              </a:ext>
            </a:extLst>
          </p:cNvPr>
          <p:cNvPicPr>
            <a:picLocks noChangeAspect="1"/>
          </p:cNvPicPr>
          <p:nvPr/>
        </p:nvPicPr>
        <p:blipFill>
          <a:blip r:embed="rId4"/>
          <a:stretch>
            <a:fillRect/>
          </a:stretch>
        </p:blipFill>
        <p:spPr>
          <a:xfrm>
            <a:off x="723900" y="1357059"/>
            <a:ext cx="4762500" cy="1680162"/>
          </a:xfrm>
          <a:prstGeom prst="rect">
            <a:avLst/>
          </a:prstGeom>
        </p:spPr>
      </p:pic>
      <p:pic>
        <p:nvPicPr>
          <p:cNvPr id="7" name="Picture 6">
            <a:extLst>
              <a:ext uri="{FF2B5EF4-FFF2-40B4-BE49-F238E27FC236}">
                <a16:creationId xmlns:a16="http://schemas.microsoft.com/office/drawing/2014/main" id="{2F7371AD-6356-7AAE-1A50-21F72804E9E1}"/>
              </a:ext>
            </a:extLst>
          </p:cNvPr>
          <p:cNvPicPr>
            <a:picLocks noChangeAspect="1"/>
          </p:cNvPicPr>
          <p:nvPr/>
        </p:nvPicPr>
        <p:blipFill>
          <a:blip r:embed="rId5"/>
          <a:stretch>
            <a:fillRect/>
          </a:stretch>
        </p:blipFill>
        <p:spPr>
          <a:xfrm>
            <a:off x="723900" y="3128600"/>
            <a:ext cx="4762500" cy="2639226"/>
          </a:xfrm>
          <a:prstGeom prst="rect">
            <a:avLst/>
          </a:prstGeom>
        </p:spPr>
      </p:pic>
      <p:pic>
        <p:nvPicPr>
          <p:cNvPr id="10" name="Picture 9">
            <a:extLst>
              <a:ext uri="{FF2B5EF4-FFF2-40B4-BE49-F238E27FC236}">
                <a16:creationId xmlns:a16="http://schemas.microsoft.com/office/drawing/2014/main" id="{8B80910E-DCC1-F2E0-E156-12F5CD7A885E}"/>
              </a:ext>
            </a:extLst>
          </p:cNvPr>
          <p:cNvPicPr>
            <a:picLocks noChangeAspect="1"/>
          </p:cNvPicPr>
          <p:nvPr/>
        </p:nvPicPr>
        <p:blipFill>
          <a:blip r:embed="rId6"/>
          <a:stretch>
            <a:fillRect/>
          </a:stretch>
        </p:blipFill>
        <p:spPr>
          <a:xfrm>
            <a:off x="723900" y="5859205"/>
            <a:ext cx="4762500" cy="504895"/>
          </a:xfrm>
          <a:prstGeom prst="rect">
            <a:avLst/>
          </a:prstGeom>
        </p:spPr>
      </p:pic>
      <p:pic>
        <p:nvPicPr>
          <p:cNvPr id="12" name="Picture 11">
            <a:extLst>
              <a:ext uri="{FF2B5EF4-FFF2-40B4-BE49-F238E27FC236}">
                <a16:creationId xmlns:a16="http://schemas.microsoft.com/office/drawing/2014/main" id="{5CB0FE13-1D37-F6E8-8343-3AF8839FCA5C}"/>
              </a:ext>
            </a:extLst>
          </p:cNvPr>
          <p:cNvPicPr>
            <a:picLocks noChangeAspect="1"/>
          </p:cNvPicPr>
          <p:nvPr/>
        </p:nvPicPr>
        <p:blipFill>
          <a:blip r:embed="rId7"/>
          <a:stretch>
            <a:fillRect/>
          </a:stretch>
        </p:blipFill>
        <p:spPr>
          <a:xfrm>
            <a:off x="6467475" y="1357060"/>
            <a:ext cx="4762501" cy="1680162"/>
          </a:xfrm>
          <a:prstGeom prst="rect">
            <a:avLst/>
          </a:prstGeom>
        </p:spPr>
      </p:pic>
      <p:pic>
        <p:nvPicPr>
          <p:cNvPr id="16" name="Picture 15">
            <a:extLst>
              <a:ext uri="{FF2B5EF4-FFF2-40B4-BE49-F238E27FC236}">
                <a16:creationId xmlns:a16="http://schemas.microsoft.com/office/drawing/2014/main" id="{401CC579-FF11-4BF0-679B-7A44D8B58B90}"/>
              </a:ext>
            </a:extLst>
          </p:cNvPr>
          <p:cNvPicPr>
            <a:picLocks noChangeAspect="1"/>
          </p:cNvPicPr>
          <p:nvPr/>
        </p:nvPicPr>
        <p:blipFill>
          <a:blip r:embed="rId8"/>
          <a:stretch>
            <a:fillRect/>
          </a:stretch>
        </p:blipFill>
        <p:spPr>
          <a:xfrm>
            <a:off x="6467475" y="3128537"/>
            <a:ext cx="4762500" cy="2639226"/>
          </a:xfrm>
          <a:prstGeom prst="rect">
            <a:avLst/>
          </a:prstGeom>
        </p:spPr>
      </p:pic>
      <p:pic>
        <p:nvPicPr>
          <p:cNvPr id="19" name="Picture 18">
            <a:extLst>
              <a:ext uri="{FF2B5EF4-FFF2-40B4-BE49-F238E27FC236}">
                <a16:creationId xmlns:a16="http://schemas.microsoft.com/office/drawing/2014/main" id="{6BD6EE6F-E4DC-58CC-088F-671F246A0C01}"/>
              </a:ext>
            </a:extLst>
          </p:cNvPr>
          <p:cNvPicPr>
            <a:picLocks noChangeAspect="1"/>
          </p:cNvPicPr>
          <p:nvPr/>
        </p:nvPicPr>
        <p:blipFill>
          <a:blip r:embed="rId9"/>
          <a:stretch>
            <a:fillRect/>
          </a:stretch>
        </p:blipFill>
        <p:spPr>
          <a:xfrm>
            <a:off x="6467475" y="5859078"/>
            <a:ext cx="4762500" cy="504895"/>
          </a:xfrm>
          <a:prstGeom prst="rect">
            <a:avLst/>
          </a:prstGeom>
        </p:spPr>
      </p:pic>
    </p:spTree>
    <p:extLst>
      <p:ext uri="{BB962C8B-B14F-4D97-AF65-F5344CB8AC3E}">
        <p14:creationId xmlns:p14="http://schemas.microsoft.com/office/powerpoint/2010/main" val="3717699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8A9F9-C22A-B91C-FBDE-4F6FD0026900}"/>
            </a:ext>
          </a:extLst>
        </p:cNvPr>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3CC6C6C2-3C34-9C02-6ED4-5E7E293B75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EFD7FC0-E737-FE43-BD43-DEB7D10BCF2B}"/>
              </a:ext>
            </a:extLst>
          </p:cNvPr>
          <p:cNvSpPr txBox="1"/>
          <p:nvPr/>
        </p:nvSpPr>
        <p:spPr>
          <a:xfrm>
            <a:off x="627017" y="383177"/>
            <a:ext cx="6992983" cy="584775"/>
          </a:xfrm>
          <a:prstGeom prst="rect">
            <a:avLst/>
          </a:prstGeom>
          <a:noFill/>
        </p:spPr>
        <p:txBody>
          <a:bodyPr wrap="square" rtlCol="0">
            <a:spAutoFit/>
          </a:bodyPr>
          <a:lstStyle/>
          <a:p>
            <a:r>
              <a:rPr lang="en-US" sz="3200" b="1">
                <a:solidFill>
                  <a:schemeClr val="tx2">
                    <a:lumMod val="75000"/>
                    <a:lumOff val="25000"/>
                  </a:schemeClr>
                </a:solidFill>
              </a:rPr>
              <a:t>7. Kết luận</a:t>
            </a:r>
            <a:endParaRPr lang="en-US" sz="3200" b="1" dirty="0">
              <a:solidFill>
                <a:schemeClr val="tx2">
                  <a:lumMod val="75000"/>
                  <a:lumOff val="25000"/>
                </a:schemeClr>
              </a:solidFill>
            </a:endParaRPr>
          </a:p>
        </p:txBody>
      </p:sp>
      <p:graphicFrame>
        <p:nvGraphicFramePr>
          <p:cNvPr id="4" name="Table 3">
            <a:extLst>
              <a:ext uri="{FF2B5EF4-FFF2-40B4-BE49-F238E27FC236}">
                <a16:creationId xmlns:a16="http://schemas.microsoft.com/office/drawing/2014/main" id="{9DC2CA4A-D547-4ED8-4E8A-D4DCE4F0E1E6}"/>
              </a:ext>
            </a:extLst>
          </p:cNvPr>
          <p:cNvGraphicFramePr>
            <a:graphicFrameLocks noGrp="1"/>
          </p:cNvGraphicFramePr>
          <p:nvPr>
            <p:extLst>
              <p:ext uri="{D42A27DB-BD31-4B8C-83A1-F6EECF244321}">
                <p14:modId xmlns:p14="http://schemas.microsoft.com/office/powerpoint/2010/main" val="3555531412"/>
              </p:ext>
            </p:extLst>
          </p:nvPr>
        </p:nvGraphicFramePr>
        <p:xfrm>
          <a:off x="695325" y="1311074"/>
          <a:ext cx="10953750" cy="4887411"/>
        </p:xfrm>
        <a:graphic>
          <a:graphicData uri="http://schemas.openxmlformats.org/drawingml/2006/table">
            <a:tbl>
              <a:tblPr firstRow="1">
                <a:tableStyleId>{3C2FFA5D-87B4-456A-9821-1D502468CF0F}</a:tableStyleId>
              </a:tblPr>
              <a:tblGrid>
                <a:gridCol w="5476875">
                  <a:extLst>
                    <a:ext uri="{9D8B030D-6E8A-4147-A177-3AD203B41FA5}">
                      <a16:colId xmlns:a16="http://schemas.microsoft.com/office/drawing/2014/main" val="662672022"/>
                    </a:ext>
                  </a:extLst>
                </a:gridCol>
                <a:gridCol w="5476875">
                  <a:extLst>
                    <a:ext uri="{9D8B030D-6E8A-4147-A177-3AD203B41FA5}">
                      <a16:colId xmlns:a16="http://schemas.microsoft.com/office/drawing/2014/main" val="1155486146"/>
                    </a:ext>
                  </a:extLst>
                </a:gridCol>
              </a:tblGrid>
              <a:tr h="712095">
                <a:tc>
                  <a:txBody>
                    <a:bodyPr/>
                    <a:lstStyle/>
                    <a:p>
                      <a:pPr>
                        <a:buNone/>
                      </a:pPr>
                      <a:r>
                        <a:rPr lang="en-US" sz="1300" b="1" dirty="0" err="1"/>
                        <a:t>Mục</a:t>
                      </a:r>
                      <a:endParaRPr lang="en-US" sz="1300" dirty="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sz="1300" b="1"/>
                        <a:t>Nội dung chính</a:t>
                      </a:r>
                      <a:endParaRPr lang="en-US" sz="130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7784711"/>
                  </a:ext>
                </a:extLst>
              </a:tr>
              <a:tr h="1215815">
                <a:tc>
                  <a:txBody>
                    <a:bodyPr/>
                    <a:lstStyle/>
                    <a:p>
                      <a:pPr>
                        <a:buNone/>
                      </a:pPr>
                      <a:r>
                        <a:rPr lang="vi-VN" sz="1300" b="1" dirty="0"/>
                        <a:t>Kết quả đạt được</a:t>
                      </a:r>
                      <a:endParaRPr lang="vi-VN" sz="1300" dirty="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vi-VN" sz="1300" dirty="0"/>
                        <a:t>Xây dựng thành công hệ thống phân loại giới tính từ giọng nói chạy realtime trên Desktop App (Python). </a:t>
                      </a:r>
                      <a:endParaRPr lang="en-US" sz="1300" dirty="0"/>
                    </a:p>
                    <a:p>
                      <a:pPr marL="285750" indent="-285750">
                        <a:buFontTx/>
                        <a:buChar char="-"/>
                      </a:pPr>
                      <a:r>
                        <a:rPr lang="vi-VN" sz="1300" dirty="0"/>
                        <a:t>Pipeline đơn giản: Preprocessing → Feature Extraction (F0, ZCR, RMS) → Rule-based Classification. </a:t>
                      </a:r>
                      <a:endParaRPr lang="en-US" sz="1300" dirty="0"/>
                    </a:p>
                    <a:p>
                      <a:pPr marL="285750" indent="-285750">
                        <a:buFontTx/>
                        <a:buChar char="-"/>
                      </a:pPr>
                      <a:r>
                        <a:rPr lang="vi-VN" sz="1300" dirty="0"/>
                        <a:t>F0 là đặc trưng mạnh nhất; ZCR và RMS hỗ trợ khi F0 không ổn định.</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621386"/>
                  </a:ext>
                </a:extLst>
              </a:tr>
              <a:tr h="639903">
                <a:tc>
                  <a:txBody>
                    <a:bodyPr/>
                    <a:lstStyle/>
                    <a:p>
                      <a:pPr>
                        <a:buNone/>
                      </a:pPr>
                      <a:r>
                        <a:rPr lang="en-US" sz="1300" b="1"/>
                        <a:t>Điểm mạnh</a:t>
                      </a:r>
                      <a:endParaRPr lang="en-US" sz="130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vi-VN" sz="1300" dirty="0"/>
                        <a:t>Nhẹ, không cần GPU, dễ triển khai. </a:t>
                      </a:r>
                      <a:endParaRPr lang="en-US" sz="1300" dirty="0"/>
                    </a:p>
                    <a:p>
                      <a:pPr marL="285750" indent="-285750">
                        <a:buFontTx/>
                        <a:buChar char="-"/>
                      </a:pPr>
                      <a:r>
                        <a:rPr lang="vi-VN" sz="1300" dirty="0"/>
                        <a:t>Ngưỡng rõ ràng, dễ giải thích và minh họa. </a:t>
                      </a:r>
                      <a:endParaRPr lang="en-US" sz="1300" dirty="0"/>
                    </a:p>
                    <a:p>
                      <a:pPr marL="285750" indent="-285750">
                        <a:buFontTx/>
                        <a:buChar char="-"/>
                      </a:pPr>
                      <a:r>
                        <a:rPr lang="vi-VN" sz="1300" dirty="0"/>
                        <a:t>Realtime: xử lý block 3 giây, phản hồi ngay.</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0128202"/>
                  </a:ext>
                </a:extLst>
              </a:tr>
              <a:tr h="831873">
                <a:tc>
                  <a:txBody>
                    <a:bodyPr/>
                    <a:lstStyle/>
                    <a:p>
                      <a:pPr>
                        <a:buNone/>
                      </a:pPr>
                      <a:r>
                        <a:rPr lang="en-US" sz="1300" b="1" dirty="0" err="1"/>
                        <a:t>Hạn</a:t>
                      </a:r>
                      <a:r>
                        <a:rPr lang="en-US" sz="1300" b="1" dirty="0"/>
                        <a:t> </a:t>
                      </a:r>
                      <a:r>
                        <a:rPr lang="en-US" sz="1300" b="1" dirty="0" err="1"/>
                        <a:t>chế</a:t>
                      </a:r>
                      <a:endParaRPr lang="en-US" sz="1300" dirty="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vi-VN" sz="1300" dirty="0"/>
                        <a:t>Nhạy với tiếng ồn → dễ ra Unknown. </a:t>
                      </a:r>
                      <a:endParaRPr lang="en-US" sz="1300" dirty="0"/>
                    </a:p>
                    <a:p>
                      <a:pPr marL="285750" indent="-285750">
                        <a:buFontTx/>
                        <a:buChar char="-"/>
                      </a:pPr>
                      <a:r>
                        <a:rPr lang="vi-VN" sz="1300" dirty="0"/>
                        <a:t>Khó phân loại nam giọng cao, nữ giọng trầm. </a:t>
                      </a:r>
                      <a:endParaRPr lang="en-US" sz="1300" dirty="0"/>
                    </a:p>
                    <a:p>
                      <a:pPr marL="285750" indent="-285750">
                        <a:buFontTx/>
                        <a:buChar char="-"/>
                      </a:pPr>
                      <a:r>
                        <a:rPr lang="vi-VN" sz="1300" dirty="0"/>
                        <a:t>Chưa phù hợp cho trẻ em, giọng trung tính hoặc các trường hợp đặc biệt.</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620537"/>
                  </a:ext>
                </a:extLst>
              </a:tr>
              <a:tr h="1407786">
                <a:tc>
                  <a:txBody>
                    <a:bodyPr/>
                    <a:lstStyle/>
                    <a:p>
                      <a:pPr>
                        <a:buNone/>
                      </a:pPr>
                      <a:r>
                        <a:rPr lang="vi-VN" sz="1300" b="1"/>
                        <a:t>Hướng phát triển</a:t>
                      </a:r>
                      <a:endParaRPr lang="vi-VN" sz="130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vi-VN" sz="1300" dirty="0"/>
                        <a:t>Mở rộng đặc trưng: MFCC, Formant, Spectral Centroid. </a:t>
                      </a:r>
                      <a:endParaRPr lang="en-US" sz="1300" dirty="0"/>
                    </a:p>
                    <a:p>
                      <a:pPr marL="342900" indent="-342900">
                        <a:buAutoNum type="arabicPeriod"/>
                      </a:pPr>
                      <a:r>
                        <a:rPr lang="vi-VN" sz="1300" dirty="0"/>
                        <a:t>Ứng dụng Machine Learning: SVM, Logistic Regression. </a:t>
                      </a:r>
                      <a:endParaRPr lang="en-US" sz="1300" dirty="0"/>
                    </a:p>
                    <a:p>
                      <a:pPr marL="342900" indent="-342900">
                        <a:buAutoNum type="arabicPeriod"/>
                      </a:pPr>
                      <a:r>
                        <a:rPr lang="vi-VN" sz="1300" dirty="0"/>
                        <a:t>Nâng cấp Deep Learning: CNN/CRNN trên spectrogram, x-vector/wav2vec2.0. </a:t>
                      </a:r>
                      <a:endParaRPr lang="en-US" sz="1300" dirty="0"/>
                    </a:p>
                    <a:p>
                      <a:pPr marL="342900" indent="-342900">
                        <a:buAutoNum type="arabicPeriod"/>
                      </a:pPr>
                      <a:r>
                        <a:rPr lang="vi-VN" sz="1300" dirty="0"/>
                        <a:t>Triển khai GUI (Tkinter/PySide6) &amp; đóng gói Desktop App hoàn chỉnh.</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6040"/>
                  </a:ext>
                </a:extLst>
              </a:tr>
            </a:tbl>
          </a:graphicData>
        </a:graphic>
      </p:graphicFrame>
    </p:spTree>
    <p:extLst>
      <p:ext uri="{BB962C8B-B14F-4D97-AF65-F5344CB8AC3E}">
        <p14:creationId xmlns:p14="http://schemas.microsoft.com/office/powerpoint/2010/main" val="490517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27E0A-13CB-5D2A-56EE-2A75D64BE5B4}"/>
            </a:ext>
          </a:extLst>
        </p:cNvPr>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3C71A997-16F8-79AC-6B0D-92FE6EF4C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572EBB-7457-F839-9711-DA929CBC0738}"/>
              </a:ext>
            </a:extLst>
          </p:cNvPr>
          <p:cNvSpPr txBox="1"/>
          <p:nvPr/>
        </p:nvSpPr>
        <p:spPr>
          <a:xfrm>
            <a:off x="627017" y="383177"/>
            <a:ext cx="6992983" cy="584775"/>
          </a:xfrm>
          <a:prstGeom prst="rect">
            <a:avLst/>
          </a:prstGeom>
          <a:noFill/>
        </p:spPr>
        <p:txBody>
          <a:bodyPr wrap="square" rtlCol="0">
            <a:spAutoFit/>
          </a:bodyPr>
          <a:lstStyle/>
          <a:p>
            <a:r>
              <a:rPr lang="en-US" sz="3200" b="1">
                <a:solidFill>
                  <a:schemeClr val="tx2">
                    <a:lumMod val="75000"/>
                    <a:lumOff val="25000"/>
                  </a:schemeClr>
                </a:solidFill>
              </a:rPr>
              <a:t>7. Kết luận</a:t>
            </a:r>
            <a:endParaRPr lang="en-US" sz="3200" b="1" dirty="0">
              <a:solidFill>
                <a:schemeClr val="tx2">
                  <a:lumMod val="75000"/>
                  <a:lumOff val="25000"/>
                </a:schemeClr>
              </a:solidFill>
            </a:endParaRPr>
          </a:p>
        </p:txBody>
      </p:sp>
      <p:graphicFrame>
        <p:nvGraphicFramePr>
          <p:cNvPr id="4" name="Table 3">
            <a:extLst>
              <a:ext uri="{FF2B5EF4-FFF2-40B4-BE49-F238E27FC236}">
                <a16:creationId xmlns:a16="http://schemas.microsoft.com/office/drawing/2014/main" id="{7854AA04-B750-0D73-54CF-BE4D42D0B155}"/>
              </a:ext>
            </a:extLst>
          </p:cNvPr>
          <p:cNvGraphicFramePr>
            <a:graphicFrameLocks noGrp="1"/>
          </p:cNvGraphicFramePr>
          <p:nvPr/>
        </p:nvGraphicFramePr>
        <p:xfrm>
          <a:off x="695325" y="1311074"/>
          <a:ext cx="10953750" cy="4887411"/>
        </p:xfrm>
        <a:graphic>
          <a:graphicData uri="http://schemas.openxmlformats.org/drawingml/2006/table">
            <a:tbl>
              <a:tblPr firstRow="1">
                <a:tableStyleId>{3C2FFA5D-87B4-456A-9821-1D502468CF0F}</a:tableStyleId>
              </a:tblPr>
              <a:tblGrid>
                <a:gridCol w="5476875">
                  <a:extLst>
                    <a:ext uri="{9D8B030D-6E8A-4147-A177-3AD203B41FA5}">
                      <a16:colId xmlns:a16="http://schemas.microsoft.com/office/drawing/2014/main" val="662672022"/>
                    </a:ext>
                  </a:extLst>
                </a:gridCol>
                <a:gridCol w="5476875">
                  <a:extLst>
                    <a:ext uri="{9D8B030D-6E8A-4147-A177-3AD203B41FA5}">
                      <a16:colId xmlns:a16="http://schemas.microsoft.com/office/drawing/2014/main" val="1155486146"/>
                    </a:ext>
                  </a:extLst>
                </a:gridCol>
              </a:tblGrid>
              <a:tr h="712095">
                <a:tc>
                  <a:txBody>
                    <a:bodyPr/>
                    <a:lstStyle/>
                    <a:p>
                      <a:pPr>
                        <a:buNone/>
                      </a:pPr>
                      <a:r>
                        <a:rPr lang="en-US" sz="1300" b="1" dirty="0" err="1"/>
                        <a:t>Mục</a:t>
                      </a:r>
                      <a:endParaRPr lang="en-US" sz="1300" dirty="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None/>
                      </a:pPr>
                      <a:r>
                        <a:rPr lang="en-US" sz="1300" b="1"/>
                        <a:t>Nội dung chính</a:t>
                      </a:r>
                      <a:endParaRPr lang="en-US" sz="130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7784711"/>
                  </a:ext>
                </a:extLst>
              </a:tr>
              <a:tr h="1215815">
                <a:tc>
                  <a:txBody>
                    <a:bodyPr/>
                    <a:lstStyle/>
                    <a:p>
                      <a:pPr>
                        <a:buNone/>
                      </a:pPr>
                      <a:r>
                        <a:rPr lang="vi-VN" sz="1300" b="1" dirty="0"/>
                        <a:t>Kết quả đạt được</a:t>
                      </a:r>
                      <a:endParaRPr lang="vi-VN" sz="1300" dirty="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vi-VN" sz="1300" dirty="0"/>
                        <a:t>Xây dựng thành công hệ thống phân loại giới tính từ giọng nói chạy realtime trên Desktop App (Python). </a:t>
                      </a:r>
                      <a:endParaRPr lang="en-US" sz="1300" dirty="0"/>
                    </a:p>
                    <a:p>
                      <a:pPr marL="285750" indent="-285750">
                        <a:buFontTx/>
                        <a:buChar char="-"/>
                      </a:pPr>
                      <a:r>
                        <a:rPr lang="vi-VN" sz="1300" dirty="0"/>
                        <a:t>Pipeline đơn giản: Preprocessing → Feature Extraction (F0, ZCR, RMS) → Rule-based Classification. </a:t>
                      </a:r>
                      <a:endParaRPr lang="en-US" sz="1300" dirty="0"/>
                    </a:p>
                    <a:p>
                      <a:pPr marL="285750" indent="-285750">
                        <a:buFontTx/>
                        <a:buChar char="-"/>
                      </a:pPr>
                      <a:r>
                        <a:rPr lang="vi-VN" sz="1300" dirty="0"/>
                        <a:t>F0 là đặc trưng mạnh nhất; ZCR và RMS hỗ trợ khi F0 không ổn định.</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621386"/>
                  </a:ext>
                </a:extLst>
              </a:tr>
              <a:tr h="639903">
                <a:tc>
                  <a:txBody>
                    <a:bodyPr/>
                    <a:lstStyle/>
                    <a:p>
                      <a:pPr>
                        <a:buNone/>
                      </a:pPr>
                      <a:r>
                        <a:rPr lang="en-US" sz="1300" b="1"/>
                        <a:t>Điểm mạnh</a:t>
                      </a:r>
                      <a:endParaRPr lang="en-US" sz="130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vi-VN" sz="1300" dirty="0"/>
                        <a:t>Nhẹ, không cần GPU, dễ triển khai. </a:t>
                      </a:r>
                      <a:endParaRPr lang="en-US" sz="1300" dirty="0"/>
                    </a:p>
                    <a:p>
                      <a:pPr marL="285750" indent="-285750">
                        <a:buFontTx/>
                        <a:buChar char="-"/>
                      </a:pPr>
                      <a:r>
                        <a:rPr lang="vi-VN" sz="1300" dirty="0"/>
                        <a:t>Ngưỡng rõ ràng, dễ giải thích và minh họa. </a:t>
                      </a:r>
                      <a:endParaRPr lang="en-US" sz="1300" dirty="0"/>
                    </a:p>
                    <a:p>
                      <a:pPr marL="285750" indent="-285750">
                        <a:buFontTx/>
                        <a:buChar char="-"/>
                      </a:pPr>
                      <a:r>
                        <a:rPr lang="vi-VN" sz="1300" dirty="0"/>
                        <a:t>Realtime: xử lý block 3 giây, phản hồi ngay.</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0128202"/>
                  </a:ext>
                </a:extLst>
              </a:tr>
              <a:tr h="831873">
                <a:tc>
                  <a:txBody>
                    <a:bodyPr/>
                    <a:lstStyle/>
                    <a:p>
                      <a:pPr>
                        <a:buNone/>
                      </a:pPr>
                      <a:r>
                        <a:rPr lang="en-US" sz="1300" b="1" dirty="0" err="1"/>
                        <a:t>Hạn</a:t>
                      </a:r>
                      <a:r>
                        <a:rPr lang="en-US" sz="1300" b="1" dirty="0"/>
                        <a:t> </a:t>
                      </a:r>
                      <a:r>
                        <a:rPr lang="en-US" sz="1300" b="1" dirty="0" err="1"/>
                        <a:t>chế</a:t>
                      </a:r>
                      <a:endParaRPr lang="en-US" sz="1300" dirty="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Tx/>
                        <a:buChar char="-"/>
                      </a:pPr>
                      <a:r>
                        <a:rPr lang="vi-VN" sz="1300" dirty="0"/>
                        <a:t>Nhạy với tiếng ồn → dễ ra Unknown. </a:t>
                      </a:r>
                      <a:endParaRPr lang="en-US" sz="1300" dirty="0"/>
                    </a:p>
                    <a:p>
                      <a:pPr marL="285750" indent="-285750">
                        <a:buFontTx/>
                        <a:buChar char="-"/>
                      </a:pPr>
                      <a:r>
                        <a:rPr lang="vi-VN" sz="1300" dirty="0"/>
                        <a:t>Khó phân loại nam giọng cao, nữ giọng trầm. </a:t>
                      </a:r>
                      <a:endParaRPr lang="en-US" sz="1300" dirty="0"/>
                    </a:p>
                    <a:p>
                      <a:pPr marL="285750" indent="-285750">
                        <a:buFontTx/>
                        <a:buChar char="-"/>
                      </a:pPr>
                      <a:r>
                        <a:rPr lang="vi-VN" sz="1300" dirty="0"/>
                        <a:t>Chưa phù hợp cho trẻ em, giọng trung tính hoặc các trường hợp đặc biệt.</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620537"/>
                  </a:ext>
                </a:extLst>
              </a:tr>
              <a:tr h="1407786">
                <a:tc>
                  <a:txBody>
                    <a:bodyPr/>
                    <a:lstStyle/>
                    <a:p>
                      <a:pPr>
                        <a:buNone/>
                      </a:pPr>
                      <a:r>
                        <a:rPr lang="vi-VN" sz="1300" b="1"/>
                        <a:t>Hướng phát triển</a:t>
                      </a:r>
                      <a:endParaRPr lang="vi-VN" sz="1300"/>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vi-VN" sz="1300" dirty="0"/>
                        <a:t>Mở rộng đặc trưng: MFCC, Formant, Spectral Centroid. </a:t>
                      </a:r>
                      <a:endParaRPr lang="en-US" sz="1300" dirty="0"/>
                    </a:p>
                    <a:p>
                      <a:pPr marL="342900" indent="-342900">
                        <a:buAutoNum type="arabicPeriod"/>
                      </a:pPr>
                      <a:r>
                        <a:rPr lang="vi-VN" sz="1300" dirty="0"/>
                        <a:t>Ứng dụng Machine Learning: SVM, Logistic Regression. </a:t>
                      </a:r>
                      <a:endParaRPr lang="en-US" sz="1300" dirty="0"/>
                    </a:p>
                    <a:p>
                      <a:pPr marL="342900" indent="-342900">
                        <a:buAutoNum type="arabicPeriod"/>
                      </a:pPr>
                      <a:r>
                        <a:rPr lang="vi-VN" sz="1300" dirty="0"/>
                        <a:t>Nâng cấp Deep Learning: CNN/CRNN trên spectrogram, x-vector/wav2vec2.0. </a:t>
                      </a:r>
                      <a:endParaRPr lang="en-US" sz="1300" dirty="0"/>
                    </a:p>
                    <a:p>
                      <a:pPr marL="342900" indent="-342900">
                        <a:buAutoNum type="arabicPeriod"/>
                      </a:pPr>
                      <a:r>
                        <a:rPr lang="vi-VN" sz="1300" dirty="0"/>
                        <a:t>Triển khai GUI (Tkinter/PySide6) &amp; đóng gói Desktop App hoàn chỉnh.</a:t>
                      </a:r>
                    </a:p>
                  </a:txBody>
                  <a:tcPr marL="63990" marR="63990" marT="31995" marB="31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6040"/>
                  </a:ext>
                </a:extLst>
              </a:tr>
            </a:tbl>
          </a:graphicData>
        </a:graphic>
      </p:graphicFrame>
    </p:spTree>
    <p:extLst>
      <p:ext uri="{BB962C8B-B14F-4D97-AF65-F5344CB8AC3E}">
        <p14:creationId xmlns:p14="http://schemas.microsoft.com/office/powerpoint/2010/main" val="188120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PT School of Business &amp; Technology | mandakh">
            <a:extLst>
              <a:ext uri="{FF2B5EF4-FFF2-40B4-BE49-F238E27FC236}">
                <a16:creationId xmlns:a16="http://schemas.microsoft.com/office/drawing/2014/main" id="{69D4F51D-5730-758C-1F5B-C26B92B0E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5EC05A8-E9B3-9F2E-02AE-3B38038B4A5D}"/>
              </a:ext>
            </a:extLst>
          </p:cNvPr>
          <p:cNvSpPr txBox="1"/>
          <p:nvPr/>
        </p:nvSpPr>
        <p:spPr>
          <a:xfrm>
            <a:off x="0" y="3136612"/>
            <a:ext cx="5238521" cy="584775"/>
          </a:xfrm>
          <a:prstGeom prst="rect">
            <a:avLst/>
          </a:prstGeom>
          <a:noFill/>
        </p:spPr>
        <p:txBody>
          <a:bodyPr wrap="square" rtlCol="0">
            <a:spAutoFit/>
          </a:bodyPr>
          <a:lstStyle/>
          <a:p>
            <a:pPr algn="ctr"/>
            <a:r>
              <a:rPr lang="en-US" sz="3200" b="1" dirty="0" err="1">
                <a:solidFill>
                  <a:schemeClr val="tx2">
                    <a:lumMod val="75000"/>
                    <a:lumOff val="25000"/>
                  </a:schemeClr>
                </a:solidFill>
              </a:rPr>
              <a:t>Nội</a:t>
            </a:r>
            <a:r>
              <a:rPr lang="en-US" sz="3200" b="1" dirty="0">
                <a:solidFill>
                  <a:schemeClr val="tx2">
                    <a:lumMod val="75000"/>
                    <a:lumOff val="25000"/>
                  </a:schemeClr>
                </a:solidFill>
              </a:rPr>
              <a:t> dung </a:t>
            </a:r>
            <a:r>
              <a:rPr lang="en-US" sz="3200" b="1" dirty="0" err="1">
                <a:solidFill>
                  <a:schemeClr val="tx2">
                    <a:lumMod val="75000"/>
                    <a:lumOff val="25000"/>
                  </a:schemeClr>
                </a:solidFill>
              </a:rPr>
              <a:t>trình</a:t>
            </a:r>
            <a:r>
              <a:rPr lang="en-US" sz="3200" b="1" dirty="0">
                <a:solidFill>
                  <a:schemeClr val="tx2">
                    <a:lumMod val="75000"/>
                    <a:lumOff val="25000"/>
                  </a:schemeClr>
                </a:solidFill>
              </a:rPr>
              <a:t> </a:t>
            </a:r>
            <a:r>
              <a:rPr lang="en-US" sz="3200" b="1" dirty="0" err="1">
                <a:solidFill>
                  <a:schemeClr val="tx2">
                    <a:lumMod val="75000"/>
                    <a:lumOff val="25000"/>
                  </a:schemeClr>
                </a:solidFill>
              </a:rPr>
              <a:t>bày</a:t>
            </a:r>
            <a:endParaRPr lang="en-US" sz="3200" b="1" dirty="0">
              <a:solidFill>
                <a:schemeClr val="tx2">
                  <a:lumMod val="75000"/>
                  <a:lumOff val="25000"/>
                </a:schemeClr>
              </a:solidFill>
            </a:endParaRPr>
          </a:p>
        </p:txBody>
      </p:sp>
      <p:sp>
        <p:nvSpPr>
          <p:cNvPr id="7" name="TextBox 6">
            <a:extLst>
              <a:ext uri="{FF2B5EF4-FFF2-40B4-BE49-F238E27FC236}">
                <a16:creationId xmlns:a16="http://schemas.microsoft.com/office/drawing/2014/main" id="{7D79EAA1-3F09-3C7D-46C7-1DD3E5DCAD51}"/>
              </a:ext>
            </a:extLst>
          </p:cNvPr>
          <p:cNvSpPr txBox="1"/>
          <p:nvPr/>
        </p:nvSpPr>
        <p:spPr>
          <a:xfrm>
            <a:off x="5621382" y="1310331"/>
            <a:ext cx="6570618" cy="3917034"/>
          </a:xfrm>
          <a:prstGeom prst="rect">
            <a:avLst/>
          </a:prstGeom>
          <a:noFill/>
        </p:spPr>
        <p:txBody>
          <a:bodyPr wrap="square" rtlCol="0">
            <a:spAutoFit/>
          </a:bodyPr>
          <a:lstStyle/>
          <a:p>
            <a:pPr marL="342900" indent="-342900">
              <a:lnSpc>
                <a:spcPct val="150000"/>
              </a:lnSpc>
              <a:buAutoNum type="arabicPeriod"/>
            </a:pPr>
            <a:r>
              <a:rPr lang="en-US" sz="2400" dirty="0" err="1"/>
              <a:t>Vấn</a:t>
            </a:r>
            <a:r>
              <a:rPr lang="en-US" sz="2400" dirty="0"/>
              <a:t> </a:t>
            </a:r>
            <a:r>
              <a:rPr lang="en-US" sz="2400" dirty="0" err="1"/>
              <a:t>đề</a:t>
            </a:r>
            <a:r>
              <a:rPr lang="en-US" sz="2400" dirty="0"/>
              <a:t> </a:t>
            </a:r>
            <a:r>
              <a:rPr lang="en-US" sz="2400" dirty="0" err="1"/>
              <a:t>và</a:t>
            </a:r>
            <a:r>
              <a:rPr lang="en-US" sz="2400" dirty="0"/>
              <a:t> </a:t>
            </a:r>
            <a:r>
              <a:rPr lang="en-US" sz="2400" dirty="0" err="1"/>
              <a:t>động</a:t>
            </a:r>
            <a:r>
              <a:rPr lang="en-US" sz="2400" dirty="0"/>
              <a:t> </a:t>
            </a:r>
            <a:r>
              <a:rPr lang="en-US" sz="2400" dirty="0" err="1"/>
              <a:t>lực</a:t>
            </a:r>
            <a:r>
              <a:rPr lang="en-US" sz="2400" dirty="0"/>
              <a:t> </a:t>
            </a:r>
            <a:r>
              <a:rPr lang="en-US" sz="2400" dirty="0" err="1"/>
              <a:t>nghiên</a:t>
            </a:r>
            <a:r>
              <a:rPr lang="en-US" sz="2400" dirty="0"/>
              <a:t> </a:t>
            </a:r>
            <a:r>
              <a:rPr lang="en-US" sz="2400" dirty="0" err="1"/>
              <a:t>cứu</a:t>
            </a:r>
            <a:r>
              <a:rPr lang="en-US" sz="2400" dirty="0"/>
              <a:t>.</a:t>
            </a:r>
          </a:p>
          <a:p>
            <a:pPr marL="342900" indent="-342900">
              <a:lnSpc>
                <a:spcPct val="150000"/>
              </a:lnSpc>
              <a:buAutoNum type="arabicPeriod"/>
            </a:pPr>
            <a:r>
              <a:rPr lang="en-US" sz="2400" dirty="0"/>
              <a:t>Các </a:t>
            </a:r>
            <a:r>
              <a:rPr lang="en-US" sz="2400" dirty="0" err="1"/>
              <a:t>nghiên</a:t>
            </a:r>
            <a:r>
              <a:rPr lang="en-US" sz="2400" dirty="0"/>
              <a:t> </a:t>
            </a:r>
            <a:r>
              <a:rPr lang="en-US" sz="2400" dirty="0" err="1"/>
              <a:t>cứu</a:t>
            </a:r>
            <a:r>
              <a:rPr lang="en-US" sz="2400" dirty="0"/>
              <a:t> </a:t>
            </a:r>
            <a:r>
              <a:rPr lang="en-US" sz="2400" dirty="0" err="1"/>
              <a:t>liên</a:t>
            </a:r>
            <a:r>
              <a:rPr lang="en-US" sz="2400" dirty="0"/>
              <a:t> </a:t>
            </a:r>
            <a:r>
              <a:rPr lang="en-US" sz="2400" dirty="0" err="1"/>
              <a:t>quan</a:t>
            </a:r>
            <a:r>
              <a:rPr lang="en-US" sz="2400" dirty="0"/>
              <a:t>.</a:t>
            </a:r>
          </a:p>
          <a:p>
            <a:pPr marL="342900" indent="-342900">
              <a:lnSpc>
                <a:spcPct val="150000"/>
              </a:lnSpc>
              <a:buAutoNum type="arabicPeriod"/>
            </a:pPr>
            <a:r>
              <a:rPr lang="en-US" sz="2400" dirty="0" err="1"/>
              <a:t>Hệ</a:t>
            </a:r>
            <a:r>
              <a:rPr lang="en-US" sz="2400" dirty="0"/>
              <a:t> </a:t>
            </a:r>
            <a:r>
              <a:rPr lang="en-US" sz="2400" dirty="0" err="1"/>
              <a:t>thống</a:t>
            </a:r>
            <a:r>
              <a:rPr lang="en-US" sz="2400" dirty="0"/>
              <a:t> </a:t>
            </a:r>
            <a:r>
              <a:rPr lang="en-US" sz="2400" dirty="0" err="1"/>
              <a:t>được</a:t>
            </a:r>
            <a:r>
              <a:rPr lang="en-US" sz="2400" dirty="0"/>
              <a:t> </a:t>
            </a:r>
            <a:r>
              <a:rPr lang="en-US" sz="2400" dirty="0" err="1"/>
              <a:t>đề</a:t>
            </a:r>
            <a:r>
              <a:rPr lang="en-US" sz="2400" dirty="0"/>
              <a:t> </a:t>
            </a:r>
            <a:r>
              <a:rPr lang="en-US" sz="2400" dirty="0" err="1"/>
              <a:t>xuất</a:t>
            </a:r>
            <a:r>
              <a:rPr lang="en-US" sz="2400" dirty="0"/>
              <a:t>.</a:t>
            </a:r>
          </a:p>
          <a:p>
            <a:pPr marL="342900" indent="-342900">
              <a:lnSpc>
                <a:spcPct val="150000"/>
              </a:lnSpc>
              <a:buAutoNum type="arabicPeriod"/>
            </a:pPr>
            <a:r>
              <a:rPr lang="en-US" sz="2400" dirty="0"/>
              <a:t>Phương </a:t>
            </a:r>
            <a:r>
              <a:rPr lang="en-US" sz="2400" dirty="0" err="1"/>
              <a:t>pháp</a:t>
            </a:r>
            <a:r>
              <a:rPr lang="en-US" sz="2400" dirty="0"/>
              <a:t> </a:t>
            </a:r>
            <a:r>
              <a:rPr lang="en-US" sz="2400" dirty="0" err="1"/>
              <a:t>nghiên</a:t>
            </a:r>
            <a:r>
              <a:rPr lang="en-US" sz="2400" dirty="0"/>
              <a:t> </a:t>
            </a:r>
            <a:r>
              <a:rPr lang="en-US" sz="2400" dirty="0" err="1"/>
              <a:t>cứu</a:t>
            </a:r>
            <a:r>
              <a:rPr lang="en-US" sz="2400" dirty="0"/>
              <a:t>.</a:t>
            </a:r>
          </a:p>
          <a:p>
            <a:pPr marL="342900" indent="-342900">
              <a:lnSpc>
                <a:spcPct val="150000"/>
              </a:lnSpc>
              <a:buAutoNum type="arabicPeriod"/>
            </a:pPr>
            <a:r>
              <a:rPr lang="en-US" sz="2400" dirty="0" err="1"/>
              <a:t>Thí</a:t>
            </a:r>
            <a:r>
              <a:rPr lang="en-US" sz="2400" dirty="0"/>
              <a:t> </a:t>
            </a:r>
            <a:r>
              <a:rPr lang="en-US" sz="2400" dirty="0" err="1"/>
              <a:t>nghiệm</a:t>
            </a:r>
            <a:r>
              <a:rPr lang="en-US" sz="2400" dirty="0"/>
              <a:t>.</a:t>
            </a:r>
          </a:p>
          <a:p>
            <a:pPr marL="342900" indent="-342900">
              <a:lnSpc>
                <a:spcPct val="150000"/>
              </a:lnSpc>
              <a:buAutoNum type="arabicPeriod"/>
            </a:pPr>
            <a:r>
              <a:rPr lang="en-US" sz="2400" dirty="0" err="1"/>
              <a:t>Phân</a:t>
            </a:r>
            <a:r>
              <a:rPr lang="en-US" sz="2400" dirty="0"/>
              <a:t> </a:t>
            </a:r>
            <a:r>
              <a:rPr lang="en-US" sz="2400" dirty="0" err="1"/>
              <a:t>tích</a:t>
            </a:r>
            <a:r>
              <a:rPr lang="en-US" sz="2400" dirty="0"/>
              <a:t> </a:t>
            </a:r>
            <a:r>
              <a:rPr lang="en-US" sz="2400" dirty="0" err="1"/>
              <a:t>kết</a:t>
            </a:r>
            <a:r>
              <a:rPr lang="en-US" sz="2400" dirty="0"/>
              <a:t> </a:t>
            </a:r>
            <a:r>
              <a:rPr lang="en-US" sz="2400" dirty="0" err="1"/>
              <a:t>quả</a:t>
            </a:r>
            <a:r>
              <a:rPr lang="en-US" sz="2400" dirty="0"/>
              <a:t>.</a:t>
            </a:r>
          </a:p>
          <a:p>
            <a:pPr marL="342900" indent="-342900">
              <a:lnSpc>
                <a:spcPct val="150000"/>
              </a:lnSpc>
              <a:buAutoNum type="arabicPeriod"/>
            </a:pPr>
            <a:r>
              <a:rPr lang="en-US" sz="2400" dirty="0" err="1"/>
              <a:t>Kết</a:t>
            </a:r>
            <a:r>
              <a:rPr lang="en-US" sz="2400" dirty="0"/>
              <a:t> </a:t>
            </a:r>
            <a:r>
              <a:rPr lang="en-US" sz="2400" dirty="0" err="1"/>
              <a:t>luận</a:t>
            </a:r>
            <a:r>
              <a:rPr lang="en-US" sz="2400" dirty="0"/>
              <a:t> </a:t>
            </a:r>
            <a:r>
              <a:rPr lang="en-US" sz="2400" dirty="0" err="1"/>
              <a:t>và</a:t>
            </a:r>
            <a:r>
              <a:rPr lang="en-US" sz="2400" dirty="0"/>
              <a:t> </a:t>
            </a:r>
            <a:r>
              <a:rPr lang="en-US" sz="2400" dirty="0" err="1"/>
              <a:t>hướng</a:t>
            </a:r>
            <a:r>
              <a:rPr lang="en-US" sz="2400" dirty="0"/>
              <a:t> </a:t>
            </a:r>
            <a:r>
              <a:rPr lang="en-US" sz="2400" dirty="0" err="1"/>
              <a:t>phát</a:t>
            </a:r>
            <a:r>
              <a:rPr lang="en-US" sz="2400" dirty="0"/>
              <a:t> </a:t>
            </a:r>
            <a:r>
              <a:rPr lang="en-US" sz="2400" dirty="0" err="1"/>
              <a:t>triển</a:t>
            </a:r>
            <a:r>
              <a:rPr lang="en-US" sz="2400" dirty="0"/>
              <a:t>.</a:t>
            </a:r>
          </a:p>
        </p:txBody>
      </p:sp>
    </p:spTree>
    <p:extLst>
      <p:ext uri="{BB962C8B-B14F-4D97-AF65-F5344CB8AC3E}">
        <p14:creationId xmlns:p14="http://schemas.microsoft.com/office/powerpoint/2010/main" val="325237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D93A5D-2042-9312-0CDC-5AED44118701}"/>
              </a:ext>
            </a:extLst>
          </p:cNvPr>
          <p:cNvSpPr txBox="1"/>
          <p:nvPr/>
        </p:nvSpPr>
        <p:spPr>
          <a:xfrm>
            <a:off x="627017" y="383177"/>
            <a:ext cx="6992983" cy="584775"/>
          </a:xfrm>
          <a:prstGeom prst="rect">
            <a:avLst/>
          </a:prstGeom>
          <a:noFill/>
        </p:spPr>
        <p:txBody>
          <a:bodyPr wrap="square" rtlCol="0">
            <a:spAutoFit/>
          </a:bodyPr>
          <a:lstStyle/>
          <a:p>
            <a:r>
              <a:rPr lang="en-US" sz="3200" b="1" dirty="0">
                <a:solidFill>
                  <a:schemeClr val="tx2">
                    <a:lumMod val="75000"/>
                    <a:lumOff val="25000"/>
                  </a:schemeClr>
                </a:solidFill>
              </a:rPr>
              <a:t>1. </a:t>
            </a:r>
            <a:r>
              <a:rPr lang="en-US" sz="3200" b="1" dirty="0" err="1">
                <a:solidFill>
                  <a:schemeClr val="tx2">
                    <a:lumMod val="75000"/>
                    <a:lumOff val="25000"/>
                  </a:schemeClr>
                </a:solidFill>
              </a:rPr>
              <a:t>Vấn</a:t>
            </a:r>
            <a:r>
              <a:rPr lang="en-US" sz="3200" b="1" dirty="0">
                <a:solidFill>
                  <a:schemeClr val="tx2">
                    <a:lumMod val="75000"/>
                    <a:lumOff val="25000"/>
                  </a:schemeClr>
                </a:solidFill>
              </a:rPr>
              <a:t> </a:t>
            </a:r>
            <a:r>
              <a:rPr lang="en-US" sz="3200" b="1" dirty="0" err="1">
                <a:solidFill>
                  <a:schemeClr val="tx2">
                    <a:lumMod val="75000"/>
                    <a:lumOff val="25000"/>
                  </a:schemeClr>
                </a:solidFill>
              </a:rPr>
              <a:t>đề</a:t>
            </a:r>
            <a:r>
              <a:rPr lang="en-US" sz="3200" b="1" dirty="0">
                <a:solidFill>
                  <a:schemeClr val="tx2">
                    <a:lumMod val="75000"/>
                    <a:lumOff val="25000"/>
                  </a:schemeClr>
                </a:solidFill>
              </a:rPr>
              <a:t> </a:t>
            </a:r>
            <a:r>
              <a:rPr lang="en-US" sz="3200" b="1" dirty="0" err="1">
                <a:solidFill>
                  <a:schemeClr val="tx2">
                    <a:lumMod val="75000"/>
                    <a:lumOff val="25000"/>
                  </a:schemeClr>
                </a:solidFill>
              </a:rPr>
              <a:t>và</a:t>
            </a:r>
            <a:r>
              <a:rPr lang="en-US" sz="3200" b="1" dirty="0">
                <a:solidFill>
                  <a:schemeClr val="tx2">
                    <a:lumMod val="75000"/>
                    <a:lumOff val="25000"/>
                  </a:schemeClr>
                </a:solidFill>
              </a:rPr>
              <a:t> </a:t>
            </a:r>
            <a:r>
              <a:rPr lang="en-US" sz="3200" b="1" dirty="0" err="1">
                <a:solidFill>
                  <a:schemeClr val="tx2">
                    <a:lumMod val="75000"/>
                    <a:lumOff val="25000"/>
                  </a:schemeClr>
                </a:solidFill>
              </a:rPr>
              <a:t>động</a:t>
            </a:r>
            <a:r>
              <a:rPr lang="en-US" sz="3200" b="1" dirty="0">
                <a:solidFill>
                  <a:schemeClr val="tx2">
                    <a:lumMod val="75000"/>
                    <a:lumOff val="25000"/>
                  </a:schemeClr>
                </a:solidFill>
              </a:rPr>
              <a:t> </a:t>
            </a:r>
            <a:r>
              <a:rPr lang="en-US" sz="3200" b="1" dirty="0" err="1">
                <a:solidFill>
                  <a:schemeClr val="tx2">
                    <a:lumMod val="75000"/>
                    <a:lumOff val="25000"/>
                  </a:schemeClr>
                </a:solidFill>
              </a:rPr>
              <a:t>lực</a:t>
            </a:r>
            <a:r>
              <a:rPr lang="en-US" sz="3200" b="1" dirty="0">
                <a:solidFill>
                  <a:schemeClr val="tx2">
                    <a:lumMod val="75000"/>
                    <a:lumOff val="25000"/>
                  </a:schemeClr>
                </a:solidFill>
              </a:rPr>
              <a:t> </a:t>
            </a:r>
            <a:r>
              <a:rPr lang="en-US" sz="3200" b="1" dirty="0" err="1">
                <a:solidFill>
                  <a:schemeClr val="tx2">
                    <a:lumMod val="75000"/>
                    <a:lumOff val="25000"/>
                  </a:schemeClr>
                </a:solidFill>
              </a:rPr>
              <a:t>nghiên</a:t>
            </a:r>
            <a:r>
              <a:rPr lang="en-US" sz="3200" b="1" dirty="0">
                <a:solidFill>
                  <a:schemeClr val="tx2">
                    <a:lumMod val="75000"/>
                    <a:lumOff val="25000"/>
                  </a:schemeClr>
                </a:solidFill>
              </a:rPr>
              <a:t> </a:t>
            </a:r>
            <a:r>
              <a:rPr lang="en-US" sz="3200" b="1" dirty="0" err="1">
                <a:solidFill>
                  <a:schemeClr val="tx2">
                    <a:lumMod val="75000"/>
                    <a:lumOff val="25000"/>
                  </a:schemeClr>
                </a:solidFill>
              </a:rPr>
              <a:t>cứu</a:t>
            </a:r>
            <a:endParaRPr lang="en-US" sz="3200" b="1" dirty="0">
              <a:solidFill>
                <a:schemeClr val="tx2">
                  <a:lumMod val="75000"/>
                  <a:lumOff val="25000"/>
                </a:schemeClr>
              </a:solidFill>
            </a:endParaRPr>
          </a:p>
        </p:txBody>
      </p:sp>
      <p:pic>
        <p:nvPicPr>
          <p:cNvPr id="5" name="Picture 2" descr="FPT School of Business &amp; Technology | mandakh">
            <a:extLst>
              <a:ext uri="{FF2B5EF4-FFF2-40B4-BE49-F238E27FC236}">
                <a16:creationId xmlns:a16="http://schemas.microsoft.com/office/drawing/2014/main" id="{33E963D2-4F22-EA34-611E-EAAE1389F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2D56D6B2-A970-FB23-219F-6A1C8BF41711}"/>
              </a:ext>
            </a:extLst>
          </p:cNvPr>
          <p:cNvSpPr/>
          <p:nvPr/>
        </p:nvSpPr>
        <p:spPr>
          <a:xfrm>
            <a:off x="627017" y="3206931"/>
            <a:ext cx="4293326" cy="44413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t>Xác</a:t>
            </a:r>
            <a:r>
              <a:rPr lang="en-US" b="1" dirty="0"/>
              <a:t> </a:t>
            </a:r>
            <a:r>
              <a:rPr lang="en-US" b="1" dirty="0" err="1"/>
              <a:t>định</a:t>
            </a:r>
            <a:r>
              <a:rPr lang="en-US" b="1" dirty="0"/>
              <a:t> </a:t>
            </a:r>
            <a:r>
              <a:rPr lang="en-US" b="1" dirty="0" err="1"/>
              <a:t>giới</a:t>
            </a:r>
            <a:r>
              <a:rPr lang="en-US" b="1" dirty="0"/>
              <a:t> </a:t>
            </a:r>
            <a:r>
              <a:rPr lang="en-US" b="1" dirty="0" err="1"/>
              <a:t>tính</a:t>
            </a:r>
            <a:r>
              <a:rPr lang="en-US" b="1" dirty="0"/>
              <a:t> </a:t>
            </a:r>
            <a:r>
              <a:rPr lang="en-US" b="1" dirty="0" err="1"/>
              <a:t>dựa</a:t>
            </a:r>
            <a:r>
              <a:rPr lang="en-US" b="1" dirty="0"/>
              <a:t> </a:t>
            </a:r>
            <a:r>
              <a:rPr lang="en-US" b="1" dirty="0" err="1"/>
              <a:t>trên</a:t>
            </a:r>
            <a:r>
              <a:rPr lang="en-US" b="1" dirty="0"/>
              <a:t> </a:t>
            </a:r>
            <a:r>
              <a:rPr lang="en-US" b="1" dirty="0" err="1"/>
              <a:t>giọng</a:t>
            </a:r>
            <a:r>
              <a:rPr lang="en-US" b="1" dirty="0"/>
              <a:t> </a:t>
            </a:r>
            <a:r>
              <a:rPr lang="en-US" b="1" dirty="0" err="1"/>
              <a:t>nói</a:t>
            </a:r>
            <a:endParaRPr lang="en-US" b="1" dirty="0"/>
          </a:p>
        </p:txBody>
      </p:sp>
      <p:sp>
        <p:nvSpPr>
          <p:cNvPr id="7" name="Rectangle: Rounded Corners 6">
            <a:extLst>
              <a:ext uri="{FF2B5EF4-FFF2-40B4-BE49-F238E27FC236}">
                <a16:creationId xmlns:a16="http://schemas.microsoft.com/office/drawing/2014/main" id="{26654ED8-7ECF-F820-C85E-58BB86D0F6AD}"/>
              </a:ext>
            </a:extLst>
          </p:cNvPr>
          <p:cNvSpPr/>
          <p:nvPr/>
        </p:nvSpPr>
        <p:spPr>
          <a:xfrm>
            <a:off x="5573484" y="1656040"/>
            <a:ext cx="1593670" cy="53993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err="1"/>
              <a:t>Thách</a:t>
            </a:r>
            <a:r>
              <a:rPr lang="en-US" sz="1600" b="1" dirty="0"/>
              <a:t> </a:t>
            </a:r>
            <a:r>
              <a:rPr lang="en-US" sz="1600" b="1" dirty="0" err="1"/>
              <a:t>thức</a:t>
            </a:r>
            <a:endParaRPr lang="en-US" sz="1600" b="1" dirty="0"/>
          </a:p>
        </p:txBody>
      </p:sp>
      <p:sp>
        <p:nvSpPr>
          <p:cNvPr id="10" name="Rectangle: Rounded Corners 9">
            <a:extLst>
              <a:ext uri="{FF2B5EF4-FFF2-40B4-BE49-F238E27FC236}">
                <a16:creationId xmlns:a16="http://schemas.microsoft.com/office/drawing/2014/main" id="{915B112F-075F-426A-B97D-852B3BD5B098}"/>
              </a:ext>
            </a:extLst>
          </p:cNvPr>
          <p:cNvSpPr/>
          <p:nvPr/>
        </p:nvSpPr>
        <p:spPr>
          <a:xfrm>
            <a:off x="5573484" y="4662028"/>
            <a:ext cx="1593670" cy="53993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err="1"/>
              <a:t>Động</a:t>
            </a:r>
            <a:r>
              <a:rPr lang="en-US" sz="1600" b="1" dirty="0"/>
              <a:t> </a:t>
            </a:r>
            <a:r>
              <a:rPr lang="en-US" sz="1600" b="1" dirty="0" err="1"/>
              <a:t>lực</a:t>
            </a:r>
            <a:r>
              <a:rPr lang="en-US" sz="1600" b="1" dirty="0"/>
              <a:t> </a:t>
            </a:r>
            <a:r>
              <a:rPr lang="en-US" sz="1600" b="1" dirty="0" err="1"/>
              <a:t>nghiên</a:t>
            </a:r>
            <a:r>
              <a:rPr lang="en-US" sz="1600" b="1" dirty="0"/>
              <a:t> </a:t>
            </a:r>
            <a:r>
              <a:rPr lang="en-US" sz="1600" b="1" dirty="0" err="1"/>
              <a:t>cứu</a:t>
            </a:r>
            <a:endParaRPr lang="en-US" sz="1600" b="1" dirty="0"/>
          </a:p>
        </p:txBody>
      </p:sp>
      <p:cxnSp>
        <p:nvCxnSpPr>
          <p:cNvPr id="13" name="Connector: Elbow 12">
            <a:extLst>
              <a:ext uri="{FF2B5EF4-FFF2-40B4-BE49-F238E27FC236}">
                <a16:creationId xmlns:a16="http://schemas.microsoft.com/office/drawing/2014/main" id="{E86A2916-B056-7B0F-2158-F8714027947D}"/>
              </a:ext>
            </a:extLst>
          </p:cNvPr>
          <p:cNvCxnSpPr>
            <a:stCxn id="3" idx="3"/>
            <a:endCxn id="7" idx="1"/>
          </p:cNvCxnSpPr>
          <p:nvPr/>
        </p:nvCxnSpPr>
        <p:spPr>
          <a:xfrm flipV="1">
            <a:off x="4920343" y="1926006"/>
            <a:ext cx="653141" cy="150299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D262D7FB-F717-39FC-9B34-C31F74A69A7D}"/>
              </a:ext>
            </a:extLst>
          </p:cNvPr>
          <p:cNvCxnSpPr>
            <a:stCxn id="3" idx="3"/>
            <a:endCxn id="10" idx="1"/>
          </p:cNvCxnSpPr>
          <p:nvPr/>
        </p:nvCxnSpPr>
        <p:spPr>
          <a:xfrm>
            <a:off x="4920343" y="3429000"/>
            <a:ext cx="653141" cy="150299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Rounded Corners 15">
            <a:extLst>
              <a:ext uri="{FF2B5EF4-FFF2-40B4-BE49-F238E27FC236}">
                <a16:creationId xmlns:a16="http://schemas.microsoft.com/office/drawing/2014/main" id="{5200AF98-4CDA-B288-4820-0871BF4793FD}"/>
              </a:ext>
            </a:extLst>
          </p:cNvPr>
          <p:cNvSpPr/>
          <p:nvPr/>
        </p:nvSpPr>
        <p:spPr>
          <a:xfrm>
            <a:off x="8099890" y="1174509"/>
            <a:ext cx="3325756" cy="15029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400" dirty="0" err="1">
                <a:solidFill>
                  <a:schemeClr val="tx1"/>
                </a:solidFill>
              </a:rPr>
              <a:t>Đặc</a:t>
            </a:r>
            <a:r>
              <a:rPr lang="en-US" sz="1400" dirty="0">
                <a:solidFill>
                  <a:schemeClr val="tx1"/>
                </a:solidFill>
              </a:rPr>
              <a:t> </a:t>
            </a:r>
            <a:r>
              <a:rPr lang="en-US" sz="1400" dirty="0" err="1">
                <a:solidFill>
                  <a:schemeClr val="tx1"/>
                </a:solidFill>
              </a:rPr>
              <a:t>tính</a:t>
            </a:r>
            <a:r>
              <a:rPr lang="en-US" sz="1400" dirty="0">
                <a:solidFill>
                  <a:schemeClr val="tx1"/>
                </a:solidFill>
              </a:rPr>
              <a:t> </a:t>
            </a:r>
            <a:r>
              <a:rPr lang="en-US" sz="1400" dirty="0" err="1">
                <a:solidFill>
                  <a:schemeClr val="tx1"/>
                </a:solidFill>
              </a:rPr>
              <a:t>giọng</a:t>
            </a:r>
            <a:r>
              <a:rPr lang="en-US" sz="1400" dirty="0">
                <a:solidFill>
                  <a:schemeClr val="tx1"/>
                </a:solidFill>
              </a:rPr>
              <a:t> </a:t>
            </a:r>
            <a:r>
              <a:rPr lang="en-US" sz="1400" dirty="0" err="1">
                <a:solidFill>
                  <a:schemeClr val="tx1"/>
                </a:solidFill>
              </a:rPr>
              <a:t>nói</a:t>
            </a:r>
            <a:r>
              <a:rPr lang="en-US" sz="1400" dirty="0">
                <a:solidFill>
                  <a:schemeClr val="tx1"/>
                </a:solidFill>
              </a:rPr>
              <a:t> </a:t>
            </a:r>
            <a:r>
              <a:rPr lang="en-US" sz="1400" dirty="0" err="1">
                <a:solidFill>
                  <a:schemeClr val="tx1"/>
                </a:solidFill>
              </a:rPr>
              <a:t>chồng</a:t>
            </a:r>
            <a:r>
              <a:rPr lang="en-US" sz="1400" dirty="0">
                <a:solidFill>
                  <a:schemeClr val="tx1"/>
                </a:solidFill>
              </a:rPr>
              <a:t> </a:t>
            </a:r>
            <a:r>
              <a:rPr lang="en-US" sz="1400" dirty="0" err="1">
                <a:solidFill>
                  <a:schemeClr val="tx1"/>
                </a:solidFill>
              </a:rPr>
              <a:t>lấn</a:t>
            </a:r>
            <a:r>
              <a:rPr lang="en-US" sz="1400" dirty="0">
                <a:solidFill>
                  <a:schemeClr val="tx1"/>
                </a:solidFill>
              </a:rPr>
              <a:t>.</a:t>
            </a:r>
          </a:p>
          <a:p>
            <a:pPr marL="285750" indent="-285750">
              <a:buFont typeface="Arial" panose="020B0604020202020204" pitchFamily="34" charset="0"/>
              <a:buChar char="•"/>
            </a:pPr>
            <a:r>
              <a:rPr lang="en-US" sz="1400" dirty="0" err="1">
                <a:solidFill>
                  <a:schemeClr val="tx1"/>
                </a:solidFill>
              </a:rPr>
              <a:t>Tiếng</a:t>
            </a:r>
            <a:r>
              <a:rPr lang="en-US" sz="1400" dirty="0">
                <a:solidFill>
                  <a:schemeClr val="tx1"/>
                </a:solidFill>
              </a:rPr>
              <a:t> </a:t>
            </a:r>
            <a:r>
              <a:rPr lang="en-US" sz="1400" dirty="0" err="1">
                <a:solidFill>
                  <a:schemeClr val="tx1"/>
                </a:solidFill>
              </a:rPr>
              <a:t>ồn</a:t>
            </a:r>
            <a:r>
              <a:rPr lang="en-US" sz="1400" dirty="0">
                <a:solidFill>
                  <a:schemeClr val="tx1"/>
                </a:solidFill>
              </a:rPr>
              <a:t> </a:t>
            </a:r>
            <a:r>
              <a:rPr lang="en-US" sz="1400" dirty="0" err="1">
                <a:solidFill>
                  <a:schemeClr val="tx1"/>
                </a:solidFill>
              </a:rPr>
              <a:t>môi</a:t>
            </a:r>
            <a:r>
              <a:rPr lang="en-US" sz="1400" dirty="0">
                <a:solidFill>
                  <a:schemeClr val="tx1"/>
                </a:solidFill>
              </a:rPr>
              <a:t> </a:t>
            </a:r>
            <a:r>
              <a:rPr lang="en-US" sz="1400" dirty="0" err="1">
                <a:solidFill>
                  <a:schemeClr val="tx1"/>
                </a:solidFill>
              </a:rPr>
              <a:t>trường</a:t>
            </a:r>
            <a:r>
              <a:rPr lang="en-US" sz="1400" dirty="0">
                <a:solidFill>
                  <a:schemeClr val="tx1"/>
                </a:solidFill>
              </a:rPr>
              <a:t>.</a:t>
            </a:r>
          </a:p>
          <a:p>
            <a:pPr marL="285750" indent="-285750">
              <a:buFont typeface="Arial" panose="020B0604020202020204" pitchFamily="34" charset="0"/>
              <a:buChar char="•"/>
            </a:pPr>
            <a:r>
              <a:rPr lang="en-US" sz="1400" dirty="0" err="1">
                <a:solidFill>
                  <a:schemeClr val="tx1"/>
                </a:solidFill>
              </a:rPr>
              <a:t>Giới</a:t>
            </a:r>
            <a:r>
              <a:rPr lang="en-US" sz="1400" dirty="0">
                <a:solidFill>
                  <a:schemeClr val="tx1"/>
                </a:solidFill>
              </a:rPr>
              <a:t> </a:t>
            </a:r>
            <a:r>
              <a:rPr lang="en-US" sz="1400" dirty="0" err="1">
                <a:solidFill>
                  <a:schemeClr val="tx1"/>
                </a:solidFill>
              </a:rPr>
              <a:t>hạn</a:t>
            </a:r>
            <a:r>
              <a:rPr lang="en-US" sz="1400" dirty="0">
                <a:solidFill>
                  <a:schemeClr val="tx1"/>
                </a:solidFill>
              </a:rPr>
              <a:t> </a:t>
            </a:r>
            <a:r>
              <a:rPr lang="en-US" sz="1400" dirty="0" err="1">
                <a:solidFill>
                  <a:schemeClr val="tx1"/>
                </a:solidFill>
              </a:rPr>
              <a:t>tính</a:t>
            </a:r>
            <a:r>
              <a:rPr lang="en-US" sz="1400" dirty="0">
                <a:solidFill>
                  <a:schemeClr val="tx1"/>
                </a:solidFill>
              </a:rPr>
              <a:t> </a:t>
            </a:r>
            <a:r>
              <a:rPr lang="en-US" sz="1400" dirty="0" err="1">
                <a:solidFill>
                  <a:schemeClr val="tx1"/>
                </a:solidFill>
              </a:rPr>
              <a:t>toán</a:t>
            </a:r>
            <a:r>
              <a:rPr lang="en-US" sz="1400" dirty="0">
                <a:solidFill>
                  <a:schemeClr val="tx1"/>
                </a:solidFill>
              </a:rPr>
              <a:t>.</a:t>
            </a:r>
          </a:p>
        </p:txBody>
      </p:sp>
      <p:sp>
        <p:nvSpPr>
          <p:cNvPr id="17" name="Rectangle: Rounded Corners 16">
            <a:extLst>
              <a:ext uri="{FF2B5EF4-FFF2-40B4-BE49-F238E27FC236}">
                <a16:creationId xmlns:a16="http://schemas.microsoft.com/office/drawing/2014/main" id="{A314EBE5-BE6C-DD55-6380-AD7806FAC71A}"/>
              </a:ext>
            </a:extLst>
          </p:cNvPr>
          <p:cNvSpPr/>
          <p:nvPr/>
        </p:nvSpPr>
        <p:spPr>
          <a:xfrm>
            <a:off x="8099890" y="3904574"/>
            <a:ext cx="3325756" cy="2054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400" dirty="0" err="1">
                <a:solidFill>
                  <a:schemeClr val="tx1"/>
                </a:solidFill>
              </a:rPr>
              <a:t>Xây</a:t>
            </a:r>
            <a:r>
              <a:rPr lang="en-US" sz="1400" dirty="0">
                <a:solidFill>
                  <a:schemeClr val="tx1"/>
                </a:solidFill>
              </a:rPr>
              <a:t> </a:t>
            </a:r>
            <a:r>
              <a:rPr lang="en-US" sz="1400" dirty="0" err="1">
                <a:solidFill>
                  <a:schemeClr val="tx1"/>
                </a:solidFill>
              </a:rPr>
              <a:t>dựng</a:t>
            </a:r>
            <a:r>
              <a:rPr lang="en-US" sz="1400" dirty="0">
                <a:solidFill>
                  <a:schemeClr val="tx1"/>
                </a:solidFill>
              </a:rPr>
              <a:t> </a:t>
            </a:r>
            <a:r>
              <a:rPr lang="en-US" sz="1400" dirty="0" err="1">
                <a:solidFill>
                  <a:schemeClr val="tx1"/>
                </a:solidFill>
              </a:rPr>
              <a:t>hệ</a:t>
            </a:r>
            <a:r>
              <a:rPr lang="en-US" sz="1400" dirty="0">
                <a:solidFill>
                  <a:schemeClr val="tx1"/>
                </a:solidFill>
              </a:rPr>
              <a:t> </a:t>
            </a:r>
            <a:r>
              <a:rPr lang="en-US" sz="1400" dirty="0" err="1">
                <a:solidFill>
                  <a:schemeClr val="tx1"/>
                </a:solidFill>
              </a:rPr>
              <a:t>thống</a:t>
            </a:r>
            <a:r>
              <a:rPr lang="en-US" sz="1400" dirty="0">
                <a:solidFill>
                  <a:schemeClr val="tx1"/>
                </a:solidFill>
              </a:rPr>
              <a:t> </a:t>
            </a:r>
            <a:r>
              <a:rPr lang="en-US" sz="1400" b="1" dirty="0" err="1">
                <a:solidFill>
                  <a:schemeClr val="tx1"/>
                </a:solidFill>
              </a:rPr>
              <a:t>đơn</a:t>
            </a:r>
            <a:r>
              <a:rPr lang="en-US" sz="1400" b="1" dirty="0">
                <a:solidFill>
                  <a:schemeClr val="tx1"/>
                </a:solidFill>
              </a:rPr>
              <a:t> </a:t>
            </a:r>
            <a:r>
              <a:rPr lang="en-US" sz="1400" b="1" dirty="0" err="1">
                <a:solidFill>
                  <a:schemeClr val="tx1"/>
                </a:solidFill>
              </a:rPr>
              <a:t>giản</a:t>
            </a:r>
            <a:r>
              <a:rPr lang="en-US" sz="1400" b="1" dirty="0">
                <a:solidFill>
                  <a:schemeClr val="tx1"/>
                </a:solidFill>
              </a:rPr>
              <a:t>, </a:t>
            </a:r>
            <a:r>
              <a:rPr lang="en-US" sz="1400" b="1" dirty="0" err="1">
                <a:solidFill>
                  <a:schemeClr val="tx1"/>
                </a:solidFill>
              </a:rPr>
              <a:t>dễ</a:t>
            </a:r>
            <a:r>
              <a:rPr lang="en-US" sz="1400" b="1" dirty="0">
                <a:solidFill>
                  <a:schemeClr val="tx1"/>
                </a:solidFill>
              </a:rPr>
              <a:t> </a:t>
            </a:r>
            <a:r>
              <a:rPr lang="en-US" sz="1400" b="1" dirty="0" err="1">
                <a:solidFill>
                  <a:schemeClr val="tx1"/>
                </a:solidFill>
              </a:rPr>
              <a:t>hiểu</a:t>
            </a:r>
            <a:r>
              <a:rPr lang="en-US" sz="1400" b="1" dirty="0">
                <a:solidFill>
                  <a:schemeClr val="tx1"/>
                </a:solidFill>
              </a:rPr>
              <a:t>, </a:t>
            </a:r>
            <a:r>
              <a:rPr lang="en-US" sz="1400" b="1" dirty="0" err="1">
                <a:solidFill>
                  <a:schemeClr val="tx1"/>
                </a:solidFill>
              </a:rPr>
              <a:t>có</a:t>
            </a:r>
            <a:r>
              <a:rPr lang="en-US" sz="1400" b="1" dirty="0">
                <a:solidFill>
                  <a:schemeClr val="tx1"/>
                </a:solidFill>
              </a:rPr>
              <a:t> </a:t>
            </a:r>
            <a:r>
              <a:rPr lang="en-US" sz="1400" b="1" dirty="0" err="1">
                <a:solidFill>
                  <a:schemeClr val="tx1"/>
                </a:solidFill>
              </a:rPr>
              <a:t>tính</a:t>
            </a:r>
            <a:r>
              <a:rPr lang="en-US" sz="1400" b="1" dirty="0">
                <a:solidFill>
                  <a:schemeClr val="tx1"/>
                </a:solidFill>
              </a:rPr>
              <a:t> </a:t>
            </a:r>
            <a:r>
              <a:rPr lang="en-US" sz="1400" b="1" dirty="0" err="1">
                <a:solidFill>
                  <a:schemeClr val="tx1"/>
                </a:solidFill>
              </a:rPr>
              <a:t>giải</a:t>
            </a:r>
            <a:r>
              <a:rPr lang="en-US" sz="1400" b="1" dirty="0">
                <a:solidFill>
                  <a:schemeClr val="tx1"/>
                </a:solidFill>
              </a:rPr>
              <a:t> </a:t>
            </a:r>
            <a:r>
              <a:rPr lang="en-US" sz="1400" b="1" dirty="0" err="1">
                <a:solidFill>
                  <a:schemeClr val="tx1"/>
                </a:solidFill>
              </a:rPr>
              <a:t>thích</a:t>
            </a:r>
            <a:r>
              <a:rPr lang="en-US" sz="1400" b="1" dirty="0">
                <a:solidFill>
                  <a:schemeClr val="tx1"/>
                </a:solidFill>
              </a:rPr>
              <a:t> </a:t>
            </a:r>
            <a:r>
              <a:rPr lang="en-US" sz="1400" b="1" dirty="0" err="1">
                <a:solidFill>
                  <a:schemeClr val="tx1"/>
                </a:solidFill>
              </a:rPr>
              <a:t>cao</a:t>
            </a:r>
            <a:r>
              <a:rPr lang="en-US" sz="1400" dirty="0">
                <a:solidFill>
                  <a:schemeClr val="tx1"/>
                </a:solidFill>
              </a:rPr>
              <a:t>.</a:t>
            </a:r>
          </a:p>
          <a:p>
            <a:pPr marL="285750" indent="-285750">
              <a:buFont typeface="Arial" panose="020B0604020202020204" pitchFamily="34" charset="0"/>
              <a:buChar char="•"/>
            </a:pPr>
            <a:r>
              <a:rPr lang="en-US" sz="1400" dirty="0">
                <a:solidFill>
                  <a:schemeClr val="tx1"/>
                </a:solidFill>
              </a:rPr>
              <a:t>Học </a:t>
            </a:r>
            <a:r>
              <a:rPr lang="en-US" sz="1400" dirty="0" err="1">
                <a:solidFill>
                  <a:schemeClr val="tx1"/>
                </a:solidFill>
              </a:rPr>
              <a:t>cách</a:t>
            </a:r>
            <a:r>
              <a:rPr lang="en-US" sz="1400" dirty="0">
                <a:solidFill>
                  <a:schemeClr val="tx1"/>
                </a:solidFill>
              </a:rPr>
              <a:t> </a:t>
            </a:r>
            <a:r>
              <a:rPr lang="en-US" sz="1400" dirty="0" err="1">
                <a:solidFill>
                  <a:schemeClr val="tx1"/>
                </a:solidFill>
              </a:rPr>
              <a:t>sử</a:t>
            </a:r>
            <a:r>
              <a:rPr lang="en-US" sz="1400" dirty="0">
                <a:solidFill>
                  <a:schemeClr val="tx1"/>
                </a:solidFill>
              </a:rPr>
              <a:t> </a:t>
            </a:r>
            <a:r>
              <a:rPr lang="en-US" sz="1400" dirty="0" err="1">
                <a:solidFill>
                  <a:schemeClr val="tx1"/>
                </a:solidFill>
              </a:rPr>
              <a:t>dụng</a:t>
            </a:r>
            <a:r>
              <a:rPr lang="en-US" sz="1400" dirty="0">
                <a:solidFill>
                  <a:schemeClr val="tx1"/>
                </a:solidFill>
              </a:rPr>
              <a:t> </a:t>
            </a:r>
            <a:r>
              <a:rPr lang="en-US" sz="1400" b="1" dirty="0">
                <a:solidFill>
                  <a:schemeClr val="tx1"/>
                </a:solidFill>
              </a:rPr>
              <a:t>Python + </a:t>
            </a:r>
            <a:r>
              <a:rPr lang="en-US" sz="1400" b="1" dirty="0" err="1">
                <a:solidFill>
                  <a:schemeClr val="tx1"/>
                </a:solidFill>
              </a:rPr>
              <a:t>thư</a:t>
            </a:r>
            <a:r>
              <a:rPr lang="en-US" sz="1400" b="1" dirty="0">
                <a:solidFill>
                  <a:schemeClr val="tx1"/>
                </a:solidFill>
              </a:rPr>
              <a:t> </a:t>
            </a:r>
            <a:r>
              <a:rPr lang="en-US" sz="1400" b="1" dirty="0" err="1">
                <a:solidFill>
                  <a:schemeClr val="tx1"/>
                </a:solidFill>
              </a:rPr>
              <a:t>viện</a:t>
            </a:r>
            <a:r>
              <a:rPr lang="en-US" sz="1400" b="1" dirty="0">
                <a:solidFill>
                  <a:schemeClr val="tx1"/>
                </a:solidFill>
              </a:rPr>
              <a:t> </a:t>
            </a:r>
            <a:r>
              <a:rPr lang="en-US" sz="1400" b="1" dirty="0" err="1">
                <a:solidFill>
                  <a:schemeClr val="tx1"/>
                </a:solidFill>
              </a:rPr>
              <a:t>xử</a:t>
            </a:r>
            <a:r>
              <a:rPr lang="en-US" sz="1400" b="1" dirty="0">
                <a:solidFill>
                  <a:schemeClr val="tx1"/>
                </a:solidFill>
              </a:rPr>
              <a:t> </a:t>
            </a:r>
            <a:r>
              <a:rPr lang="en-US" sz="1400" b="1" dirty="0" err="1">
                <a:solidFill>
                  <a:schemeClr val="tx1"/>
                </a:solidFill>
              </a:rPr>
              <a:t>lý</a:t>
            </a:r>
            <a:r>
              <a:rPr lang="en-US" sz="1400" b="1" dirty="0">
                <a:solidFill>
                  <a:schemeClr val="tx1"/>
                </a:solidFill>
              </a:rPr>
              <a:t> </a:t>
            </a:r>
            <a:r>
              <a:rPr lang="en-US" sz="1400" b="1" dirty="0" err="1">
                <a:solidFill>
                  <a:schemeClr val="tx1"/>
                </a:solidFill>
              </a:rPr>
              <a:t>tín</a:t>
            </a:r>
            <a:r>
              <a:rPr lang="en-US" sz="1400" b="1" dirty="0">
                <a:solidFill>
                  <a:schemeClr val="tx1"/>
                </a:solidFill>
              </a:rPr>
              <a:t> </a:t>
            </a:r>
            <a:r>
              <a:rPr lang="en-US" sz="1400" b="1" dirty="0" err="1">
                <a:solidFill>
                  <a:schemeClr val="tx1"/>
                </a:solidFill>
              </a:rPr>
              <a:t>hiệu</a:t>
            </a:r>
            <a:r>
              <a:rPr lang="en-US" sz="1400" b="1" dirty="0">
                <a:solidFill>
                  <a:schemeClr val="tx1"/>
                </a:solidFill>
              </a:rPr>
              <a:t> (</a:t>
            </a:r>
            <a:r>
              <a:rPr lang="en-US" sz="1400" b="1" dirty="0" err="1">
                <a:solidFill>
                  <a:schemeClr val="tx1"/>
                </a:solidFill>
              </a:rPr>
              <a:t>librosa</a:t>
            </a:r>
            <a:r>
              <a:rPr lang="en-US" sz="1400" b="1" dirty="0">
                <a:solidFill>
                  <a:schemeClr val="tx1"/>
                </a:solidFill>
              </a:rPr>
              <a:t>, </a:t>
            </a:r>
            <a:r>
              <a:rPr lang="en-US" sz="1400" b="1" dirty="0" err="1">
                <a:solidFill>
                  <a:schemeClr val="tx1"/>
                </a:solidFill>
              </a:rPr>
              <a:t>numpy</a:t>
            </a:r>
            <a:r>
              <a:rPr lang="en-US" sz="1400" b="1" dirty="0">
                <a:solidFill>
                  <a:schemeClr val="tx1"/>
                </a:solidFill>
              </a:rPr>
              <a:t>).</a:t>
            </a:r>
          </a:p>
          <a:p>
            <a:pPr marL="285750" indent="-285750">
              <a:buFont typeface="Arial" panose="020B0604020202020204" pitchFamily="34" charset="0"/>
              <a:buChar char="•"/>
            </a:pPr>
            <a:r>
              <a:rPr lang="en-US" sz="1400" dirty="0">
                <a:solidFill>
                  <a:schemeClr val="tx1"/>
                </a:solidFill>
              </a:rPr>
              <a:t>Minh </a:t>
            </a:r>
            <a:r>
              <a:rPr lang="en-US" sz="1400" dirty="0" err="1">
                <a:solidFill>
                  <a:schemeClr val="tx1"/>
                </a:solidFill>
              </a:rPr>
              <a:t>hoạ</a:t>
            </a:r>
            <a:r>
              <a:rPr lang="en-US" sz="1400" dirty="0">
                <a:solidFill>
                  <a:schemeClr val="tx1"/>
                </a:solidFill>
              </a:rPr>
              <a:t> </a:t>
            </a:r>
            <a:r>
              <a:rPr lang="en-US" sz="1400" dirty="0" err="1">
                <a:solidFill>
                  <a:schemeClr val="tx1"/>
                </a:solidFill>
              </a:rPr>
              <a:t>trực</a:t>
            </a:r>
            <a:r>
              <a:rPr lang="en-US" sz="1400" dirty="0">
                <a:solidFill>
                  <a:schemeClr val="tx1"/>
                </a:solidFill>
              </a:rPr>
              <a:t> </a:t>
            </a:r>
            <a:r>
              <a:rPr lang="en-US" sz="1400" dirty="0" err="1">
                <a:solidFill>
                  <a:schemeClr val="tx1"/>
                </a:solidFill>
              </a:rPr>
              <a:t>tiếp</a:t>
            </a:r>
            <a:r>
              <a:rPr lang="en-US" sz="1400" dirty="0">
                <a:solidFill>
                  <a:schemeClr val="tx1"/>
                </a:solidFill>
              </a:rPr>
              <a:t> </a:t>
            </a:r>
            <a:r>
              <a:rPr lang="en-US" sz="1400" dirty="0" err="1">
                <a:solidFill>
                  <a:schemeClr val="tx1"/>
                </a:solidFill>
              </a:rPr>
              <a:t>cách</a:t>
            </a:r>
            <a:r>
              <a:rPr lang="en-US" sz="1400" dirty="0">
                <a:solidFill>
                  <a:schemeClr val="tx1"/>
                </a:solidFill>
              </a:rPr>
              <a:t> </a:t>
            </a:r>
            <a:r>
              <a:rPr lang="en-US" sz="1400" dirty="0" err="1">
                <a:solidFill>
                  <a:schemeClr val="tx1"/>
                </a:solidFill>
              </a:rPr>
              <a:t>lý</a:t>
            </a:r>
            <a:r>
              <a:rPr lang="en-US" sz="1400" dirty="0">
                <a:solidFill>
                  <a:schemeClr val="tx1"/>
                </a:solidFill>
              </a:rPr>
              <a:t> </a:t>
            </a:r>
            <a:r>
              <a:rPr lang="en-US" sz="1400" dirty="0" err="1">
                <a:solidFill>
                  <a:schemeClr val="tx1"/>
                </a:solidFill>
              </a:rPr>
              <a:t>thuyết</a:t>
            </a:r>
            <a:r>
              <a:rPr lang="en-US" sz="1400" dirty="0">
                <a:solidFill>
                  <a:schemeClr val="tx1"/>
                </a:solidFill>
              </a:rPr>
              <a:t> </a:t>
            </a:r>
            <a:r>
              <a:rPr lang="en-US" sz="1400" dirty="0" err="1">
                <a:solidFill>
                  <a:schemeClr val="tx1"/>
                </a:solidFill>
              </a:rPr>
              <a:t>được</a:t>
            </a:r>
            <a:r>
              <a:rPr lang="en-US" sz="1400" dirty="0">
                <a:solidFill>
                  <a:schemeClr val="tx1"/>
                </a:solidFill>
              </a:rPr>
              <a:t> </a:t>
            </a:r>
            <a:r>
              <a:rPr lang="en-US" sz="1400" dirty="0" err="1">
                <a:solidFill>
                  <a:schemeClr val="tx1"/>
                </a:solidFill>
              </a:rPr>
              <a:t>áp</a:t>
            </a:r>
            <a:r>
              <a:rPr lang="en-US" sz="1400" dirty="0">
                <a:solidFill>
                  <a:schemeClr val="tx1"/>
                </a:solidFill>
              </a:rPr>
              <a:t> </a:t>
            </a:r>
            <a:r>
              <a:rPr lang="en-US" sz="1400" dirty="0" err="1">
                <a:solidFill>
                  <a:schemeClr val="tx1"/>
                </a:solidFill>
              </a:rPr>
              <a:t>dụng</a:t>
            </a:r>
            <a:r>
              <a:rPr lang="en-US" sz="1400" dirty="0">
                <a:solidFill>
                  <a:schemeClr val="tx1"/>
                </a:solidFill>
              </a:rPr>
              <a:t> </a:t>
            </a:r>
            <a:r>
              <a:rPr lang="en-US" sz="1400" dirty="0" err="1">
                <a:solidFill>
                  <a:schemeClr val="tx1"/>
                </a:solidFill>
              </a:rPr>
              <a:t>trong</a:t>
            </a:r>
            <a:r>
              <a:rPr lang="en-US" sz="1400" dirty="0">
                <a:solidFill>
                  <a:schemeClr val="tx1"/>
                </a:solidFill>
              </a:rPr>
              <a:t> </a:t>
            </a:r>
            <a:r>
              <a:rPr lang="en-US" sz="1400" dirty="0" err="1">
                <a:solidFill>
                  <a:schemeClr val="tx1"/>
                </a:solidFill>
              </a:rPr>
              <a:t>ứng</a:t>
            </a:r>
            <a:r>
              <a:rPr lang="en-US" sz="1400" dirty="0">
                <a:solidFill>
                  <a:schemeClr val="tx1"/>
                </a:solidFill>
              </a:rPr>
              <a:t> </a:t>
            </a:r>
            <a:r>
              <a:rPr lang="en-US" sz="1400" dirty="0" err="1">
                <a:solidFill>
                  <a:schemeClr val="tx1"/>
                </a:solidFill>
              </a:rPr>
              <a:t>dụng</a:t>
            </a:r>
            <a:r>
              <a:rPr lang="en-US" sz="1400" dirty="0">
                <a:solidFill>
                  <a:schemeClr val="tx1"/>
                </a:solidFill>
              </a:rPr>
              <a:t> </a:t>
            </a:r>
            <a:r>
              <a:rPr lang="en-US" sz="1400" dirty="0" err="1">
                <a:solidFill>
                  <a:schemeClr val="tx1"/>
                </a:solidFill>
              </a:rPr>
              <a:t>thực</a:t>
            </a:r>
            <a:r>
              <a:rPr lang="en-US" sz="1400" dirty="0">
                <a:solidFill>
                  <a:schemeClr val="tx1"/>
                </a:solidFill>
              </a:rPr>
              <a:t> </a:t>
            </a:r>
            <a:r>
              <a:rPr lang="en-US" sz="1400" dirty="0" err="1">
                <a:solidFill>
                  <a:schemeClr val="tx1"/>
                </a:solidFill>
              </a:rPr>
              <a:t>tế</a:t>
            </a:r>
            <a:r>
              <a:rPr lang="en-US" sz="1400" dirty="0">
                <a:solidFill>
                  <a:schemeClr val="tx1"/>
                </a:solidFill>
              </a:rPr>
              <a:t>.</a:t>
            </a:r>
          </a:p>
        </p:txBody>
      </p:sp>
      <p:cxnSp>
        <p:nvCxnSpPr>
          <p:cNvPr id="19" name="Straight Arrow Connector 18">
            <a:extLst>
              <a:ext uri="{FF2B5EF4-FFF2-40B4-BE49-F238E27FC236}">
                <a16:creationId xmlns:a16="http://schemas.microsoft.com/office/drawing/2014/main" id="{C545FC0C-16FF-091F-6037-C6038CF0EE73}"/>
              </a:ext>
            </a:extLst>
          </p:cNvPr>
          <p:cNvCxnSpPr>
            <a:cxnSpLocks/>
            <a:stCxn id="10" idx="3"/>
            <a:endCxn id="17" idx="1"/>
          </p:cNvCxnSpPr>
          <p:nvPr/>
        </p:nvCxnSpPr>
        <p:spPr>
          <a:xfrm>
            <a:off x="7167154" y="4931994"/>
            <a:ext cx="9327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45EDB89F-749E-EFCB-28C5-5C333929E82D}"/>
              </a:ext>
            </a:extLst>
          </p:cNvPr>
          <p:cNvCxnSpPr>
            <a:stCxn id="7" idx="3"/>
            <a:endCxn id="16" idx="1"/>
          </p:cNvCxnSpPr>
          <p:nvPr/>
        </p:nvCxnSpPr>
        <p:spPr>
          <a:xfrm>
            <a:off x="7167154" y="1926006"/>
            <a:ext cx="93273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030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17C37A-11BC-2082-E965-F9F0560DFE92}"/>
              </a:ext>
            </a:extLst>
          </p:cNvPr>
          <p:cNvSpPr txBox="1"/>
          <p:nvPr/>
        </p:nvSpPr>
        <p:spPr>
          <a:xfrm>
            <a:off x="627017" y="383177"/>
            <a:ext cx="6331132" cy="584775"/>
          </a:xfrm>
          <a:prstGeom prst="rect">
            <a:avLst/>
          </a:prstGeom>
          <a:noFill/>
        </p:spPr>
        <p:txBody>
          <a:bodyPr wrap="square" rtlCol="0">
            <a:spAutoFit/>
          </a:bodyPr>
          <a:lstStyle/>
          <a:p>
            <a:r>
              <a:rPr lang="en-US" sz="3200" b="1" dirty="0">
                <a:solidFill>
                  <a:schemeClr val="tx2">
                    <a:lumMod val="75000"/>
                    <a:lumOff val="25000"/>
                  </a:schemeClr>
                </a:solidFill>
              </a:rPr>
              <a:t>2. Các </a:t>
            </a:r>
            <a:r>
              <a:rPr lang="en-US" sz="3200" b="1" dirty="0" err="1">
                <a:solidFill>
                  <a:schemeClr val="tx2">
                    <a:lumMod val="75000"/>
                    <a:lumOff val="25000"/>
                  </a:schemeClr>
                </a:solidFill>
              </a:rPr>
              <a:t>nghiên</a:t>
            </a:r>
            <a:r>
              <a:rPr lang="en-US" sz="3200" b="1" dirty="0">
                <a:solidFill>
                  <a:schemeClr val="tx2">
                    <a:lumMod val="75000"/>
                    <a:lumOff val="25000"/>
                  </a:schemeClr>
                </a:solidFill>
              </a:rPr>
              <a:t> </a:t>
            </a:r>
            <a:r>
              <a:rPr lang="en-US" sz="3200" b="1" dirty="0" err="1">
                <a:solidFill>
                  <a:schemeClr val="tx2">
                    <a:lumMod val="75000"/>
                    <a:lumOff val="25000"/>
                  </a:schemeClr>
                </a:solidFill>
              </a:rPr>
              <a:t>cứu</a:t>
            </a:r>
            <a:r>
              <a:rPr lang="en-US" sz="3200" b="1" dirty="0">
                <a:solidFill>
                  <a:schemeClr val="tx2">
                    <a:lumMod val="75000"/>
                    <a:lumOff val="25000"/>
                  </a:schemeClr>
                </a:solidFill>
              </a:rPr>
              <a:t> </a:t>
            </a:r>
            <a:r>
              <a:rPr lang="en-US" sz="3200" b="1" dirty="0" err="1">
                <a:solidFill>
                  <a:schemeClr val="tx2">
                    <a:lumMod val="75000"/>
                    <a:lumOff val="25000"/>
                  </a:schemeClr>
                </a:solidFill>
              </a:rPr>
              <a:t>liên</a:t>
            </a:r>
            <a:r>
              <a:rPr lang="en-US" sz="3200" b="1" dirty="0">
                <a:solidFill>
                  <a:schemeClr val="tx2">
                    <a:lumMod val="75000"/>
                    <a:lumOff val="25000"/>
                  </a:schemeClr>
                </a:solidFill>
              </a:rPr>
              <a:t> </a:t>
            </a:r>
            <a:r>
              <a:rPr lang="en-US" sz="3200" b="1" dirty="0" err="1">
                <a:solidFill>
                  <a:schemeClr val="tx2">
                    <a:lumMod val="75000"/>
                    <a:lumOff val="25000"/>
                  </a:schemeClr>
                </a:solidFill>
              </a:rPr>
              <a:t>quan</a:t>
            </a:r>
            <a:endParaRPr lang="en-US" sz="3200" b="1" dirty="0">
              <a:solidFill>
                <a:schemeClr val="tx2">
                  <a:lumMod val="75000"/>
                  <a:lumOff val="25000"/>
                </a:schemeClr>
              </a:solidFill>
            </a:endParaRPr>
          </a:p>
        </p:txBody>
      </p:sp>
      <p:pic>
        <p:nvPicPr>
          <p:cNvPr id="5" name="Picture 2" descr="FPT School of Business &amp; Technology | mandakh">
            <a:extLst>
              <a:ext uri="{FF2B5EF4-FFF2-40B4-BE49-F238E27FC236}">
                <a16:creationId xmlns:a16="http://schemas.microsoft.com/office/drawing/2014/main" id="{01C955AF-C0B1-4629-EC69-92CECF4AC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59A02AD0-A36E-7D4E-D211-3C81371AE492}"/>
              </a:ext>
            </a:extLst>
          </p:cNvPr>
          <p:cNvSpPr/>
          <p:nvPr/>
        </p:nvSpPr>
        <p:spPr>
          <a:xfrm>
            <a:off x="1211410" y="3159034"/>
            <a:ext cx="2811950" cy="539932"/>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Các </a:t>
            </a:r>
            <a:r>
              <a:rPr lang="en-US" sz="1600" b="1" dirty="0" err="1"/>
              <a:t>hướng</a:t>
            </a:r>
            <a:r>
              <a:rPr lang="en-US" sz="1600" b="1" dirty="0"/>
              <a:t> </a:t>
            </a:r>
            <a:r>
              <a:rPr lang="en-US" sz="1600" b="1" dirty="0" err="1"/>
              <a:t>tiếp</a:t>
            </a:r>
            <a:r>
              <a:rPr lang="en-US" sz="1600" b="1" dirty="0"/>
              <a:t> </a:t>
            </a:r>
            <a:r>
              <a:rPr lang="en-US" sz="1600" b="1" dirty="0" err="1"/>
              <a:t>cận</a:t>
            </a:r>
            <a:endParaRPr lang="en-US" sz="1600" b="1" dirty="0"/>
          </a:p>
        </p:txBody>
      </p:sp>
      <p:grpSp>
        <p:nvGrpSpPr>
          <p:cNvPr id="11" name="Group 10">
            <a:extLst>
              <a:ext uri="{FF2B5EF4-FFF2-40B4-BE49-F238E27FC236}">
                <a16:creationId xmlns:a16="http://schemas.microsoft.com/office/drawing/2014/main" id="{56206A59-DC10-DAAE-BBF6-06EC6832E4A5}"/>
              </a:ext>
            </a:extLst>
          </p:cNvPr>
          <p:cNvGrpSpPr/>
          <p:nvPr/>
        </p:nvGrpSpPr>
        <p:grpSpPr>
          <a:xfrm>
            <a:off x="6274528" y="1562099"/>
            <a:ext cx="3788228" cy="3733802"/>
            <a:chOff x="6209211" y="1621971"/>
            <a:chExt cx="3788228" cy="3733802"/>
          </a:xfrm>
        </p:grpSpPr>
        <p:sp>
          <p:nvSpPr>
            <p:cNvPr id="7" name="Rectangle: Rounded Corners 6">
              <a:extLst>
                <a:ext uri="{FF2B5EF4-FFF2-40B4-BE49-F238E27FC236}">
                  <a16:creationId xmlns:a16="http://schemas.microsoft.com/office/drawing/2014/main" id="{9256D8C0-FCFD-81D2-AFC1-2AAB156D4868}"/>
                </a:ext>
              </a:extLst>
            </p:cNvPr>
            <p:cNvSpPr/>
            <p:nvPr/>
          </p:nvSpPr>
          <p:spPr>
            <a:xfrm>
              <a:off x="6209211" y="1621971"/>
              <a:ext cx="3788228" cy="64443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Rule-based </a:t>
              </a:r>
              <a:r>
                <a:rPr lang="en-US" b="1" dirty="0" err="1"/>
                <a:t>truyền</a:t>
              </a:r>
              <a:r>
                <a:rPr lang="en-US" b="1" dirty="0"/>
                <a:t> </a:t>
              </a:r>
              <a:r>
                <a:rPr lang="en-US" b="1" dirty="0" err="1"/>
                <a:t>thống</a:t>
              </a:r>
              <a:endParaRPr lang="en-US" b="1" dirty="0"/>
            </a:p>
            <a:p>
              <a:pPr algn="ctr"/>
              <a:r>
                <a:rPr lang="en-US" sz="1400" b="1" dirty="0"/>
                <a:t>(F0, Formant, ZCR, RMS)</a:t>
              </a:r>
            </a:p>
          </p:txBody>
        </p:sp>
        <p:sp>
          <p:nvSpPr>
            <p:cNvPr id="8" name="Rectangle: Rounded Corners 7">
              <a:extLst>
                <a:ext uri="{FF2B5EF4-FFF2-40B4-BE49-F238E27FC236}">
                  <a16:creationId xmlns:a16="http://schemas.microsoft.com/office/drawing/2014/main" id="{1EB1A9DC-3629-42FC-FA3D-0901C633E371}"/>
                </a:ext>
              </a:extLst>
            </p:cNvPr>
            <p:cNvSpPr/>
            <p:nvPr/>
          </p:nvSpPr>
          <p:spPr>
            <a:xfrm>
              <a:off x="6209211" y="2651760"/>
              <a:ext cx="3788228" cy="64443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MFCC + Machine Learning</a:t>
              </a:r>
              <a:endParaRPr lang="en-US" sz="1400" b="1" dirty="0"/>
            </a:p>
          </p:txBody>
        </p:sp>
        <p:sp>
          <p:nvSpPr>
            <p:cNvPr id="9" name="Rectangle: Rounded Corners 8">
              <a:extLst>
                <a:ext uri="{FF2B5EF4-FFF2-40B4-BE49-F238E27FC236}">
                  <a16:creationId xmlns:a16="http://schemas.microsoft.com/office/drawing/2014/main" id="{12DDDC42-09AF-3B7E-A983-C508CFF83711}"/>
                </a:ext>
              </a:extLst>
            </p:cNvPr>
            <p:cNvSpPr/>
            <p:nvPr/>
          </p:nvSpPr>
          <p:spPr>
            <a:xfrm>
              <a:off x="6209211" y="3681549"/>
              <a:ext cx="3788228" cy="64443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Deep Learning</a:t>
              </a:r>
            </a:p>
            <a:p>
              <a:pPr algn="ctr"/>
              <a:r>
                <a:rPr lang="en-US" sz="1400" b="1" dirty="0"/>
                <a:t>(CNN/CRNN </a:t>
              </a:r>
              <a:r>
                <a:rPr lang="en-US" sz="1400" b="1" dirty="0" err="1"/>
                <a:t>trên</a:t>
              </a:r>
              <a:r>
                <a:rPr lang="en-US" sz="1400" b="1" dirty="0"/>
                <a:t> spectrogram)</a:t>
              </a:r>
            </a:p>
          </p:txBody>
        </p:sp>
        <p:sp>
          <p:nvSpPr>
            <p:cNvPr id="10" name="Rectangle: Rounded Corners 9">
              <a:extLst>
                <a:ext uri="{FF2B5EF4-FFF2-40B4-BE49-F238E27FC236}">
                  <a16:creationId xmlns:a16="http://schemas.microsoft.com/office/drawing/2014/main" id="{3E61F782-116D-F9B6-0095-68F875BCAAC0}"/>
                </a:ext>
              </a:extLst>
            </p:cNvPr>
            <p:cNvSpPr/>
            <p:nvPr/>
          </p:nvSpPr>
          <p:spPr>
            <a:xfrm>
              <a:off x="6209211" y="4711338"/>
              <a:ext cx="3788228" cy="644435"/>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Embedding</a:t>
              </a:r>
            </a:p>
            <a:p>
              <a:pPr algn="ctr"/>
              <a:r>
                <a:rPr lang="en-US" sz="1400" b="1" dirty="0"/>
                <a:t>(</a:t>
              </a:r>
              <a:r>
                <a:rPr lang="en-US" sz="1400" b="1" dirty="0" err="1"/>
                <a:t>i</a:t>
              </a:r>
              <a:r>
                <a:rPr lang="en-US" sz="1400" b="1" dirty="0"/>
                <a:t>-vector, x-vector)</a:t>
              </a:r>
            </a:p>
          </p:txBody>
        </p:sp>
      </p:grpSp>
      <p:cxnSp>
        <p:nvCxnSpPr>
          <p:cNvPr id="13" name="Connector: Elbow 12">
            <a:extLst>
              <a:ext uri="{FF2B5EF4-FFF2-40B4-BE49-F238E27FC236}">
                <a16:creationId xmlns:a16="http://schemas.microsoft.com/office/drawing/2014/main" id="{34B978EA-F7B9-60CA-97B5-17598ABE5C3F}"/>
              </a:ext>
            </a:extLst>
          </p:cNvPr>
          <p:cNvCxnSpPr>
            <a:stCxn id="6" idx="3"/>
            <a:endCxn id="7" idx="1"/>
          </p:cNvCxnSpPr>
          <p:nvPr/>
        </p:nvCxnSpPr>
        <p:spPr>
          <a:xfrm flipV="1">
            <a:off x="4023360" y="1884317"/>
            <a:ext cx="2251168" cy="1544683"/>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49FCA87C-6F8E-6815-4F84-21F580F9A702}"/>
              </a:ext>
            </a:extLst>
          </p:cNvPr>
          <p:cNvCxnSpPr>
            <a:stCxn id="6" idx="3"/>
            <a:endCxn id="8" idx="1"/>
          </p:cNvCxnSpPr>
          <p:nvPr/>
        </p:nvCxnSpPr>
        <p:spPr>
          <a:xfrm flipV="1">
            <a:off x="4023360" y="2914106"/>
            <a:ext cx="2251168" cy="514894"/>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84525EC0-DBCC-A552-BB61-6E305A910CEC}"/>
              </a:ext>
            </a:extLst>
          </p:cNvPr>
          <p:cNvCxnSpPr>
            <a:stCxn id="6" idx="3"/>
            <a:endCxn id="9" idx="1"/>
          </p:cNvCxnSpPr>
          <p:nvPr/>
        </p:nvCxnSpPr>
        <p:spPr>
          <a:xfrm>
            <a:off x="4023360" y="3429000"/>
            <a:ext cx="2251168" cy="514895"/>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C74AF038-B7E0-8D08-33B6-A82A7B7FBC2E}"/>
              </a:ext>
            </a:extLst>
          </p:cNvPr>
          <p:cNvCxnSpPr>
            <a:stCxn id="6" idx="3"/>
            <a:endCxn id="10" idx="1"/>
          </p:cNvCxnSpPr>
          <p:nvPr/>
        </p:nvCxnSpPr>
        <p:spPr>
          <a:xfrm>
            <a:off x="4023360" y="3429000"/>
            <a:ext cx="2251168" cy="1544684"/>
          </a:xfrm>
          <a:prstGeom prst="bentConnector3">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887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92B41-3341-33A0-C67F-CEDDCC1E828B}"/>
            </a:ext>
          </a:extLst>
        </p:cNvPr>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D9BA45D0-6670-C160-A066-EBA239709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7B4136B1-38EF-9B80-773C-9E64B721C27B}"/>
              </a:ext>
            </a:extLst>
          </p:cNvPr>
          <p:cNvGraphicFramePr>
            <a:graphicFrameLocks noGrp="1"/>
          </p:cNvGraphicFramePr>
          <p:nvPr>
            <p:extLst>
              <p:ext uri="{D42A27DB-BD31-4B8C-83A1-F6EECF244321}">
                <p14:modId xmlns:p14="http://schemas.microsoft.com/office/powerpoint/2010/main" val="1436828739"/>
              </p:ext>
            </p:extLst>
          </p:nvPr>
        </p:nvGraphicFramePr>
        <p:xfrm>
          <a:off x="838200" y="1365508"/>
          <a:ext cx="10515600" cy="3200400"/>
        </p:xfrm>
        <a:graphic>
          <a:graphicData uri="http://schemas.openxmlformats.org/drawingml/2006/table">
            <a:tbl>
              <a:tblPr firstRow="1">
                <a:tableStyleId>{3C2FFA5D-87B4-456A-9821-1D502468CF0F}</a:tableStyleId>
              </a:tblPr>
              <a:tblGrid>
                <a:gridCol w="2103120">
                  <a:extLst>
                    <a:ext uri="{9D8B030D-6E8A-4147-A177-3AD203B41FA5}">
                      <a16:colId xmlns:a16="http://schemas.microsoft.com/office/drawing/2014/main" val="662382463"/>
                    </a:ext>
                  </a:extLst>
                </a:gridCol>
                <a:gridCol w="2103120">
                  <a:extLst>
                    <a:ext uri="{9D8B030D-6E8A-4147-A177-3AD203B41FA5}">
                      <a16:colId xmlns:a16="http://schemas.microsoft.com/office/drawing/2014/main" val="2920878045"/>
                    </a:ext>
                  </a:extLst>
                </a:gridCol>
                <a:gridCol w="2103120">
                  <a:extLst>
                    <a:ext uri="{9D8B030D-6E8A-4147-A177-3AD203B41FA5}">
                      <a16:colId xmlns:a16="http://schemas.microsoft.com/office/drawing/2014/main" val="271869381"/>
                    </a:ext>
                  </a:extLst>
                </a:gridCol>
                <a:gridCol w="2103120">
                  <a:extLst>
                    <a:ext uri="{9D8B030D-6E8A-4147-A177-3AD203B41FA5}">
                      <a16:colId xmlns:a16="http://schemas.microsoft.com/office/drawing/2014/main" val="3778979507"/>
                    </a:ext>
                  </a:extLst>
                </a:gridCol>
                <a:gridCol w="2103120">
                  <a:extLst>
                    <a:ext uri="{9D8B030D-6E8A-4147-A177-3AD203B41FA5}">
                      <a16:colId xmlns:a16="http://schemas.microsoft.com/office/drawing/2014/main" val="1004453060"/>
                    </a:ext>
                  </a:extLst>
                </a:gridCol>
              </a:tblGrid>
              <a:tr h="0">
                <a:tc>
                  <a:txBody>
                    <a:bodyPr/>
                    <a:lstStyle/>
                    <a:p>
                      <a:pPr>
                        <a:buNone/>
                      </a:pPr>
                      <a:r>
                        <a:rPr lang="vi-VN" b="1" dirty="0"/>
                        <a:t>Phương pháp</a:t>
                      </a:r>
                    </a:p>
                  </a:txBody>
                  <a:tcPr anchor="ctr"/>
                </a:tc>
                <a:tc>
                  <a:txBody>
                    <a:bodyPr/>
                    <a:lstStyle/>
                    <a:p>
                      <a:pPr>
                        <a:buNone/>
                      </a:pPr>
                      <a:r>
                        <a:rPr lang="vi-VN" b="1"/>
                        <a:t>Đặc trưng</a:t>
                      </a:r>
                    </a:p>
                  </a:txBody>
                  <a:tcPr anchor="ctr"/>
                </a:tc>
                <a:tc>
                  <a:txBody>
                    <a:bodyPr/>
                    <a:lstStyle/>
                    <a:p>
                      <a:pPr>
                        <a:buNone/>
                      </a:pPr>
                      <a:r>
                        <a:rPr lang="en-US" b="1"/>
                        <a:t>Mô hình</a:t>
                      </a:r>
                    </a:p>
                  </a:txBody>
                  <a:tcPr anchor="ctr"/>
                </a:tc>
                <a:tc>
                  <a:txBody>
                    <a:bodyPr/>
                    <a:lstStyle/>
                    <a:p>
                      <a:pPr>
                        <a:buNone/>
                      </a:pPr>
                      <a:r>
                        <a:rPr lang="vi-VN" b="1"/>
                        <a:t>Ưu điểm</a:t>
                      </a:r>
                    </a:p>
                  </a:txBody>
                  <a:tcPr anchor="ctr"/>
                </a:tc>
                <a:tc>
                  <a:txBody>
                    <a:bodyPr/>
                    <a:lstStyle/>
                    <a:p>
                      <a:pPr>
                        <a:buNone/>
                      </a:pPr>
                      <a:r>
                        <a:rPr lang="en-US" b="1" dirty="0" err="1"/>
                        <a:t>Hạn</a:t>
                      </a:r>
                      <a:r>
                        <a:rPr lang="en-US" b="1" dirty="0"/>
                        <a:t> </a:t>
                      </a:r>
                      <a:r>
                        <a:rPr lang="en-US" b="1" dirty="0" err="1"/>
                        <a:t>chế</a:t>
                      </a:r>
                      <a:endParaRPr lang="en-US" b="1" dirty="0"/>
                    </a:p>
                  </a:txBody>
                  <a:tcPr anchor="ctr"/>
                </a:tc>
                <a:extLst>
                  <a:ext uri="{0D108BD9-81ED-4DB2-BD59-A6C34878D82A}">
                    <a16:rowId xmlns:a16="http://schemas.microsoft.com/office/drawing/2014/main" val="605513277"/>
                  </a:ext>
                </a:extLst>
              </a:tr>
              <a:tr h="0">
                <a:tc>
                  <a:txBody>
                    <a:bodyPr/>
                    <a:lstStyle/>
                    <a:p>
                      <a:pPr>
                        <a:buNone/>
                      </a:pPr>
                      <a:r>
                        <a:rPr lang="en-US" dirty="0"/>
                        <a:t>Rule-based</a:t>
                      </a:r>
                    </a:p>
                  </a:txBody>
                  <a:tcPr anchor="ctr"/>
                </a:tc>
                <a:tc>
                  <a:txBody>
                    <a:bodyPr/>
                    <a:lstStyle/>
                    <a:p>
                      <a:pPr>
                        <a:buNone/>
                      </a:pPr>
                      <a:r>
                        <a:rPr lang="en-US" dirty="0"/>
                        <a:t>F0, Formant, ZCR, RMS</a:t>
                      </a:r>
                    </a:p>
                  </a:txBody>
                  <a:tcPr anchor="ctr"/>
                </a:tc>
                <a:tc>
                  <a:txBody>
                    <a:bodyPr/>
                    <a:lstStyle/>
                    <a:p>
                      <a:pPr>
                        <a:buNone/>
                      </a:pPr>
                      <a:r>
                        <a:rPr lang="en-US" dirty="0"/>
                        <a:t>--</a:t>
                      </a:r>
                      <a:endParaRPr lang="vi-VN" dirty="0"/>
                    </a:p>
                  </a:txBody>
                  <a:tcPr anchor="ctr"/>
                </a:tc>
                <a:tc>
                  <a:txBody>
                    <a:bodyPr/>
                    <a:lstStyle/>
                    <a:p>
                      <a:pPr>
                        <a:buNone/>
                      </a:pPr>
                      <a:r>
                        <a:rPr lang="vi-VN"/>
                        <a:t>Đơn giản, realtime, explainable</a:t>
                      </a:r>
                    </a:p>
                  </a:txBody>
                  <a:tcPr anchor="ctr"/>
                </a:tc>
                <a:tc>
                  <a:txBody>
                    <a:bodyPr/>
                    <a:lstStyle/>
                    <a:p>
                      <a:pPr>
                        <a:buNone/>
                      </a:pPr>
                      <a:r>
                        <a:rPr lang="en-US"/>
                        <a:t>Nhạy với ồn, sai khi F0 chồng lấn</a:t>
                      </a:r>
                    </a:p>
                  </a:txBody>
                  <a:tcPr anchor="ctr"/>
                </a:tc>
                <a:extLst>
                  <a:ext uri="{0D108BD9-81ED-4DB2-BD59-A6C34878D82A}">
                    <a16:rowId xmlns:a16="http://schemas.microsoft.com/office/drawing/2014/main" val="1903585941"/>
                  </a:ext>
                </a:extLst>
              </a:tr>
              <a:tr h="0">
                <a:tc>
                  <a:txBody>
                    <a:bodyPr/>
                    <a:lstStyle/>
                    <a:p>
                      <a:pPr>
                        <a:buNone/>
                      </a:pPr>
                      <a:r>
                        <a:rPr lang="en-US"/>
                        <a:t>MFCC + ML</a:t>
                      </a:r>
                    </a:p>
                  </a:txBody>
                  <a:tcPr anchor="ctr"/>
                </a:tc>
                <a:tc>
                  <a:txBody>
                    <a:bodyPr/>
                    <a:lstStyle/>
                    <a:p>
                      <a:pPr>
                        <a:buNone/>
                      </a:pPr>
                      <a:r>
                        <a:rPr lang="en-US"/>
                        <a:t>MFCC (+</a:t>
                      </a:r>
                      <a:r>
                        <a:rPr lang="el-GR"/>
                        <a:t>Δ, ΔΔ), </a:t>
                      </a:r>
                      <a:r>
                        <a:rPr lang="en-US"/>
                        <a:t>F0</a:t>
                      </a:r>
                    </a:p>
                  </a:txBody>
                  <a:tcPr anchor="ctr"/>
                </a:tc>
                <a:tc>
                  <a:txBody>
                    <a:bodyPr/>
                    <a:lstStyle/>
                    <a:p>
                      <a:pPr>
                        <a:buNone/>
                      </a:pPr>
                      <a:r>
                        <a:rPr lang="en-US"/>
                        <a:t>SVM/LogReg</a:t>
                      </a:r>
                    </a:p>
                  </a:txBody>
                  <a:tcPr anchor="ctr"/>
                </a:tc>
                <a:tc>
                  <a:txBody>
                    <a:bodyPr/>
                    <a:lstStyle/>
                    <a:p>
                      <a:pPr>
                        <a:buNone/>
                      </a:pPr>
                      <a:r>
                        <a:rPr lang="vi-VN"/>
                        <a:t>Chính xác hơn, vẫn nhẹ</a:t>
                      </a:r>
                    </a:p>
                  </a:txBody>
                  <a:tcPr anchor="ctr"/>
                </a:tc>
                <a:tc>
                  <a:txBody>
                    <a:bodyPr/>
                    <a:lstStyle/>
                    <a:p>
                      <a:pPr>
                        <a:buNone/>
                      </a:pPr>
                      <a:r>
                        <a:rPr lang="en-US"/>
                        <a:t>Cần dữ liệu, explainable vừa</a:t>
                      </a:r>
                    </a:p>
                  </a:txBody>
                  <a:tcPr anchor="ctr"/>
                </a:tc>
                <a:extLst>
                  <a:ext uri="{0D108BD9-81ED-4DB2-BD59-A6C34878D82A}">
                    <a16:rowId xmlns:a16="http://schemas.microsoft.com/office/drawing/2014/main" val="1552361025"/>
                  </a:ext>
                </a:extLst>
              </a:tr>
              <a:tr h="0">
                <a:tc>
                  <a:txBody>
                    <a:bodyPr/>
                    <a:lstStyle/>
                    <a:p>
                      <a:pPr>
                        <a:buNone/>
                      </a:pPr>
                      <a:r>
                        <a:rPr lang="en-US"/>
                        <a:t>CNN/CRNN</a:t>
                      </a:r>
                    </a:p>
                  </a:txBody>
                  <a:tcPr anchor="ctr"/>
                </a:tc>
                <a:tc>
                  <a:txBody>
                    <a:bodyPr/>
                    <a:lstStyle/>
                    <a:p>
                      <a:pPr>
                        <a:buNone/>
                      </a:pPr>
                      <a:r>
                        <a:rPr lang="en-US"/>
                        <a:t>Log-Mel spectrogram</a:t>
                      </a:r>
                    </a:p>
                  </a:txBody>
                  <a:tcPr anchor="ctr"/>
                </a:tc>
                <a:tc>
                  <a:txBody>
                    <a:bodyPr/>
                    <a:lstStyle/>
                    <a:p>
                      <a:pPr>
                        <a:buNone/>
                      </a:pPr>
                      <a:r>
                        <a:rPr lang="en-US"/>
                        <a:t>Deep CNN</a:t>
                      </a:r>
                    </a:p>
                  </a:txBody>
                  <a:tcPr anchor="ctr"/>
                </a:tc>
                <a:tc>
                  <a:txBody>
                    <a:bodyPr/>
                    <a:lstStyle/>
                    <a:p>
                      <a:pPr>
                        <a:buNone/>
                      </a:pPr>
                      <a:r>
                        <a:rPr lang="en-US"/>
                        <a:t>Accuracy cao với dataset lớn</a:t>
                      </a:r>
                    </a:p>
                  </a:txBody>
                  <a:tcPr anchor="ctr"/>
                </a:tc>
                <a:tc>
                  <a:txBody>
                    <a:bodyPr/>
                    <a:lstStyle/>
                    <a:p>
                      <a:pPr>
                        <a:buNone/>
                      </a:pPr>
                      <a:r>
                        <a:rPr lang="en-US"/>
                        <a:t>Nặng, cần GPU</a:t>
                      </a:r>
                    </a:p>
                  </a:txBody>
                  <a:tcPr anchor="ctr"/>
                </a:tc>
                <a:extLst>
                  <a:ext uri="{0D108BD9-81ED-4DB2-BD59-A6C34878D82A}">
                    <a16:rowId xmlns:a16="http://schemas.microsoft.com/office/drawing/2014/main" val="2617403919"/>
                  </a:ext>
                </a:extLst>
              </a:tr>
              <a:tr h="0">
                <a:tc>
                  <a:txBody>
                    <a:bodyPr/>
                    <a:lstStyle/>
                    <a:p>
                      <a:pPr>
                        <a:buNone/>
                      </a:pPr>
                      <a:r>
                        <a:rPr lang="en-US"/>
                        <a:t>Embedding</a:t>
                      </a:r>
                    </a:p>
                  </a:txBody>
                  <a:tcPr anchor="ctr"/>
                </a:tc>
                <a:tc>
                  <a:txBody>
                    <a:bodyPr/>
                    <a:lstStyle/>
                    <a:p>
                      <a:pPr>
                        <a:buNone/>
                      </a:pPr>
                      <a:r>
                        <a:rPr lang="en-US"/>
                        <a:t>x-vector/i-vector</a:t>
                      </a:r>
                    </a:p>
                  </a:txBody>
                  <a:tcPr anchor="ctr"/>
                </a:tc>
                <a:tc>
                  <a:txBody>
                    <a:bodyPr/>
                    <a:lstStyle/>
                    <a:p>
                      <a:pPr>
                        <a:buNone/>
                      </a:pPr>
                      <a:r>
                        <a:rPr lang="en-US"/>
                        <a:t>Linear/MLP</a:t>
                      </a:r>
                    </a:p>
                  </a:txBody>
                  <a:tcPr anchor="ctr"/>
                </a:tc>
                <a:tc>
                  <a:txBody>
                    <a:bodyPr/>
                    <a:lstStyle/>
                    <a:p>
                      <a:pPr>
                        <a:buNone/>
                      </a:pPr>
                      <a:r>
                        <a:rPr lang="en-US"/>
                        <a:t>Robust, tận dụng pretrain</a:t>
                      </a:r>
                    </a:p>
                  </a:txBody>
                  <a:tcPr anchor="ctr"/>
                </a:tc>
                <a:tc>
                  <a:txBody>
                    <a:bodyPr/>
                    <a:lstStyle/>
                    <a:p>
                      <a:pPr>
                        <a:buNone/>
                      </a:pPr>
                      <a:r>
                        <a:rPr lang="en-US" dirty="0" err="1"/>
                        <a:t>Phức</a:t>
                      </a:r>
                      <a:r>
                        <a:rPr lang="en-US" dirty="0"/>
                        <a:t> </a:t>
                      </a:r>
                      <a:r>
                        <a:rPr lang="en-US" dirty="0" err="1"/>
                        <a:t>tạp</a:t>
                      </a:r>
                      <a:r>
                        <a:rPr lang="en-US" dirty="0"/>
                        <a:t>, </a:t>
                      </a:r>
                      <a:r>
                        <a:rPr lang="en-US" dirty="0" err="1"/>
                        <a:t>suy</a:t>
                      </a:r>
                      <a:r>
                        <a:rPr lang="en-US" dirty="0"/>
                        <a:t> </a:t>
                      </a:r>
                      <a:r>
                        <a:rPr lang="en-US" dirty="0" err="1"/>
                        <a:t>luận</a:t>
                      </a:r>
                      <a:r>
                        <a:rPr lang="en-US" dirty="0"/>
                        <a:t> </a:t>
                      </a:r>
                      <a:r>
                        <a:rPr lang="en-US" dirty="0" err="1"/>
                        <a:t>nặng</a:t>
                      </a:r>
                      <a:endParaRPr lang="en-US" dirty="0"/>
                    </a:p>
                  </a:txBody>
                  <a:tcPr anchor="ctr"/>
                </a:tc>
                <a:extLst>
                  <a:ext uri="{0D108BD9-81ED-4DB2-BD59-A6C34878D82A}">
                    <a16:rowId xmlns:a16="http://schemas.microsoft.com/office/drawing/2014/main" val="143775323"/>
                  </a:ext>
                </a:extLst>
              </a:tr>
            </a:tbl>
          </a:graphicData>
        </a:graphic>
      </p:graphicFrame>
      <p:sp>
        <p:nvSpPr>
          <p:cNvPr id="3" name="TextBox 2">
            <a:extLst>
              <a:ext uri="{FF2B5EF4-FFF2-40B4-BE49-F238E27FC236}">
                <a16:creationId xmlns:a16="http://schemas.microsoft.com/office/drawing/2014/main" id="{E521B84D-46D9-6A87-2C68-B2727EB6EEBB}"/>
              </a:ext>
            </a:extLst>
          </p:cNvPr>
          <p:cNvSpPr txBox="1"/>
          <p:nvPr/>
        </p:nvSpPr>
        <p:spPr>
          <a:xfrm>
            <a:off x="3155451" y="4667794"/>
            <a:ext cx="5881097" cy="276999"/>
          </a:xfrm>
          <a:prstGeom prst="rect">
            <a:avLst/>
          </a:prstGeom>
          <a:noFill/>
        </p:spPr>
        <p:txBody>
          <a:bodyPr wrap="none" rtlCol="0">
            <a:spAutoFit/>
          </a:bodyPr>
          <a:lstStyle/>
          <a:p>
            <a:r>
              <a:rPr lang="en-US" sz="1200" b="1" i="1" u="sng" dirty="0" err="1"/>
              <a:t>Bảng</a:t>
            </a:r>
            <a:r>
              <a:rPr lang="en-US" sz="1200" b="1" i="1" u="sng" dirty="0"/>
              <a:t> 1</a:t>
            </a:r>
            <a:r>
              <a:rPr lang="en-US" sz="1200" i="1" dirty="0"/>
              <a:t>: </a:t>
            </a:r>
            <a:r>
              <a:rPr lang="en-US" sz="1200" i="1" dirty="0" err="1"/>
              <a:t>Bảng</a:t>
            </a:r>
            <a:r>
              <a:rPr lang="en-US" sz="1200" i="1" dirty="0"/>
              <a:t> so </a:t>
            </a:r>
            <a:r>
              <a:rPr lang="en-US" sz="1200" i="1" dirty="0" err="1"/>
              <a:t>sánh</a:t>
            </a:r>
            <a:r>
              <a:rPr lang="en-US" sz="1200" i="1" dirty="0"/>
              <a:t> </a:t>
            </a:r>
            <a:r>
              <a:rPr lang="en-US" sz="1200" i="1" dirty="0" err="1"/>
              <a:t>các</a:t>
            </a:r>
            <a:r>
              <a:rPr lang="en-US" sz="1200" i="1" dirty="0"/>
              <a:t> </a:t>
            </a:r>
            <a:r>
              <a:rPr lang="en-US" sz="1200" i="1" dirty="0" err="1"/>
              <a:t>kỹ</a:t>
            </a:r>
            <a:r>
              <a:rPr lang="en-US" sz="1200" i="1" dirty="0"/>
              <a:t> </a:t>
            </a:r>
            <a:r>
              <a:rPr lang="en-US" sz="1200" i="1" dirty="0" err="1"/>
              <a:t>thuật</a:t>
            </a:r>
            <a:r>
              <a:rPr lang="en-US" sz="1200" i="1" dirty="0"/>
              <a:t> </a:t>
            </a:r>
            <a:r>
              <a:rPr lang="en-US" sz="1200" i="1" dirty="0" err="1"/>
              <a:t>đã</a:t>
            </a:r>
            <a:r>
              <a:rPr lang="en-US" sz="1200" i="1" dirty="0"/>
              <a:t> </a:t>
            </a:r>
            <a:r>
              <a:rPr lang="en-US" sz="1200" i="1" dirty="0" err="1"/>
              <a:t>được</a:t>
            </a:r>
            <a:r>
              <a:rPr lang="en-US" sz="1200" i="1" dirty="0"/>
              <a:t> </a:t>
            </a:r>
            <a:r>
              <a:rPr lang="en-US" sz="1200" i="1" dirty="0" err="1"/>
              <a:t>sử</a:t>
            </a:r>
            <a:r>
              <a:rPr lang="en-US" sz="1200" i="1" dirty="0"/>
              <a:t> </a:t>
            </a:r>
            <a:r>
              <a:rPr lang="en-US" sz="1200" i="1" dirty="0" err="1"/>
              <a:t>dụng</a:t>
            </a:r>
            <a:r>
              <a:rPr lang="en-US" sz="1200" i="1" dirty="0"/>
              <a:t> </a:t>
            </a:r>
            <a:r>
              <a:rPr lang="en-US" sz="1200" i="1" dirty="0" err="1"/>
              <a:t>để</a:t>
            </a:r>
            <a:r>
              <a:rPr lang="en-US" sz="1200" i="1" dirty="0"/>
              <a:t> </a:t>
            </a:r>
            <a:r>
              <a:rPr lang="en-US" sz="1200" i="1" dirty="0" err="1"/>
              <a:t>phát</a:t>
            </a:r>
            <a:r>
              <a:rPr lang="en-US" sz="1200" i="1" dirty="0"/>
              <a:t> </a:t>
            </a:r>
            <a:r>
              <a:rPr lang="en-US" sz="1200" i="1" dirty="0" err="1"/>
              <a:t>hiện</a:t>
            </a:r>
            <a:r>
              <a:rPr lang="en-US" sz="1200" i="1" dirty="0"/>
              <a:t> </a:t>
            </a:r>
            <a:r>
              <a:rPr lang="en-US" sz="1200" i="1" dirty="0" err="1"/>
              <a:t>và</a:t>
            </a:r>
            <a:r>
              <a:rPr lang="en-US" sz="1200" i="1" dirty="0"/>
              <a:t> </a:t>
            </a:r>
            <a:r>
              <a:rPr lang="en-US" sz="1200" i="1" dirty="0" err="1"/>
              <a:t>phân</a:t>
            </a:r>
            <a:r>
              <a:rPr lang="en-US" sz="1200" i="1" dirty="0"/>
              <a:t> </a:t>
            </a:r>
            <a:r>
              <a:rPr lang="en-US" sz="1200" i="1" dirty="0" err="1"/>
              <a:t>loại</a:t>
            </a:r>
            <a:r>
              <a:rPr lang="en-US" sz="1200" i="1" dirty="0"/>
              <a:t> </a:t>
            </a:r>
            <a:r>
              <a:rPr lang="en-US" sz="1200" i="1" dirty="0" err="1"/>
              <a:t>giọng</a:t>
            </a:r>
            <a:r>
              <a:rPr lang="en-US" sz="1200" i="1" dirty="0"/>
              <a:t> </a:t>
            </a:r>
            <a:r>
              <a:rPr lang="en-US" sz="1200" i="1" dirty="0" err="1"/>
              <a:t>nói</a:t>
            </a:r>
            <a:endParaRPr lang="en-US" sz="1200" i="1" dirty="0"/>
          </a:p>
        </p:txBody>
      </p:sp>
    </p:spTree>
    <p:extLst>
      <p:ext uri="{BB962C8B-B14F-4D97-AF65-F5344CB8AC3E}">
        <p14:creationId xmlns:p14="http://schemas.microsoft.com/office/powerpoint/2010/main" val="187511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48E5E-8161-6E3F-4B01-FE4637F98C9E}"/>
            </a:ext>
          </a:extLst>
        </p:cNvPr>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5AC6C6C7-C2D8-6146-D285-5F98F34E8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54090C-0AC8-4FF0-5FF8-FF1DDCAF5B4D}"/>
              </a:ext>
            </a:extLst>
          </p:cNvPr>
          <p:cNvSpPr txBox="1"/>
          <p:nvPr/>
        </p:nvSpPr>
        <p:spPr>
          <a:xfrm>
            <a:off x="627017" y="383177"/>
            <a:ext cx="6992983" cy="584775"/>
          </a:xfrm>
          <a:prstGeom prst="rect">
            <a:avLst/>
          </a:prstGeom>
          <a:noFill/>
        </p:spPr>
        <p:txBody>
          <a:bodyPr wrap="square" rtlCol="0">
            <a:spAutoFit/>
          </a:bodyPr>
          <a:lstStyle/>
          <a:p>
            <a:r>
              <a:rPr lang="en-US" sz="3200" b="1" dirty="0">
                <a:solidFill>
                  <a:schemeClr val="tx2">
                    <a:lumMod val="75000"/>
                    <a:lumOff val="25000"/>
                  </a:schemeClr>
                </a:solidFill>
              </a:rPr>
              <a:t>3. </a:t>
            </a:r>
            <a:r>
              <a:rPr lang="en-US" sz="3200" b="1" dirty="0" err="1">
                <a:solidFill>
                  <a:schemeClr val="tx2">
                    <a:lumMod val="75000"/>
                    <a:lumOff val="25000"/>
                  </a:schemeClr>
                </a:solidFill>
              </a:rPr>
              <a:t>Hệ</a:t>
            </a:r>
            <a:r>
              <a:rPr lang="en-US" sz="3200" b="1" dirty="0">
                <a:solidFill>
                  <a:schemeClr val="tx2">
                    <a:lumMod val="75000"/>
                    <a:lumOff val="25000"/>
                  </a:schemeClr>
                </a:solidFill>
              </a:rPr>
              <a:t> </a:t>
            </a:r>
            <a:r>
              <a:rPr lang="en-US" sz="3200" b="1" dirty="0" err="1">
                <a:solidFill>
                  <a:schemeClr val="tx2">
                    <a:lumMod val="75000"/>
                    <a:lumOff val="25000"/>
                  </a:schemeClr>
                </a:solidFill>
              </a:rPr>
              <a:t>thống</a:t>
            </a:r>
            <a:r>
              <a:rPr lang="en-US" sz="3200" b="1" dirty="0">
                <a:solidFill>
                  <a:schemeClr val="tx2">
                    <a:lumMod val="75000"/>
                    <a:lumOff val="25000"/>
                  </a:schemeClr>
                </a:solidFill>
              </a:rPr>
              <a:t> </a:t>
            </a:r>
            <a:r>
              <a:rPr lang="en-US" sz="3200" b="1" dirty="0" err="1">
                <a:solidFill>
                  <a:schemeClr val="tx2">
                    <a:lumMod val="75000"/>
                    <a:lumOff val="25000"/>
                  </a:schemeClr>
                </a:solidFill>
              </a:rPr>
              <a:t>được</a:t>
            </a:r>
            <a:r>
              <a:rPr lang="en-US" sz="3200" b="1" dirty="0">
                <a:solidFill>
                  <a:schemeClr val="tx2">
                    <a:lumMod val="75000"/>
                    <a:lumOff val="25000"/>
                  </a:schemeClr>
                </a:solidFill>
              </a:rPr>
              <a:t> </a:t>
            </a:r>
            <a:r>
              <a:rPr lang="en-US" sz="3200" b="1" dirty="0" err="1">
                <a:solidFill>
                  <a:schemeClr val="tx2">
                    <a:lumMod val="75000"/>
                    <a:lumOff val="25000"/>
                  </a:schemeClr>
                </a:solidFill>
              </a:rPr>
              <a:t>đề</a:t>
            </a:r>
            <a:r>
              <a:rPr lang="en-US" sz="3200" b="1" dirty="0">
                <a:solidFill>
                  <a:schemeClr val="tx2">
                    <a:lumMod val="75000"/>
                    <a:lumOff val="25000"/>
                  </a:schemeClr>
                </a:solidFill>
              </a:rPr>
              <a:t> </a:t>
            </a:r>
            <a:r>
              <a:rPr lang="en-US" sz="3200" b="1" dirty="0" err="1">
                <a:solidFill>
                  <a:schemeClr val="tx2">
                    <a:lumMod val="75000"/>
                    <a:lumOff val="25000"/>
                  </a:schemeClr>
                </a:solidFill>
              </a:rPr>
              <a:t>xuất</a:t>
            </a:r>
            <a:endParaRPr lang="en-US" sz="3200" b="1" dirty="0">
              <a:solidFill>
                <a:schemeClr val="tx2">
                  <a:lumMod val="75000"/>
                  <a:lumOff val="25000"/>
                </a:schemeClr>
              </a:solidFill>
            </a:endParaRPr>
          </a:p>
        </p:txBody>
      </p:sp>
      <p:sp>
        <p:nvSpPr>
          <p:cNvPr id="6" name="Rectangle: Rounded Corners 5">
            <a:extLst>
              <a:ext uri="{FF2B5EF4-FFF2-40B4-BE49-F238E27FC236}">
                <a16:creationId xmlns:a16="http://schemas.microsoft.com/office/drawing/2014/main" id="{BF723C7D-0B1A-9BA5-FB37-2BE89B40043A}"/>
              </a:ext>
            </a:extLst>
          </p:cNvPr>
          <p:cNvSpPr/>
          <p:nvPr/>
        </p:nvSpPr>
        <p:spPr>
          <a:xfrm>
            <a:off x="340553" y="1552727"/>
            <a:ext cx="1627584" cy="539932"/>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Thu </a:t>
            </a:r>
            <a:r>
              <a:rPr lang="en-US" sz="1600" b="1" dirty="0" err="1"/>
              <a:t>tín</a:t>
            </a:r>
            <a:r>
              <a:rPr lang="en-US" sz="1600" b="1" dirty="0"/>
              <a:t> </a:t>
            </a:r>
            <a:r>
              <a:rPr lang="en-US" sz="1600" b="1" dirty="0" err="1"/>
              <a:t>hiệu</a:t>
            </a:r>
            <a:endParaRPr lang="en-US" sz="1600" b="1" dirty="0"/>
          </a:p>
        </p:txBody>
      </p:sp>
      <p:sp>
        <p:nvSpPr>
          <p:cNvPr id="7" name="Rectangle: Rounded Corners 6">
            <a:extLst>
              <a:ext uri="{FF2B5EF4-FFF2-40B4-BE49-F238E27FC236}">
                <a16:creationId xmlns:a16="http://schemas.microsoft.com/office/drawing/2014/main" id="{6DE9280D-E5C3-3A15-95B1-2976595A73DB}"/>
              </a:ext>
            </a:extLst>
          </p:cNvPr>
          <p:cNvSpPr/>
          <p:nvPr/>
        </p:nvSpPr>
        <p:spPr>
          <a:xfrm>
            <a:off x="2727165" y="1552727"/>
            <a:ext cx="1627584" cy="53993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err="1"/>
              <a:t>Tiền</a:t>
            </a:r>
            <a:r>
              <a:rPr lang="en-US" sz="1600" b="1" dirty="0"/>
              <a:t> </a:t>
            </a:r>
            <a:r>
              <a:rPr lang="en-US" sz="1600" b="1" dirty="0" err="1"/>
              <a:t>xử</a:t>
            </a:r>
            <a:r>
              <a:rPr lang="en-US" sz="1600" b="1" dirty="0"/>
              <a:t> </a:t>
            </a:r>
            <a:r>
              <a:rPr lang="en-US" sz="1600" b="1" dirty="0" err="1"/>
              <a:t>lý</a:t>
            </a:r>
            <a:endParaRPr lang="en-US" sz="1600" b="1" dirty="0"/>
          </a:p>
        </p:txBody>
      </p:sp>
      <p:sp>
        <p:nvSpPr>
          <p:cNvPr id="8" name="Rectangle: Rounded Corners 7">
            <a:extLst>
              <a:ext uri="{FF2B5EF4-FFF2-40B4-BE49-F238E27FC236}">
                <a16:creationId xmlns:a16="http://schemas.microsoft.com/office/drawing/2014/main" id="{C7D6AF63-6A0D-8E8C-AA7E-C350D5104214}"/>
              </a:ext>
            </a:extLst>
          </p:cNvPr>
          <p:cNvSpPr/>
          <p:nvPr/>
        </p:nvSpPr>
        <p:spPr>
          <a:xfrm>
            <a:off x="5209569" y="1552727"/>
            <a:ext cx="1627584" cy="539932"/>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err="1"/>
              <a:t>Trích</a:t>
            </a:r>
            <a:r>
              <a:rPr lang="en-US" sz="1600" b="1" dirty="0"/>
              <a:t> </a:t>
            </a:r>
            <a:r>
              <a:rPr lang="en-US" sz="1600" b="1" dirty="0" err="1"/>
              <a:t>xuất</a:t>
            </a:r>
            <a:r>
              <a:rPr lang="en-US" sz="1600" b="1" dirty="0"/>
              <a:t> </a:t>
            </a:r>
            <a:r>
              <a:rPr lang="en-US" sz="1600" b="1" dirty="0" err="1"/>
              <a:t>đặc</a:t>
            </a:r>
            <a:r>
              <a:rPr lang="en-US" sz="1600" b="1" dirty="0"/>
              <a:t> </a:t>
            </a:r>
            <a:r>
              <a:rPr lang="en-US" sz="1600" b="1" dirty="0" err="1"/>
              <a:t>trưng</a:t>
            </a:r>
            <a:endParaRPr lang="en-US" sz="1600" b="1" dirty="0"/>
          </a:p>
        </p:txBody>
      </p:sp>
      <p:sp>
        <p:nvSpPr>
          <p:cNvPr id="9" name="Rectangle: Rounded Corners 8">
            <a:extLst>
              <a:ext uri="{FF2B5EF4-FFF2-40B4-BE49-F238E27FC236}">
                <a16:creationId xmlns:a16="http://schemas.microsoft.com/office/drawing/2014/main" id="{A8859710-3E1E-D0C4-2DBA-B5CE85FE07B1}"/>
              </a:ext>
            </a:extLst>
          </p:cNvPr>
          <p:cNvSpPr/>
          <p:nvPr/>
        </p:nvSpPr>
        <p:spPr>
          <a:xfrm>
            <a:off x="7691973" y="1552727"/>
            <a:ext cx="1627584" cy="539932"/>
          </a:xfrm>
          <a:prstGeom prst="roundRect">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err="1"/>
              <a:t>Phân</a:t>
            </a:r>
            <a:r>
              <a:rPr lang="en-US" sz="1600" b="1" dirty="0"/>
              <a:t> </a:t>
            </a:r>
            <a:r>
              <a:rPr lang="en-US" sz="1600" b="1" dirty="0" err="1"/>
              <a:t>loại</a:t>
            </a:r>
            <a:endParaRPr lang="en-US" sz="1600" b="1" dirty="0"/>
          </a:p>
        </p:txBody>
      </p:sp>
      <p:sp>
        <p:nvSpPr>
          <p:cNvPr id="13" name="Rectangle: Rounded Corners 12">
            <a:extLst>
              <a:ext uri="{FF2B5EF4-FFF2-40B4-BE49-F238E27FC236}">
                <a16:creationId xmlns:a16="http://schemas.microsoft.com/office/drawing/2014/main" id="{FF7E992E-5E0A-0363-C3E3-06C8E7BBFAFD}"/>
              </a:ext>
            </a:extLst>
          </p:cNvPr>
          <p:cNvSpPr/>
          <p:nvPr/>
        </p:nvSpPr>
        <p:spPr>
          <a:xfrm>
            <a:off x="340553" y="2327790"/>
            <a:ext cx="1627584" cy="31699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200" b="1" dirty="0" err="1">
                <a:solidFill>
                  <a:schemeClr val="tx1"/>
                </a:solidFill>
              </a:rPr>
              <a:t>Nguồn</a:t>
            </a:r>
            <a:r>
              <a:rPr lang="en-US" sz="1200" b="1" dirty="0">
                <a:solidFill>
                  <a:schemeClr val="tx1"/>
                </a:solidFill>
              </a:rPr>
              <a:t>: </a:t>
            </a:r>
            <a:r>
              <a:rPr lang="en-US" sz="1200" dirty="0">
                <a:solidFill>
                  <a:schemeClr val="tx1"/>
                </a:solidFill>
              </a:rPr>
              <a:t>Micro </a:t>
            </a:r>
            <a:r>
              <a:rPr lang="en-US" sz="1200" dirty="0" err="1">
                <a:solidFill>
                  <a:schemeClr val="tx1"/>
                </a:solidFill>
              </a:rPr>
              <a:t>trên</a:t>
            </a:r>
            <a:r>
              <a:rPr lang="en-US" sz="1200" dirty="0">
                <a:solidFill>
                  <a:schemeClr val="tx1"/>
                </a:solidFill>
              </a:rPr>
              <a:t> laptop.</a:t>
            </a:r>
          </a:p>
          <a:p>
            <a:pPr marL="285750" indent="-285750">
              <a:buFont typeface="Arial" panose="020B0604020202020204" pitchFamily="34" charset="0"/>
              <a:buChar char="•"/>
            </a:pPr>
            <a:r>
              <a:rPr lang="en-US" sz="1200" b="1" dirty="0" err="1">
                <a:solidFill>
                  <a:schemeClr val="tx1"/>
                </a:solidFill>
              </a:rPr>
              <a:t>Cấu</a:t>
            </a:r>
            <a:r>
              <a:rPr lang="en-US" sz="1200" b="1" dirty="0">
                <a:solidFill>
                  <a:schemeClr val="tx1"/>
                </a:solidFill>
              </a:rPr>
              <a:t> </a:t>
            </a:r>
            <a:r>
              <a:rPr lang="en-US" sz="1200" b="1" dirty="0" err="1">
                <a:solidFill>
                  <a:schemeClr val="tx1"/>
                </a:solidFill>
              </a:rPr>
              <a:t>hình</a:t>
            </a:r>
            <a:r>
              <a:rPr lang="en-US" sz="1200" b="1" dirty="0">
                <a:solidFill>
                  <a:schemeClr val="tx1"/>
                </a:solidFill>
              </a:rPr>
              <a:t>: </a:t>
            </a:r>
            <a:r>
              <a:rPr lang="en-US" sz="1200" dirty="0">
                <a:solidFill>
                  <a:schemeClr val="tx1"/>
                </a:solidFill>
              </a:rPr>
              <a:t>mono. 16kHz, block 3s (~48k </a:t>
            </a:r>
            <a:r>
              <a:rPr lang="en-US" sz="1200" dirty="0" err="1">
                <a:solidFill>
                  <a:schemeClr val="tx1"/>
                </a:solidFill>
              </a:rPr>
              <a:t>mẫu</a:t>
            </a:r>
            <a:r>
              <a:rPr lang="en-US" sz="1200" dirty="0">
                <a:solidFill>
                  <a:schemeClr val="tx1"/>
                </a:solidFill>
              </a:rPr>
              <a:t>)</a:t>
            </a:r>
          </a:p>
          <a:p>
            <a:pPr marL="285750" indent="-285750">
              <a:buFont typeface="Arial" panose="020B0604020202020204" pitchFamily="34" charset="0"/>
              <a:buChar char="•"/>
            </a:pPr>
            <a:r>
              <a:rPr lang="en-US" sz="1200" b="1" dirty="0">
                <a:solidFill>
                  <a:schemeClr val="tx1"/>
                </a:solidFill>
              </a:rPr>
              <a:t>Thư </a:t>
            </a:r>
            <a:r>
              <a:rPr lang="en-US" sz="1200" b="1" dirty="0" err="1">
                <a:solidFill>
                  <a:schemeClr val="tx1"/>
                </a:solidFill>
              </a:rPr>
              <a:t>viện</a:t>
            </a:r>
            <a:r>
              <a:rPr lang="en-US" sz="1200" dirty="0">
                <a:solidFill>
                  <a:schemeClr val="tx1"/>
                </a:solidFill>
              </a:rPr>
              <a:t>: </a:t>
            </a:r>
            <a:r>
              <a:rPr lang="en-US" sz="1200" dirty="0" err="1">
                <a:solidFill>
                  <a:schemeClr val="tx1"/>
                </a:solidFill>
              </a:rPr>
              <a:t>sounddevice</a:t>
            </a:r>
            <a:endParaRPr lang="en-US" sz="1200" dirty="0">
              <a:solidFill>
                <a:schemeClr val="tx1"/>
              </a:solidFill>
            </a:endParaRPr>
          </a:p>
        </p:txBody>
      </p:sp>
      <p:sp>
        <p:nvSpPr>
          <p:cNvPr id="14" name="Rectangle: Rounded Corners 13">
            <a:extLst>
              <a:ext uri="{FF2B5EF4-FFF2-40B4-BE49-F238E27FC236}">
                <a16:creationId xmlns:a16="http://schemas.microsoft.com/office/drawing/2014/main" id="{844D26E8-D2CB-1E82-FC3C-3E38DE580B30}"/>
              </a:ext>
            </a:extLst>
          </p:cNvPr>
          <p:cNvSpPr/>
          <p:nvPr/>
        </p:nvSpPr>
        <p:spPr>
          <a:xfrm>
            <a:off x="2727165" y="2327790"/>
            <a:ext cx="1627584" cy="316992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sz="1400" dirty="0">
                <a:solidFill>
                  <a:schemeClr val="tx1"/>
                </a:solidFill>
              </a:rPr>
              <a:t>Trim </a:t>
            </a:r>
            <a:r>
              <a:rPr lang="en-US" sz="1400" dirty="0" err="1">
                <a:solidFill>
                  <a:schemeClr val="tx1"/>
                </a:solidFill>
              </a:rPr>
              <a:t>khoảng</a:t>
            </a:r>
            <a:r>
              <a:rPr lang="en-US" sz="1400" dirty="0">
                <a:solidFill>
                  <a:schemeClr val="tx1"/>
                </a:solidFill>
              </a:rPr>
              <a:t> </a:t>
            </a:r>
            <a:r>
              <a:rPr lang="en-US" sz="1400" dirty="0" err="1">
                <a:solidFill>
                  <a:schemeClr val="tx1"/>
                </a:solidFill>
              </a:rPr>
              <a:t>lặng</a:t>
            </a:r>
            <a:endParaRPr lang="en-US" sz="1400" dirty="0">
              <a:solidFill>
                <a:schemeClr val="tx1"/>
              </a:solidFill>
            </a:endParaRPr>
          </a:p>
          <a:p>
            <a:pPr marL="285750" indent="-285750">
              <a:buFont typeface="Arial" panose="020B0604020202020204" pitchFamily="34" charset="0"/>
              <a:buChar char="•"/>
            </a:pPr>
            <a:r>
              <a:rPr lang="en-US" sz="1400" dirty="0" err="1">
                <a:solidFill>
                  <a:schemeClr val="tx1"/>
                </a:solidFill>
              </a:rPr>
              <a:t>Chuẩn</a:t>
            </a:r>
            <a:r>
              <a:rPr lang="en-US" sz="1400" dirty="0">
                <a:solidFill>
                  <a:schemeClr val="tx1"/>
                </a:solidFill>
              </a:rPr>
              <a:t> </a:t>
            </a:r>
            <a:r>
              <a:rPr lang="en-US" sz="1400" dirty="0" err="1">
                <a:solidFill>
                  <a:schemeClr val="tx1"/>
                </a:solidFill>
              </a:rPr>
              <a:t>hoá</a:t>
            </a:r>
            <a:r>
              <a:rPr lang="en-US" sz="1400" dirty="0">
                <a:solidFill>
                  <a:schemeClr val="tx1"/>
                </a:solidFill>
              </a:rPr>
              <a:t> </a:t>
            </a:r>
            <a:r>
              <a:rPr lang="en-US" sz="1400" dirty="0" err="1">
                <a:solidFill>
                  <a:schemeClr val="tx1"/>
                </a:solidFill>
              </a:rPr>
              <a:t>biên</a:t>
            </a:r>
            <a:r>
              <a:rPr lang="en-US" sz="1400" dirty="0">
                <a:solidFill>
                  <a:schemeClr val="tx1"/>
                </a:solidFill>
              </a:rPr>
              <a:t> </a:t>
            </a:r>
            <a:r>
              <a:rPr lang="en-US" sz="1400" dirty="0" err="1">
                <a:solidFill>
                  <a:schemeClr val="tx1"/>
                </a:solidFill>
              </a:rPr>
              <a:t>độ</a:t>
            </a:r>
            <a:endParaRPr lang="en-US" sz="1400" dirty="0">
              <a:solidFill>
                <a:schemeClr val="tx1"/>
              </a:solidFill>
            </a:endParaRPr>
          </a:p>
          <a:p>
            <a:pPr marL="285750" indent="-285750">
              <a:buFont typeface="Arial" panose="020B0604020202020204" pitchFamily="34" charset="0"/>
              <a:buChar char="•"/>
            </a:pPr>
            <a:r>
              <a:rPr lang="en-US" sz="1400" dirty="0" err="1">
                <a:solidFill>
                  <a:schemeClr val="tx1"/>
                </a:solidFill>
              </a:rPr>
              <a:t>Kiểm</a:t>
            </a:r>
            <a:r>
              <a:rPr lang="en-US" sz="1400" dirty="0">
                <a:solidFill>
                  <a:schemeClr val="tx1"/>
                </a:solidFill>
              </a:rPr>
              <a:t> </a:t>
            </a:r>
            <a:r>
              <a:rPr lang="en-US" sz="1400" dirty="0" err="1">
                <a:solidFill>
                  <a:schemeClr val="tx1"/>
                </a:solidFill>
              </a:rPr>
              <a:t>tra</a:t>
            </a:r>
            <a:r>
              <a:rPr lang="en-US" sz="1400" dirty="0">
                <a:solidFill>
                  <a:schemeClr val="tx1"/>
                </a:solidFill>
              </a:rPr>
              <a:t> RMS </a:t>
            </a:r>
            <a:r>
              <a:rPr lang="en-US" sz="1400" dirty="0" err="1">
                <a:solidFill>
                  <a:schemeClr val="tx1"/>
                </a:solidFill>
              </a:rPr>
              <a:t>để</a:t>
            </a:r>
            <a:r>
              <a:rPr lang="en-US" sz="1400" dirty="0">
                <a:solidFill>
                  <a:schemeClr val="tx1"/>
                </a:solidFill>
              </a:rPr>
              <a:t> </a:t>
            </a:r>
            <a:r>
              <a:rPr lang="en-US" sz="1400" dirty="0" err="1">
                <a:solidFill>
                  <a:schemeClr val="tx1"/>
                </a:solidFill>
              </a:rPr>
              <a:t>loại</a:t>
            </a:r>
            <a:r>
              <a:rPr lang="en-US" sz="1400" dirty="0">
                <a:solidFill>
                  <a:schemeClr val="tx1"/>
                </a:solidFill>
              </a:rPr>
              <a:t> </a:t>
            </a:r>
            <a:r>
              <a:rPr lang="en-US" sz="1400" dirty="0" err="1">
                <a:solidFill>
                  <a:schemeClr val="tx1"/>
                </a:solidFill>
              </a:rPr>
              <a:t>bỏ</a:t>
            </a:r>
            <a:r>
              <a:rPr lang="en-US" sz="1400" dirty="0">
                <a:solidFill>
                  <a:schemeClr val="tx1"/>
                </a:solidFill>
              </a:rPr>
              <a:t> </a:t>
            </a:r>
            <a:r>
              <a:rPr lang="en-US" sz="1400" dirty="0" err="1">
                <a:solidFill>
                  <a:schemeClr val="tx1"/>
                </a:solidFill>
              </a:rPr>
              <a:t>khung</a:t>
            </a:r>
            <a:r>
              <a:rPr lang="en-US" sz="1400" dirty="0">
                <a:solidFill>
                  <a:schemeClr val="tx1"/>
                </a:solidFill>
              </a:rPr>
              <a:t> </a:t>
            </a:r>
            <a:r>
              <a:rPr lang="en-US" sz="1400" dirty="0" err="1">
                <a:solidFill>
                  <a:schemeClr val="tx1"/>
                </a:solidFill>
              </a:rPr>
              <a:t>yên</a:t>
            </a:r>
            <a:r>
              <a:rPr lang="en-US" sz="1400" dirty="0">
                <a:solidFill>
                  <a:schemeClr val="tx1"/>
                </a:solidFill>
              </a:rPr>
              <a:t> </a:t>
            </a:r>
            <a:r>
              <a:rPr lang="en-US" sz="1400" dirty="0" err="1">
                <a:solidFill>
                  <a:schemeClr val="tx1"/>
                </a:solidFill>
              </a:rPr>
              <a:t>lặng</a:t>
            </a:r>
            <a:r>
              <a:rPr lang="en-US" sz="1400" dirty="0">
                <a:solidFill>
                  <a:schemeClr val="tx1"/>
                </a:solidFill>
              </a:rPr>
              <a:t> </a:t>
            </a:r>
            <a:r>
              <a:rPr lang="en-US" sz="1400" dirty="0" err="1">
                <a:solidFill>
                  <a:schemeClr val="tx1"/>
                </a:solidFill>
              </a:rPr>
              <a:t>hoặc</a:t>
            </a:r>
            <a:r>
              <a:rPr lang="en-US" sz="1400" dirty="0">
                <a:solidFill>
                  <a:schemeClr val="tx1"/>
                </a:solidFill>
              </a:rPr>
              <a:t> </a:t>
            </a:r>
            <a:r>
              <a:rPr lang="en-US" sz="1400" dirty="0" err="1">
                <a:solidFill>
                  <a:schemeClr val="tx1"/>
                </a:solidFill>
              </a:rPr>
              <a:t>quá</a:t>
            </a:r>
            <a:r>
              <a:rPr lang="en-US" sz="1400" dirty="0">
                <a:solidFill>
                  <a:schemeClr val="tx1"/>
                </a:solidFill>
              </a:rPr>
              <a:t> </a:t>
            </a:r>
            <a:r>
              <a:rPr lang="en-US" sz="1400" dirty="0" err="1">
                <a:solidFill>
                  <a:schemeClr val="tx1"/>
                </a:solidFill>
              </a:rPr>
              <a:t>nhỏ</a:t>
            </a:r>
            <a:endParaRPr lang="en-US" sz="1400" dirty="0">
              <a:solidFill>
                <a:schemeClr val="tx1"/>
              </a:solidFill>
            </a:endParaRPr>
          </a:p>
        </p:txBody>
      </p:sp>
      <p:sp>
        <p:nvSpPr>
          <p:cNvPr id="15" name="Rectangle: Rounded Corners 14">
            <a:extLst>
              <a:ext uri="{FF2B5EF4-FFF2-40B4-BE49-F238E27FC236}">
                <a16:creationId xmlns:a16="http://schemas.microsoft.com/office/drawing/2014/main" id="{42E14722-92DF-0FEF-A3DE-7E0C961D4943}"/>
              </a:ext>
            </a:extLst>
          </p:cNvPr>
          <p:cNvSpPr/>
          <p:nvPr/>
        </p:nvSpPr>
        <p:spPr>
          <a:xfrm>
            <a:off x="5209569" y="2327790"/>
            <a:ext cx="1627584" cy="31699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400" dirty="0">
                <a:solidFill>
                  <a:schemeClr val="tx1"/>
                </a:solidFill>
              </a:rPr>
              <a:t>F0</a:t>
            </a:r>
          </a:p>
          <a:p>
            <a:pPr marL="285750" indent="-285750">
              <a:buFont typeface="Arial" panose="020B0604020202020204" pitchFamily="34" charset="0"/>
              <a:buChar char="•"/>
            </a:pPr>
            <a:r>
              <a:rPr lang="en-US" sz="1400" dirty="0">
                <a:solidFill>
                  <a:schemeClr val="tx1"/>
                </a:solidFill>
              </a:rPr>
              <a:t>ZCR</a:t>
            </a:r>
          </a:p>
          <a:p>
            <a:pPr marL="285750" indent="-285750">
              <a:buFont typeface="Arial" panose="020B0604020202020204" pitchFamily="34" charset="0"/>
              <a:buChar char="•"/>
            </a:pPr>
            <a:r>
              <a:rPr lang="en-US" sz="1400" dirty="0">
                <a:solidFill>
                  <a:schemeClr val="tx1"/>
                </a:solidFill>
              </a:rPr>
              <a:t>RMS</a:t>
            </a:r>
          </a:p>
        </p:txBody>
      </p:sp>
      <p:sp>
        <p:nvSpPr>
          <p:cNvPr id="16" name="Rectangle: Rounded Corners 15">
            <a:extLst>
              <a:ext uri="{FF2B5EF4-FFF2-40B4-BE49-F238E27FC236}">
                <a16:creationId xmlns:a16="http://schemas.microsoft.com/office/drawing/2014/main" id="{4A805332-9268-0001-713E-6F505367E01F}"/>
              </a:ext>
            </a:extLst>
          </p:cNvPr>
          <p:cNvSpPr/>
          <p:nvPr/>
        </p:nvSpPr>
        <p:spPr>
          <a:xfrm>
            <a:off x="7613597" y="2327790"/>
            <a:ext cx="1705960" cy="3169920"/>
          </a:xfrm>
          <a:prstGeom prst="round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&lt; 85Hz</a:t>
            </a:r>
          </a:p>
          <a:p>
            <a:pPr marL="285750" indent="-285750">
              <a:buFont typeface="Arial" panose="020B0604020202020204" pitchFamily="34" charset="0"/>
              <a:buChar char="•"/>
            </a:pPr>
            <a:r>
              <a:rPr lang="en-US" sz="1400" dirty="0">
                <a:solidFill>
                  <a:schemeClr val="tx1"/>
                </a:solidFill>
              </a:rPr>
              <a:t>85 – 165 Hz</a:t>
            </a:r>
          </a:p>
          <a:p>
            <a:pPr marL="285750" indent="-285750">
              <a:buFont typeface="Arial" panose="020B0604020202020204" pitchFamily="34" charset="0"/>
              <a:buChar char="•"/>
            </a:pPr>
            <a:r>
              <a:rPr lang="en-US" sz="1400" dirty="0">
                <a:solidFill>
                  <a:schemeClr val="tx1"/>
                </a:solidFill>
              </a:rPr>
              <a:t>165 – 260Hz</a:t>
            </a:r>
          </a:p>
          <a:p>
            <a:pPr marL="285750" indent="-285750">
              <a:buFont typeface="Arial" panose="020B0604020202020204" pitchFamily="34" charset="0"/>
              <a:buChar char="•"/>
            </a:pPr>
            <a:r>
              <a:rPr lang="en-US" sz="1400" dirty="0" err="1">
                <a:solidFill>
                  <a:schemeClr val="tx1"/>
                </a:solidFill>
              </a:rPr>
              <a:t>Ngoại</a:t>
            </a:r>
            <a:r>
              <a:rPr lang="en-US" sz="1400" dirty="0">
                <a:solidFill>
                  <a:schemeClr val="tx1"/>
                </a:solidFill>
              </a:rPr>
              <a:t> </a:t>
            </a:r>
            <a:r>
              <a:rPr lang="en-US" sz="1400" dirty="0" err="1">
                <a:solidFill>
                  <a:schemeClr val="tx1"/>
                </a:solidFill>
              </a:rPr>
              <a:t>lệ</a:t>
            </a:r>
            <a:r>
              <a:rPr lang="en-US" sz="1400" dirty="0">
                <a:solidFill>
                  <a:schemeClr val="tx1"/>
                </a:solidFill>
              </a:rPr>
              <a:t>…</a:t>
            </a:r>
          </a:p>
        </p:txBody>
      </p:sp>
      <p:sp>
        <p:nvSpPr>
          <p:cNvPr id="24" name="Rectangle: Rounded Corners 23">
            <a:extLst>
              <a:ext uri="{FF2B5EF4-FFF2-40B4-BE49-F238E27FC236}">
                <a16:creationId xmlns:a16="http://schemas.microsoft.com/office/drawing/2014/main" id="{FF9266D0-852E-A643-5880-D6FC8EB3EAE3}"/>
              </a:ext>
            </a:extLst>
          </p:cNvPr>
          <p:cNvSpPr/>
          <p:nvPr/>
        </p:nvSpPr>
        <p:spPr>
          <a:xfrm>
            <a:off x="10174377" y="1552727"/>
            <a:ext cx="1627584" cy="539932"/>
          </a:xfrm>
          <a:prstGeom prst="roundRect">
            <a:avLst/>
          </a:pr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Hiển </a:t>
            </a:r>
            <a:r>
              <a:rPr lang="en-US" sz="1600" b="1" dirty="0" err="1"/>
              <a:t>thị</a:t>
            </a:r>
            <a:r>
              <a:rPr lang="en-US" sz="1600" b="1" dirty="0"/>
              <a:t> </a:t>
            </a:r>
            <a:r>
              <a:rPr lang="en-US" sz="1600" b="1" dirty="0" err="1"/>
              <a:t>kết</a:t>
            </a:r>
            <a:r>
              <a:rPr lang="en-US" sz="1600" b="1" dirty="0"/>
              <a:t> </a:t>
            </a:r>
            <a:r>
              <a:rPr lang="en-US" sz="1600" b="1" dirty="0" err="1"/>
              <a:t>quả</a:t>
            </a:r>
            <a:endParaRPr lang="en-US" sz="1600" b="1" dirty="0"/>
          </a:p>
        </p:txBody>
      </p:sp>
      <p:sp>
        <p:nvSpPr>
          <p:cNvPr id="25" name="Rectangle: Rounded Corners 24">
            <a:extLst>
              <a:ext uri="{FF2B5EF4-FFF2-40B4-BE49-F238E27FC236}">
                <a16:creationId xmlns:a16="http://schemas.microsoft.com/office/drawing/2014/main" id="{ED3192F4-923B-C59B-7AB1-DE908A034A9F}"/>
              </a:ext>
            </a:extLst>
          </p:cNvPr>
          <p:cNvSpPr/>
          <p:nvPr/>
        </p:nvSpPr>
        <p:spPr>
          <a:xfrm>
            <a:off x="10096001" y="2327790"/>
            <a:ext cx="1705960" cy="3169920"/>
          </a:xfrm>
          <a:prstGeom prst="roundRect">
            <a:avLst/>
          </a:prstGeom>
          <a:solidFill>
            <a:schemeClr val="bg1"/>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Hiển </a:t>
            </a:r>
            <a:r>
              <a:rPr lang="en-US" sz="1400" dirty="0" err="1">
                <a:solidFill>
                  <a:schemeClr val="tx1"/>
                </a:solidFill>
              </a:rPr>
              <a:t>thị</a:t>
            </a:r>
            <a:r>
              <a:rPr lang="en-US" sz="1400" dirty="0">
                <a:solidFill>
                  <a:schemeClr val="tx1"/>
                </a:solidFill>
              </a:rPr>
              <a:t> </a:t>
            </a:r>
            <a:r>
              <a:rPr lang="en-US" sz="1400" dirty="0" err="1">
                <a:solidFill>
                  <a:schemeClr val="tx1"/>
                </a:solidFill>
              </a:rPr>
              <a:t>kết</a:t>
            </a:r>
            <a:r>
              <a:rPr lang="en-US" sz="1400" dirty="0">
                <a:solidFill>
                  <a:schemeClr val="tx1"/>
                </a:solidFill>
              </a:rPr>
              <a:t> </a:t>
            </a:r>
            <a:r>
              <a:rPr lang="en-US" sz="1400" dirty="0" err="1">
                <a:solidFill>
                  <a:schemeClr val="tx1"/>
                </a:solidFill>
              </a:rPr>
              <a:t>quả</a:t>
            </a:r>
            <a:r>
              <a:rPr lang="en-US" sz="1400" dirty="0">
                <a:solidFill>
                  <a:schemeClr val="tx1"/>
                </a:solidFill>
              </a:rPr>
              <a:t> </a:t>
            </a:r>
            <a:r>
              <a:rPr lang="en-US" sz="1400" dirty="0" err="1">
                <a:solidFill>
                  <a:schemeClr val="tx1"/>
                </a:solidFill>
              </a:rPr>
              <a:t>dự</a:t>
            </a:r>
            <a:r>
              <a:rPr lang="en-US" sz="1400" dirty="0">
                <a:solidFill>
                  <a:schemeClr val="tx1"/>
                </a:solidFill>
              </a:rPr>
              <a:t> </a:t>
            </a:r>
            <a:r>
              <a:rPr lang="en-US" sz="1400" dirty="0" err="1">
                <a:solidFill>
                  <a:schemeClr val="tx1"/>
                </a:solidFill>
              </a:rPr>
              <a:t>đoán</a:t>
            </a:r>
            <a:r>
              <a:rPr lang="en-US" sz="1400" dirty="0">
                <a:solidFill>
                  <a:schemeClr val="tx1"/>
                </a:solidFill>
              </a:rPr>
              <a:t>, </a:t>
            </a:r>
            <a:r>
              <a:rPr lang="en-US" sz="1400" dirty="0" err="1">
                <a:solidFill>
                  <a:schemeClr val="tx1"/>
                </a:solidFill>
              </a:rPr>
              <a:t>các</a:t>
            </a:r>
            <a:r>
              <a:rPr lang="en-US" sz="1400" dirty="0">
                <a:solidFill>
                  <a:schemeClr val="tx1"/>
                </a:solidFill>
              </a:rPr>
              <a:t> </a:t>
            </a:r>
            <a:r>
              <a:rPr lang="en-US" sz="1400" dirty="0" err="1">
                <a:solidFill>
                  <a:schemeClr val="tx1"/>
                </a:solidFill>
              </a:rPr>
              <a:t>thông</a:t>
            </a:r>
            <a:r>
              <a:rPr lang="en-US" sz="1400" dirty="0">
                <a:solidFill>
                  <a:schemeClr val="tx1"/>
                </a:solidFill>
              </a:rPr>
              <a:t> </a:t>
            </a:r>
            <a:r>
              <a:rPr lang="en-US" sz="1400" dirty="0" err="1">
                <a:solidFill>
                  <a:schemeClr val="tx1"/>
                </a:solidFill>
              </a:rPr>
              <a:t>số</a:t>
            </a:r>
            <a:r>
              <a:rPr lang="en-US" sz="1400" dirty="0">
                <a:solidFill>
                  <a:schemeClr val="tx1"/>
                </a:solidFill>
              </a:rPr>
              <a:t> </a:t>
            </a:r>
            <a:r>
              <a:rPr lang="en-US" sz="1400" dirty="0" err="1">
                <a:solidFill>
                  <a:schemeClr val="tx1"/>
                </a:solidFill>
              </a:rPr>
              <a:t>đặc</a:t>
            </a:r>
            <a:r>
              <a:rPr lang="en-US" sz="1400" dirty="0">
                <a:solidFill>
                  <a:schemeClr val="tx1"/>
                </a:solidFill>
              </a:rPr>
              <a:t> </a:t>
            </a:r>
            <a:r>
              <a:rPr lang="en-US" sz="1400" dirty="0" err="1">
                <a:solidFill>
                  <a:schemeClr val="tx1"/>
                </a:solidFill>
              </a:rPr>
              <a:t>trưng</a:t>
            </a:r>
            <a:r>
              <a:rPr lang="en-US" sz="1400" dirty="0">
                <a:solidFill>
                  <a:schemeClr val="tx1"/>
                </a:solidFill>
              </a:rPr>
              <a:t>.</a:t>
            </a:r>
          </a:p>
        </p:txBody>
      </p:sp>
      <p:cxnSp>
        <p:nvCxnSpPr>
          <p:cNvPr id="31" name="Straight Arrow Connector 30">
            <a:extLst>
              <a:ext uri="{FF2B5EF4-FFF2-40B4-BE49-F238E27FC236}">
                <a16:creationId xmlns:a16="http://schemas.microsoft.com/office/drawing/2014/main" id="{BF9858C9-5208-0780-AA8F-07CF23B408A5}"/>
              </a:ext>
            </a:extLst>
          </p:cNvPr>
          <p:cNvCxnSpPr>
            <a:cxnSpLocks/>
            <a:stCxn id="6" idx="3"/>
            <a:endCxn id="7" idx="1"/>
          </p:cNvCxnSpPr>
          <p:nvPr/>
        </p:nvCxnSpPr>
        <p:spPr>
          <a:xfrm>
            <a:off x="1968137" y="1822693"/>
            <a:ext cx="75902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23D6D63-4EF5-4C90-FFC3-A48D26C011FA}"/>
              </a:ext>
            </a:extLst>
          </p:cNvPr>
          <p:cNvCxnSpPr>
            <a:stCxn id="7" idx="3"/>
            <a:endCxn id="8" idx="1"/>
          </p:cNvCxnSpPr>
          <p:nvPr/>
        </p:nvCxnSpPr>
        <p:spPr>
          <a:xfrm>
            <a:off x="4354749" y="1822693"/>
            <a:ext cx="8548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3327E79-8650-4D27-8FA2-B3F59F7FB4A6}"/>
              </a:ext>
            </a:extLst>
          </p:cNvPr>
          <p:cNvCxnSpPr>
            <a:stCxn id="8" idx="3"/>
            <a:endCxn id="9" idx="1"/>
          </p:cNvCxnSpPr>
          <p:nvPr/>
        </p:nvCxnSpPr>
        <p:spPr>
          <a:xfrm>
            <a:off x="6837153" y="1822693"/>
            <a:ext cx="8548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9243D17-8D40-072A-9717-F3B6D8B73132}"/>
              </a:ext>
            </a:extLst>
          </p:cNvPr>
          <p:cNvCxnSpPr>
            <a:stCxn id="9" idx="3"/>
            <a:endCxn id="24" idx="1"/>
          </p:cNvCxnSpPr>
          <p:nvPr/>
        </p:nvCxnSpPr>
        <p:spPr>
          <a:xfrm>
            <a:off x="9319557" y="1822693"/>
            <a:ext cx="8548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79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64A26-A242-8A45-95C8-62BEB56F4B6E}"/>
            </a:ext>
          </a:extLst>
        </p:cNvPr>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FB9BE6E3-FE15-8C00-D487-66CE0E842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BD8BFD-502B-8621-87B9-2C10BB8E8C38}"/>
              </a:ext>
            </a:extLst>
          </p:cNvPr>
          <p:cNvSpPr txBox="1"/>
          <p:nvPr/>
        </p:nvSpPr>
        <p:spPr>
          <a:xfrm>
            <a:off x="627017" y="383177"/>
            <a:ext cx="6992983" cy="584775"/>
          </a:xfrm>
          <a:prstGeom prst="rect">
            <a:avLst/>
          </a:prstGeom>
          <a:noFill/>
        </p:spPr>
        <p:txBody>
          <a:bodyPr wrap="square" rtlCol="0">
            <a:spAutoFit/>
          </a:bodyPr>
          <a:lstStyle/>
          <a:p>
            <a:r>
              <a:rPr lang="en-US" sz="3200" b="1" dirty="0">
                <a:solidFill>
                  <a:schemeClr val="tx2">
                    <a:lumMod val="75000"/>
                    <a:lumOff val="25000"/>
                  </a:schemeClr>
                </a:solidFill>
              </a:rPr>
              <a:t>4. Phương </a:t>
            </a:r>
            <a:r>
              <a:rPr lang="en-US" sz="3200" b="1" dirty="0" err="1">
                <a:solidFill>
                  <a:schemeClr val="tx2">
                    <a:lumMod val="75000"/>
                    <a:lumOff val="25000"/>
                  </a:schemeClr>
                </a:solidFill>
              </a:rPr>
              <a:t>pháp</a:t>
            </a:r>
            <a:r>
              <a:rPr lang="en-US" sz="3200" b="1" dirty="0">
                <a:solidFill>
                  <a:schemeClr val="tx2">
                    <a:lumMod val="75000"/>
                    <a:lumOff val="25000"/>
                  </a:schemeClr>
                </a:solidFill>
              </a:rPr>
              <a:t> </a:t>
            </a:r>
            <a:r>
              <a:rPr lang="en-US" sz="3200" b="1" dirty="0" err="1">
                <a:solidFill>
                  <a:schemeClr val="tx2">
                    <a:lumMod val="75000"/>
                    <a:lumOff val="25000"/>
                  </a:schemeClr>
                </a:solidFill>
              </a:rPr>
              <a:t>nghiên</a:t>
            </a:r>
            <a:r>
              <a:rPr lang="en-US" sz="3200" b="1" dirty="0">
                <a:solidFill>
                  <a:schemeClr val="tx2">
                    <a:lumMod val="75000"/>
                    <a:lumOff val="25000"/>
                  </a:schemeClr>
                </a:solidFill>
              </a:rPr>
              <a:t> </a:t>
            </a:r>
            <a:r>
              <a:rPr lang="en-US" sz="3200" b="1" dirty="0" err="1">
                <a:solidFill>
                  <a:schemeClr val="tx2">
                    <a:lumMod val="75000"/>
                    <a:lumOff val="25000"/>
                  </a:schemeClr>
                </a:solidFill>
              </a:rPr>
              <a:t>cứu</a:t>
            </a:r>
            <a:endParaRPr lang="en-US" sz="3200" b="1" dirty="0">
              <a:solidFill>
                <a:schemeClr val="tx2">
                  <a:lumMod val="75000"/>
                  <a:lumOff val="25000"/>
                </a:schemeClr>
              </a:solidFill>
            </a:endParaRPr>
          </a:p>
        </p:txBody>
      </p:sp>
      <p:graphicFrame>
        <p:nvGraphicFramePr>
          <p:cNvPr id="7" name="Table 6">
            <a:extLst>
              <a:ext uri="{FF2B5EF4-FFF2-40B4-BE49-F238E27FC236}">
                <a16:creationId xmlns:a16="http://schemas.microsoft.com/office/drawing/2014/main" id="{4CC87745-4FCE-2BE9-A459-AC7069130690}"/>
              </a:ext>
            </a:extLst>
          </p:cNvPr>
          <p:cNvGraphicFramePr>
            <a:graphicFrameLocks noGrp="1"/>
          </p:cNvGraphicFramePr>
          <p:nvPr>
            <p:extLst>
              <p:ext uri="{D42A27DB-BD31-4B8C-83A1-F6EECF244321}">
                <p14:modId xmlns:p14="http://schemas.microsoft.com/office/powerpoint/2010/main" val="1584076539"/>
              </p:ext>
            </p:extLst>
          </p:nvPr>
        </p:nvGraphicFramePr>
        <p:xfrm>
          <a:off x="2224621" y="1545430"/>
          <a:ext cx="7742757" cy="3849968"/>
        </p:xfrm>
        <a:graphic>
          <a:graphicData uri="http://schemas.openxmlformats.org/drawingml/2006/table">
            <a:tbl>
              <a:tblPr firstRow="1" bandRow="1">
                <a:tableStyleId>{69012ECD-51FC-41F1-AA8D-1B2483CD663E}</a:tableStyleId>
              </a:tblPr>
              <a:tblGrid>
                <a:gridCol w="1856266">
                  <a:extLst>
                    <a:ext uri="{9D8B030D-6E8A-4147-A177-3AD203B41FA5}">
                      <a16:colId xmlns:a16="http://schemas.microsoft.com/office/drawing/2014/main" val="3792752602"/>
                    </a:ext>
                  </a:extLst>
                </a:gridCol>
                <a:gridCol w="5886491">
                  <a:extLst>
                    <a:ext uri="{9D8B030D-6E8A-4147-A177-3AD203B41FA5}">
                      <a16:colId xmlns:a16="http://schemas.microsoft.com/office/drawing/2014/main" val="2864423773"/>
                    </a:ext>
                  </a:extLst>
                </a:gridCol>
              </a:tblGrid>
              <a:tr h="254388">
                <a:tc>
                  <a:txBody>
                    <a:bodyPr/>
                    <a:lstStyle/>
                    <a:p>
                      <a:r>
                        <a:rPr lang="en-US" sz="1400" b="1" dirty="0"/>
                        <a:t>Step</a:t>
                      </a:r>
                    </a:p>
                  </a:txBody>
                  <a:tcPr marL="71114" marR="71114" marT="35558" marB="35558" anchor="ctr"/>
                </a:tc>
                <a:tc>
                  <a:txBody>
                    <a:bodyPr/>
                    <a:lstStyle/>
                    <a:p>
                      <a:r>
                        <a:rPr lang="en-US" sz="1400" b="1" dirty="0"/>
                        <a:t>Description </a:t>
                      </a:r>
                    </a:p>
                  </a:txBody>
                  <a:tcPr marL="71114" marR="71114" marT="35558" marB="35558" anchor="ctr"/>
                </a:tc>
                <a:extLst>
                  <a:ext uri="{0D108BD9-81ED-4DB2-BD59-A6C34878D82A}">
                    <a16:rowId xmlns:a16="http://schemas.microsoft.com/office/drawing/2014/main" val="1978471097"/>
                  </a:ext>
                </a:extLst>
              </a:tr>
              <a:tr h="445181">
                <a:tc>
                  <a:txBody>
                    <a:bodyPr/>
                    <a:lstStyle/>
                    <a:p>
                      <a:r>
                        <a:rPr lang="en-US" sz="1400" b="0" dirty="0"/>
                        <a:t>1</a:t>
                      </a:r>
                    </a:p>
                  </a:txBody>
                  <a:tcPr marL="71114" marR="71114" marT="35558" marB="35558" anchor="ctr"/>
                </a:tc>
                <a:tc>
                  <a:txBody>
                    <a:bodyPr/>
                    <a:lstStyle/>
                    <a:p>
                      <a:r>
                        <a:rPr lang="en-US" sz="1400" b="0" dirty="0" err="1"/>
                        <a:t>Khảo</a:t>
                      </a:r>
                      <a:r>
                        <a:rPr lang="en-US" sz="1400" b="0" dirty="0"/>
                        <a:t> </a:t>
                      </a:r>
                      <a:r>
                        <a:rPr lang="en-US" sz="1400" b="0" dirty="0" err="1"/>
                        <a:t>sát</a:t>
                      </a:r>
                      <a:r>
                        <a:rPr lang="en-US" sz="1400" b="0" dirty="0"/>
                        <a:t> </a:t>
                      </a:r>
                      <a:r>
                        <a:rPr lang="en-US" sz="1400" b="0" dirty="0" err="1"/>
                        <a:t>và</a:t>
                      </a:r>
                      <a:r>
                        <a:rPr lang="en-US" sz="1400" b="0" dirty="0"/>
                        <a:t> </a:t>
                      </a:r>
                      <a:r>
                        <a:rPr lang="en-US" sz="1400" b="0" dirty="0" err="1"/>
                        <a:t>phân</a:t>
                      </a:r>
                      <a:r>
                        <a:rPr lang="en-US" sz="1400" b="0" dirty="0"/>
                        <a:t> </a:t>
                      </a:r>
                      <a:r>
                        <a:rPr lang="en-US" sz="1400" b="0" dirty="0" err="1"/>
                        <a:t>tích</a:t>
                      </a:r>
                      <a:r>
                        <a:rPr lang="en-US" sz="1400" b="0" dirty="0"/>
                        <a:t> </a:t>
                      </a:r>
                      <a:r>
                        <a:rPr lang="en-US" sz="1400" b="0" dirty="0" err="1"/>
                        <a:t>tài</a:t>
                      </a:r>
                      <a:r>
                        <a:rPr lang="en-US" sz="1400" b="0" dirty="0"/>
                        <a:t> </a:t>
                      </a:r>
                      <a:r>
                        <a:rPr lang="en-US" sz="1400" b="0" dirty="0" err="1"/>
                        <a:t>liệu</a:t>
                      </a:r>
                      <a:r>
                        <a:rPr lang="en-US" sz="1400" b="0" dirty="0"/>
                        <a:t>.</a:t>
                      </a:r>
                    </a:p>
                  </a:txBody>
                  <a:tcPr marL="71114" marR="71114" marT="35558" marB="35558" anchor="ctr"/>
                </a:tc>
                <a:extLst>
                  <a:ext uri="{0D108BD9-81ED-4DB2-BD59-A6C34878D82A}">
                    <a16:rowId xmlns:a16="http://schemas.microsoft.com/office/drawing/2014/main" val="3952536155"/>
                  </a:ext>
                </a:extLst>
              </a:tr>
              <a:tr h="445181">
                <a:tc>
                  <a:txBody>
                    <a:bodyPr/>
                    <a:lstStyle/>
                    <a:p>
                      <a:r>
                        <a:rPr lang="en-US" sz="1400" b="0" dirty="0"/>
                        <a:t>2</a:t>
                      </a:r>
                    </a:p>
                  </a:txBody>
                  <a:tcPr marL="71114" marR="71114" marT="35558" marB="35558" anchor="ctr"/>
                </a:tc>
                <a:tc>
                  <a:txBody>
                    <a:bodyPr/>
                    <a:lstStyle/>
                    <a:p>
                      <a:r>
                        <a:rPr lang="en-US" sz="1400" b="0" dirty="0"/>
                        <a:t>Thu </a:t>
                      </a:r>
                      <a:r>
                        <a:rPr lang="en-US" sz="1400" b="0" dirty="0" err="1"/>
                        <a:t>thập</a:t>
                      </a:r>
                      <a:r>
                        <a:rPr lang="en-US" sz="1400" b="0" dirty="0"/>
                        <a:t> </a:t>
                      </a:r>
                      <a:r>
                        <a:rPr lang="en-US" sz="1400" b="0" dirty="0" err="1"/>
                        <a:t>và</a:t>
                      </a:r>
                      <a:r>
                        <a:rPr lang="en-US" sz="1400" b="0" dirty="0"/>
                        <a:t> </a:t>
                      </a:r>
                      <a:r>
                        <a:rPr lang="en-US" sz="1400" b="0" dirty="0" err="1"/>
                        <a:t>chuẩn</a:t>
                      </a:r>
                      <a:r>
                        <a:rPr lang="en-US" sz="1400" b="0" dirty="0"/>
                        <a:t> </a:t>
                      </a:r>
                      <a:r>
                        <a:rPr lang="en-US" sz="1400" b="0" dirty="0" err="1"/>
                        <a:t>bị</a:t>
                      </a:r>
                      <a:r>
                        <a:rPr lang="en-US" sz="1400" b="0" dirty="0"/>
                        <a:t> </a:t>
                      </a:r>
                      <a:r>
                        <a:rPr lang="en-US" sz="1400" b="0" dirty="0" err="1"/>
                        <a:t>dữ</a:t>
                      </a:r>
                      <a:r>
                        <a:rPr lang="en-US" sz="1400" b="0" dirty="0"/>
                        <a:t> </a:t>
                      </a:r>
                      <a:r>
                        <a:rPr lang="en-US" sz="1400" b="0" dirty="0" err="1"/>
                        <a:t>liệu</a:t>
                      </a:r>
                      <a:r>
                        <a:rPr lang="en-US" sz="1400" b="0" dirty="0"/>
                        <a:t>.</a:t>
                      </a:r>
                    </a:p>
                  </a:txBody>
                  <a:tcPr marL="71114" marR="71114" marT="35558" marB="35558" anchor="ctr"/>
                </a:tc>
                <a:extLst>
                  <a:ext uri="{0D108BD9-81ED-4DB2-BD59-A6C34878D82A}">
                    <a16:rowId xmlns:a16="http://schemas.microsoft.com/office/drawing/2014/main" val="3002269731"/>
                  </a:ext>
                </a:extLst>
              </a:tr>
              <a:tr h="574397">
                <a:tc>
                  <a:txBody>
                    <a:bodyPr/>
                    <a:lstStyle/>
                    <a:p>
                      <a:r>
                        <a:rPr lang="en-US" sz="1400" b="0"/>
                        <a:t>3</a:t>
                      </a:r>
                    </a:p>
                  </a:txBody>
                  <a:tcPr marL="71114" marR="71114" marT="35558" marB="35558" anchor="ctr"/>
                </a:tc>
                <a:tc>
                  <a:txBody>
                    <a:bodyPr/>
                    <a:lstStyle/>
                    <a:p>
                      <a:r>
                        <a:rPr lang="en-US" sz="1400" b="0" dirty="0" err="1"/>
                        <a:t>Tiền</a:t>
                      </a:r>
                      <a:r>
                        <a:rPr lang="en-US" sz="1400" b="0" dirty="0"/>
                        <a:t> </a:t>
                      </a:r>
                      <a:r>
                        <a:rPr lang="en-US" sz="1400" b="0" dirty="0" err="1"/>
                        <a:t>xử</a:t>
                      </a:r>
                      <a:r>
                        <a:rPr lang="en-US" sz="1400" b="0" dirty="0"/>
                        <a:t> </a:t>
                      </a:r>
                      <a:r>
                        <a:rPr lang="en-US" sz="1400" b="0" dirty="0" err="1"/>
                        <a:t>lý</a:t>
                      </a:r>
                      <a:r>
                        <a:rPr lang="en-US" sz="1400" b="0" dirty="0"/>
                        <a:t> </a:t>
                      </a:r>
                      <a:r>
                        <a:rPr lang="en-US" sz="1400" b="0" dirty="0" err="1"/>
                        <a:t>dữ</a:t>
                      </a:r>
                      <a:r>
                        <a:rPr lang="en-US" sz="1400" b="0" dirty="0"/>
                        <a:t> </a:t>
                      </a:r>
                      <a:r>
                        <a:rPr lang="en-US" sz="1400" b="0" dirty="0" err="1"/>
                        <a:t>liệu</a:t>
                      </a:r>
                      <a:r>
                        <a:rPr lang="en-US" sz="1400" b="0" dirty="0"/>
                        <a:t>.</a:t>
                      </a:r>
                    </a:p>
                  </a:txBody>
                  <a:tcPr marL="71114" marR="71114" marT="35558" marB="35558" anchor="ctr"/>
                </a:tc>
                <a:extLst>
                  <a:ext uri="{0D108BD9-81ED-4DB2-BD59-A6C34878D82A}">
                    <a16:rowId xmlns:a16="http://schemas.microsoft.com/office/drawing/2014/main" val="1319839928"/>
                  </a:ext>
                </a:extLst>
              </a:tr>
              <a:tr h="445181">
                <a:tc>
                  <a:txBody>
                    <a:bodyPr/>
                    <a:lstStyle/>
                    <a:p>
                      <a:r>
                        <a:rPr lang="en-US" sz="1400" b="0" dirty="0"/>
                        <a:t>4</a:t>
                      </a:r>
                    </a:p>
                  </a:txBody>
                  <a:tcPr marL="71114" marR="71114" marT="35558" marB="35558" anchor="ctr"/>
                </a:tc>
                <a:tc>
                  <a:txBody>
                    <a:bodyPr/>
                    <a:lstStyle/>
                    <a:p>
                      <a:r>
                        <a:rPr lang="en-US" sz="1400" b="0" dirty="0" err="1"/>
                        <a:t>Trích</a:t>
                      </a:r>
                      <a:r>
                        <a:rPr lang="en-US" sz="1400" b="0" dirty="0"/>
                        <a:t> </a:t>
                      </a:r>
                      <a:r>
                        <a:rPr lang="en-US" sz="1400" b="0" dirty="0" err="1"/>
                        <a:t>xuất</a:t>
                      </a:r>
                      <a:r>
                        <a:rPr lang="en-US" sz="1400" b="0" dirty="0"/>
                        <a:t> </a:t>
                      </a:r>
                      <a:r>
                        <a:rPr lang="en-US" sz="1400" b="0" dirty="0" err="1"/>
                        <a:t>đặc</a:t>
                      </a:r>
                      <a:r>
                        <a:rPr lang="en-US" sz="1400" b="0" dirty="0"/>
                        <a:t> </a:t>
                      </a:r>
                      <a:r>
                        <a:rPr lang="en-US" sz="1400" b="0" dirty="0" err="1"/>
                        <a:t>trưng</a:t>
                      </a:r>
                      <a:r>
                        <a:rPr lang="en-US" sz="1400" b="0" dirty="0"/>
                        <a:t>.</a:t>
                      </a:r>
                    </a:p>
                  </a:txBody>
                  <a:tcPr marL="71114" marR="71114" marT="35558" marB="35558" anchor="ctr"/>
                </a:tc>
                <a:extLst>
                  <a:ext uri="{0D108BD9-81ED-4DB2-BD59-A6C34878D82A}">
                    <a16:rowId xmlns:a16="http://schemas.microsoft.com/office/drawing/2014/main" val="1946002739"/>
                  </a:ext>
                </a:extLst>
              </a:tr>
              <a:tr h="445181">
                <a:tc>
                  <a:txBody>
                    <a:bodyPr/>
                    <a:lstStyle/>
                    <a:p>
                      <a:r>
                        <a:rPr lang="en-US" sz="1400" b="0" dirty="0"/>
                        <a:t>5</a:t>
                      </a:r>
                    </a:p>
                  </a:txBody>
                  <a:tcPr marL="71114" marR="71114" marT="35558" marB="35558" anchor="ctr"/>
                </a:tc>
                <a:tc>
                  <a:txBody>
                    <a:bodyPr/>
                    <a:lstStyle/>
                    <a:p>
                      <a:r>
                        <a:rPr lang="en-US" sz="1400" b="0" dirty="0" err="1"/>
                        <a:t>Thiết</a:t>
                      </a:r>
                      <a:r>
                        <a:rPr lang="en-US" sz="1400" b="0" dirty="0"/>
                        <a:t> </a:t>
                      </a:r>
                      <a:r>
                        <a:rPr lang="en-US" sz="1400" b="0" dirty="0" err="1"/>
                        <a:t>kế</a:t>
                      </a:r>
                      <a:r>
                        <a:rPr lang="en-US" sz="1400" b="0" dirty="0"/>
                        <a:t> </a:t>
                      </a:r>
                      <a:r>
                        <a:rPr lang="en-US" sz="1400" b="0" dirty="0" err="1"/>
                        <a:t>bộ</a:t>
                      </a:r>
                      <a:r>
                        <a:rPr lang="en-US" sz="1400" b="0" dirty="0"/>
                        <a:t> </a:t>
                      </a:r>
                      <a:r>
                        <a:rPr lang="en-US" sz="1400" b="0" dirty="0" err="1"/>
                        <a:t>phân</a:t>
                      </a:r>
                      <a:r>
                        <a:rPr lang="en-US" sz="1400" b="0" dirty="0"/>
                        <a:t> </a:t>
                      </a:r>
                      <a:r>
                        <a:rPr lang="en-US" sz="1400" b="0" dirty="0" err="1"/>
                        <a:t>loại</a:t>
                      </a:r>
                      <a:r>
                        <a:rPr lang="en-US" sz="1400" b="0" dirty="0"/>
                        <a:t>.</a:t>
                      </a:r>
                    </a:p>
                  </a:txBody>
                  <a:tcPr marL="71114" marR="71114" marT="35558" marB="35558" anchor="ctr"/>
                </a:tc>
                <a:extLst>
                  <a:ext uri="{0D108BD9-81ED-4DB2-BD59-A6C34878D82A}">
                    <a16:rowId xmlns:a16="http://schemas.microsoft.com/office/drawing/2014/main" val="2490985723"/>
                  </a:ext>
                </a:extLst>
              </a:tr>
              <a:tr h="635974">
                <a:tc>
                  <a:txBody>
                    <a:bodyPr/>
                    <a:lstStyle/>
                    <a:p>
                      <a:r>
                        <a:rPr lang="en-US" sz="1400" b="0" dirty="0"/>
                        <a:t>6</a:t>
                      </a:r>
                    </a:p>
                  </a:txBody>
                  <a:tcPr marL="71114" marR="71114" marT="35558" marB="35558" anchor="ctr"/>
                </a:tc>
                <a:tc>
                  <a:txBody>
                    <a:bodyPr/>
                    <a:lstStyle/>
                    <a:p>
                      <a:r>
                        <a:rPr lang="en-US" sz="1400" b="0" dirty="0" err="1"/>
                        <a:t>Đánh</a:t>
                      </a:r>
                      <a:r>
                        <a:rPr lang="en-US" sz="1400" b="0" dirty="0"/>
                        <a:t> </a:t>
                      </a:r>
                      <a:r>
                        <a:rPr lang="en-US" sz="1400" b="0" dirty="0" err="1"/>
                        <a:t>giá</a:t>
                      </a:r>
                      <a:r>
                        <a:rPr lang="en-US" sz="1400" b="0" dirty="0"/>
                        <a:t>.</a:t>
                      </a:r>
                    </a:p>
                  </a:txBody>
                  <a:tcPr marL="71114" marR="71114" marT="35558" marB="35558" anchor="ctr"/>
                </a:tc>
                <a:extLst>
                  <a:ext uri="{0D108BD9-81ED-4DB2-BD59-A6C34878D82A}">
                    <a16:rowId xmlns:a16="http://schemas.microsoft.com/office/drawing/2014/main" val="754990661"/>
                  </a:ext>
                </a:extLst>
              </a:tr>
              <a:tr h="574397">
                <a:tc>
                  <a:txBody>
                    <a:bodyPr/>
                    <a:lstStyle/>
                    <a:p>
                      <a:r>
                        <a:rPr lang="en-US" sz="1400" b="0" dirty="0"/>
                        <a:t>7</a:t>
                      </a:r>
                    </a:p>
                  </a:txBody>
                  <a:tcPr marL="71114" marR="71114" marT="35558" marB="35558" anchor="ctr"/>
                </a:tc>
                <a:tc>
                  <a:txBody>
                    <a:bodyPr/>
                    <a:lstStyle/>
                    <a:p>
                      <a:r>
                        <a:rPr lang="en-US" sz="1400" b="0" dirty="0" err="1"/>
                        <a:t>Triển</a:t>
                      </a:r>
                      <a:r>
                        <a:rPr lang="en-US" sz="1400" b="0" dirty="0"/>
                        <a:t> </a:t>
                      </a:r>
                      <a:r>
                        <a:rPr lang="en-US" sz="1400" b="0" dirty="0" err="1"/>
                        <a:t>khai</a:t>
                      </a:r>
                      <a:r>
                        <a:rPr lang="en-US" sz="1400" b="0" dirty="0"/>
                        <a:t> </a:t>
                      </a:r>
                      <a:r>
                        <a:rPr lang="en-US" sz="1400" b="0" dirty="0" err="1"/>
                        <a:t>ứng</a:t>
                      </a:r>
                      <a:r>
                        <a:rPr lang="en-US" sz="1400" b="0" dirty="0"/>
                        <a:t> </a:t>
                      </a:r>
                      <a:r>
                        <a:rPr lang="en-US" sz="1400" b="0" dirty="0" err="1"/>
                        <a:t>dụng</a:t>
                      </a:r>
                      <a:r>
                        <a:rPr lang="en-US" sz="1400" b="0" dirty="0"/>
                        <a:t>.</a:t>
                      </a:r>
                    </a:p>
                  </a:txBody>
                  <a:tcPr marL="71114" marR="71114" marT="35558" marB="35558" anchor="ctr"/>
                </a:tc>
                <a:extLst>
                  <a:ext uri="{0D108BD9-81ED-4DB2-BD59-A6C34878D82A}">
                    <a16:rowId xmlns:a16="http://schemas.microsoft.com/office/drawing/2014/main" val="468208371"/>
                  </a:ext>
                </a:extLst>
              </a:tr>
            </a:tbl>
          </a:graphicData>
        </a:graphic>
      </p:graphicFrame>
      <p:sp>
        <p:nvSpPr>
          <p:cNvPr id="8" name="TextBox 7">
            <a:extLst>
              <a:ext uri="{FF2B5EF4-FFF2-40B4-BE49-F238E27FC236}">
                <a16:creationId xmlns:a16="http://schemas.microsoft.com/office/drawing/2014/main" id="{F7F58CB3-D000-0A2F-398C-4052DA8FE506}"/>
              </a:ext>
            </a:extLst>
          </p:cNvPr>
          <p:cNvSpPr txBox="1"/>
          <p:nvPr/>
        </p:nvSpPr>
        <p:spPr>
          <a:xfrm>
            <a:off x="2698738" y="5511211"/>
            <a:ext cx="6097836" cy="276999"/>
          </a:xfrm>
          <a:prstGeom prst="rect">
            <a:avLst/>
          </a:prstGeom>
          <a:noFill/>
        </p:spPr>
        <p:txBody>
          <a:bodyPr wrap="square">
            <a:spAutoFit/>
          </a:bodyPr>
          <a:lstStyle/>
          <a:p>
            <a:pPr algn="ctr"/>
            <a:r>
              <a:rPr lang="en-US" sz="1200" b="1" i="1" u="sng" dirty="0" err="1"/>
              <a:t>Bảng</a:t>
            </a:r>
            <a:r>
              <a:rPr lang="en-US" sz="1200" b="1" i="1" u="sng" dirty="0"/>
              <a:t> 2</a:t>
            </a:r>
            <a:r>
              <a:rPr lang="en-US" sz="1200" i="1" dirty="0"/>
              <a:t>: Chi </a:t>
            </a:r>
            <a:r>
              <a:rPr lang="en-US" sz="1200" i="1" dirty="0" err="1"/>
              <a:t>tiết</a:t>
            </a:r>
            <a:r>
              <a:rPr lang="en-US" sz="1200" i="1" dirty="0"/>
              <a:t> </a:t>
            </a:r>
            <a:r>
              <a:rPr lang="en-US" sz="1200" i="1" dirty="0" err="1"/>
              <a:t>các</a:t>
            </a:r>
            <a:r>
              <a:rPr lang="en-US" sz="1200" i="1" dirty="0"/>
              <a:t> </a:t>
            </a:r>
            <a:r>
              <a:rPr lang="en-US" sz="1200" i="1" dirty="0" err="1"/>
              <a:t>bước</a:t>
            </a:r>
            <a:r>
              <a:rPr lang="en-US" sz="1200" i="1" dirty="0"/>
              <a:t> </a:t>
            </a:r>
            <a:r>
              <a:rPr lang="en-US" sz="1200" i="1" dirty="0" err="1"/>
              <a:t>thực</a:t>
            </a:r>
            <a:r>
              <a:rPr lang="en-US" sz="1200" i="1" dirty="0"/>
              <a:t> </a:t>
            </a:r>
            <a:r>
              <a:rPr lang="en-US" sz="1200" i="1" dirty="0" err="1"/>
              <a:t>hiện</a:t>
            </a:r>
            <a:r>
              <a:rPr lang="en-US" sz="1200" i="1" dirty="0"/>
              <a:t> </a:t>
            </a:r>
            <a:r>
              <a:rPr lang="en-US" sz="1200" i="1" dirty="0" err="1"/>
              <a:t>nghiên</a:t>
            </a:r>
            <a:r>
              <a:rPr lang="en-US" sz="1200" i="1" dirty="0"/>
              <a:t> </a:t>
            </a:r>
            <a:r>
              <a:rPr lang="en-US" sz="1200" i="1" dirty="0" err="1"/>
              <a:t>cứu</a:t>
            </a:r>
            <a:endParaRPr lang="en-US" sz="1200" i="1" dirty="0"/>
          </a:p>
        </p:txBody>
      </p:sp>
      <p:sp>
        <p:nvSpPr>
          <p:cNvPr id="9" name="TextBox 8">
            <a:extLst>
              <a:ext uri="{FF2B5EF4-FFF2-40B4-BE49-F238E27FC236}">
                <a16:creationId xmlns:a16="http://schemas.microsoft.com/office/drawing/2014/main" id="{4E6D0B28-0523-04F8-6743-AA5C38488103}"/>
              </a:ext>
            </a:extLst>
          </p:cNvPr>
          <p:cNvSpPr txBox="1"/>
          <p:nvPr/>
        </p:nvSpPr>
        <p:spPr>
          <a:xfrm>
            <a:off x="627017" y="967952"/>
            <a:ext cx="3762103" cy="461665"/>
          </a:xfrm>
          <a:prstGeom prst="rect">
            <a:avLst/>
          </a:prstGeom>
          <a:noFill/>
        </p:spPr>
        <p:txBody>
          <a:bodyPr wrap="square" rtlCol="0">
            <a:spAutoFit/>
          </a:bodyPr>
          <a:lstStyle/>
          <a:p>
            <a:r>
              <a:rPr lang="en-US" sz="2400" dirty="0"/>
              <a:t>a. Các </a:t>
            </a:r>
            <a:r>
              <a:rPr lang="en-US" sz="2400" dirty="0" err="1"/>
              <a:t>bước</a:t>
            </a:r>
            <a:r>
              <a:rPr lang="en-US" sz="2400" dirty="0"/>
              <a:t> </a:t>
            </a:r>
            <a:r>
              <a:rPr lang="en-US" sz="2400" dirty="0" err="1"/>
              <a:t>thực</a:t>
            </a:r>
            <a:r>
              <a:rPr lang="en-US" sz="2400" dirty="0"/>
              <a:t> </a:t>
            </a:r>
            <a:r>
              <a:rPr lang="en-US" sz="2400" dirty="0" err="1"/>
              <a:t>hiện</a:t>
            </a:r>
            <a:endParaRPr lang="en-US" sz="2400" dirty="0"/>
          </a:p>
        </p:txBody>
      </p:sp>
    </p:spTree>
    <p:extLst>
      <p:ext uri="{BB962C8B-B14F-4D97-AF65-F5344CB8AC3E}">
        <p14:creationId xmlns:p14="http://schemas.microsoft.com/office/powerpoint/2010/main" val="163353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39C1CF39-9028-26D1-FB97-296BC16CD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4BF111-6E02-4C37-8429-299CD6EA8ED6}"/>
              </a:ext>
            </a:extLst>
          </p:cNvPr>
          <p:cNvSpPr txBox="1"/>
          <p:nvPr/>
        </p:nvSpPr>
        <p:spPr>
          <a:xfrm>
            <a:off x="627017" y="967952"/>
            <a:ext cx="3762103" cy="461665"/>
          </a:xfrm>
          <a:prstGeom prst="rect">
            <a:avLst/>
          </a:prstGeom>
          <a:noFill/>
        </p:spPr>
        <p:txBody>
          <a:bodyPr wrap="square" rtlCol="0">
            <a:spAutoFit/>
          </a:bodyPr>
          <a:lstStyle/>
          <a:p>
            <a:r>
              <a:rPr lang="en-US" sz="2400" dirty="0"/>
              <a:t>b. </a:t>
            </a:r>
            <a:r>
              <a:rPr lang="en-US" sz="2400" dirty="0" err="1"/>
              <a:t>Giải</a:t>
            </a:r>
            <a:r>
              <a:rPr lang="en-US" sz="2400" dirty="0"/>
              <a:t> </a:t>
            </a:r>
            <a:r>
              <a:rPr lang="en-US" sz="2400" dirty="0" err="1"/>
              <a:t>thích</a:t>
            </a:r>
            <a:r>
              <a:rPr lang="en-US" sz="2400" dirty="0"/>
              <a:t> </a:t>
            </a:r>
            <a:r>
              <a:rPr lang="en-US" sz="2400" dirty="0" err="1"/>
              <a:t>công</a:t>
            </a:r>
            <a:r>
              <a:rPr lang="en-US" sz="2400" dirty="0"/>
              <a:t> </a:t>
            </a:r>
            <a:r>
              <a:rPr lang="en-US" sz="2400" dirty="0" err="1"/>
              <a:t>thức</a:t>
            </a:r>
            <a:endParaRPr lang="en-US" sz="2400" dirty="0"/>
          </a:p>
        </p:txBody>
      </p:sp>
      <p:sp>
        <p:nvSpPr>
          <p:cNvPr id="8" name="Content Placeholder 7">
            <a:extLst>
              <a:ext uri="{FF2B5EF4-FFF2-40B4-BE49-F238E27FC236}">
                <a16:creationId xmlns:a16="http://schemas.microsoft.com/office/drawing/2014/main" id="{B8A18DA7-BC06-8B35-EB13-E23DBCBBC162}"/>
              </a:ext>
            </a:extLst>
          </p:cNvPr>
          <p:cNvSpPr>
            <a:spLocks noGrp="1"/>
          </p:cNvSpPr>
          <p:nvPr>
            <p:ph sz="half" idx="1"/>
          </p:nvPr>
        </p:nvSpPr>
        <p:spPr>
          <a:xfrm>
            <a:off x="838200" y="1627621"/>
            <a:ext cx="5181600" cy="325392"/>
          </a:xfrm>
        </p:spPr>
        <p:txBody>
          <a:bodyPr>
            <a:normAutofit/>
          </a:bodyPr>
          <a:lstStyle/>
          <a:p>
            <a:pPr marL="0" indent="0">
              <a:buNone/>
            </a:pPr>
            <a:r>
              <a:rPr lang="en-US" sz="1600" b="1" dirty="0"/>
              <a:t>1. F0 – Pitch </a:t>
            </a:r>
            <a:r>
              <a:rPr lang="en-US" sz="1600" b="1" dirty="0" err="1"/>
              <a:t>cơ</a:t>
            </a:r>
            <a:r>
              <a:rPr lang="en-US" sz="1600" b="1" dirty="0"/>
              <a:t> </a:t>
            </a:r>
            <a:r>
              <a:rPr lang="en-US" sz="1600" b="1" dirty="0" err="1"/>
              <a:t>bản</a:t>
            </a:r>
            <a:r>
              <a:rPr lang="en-US" sz="1600" b="1" dirty="0"/>
              <a:t> (</a:t>
            </a:r>
            <a:r>
              <a:rPr lang="en-US" sz="1600" b="1" dirty="0" err="1"/>
              <a:t>Tần</a:t>
            </a:r>
            <a:r>
              <a:rPr lang="en-US" sz="1600" b="1" dirty="0"/>
              <a:t> </a:t>
            </a:r>
            <a:r>
              <a:rPr lang="en-US" sz="1600" b="1" dirty="0" err="1"/>
              <a:t>số</a:t>
            </a:r>
            <a:r>
              <a:rPr lang="en-US" sz="1600" b="1" dirty="0"/>
              <a:t> </a:t>
            </a:r>
            <a:r>
              <a:rPr lang="en-US" sz="1600" b="1" dirty="0" err="1"/>
              <a:t>cơ</a:t>
            </a:r>
            <a:r>
              <a:rPr lang="en-US" sz="1600" b="1" dirty="0"/>
              <a:t> </a:t>
            </a:r>
            <a:r>
              <a:rPr lang="en-US" sz="1600" b="1" dirty="0" err="1"/>
              <a:t>bản</a:t>
            </a:r>
            <a:r>
              <a:rPr lang="en-US" sz="1600" b="1" dirty="0"/>
              <a:t>)</a:t>
            </a:r>
          </a:p>
        </p:txBody>
      </p:sp>
      <p:sp>
        <p:nvSpPr>
          <p:cNvPr id="4" name="TextBox 3">
            <a:extLst>
              <a:ext uri="{FF2B5EF4-FFF2-40B4-BE49-F238E27FC236}">
                <a16:creationId xmlns:a16="http://schemas.microsoft.com/office/drawing/2014/main" id="{80D69924-003C-A84E-6831-C9ABD1DD67F9}"/>
              </a:ext>
            </a:extLst>
          </p:cNvPr>
          <p:cNvSpPr txBox="1"/>
          <p:nvPr/>
        </p:nvSpPr>
        <p:spPr>
          <a:xfrm>
            <a:off x="1104900" y="2447925"/>
            <a:ext cx="2181110" cy="1015663"/>
          </a:xfrm>
          <a:prstGeom prst="rect">
            <a:avLst/>
          </a:prstGeom>
          <a:noFill/>
        </p:spPr>
        <p:txBody>
          <a:bodyPr wrap="none" rtlCol="0">
            <a:spAutoFit/>
          </a:bodyPr>
          <a:lstStyle/>
          <a:p>
            <a:r>
              <a:rPr lang="en-US" sz="1200" i="1" dirty="0"/>
              <a:t>Các </a:t>
            </a:r>
            <a:r>
              <a:rPr lang="en-US" sz="1200" i="1" dirty="0" err="1"/>
              <a:t>cái</a:t>
            </a:r>
            <a:r>
              <a:rPr lang="en-US" sz="1200" i="1" dirty="0"/>
              <a:t> </a:t>
            </a:r>
            <a:r>
              <a:rPr lang="en-US" sz="1200" i="1" dirty="0" err="1"/>
              <a:t>cần</a:t>
            </a:r>
            <a:r>
              <a:rPr lang="en-US" sz="1200" i="1" dirty="0"/>
              <a:t> </a:t>
            </a:r>
            <a:r>
              <a:rPr lang="en-US" sz="1200" i="1" dirty="0" err="1"/>
              <a:t>giải</a:t>
            </a:r>
            <a:r>
              <a:rPr lang="en-US" sz="1200" i="1" dirty="0"/>
              <a:t> </a:t>
            </a:r>
            <a:r>
              <a:rPr lang="en-US" sz="1200" i="1" dirty="0" err="1"/>
              <a:t>thích</a:t>
            </a:r>
            <a:r>
              <a:rPr lang="en-US" sz="1200" i="1" dirty="0"/>
              <a:t>:</a:t>
            </a:r>
          </a:p>
          <a:p>
            <a:pPr marL="171450" indent="-171450">
              <a:buFontTx/>
              <a:buChar char="-"/>
            </a:pPr>
            <a:r>
              <a:rPr lang="en-US" sz="1200" i="1" dirty="0"/>
              <a:t>Công </a:t>
            </a:r>
            <a:r>
              <a:rPr lang="en-US" sz="1200" i="1" dirty="0" err="1"/>
              <a:t>thức</a:t>
            </a:r>
            <a:endParaRPr lang="en-US" sz="1200" i="1" dirty="0"/>
          </a:p>
          <a:p>
            <a:pPr marL="171450" indent="-171450">
              <a:buFontTx/>
              <a:buChar char="-"/>
            </a:pPr>
            <a:r>
              <a:rPr lang="en-US" sz="1200" i="1" dirty="0"/>
              <a:t>Ý </a:t>
            </a:r>
            <a:r>
              <a:rPr lang="en-US" sz="1200" i="1" dirty="0" err="1"/>
              <a:t>nghĩa</a:t>
            </a:r>
            <a:r>
              <a:rPr lang="en-US" sz="1200" i="1" dirty="0"/>
              <a:t> </a:t>
            </a:r>
            <a:r>
              <a:rPr lang="en-US" sz="1200" i="1" dirty="0" err="1"/>
              <a:t>của</a:t>
            </a:r>
            <a:r>
              <a:rPr lang="en-US" sz="1200" i="1" dirty="0"/>
              <a:t> </a:t>
            </a:r>
            <a:r>
              <a:rPr lang="en-US" sz="1200" i="1" dirty="0" err="1"/>
              <a:t>công</a:t>
            </a:r>
            <a:r>
              <a:rPr lang="en-US" sz="1200" i="1" dirty="0"/>
              <a:t> </a:t>
            </a:r>
            <a:r>
              <a:rPr lang="en-US" sz="1200" i="1" dirty="0" err="1"/>
              <a:t>thức</a:t>
            </a:r>
            <a:endParaRPr lang="en-US" sz="1200" i="1" dirty="0"/>
          </a:p>
          <a:p>
            <a:pPr marL="171450" indent="-171450">
              <a:buFontTx/>
              <a:buChar char="-"/>
            </a:pPr>
            <a:r>
              <a:rPr lang="en-US" sz="1200" i="1" dirty="0"/>
              <a:t>Ý </a:t>
            </a:r>
            <a:r>
              <a:rPr lang="en-US" sz="1200" i="1" dirty="0" err="1"/>
              <a:t>nghĩa</a:t>
            </a:r>
            <a:r>
              <a:rPr lang="en-US" sz="1200" i="1" dirty="0"/>
              <a:t> </a:t>
            </a:r>
            <a:r>
              <a:rPr lang="en-US" sz="1200" i="1" dirty="0" err="1"/>
              <a:t>của</a:t>
            </a:r>
            <a:r>
              <a:rPr lang="en-US" sz="1200" i="1" dirty="0"/>
              <a:t> </a:t>
            </a:r>
            <a:r>
              <a:rPr lang="en-US" sz="1200" i="1" dirty="0" err="1"/>
              <a:t>các</a:t>
            </a:r>
            <a:r>
              <a:rPr lang="en-US" sz="1200" i="1" dirty="0"/>
              <a:t> </a:t>
            </a:r>
            <a:r>
              <a:rPr lang="en-US" sz="1200" i="1" dirty="0" err="1"/>
              <a:t>thành</a:t>
            </a:r>
            <a:r>
              <a:rPr lang="en-US" sz="1200" i="1" dirty="0"/>
              <a:t> </a:t>
            </a:r>
            <a:r>
              <a:rPr lang="en-US" sz="1200" i="1" dirty="0" err="1"/>
              <a:t>phần</a:t>
            </a:r>
            <a:endParaRPr lang="en-US" sz="1200" i="1" dirty="0"/>
          </a:p>
          <a:p>
            <a:pPr marL="171450" indent="-171450">
              <a:buFontTx/>
              <a:buChar char="-"/>
            </a:pPr>
            <a:r>
              <a:rPr lang="en-US" sz="1200" i="1" dirty="0" err="1"/>
              <a:t>Đoạn</a:t>
            </a:r>
            <a:r>
              <a:rPr lang="en-US" sz="1200" i="1" dirty="0"/>
              <a:t> code </a:t>
            </a:r>
            <a:r>
              <a:rPr lang="en-US" sz="1200" i="1" dirty="0" err="1"/>
              <a:t>áp</a:t>
            </a:r>
            <a:r>
              <a:rPr lang="en-US" sz="1200" i="1" dirty="0"/>
              <a:t> </a:t>
            </a:r>
            <a:r>
              <a:rPr lang="en-US" sz="1200" i="1" dirty="0" err="1"/>
              <a:t>dụng</a:t>
            </a:r>
            <a:endParaRPr lang="en-US" sz="1200" i="1" dirty="0"/>
          </a:p>
        </p:txBody>
      </p:sp>
    </p:spTree>
    <p:extLst>
      <p:ext uri="{BB962C8B-B14F-4D97-AF65-F5344CB8AC3E}">
        <p14:creationId xmlns:p14="http://schemas.microsoft.com/office/powerpoint/2010/main" val="21794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1AD9E-CE86-636A-43AA-8B74DAB7900A}"/>
            </a:ext>
          </a:extLst>
        </p:cNvPr>
        <p:cNvGrpSpPr/>
        <p:nvPr/>
      </p:nvGrpSpPr>
      <p:grpSpPr>
        <a:xfrm>
          <a:off x="0" y="0"/>
          <a:ext cx="0" cy="0"/>
          <a:chOff x="0" y="0"/>
          <a:chExt cx="0" cy="0"/>
        </a:xfrm>
      </p:grpSpPr>
      <p:pic>
        <p:nvPicPr>
          <p:cNvPr id="5" name="Picture 2" descr="FPT School of Business &amp; Technology | mandakh">
            <a:extLst>
              <a:ext uri="{FF2B5EF4-FFF2-40B4-BE49-F238E27FC236}">
                <a16:creationId xmlns:a16="http://schemas.microsoft.com/office/drawing/2014/main" id="{EE09F83D-FA91-1DD1-0B77-0AC430508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042" y="0"/>
            <a:ext cx="1714958" cy="80746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A8CA6C08-C9C6-F9DD-E69B-6091B07FE652}"/>
              </a:ext>
            </a:extLst>
          </p:cNvPr>
          <p:cNvSpPr>
            <a:spLocks noGrp="1"/>
          </p:cNvSpPr>
          <p:nvPr>
            <p:ph sz="half" idx="1"/>
          </p:nvPr>
        </p:nvSpPr>
        <p:spPr>
          <a:xfrm>
            <a:off x="723900" y="807460"/>
            <a:ext cx="5181600" cy="325392"/>
          </a:xfrm>
        </p:spPr>
        <p:txBody>
          <a:bodyPr>
            <a:normAutofit/>
          </a:bodyPr>
          <a:lstStyle/>
          <a:p>
            <a:pPr marL="0" indent="0">
              <a:buNone/>
            </a:pPr>
            <a:r>
              <a:rPr lang="en-US" sz="1600" b="1" dirty="0"/>
              <a:t>2. ZCR – Zero-Crossing Rate</a:t>
            </a:r>
          </a:p>
        </p:txBody>
      </p:sp>
      <p:sp>
        <p:nvSpPr>
          <p:cNvPr id="2" name="TextBox 1">
            <a:extLst>
              <a:ext uri="{FF2B5EF4-FFF2-40B4-BE49-F238E27FC236}">
                <a16:creationId xmlns:a16="http://schemas.microsoft.com/office/drawing/2014/main" id="{8E3E635B-2202-1795-1547-EE55112FF293}"/>
              </a:ext>
            </a:extLst>
          </p:cNvPr>
          <p:cNvSpPr txBox="1"/>
          <p:nvPr/>
        </p:nvSpPr>
        <p:spPr>
          <a:xfrm>
            <a:off x="1104900" y="2447925"/>
            <a:ext cx="2181110" cy="1015663"/>
          </a:xfrm>
          <a:prstGeom prst="rect">
            <a:avLst/>
          </a:prstGeom>
          <a:noFill/>
        </p:spPr>
        <p:txBody>
          <a:bodyPr wrap="none" rtlCol="0">
            <a:spAutoFit/>
          </a:bodyPr>
          <a:lstStyle/>
          <a:p>
            <a:r>
              <a:rPr lang="en-US" sz="1200" i="1" dirty="0"/>
              <a:t>Các </a:t>
            </a:r>
            <a:r>
              <a:rPr lang="en-US" sz="1200" i="1" dirty="0" err="1"/>
              <a:t>cái</a:t>
            </a:r>
            <a:r>
              <a:rPr lang="en-US" sz="1200" i="1" dirty="0"/>
              <a:t> </a:t>
            </a:r>
            <a:r>
              <a:rPr lang="en-US" sz="1200" i="1" dirty="0" err="1"/>
              <a:t>cần</a:t>
            </a:r>
            <a:r>
              <a:rPr lang="en-US" sz="1200" i="1" dirty="0"/>
              <a:t> </a:t>
            </a:r>
            <a:r>
              <a:rPr lang="en-US" sz="1200" i="1" dirty="0" err="1"/>
              <a:t>giải</a:t>
            </a:r>
            <a:r>
              <a:rPr lang="en-US" sz="1200" i="1" dirty="0"/>
              <a:t> </a:t>
            </a:r>
            <a:r>
              <a:rPr lang="en-US" sz="1200" i="1" dirty="0" err="1"/>
              <a:t>thích</a:t>
            </a:r>
            <a:r>
              <a:rPr lang="en-US" sz="1200" i="1" dirty="0"/>
              <a:t>:</a:t>
            </a:r>
          </a:p>
          <a:p>
            <a:pPr marL="171450" indent="-171450">
              <a:buFontTx/>
              <a:buChar char="-"/>
            </a:pPr>
            <a:r>
              <a:rPr lang="en-US" sz="1200" i="1" dirty="0"/>
              <a:t>Công </a:t>
            </a:r>
            <a:r>
              <a:rPr lang="en-US" sz="1200" i="1" dirty="0" err="1"/>
              <a:t>thức</a:t>
            </a:r>
            <a:endParaRPr lang="en-US" sz="1200" i="1" dirty="0"/>
          </a:p>
          <a:p>
            <a:pPr marL="171450" indent="-171450">
              <a:buFontTx/>
              <a:buChar char="-"/>
            </a:pPr>
            <a:r>
              <a:rPr lang="en-US" sz="1200" i="1" dirty="0"/>
              <a:t>Ý </a:t>
            </a:r>
            <a:r>
              <a:rPr lang="en-US" sz="1200" i="1" dirty="0" err="1"/>
              <a:t>nghĩa</a:t>
            </a:r>
            <a:r>
              <a:rPr lang="en-US" sz="1200" i="1" dirty="0"/>
              <a:t> </a:t>
            </a:r>
            <a:r>
              <a:rPr lang="en-US" sz="1200" i="1" dirty="0" err="1"/>
              <a:t>của</a:t>
            </a:r>
            <a:r>
              <a:rPr lang="en-US" sz="1200" i="1" dirty="0"/>
              <a:t> </a:t>
            </a:r>
            <a:r>
              <a:rPr lang="en-US" sz="1200" i="1" dirty="0" err="1"/>
              <a:t>công</a:t>
            </a:r>
            <a:r>
              <a:rPr lang="en-US" sz="1200" i="1" dirty="0"/>
              <a:t> </a:t>
            </a:r>
            <a:r>
              <a:rPr lang="en-US" sz="1200" i="1" dirty="0" err="1"/>
              <a:t>thức</a:t>
            </a:r>
            <a:endParaRPr lang="en-US" sz="1200" i="1" dirty="0"/>
          </a:p>
          <a:p>
            <a:pPr marL="171450" indent="-171450">
              <a:buFontTx/>
              <a:buChar char="-"/>
            </a:pPr>
            <a:r>
              <a:rPr lang="en-US" sz="1200" i="1" dirty="0"/>
              <a:t>Ý </a:t>
            </a:r>
            <a:r>
              <a:rPr lang="en-US" sz="1200" i="1" dirty="0" err="1"/>
              <a:t>nghĩa</a:t>
            </a:r>
            <a:r>
              <a:rPr lang="en-US" sz="1200" i="1" dirty="0"/>
              <a:t> </a:t>
            </a:r>
            <a:r>
              <a:rPr lang="en-US" sz="1200" i="1" dirty="0" err="1"/>
              <a:t>của</a:t>
            </a:r>
            <a:r>
              <a:rPr lang="en-US" sz="1200" i="1" dirty="0"/>
              <a:t> </a:t>
            </a:r>
            <a:r>
              <a:rPr lang="en-US" sz="1200" i="1" dirty="0" err="1"/>
              <a:t>các</a:t>
            </a:r>
            <a:r>
              <a:rPr lang="en-US" sz="1200" i="1" dirty="0"/>
              <a:t> </a:t>
            </a:r>
            <a:r>
              <a:rPr lang="en-US" sz="1200" i="1" dirty="0" err="1"/>
              <a:t>thành</a:t>
            </a:r>
            <a:r>
              <a:rPr lang="en-US" sz="1200" i="1" dirty="0"/>
              <a:t> </a:t>
            </a:r>
            <a:r>
              <a:rPr lang="en-US" sz="1200" i="1" dirty="0" err="1"/>
              <a:t>phần</a:t>
            </a:r>
            <a:endParaRPr lang="en-US" sz="1200" i="1" dirty="0"/>
          </a:p>
          <a:p>
            <a:pPr marL="171450" indent="-171450">
              <a:buFontTx/>
              <a:buChar char="-"/>
            </a:pPr>
            <a:r>
              <a:rPr lang="en-US" sz="1200" i="1" dirty="0" err="1"/>
              <a:t>Đoạn</a:t>
            </a:r>
            <a:r>
              <a:rPr lang="en-US" sz="1200" i="1" dirty="0"/>
              <a:t> code </a:t>
            </a:r>
            <a:r>
              <a:rPr lang="en-US" sz="1200" i="1" dirty="0" err="1"/>
              <a:t>áp</a:t>
            </a:r>
            <a:r>
              <a:rPr lang="en-US" sz="1200" i="1" dirty="0"/>
              <a:t> </a:t>
            </a:r>
            <a:r>
              <a:rPr lang="en-US" sz="1200" i="1" dirty="0" err="1"/>
              <a:t>dụng</a:t>
            </a:r>
            <a:endParaRPr lang="en-US" sz="1200" i="1" dirty="0"/>
          </a:p>
        </p:txBody>
      </p:sp>
    </p:spTree>
    <p:extLst>
      <p:ext uri="{BB962C8B-B14F-4D97-AF65-F5344CB8AC3E}">
        <p14:creationId xmlns:p14="http://schemas.microsoft.com/office/powerpoint/2010/main" val="217033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ab2d60f-e614-4f9d-b2ad-9fb1397f2efe}" enabled="0" method="" siteId="{fab2d60f-e614-4f9d-b2ad-9fb1397f2efe}" removed="1"/>
</clbl:labelList>
</file>

<file path=docProps/app.xml><?xml version="1.0" encoding="utf-8"?>
<Properties xmlns="http://schemas.openxmlformats.org/officeDocument/2006/extended-properties" xmlns:vt="http://schemas.openxmlformats.org/officeDocument/2006/docPropsVTypes">
  <TotalTime>330</TotalTime>
  <Words>3603</Words>
  <Application>Microsoft Office PowerPoint</Application>
  <PresentationFormat>Widescreen</PresentationFormat>
  <Paragraphs>328</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TRUNG KIEN</dc:creator>
  <cp:lastModifiedBy>NGUYEN TRUNG KIEN</cp:lastModifiedBy>
  <cp:revision>5</cp:revision>
  <dcterms:created xsi:type="dcterms:W3CDTF">2025-08-08T04:10:07Z</dcterms:created>
  <dcterms:modified xsi:type="dcterms:W3CDTF">2025-08-25T07:11:35Z</dcterms:modified>
</cp:coreProperties>
</file>