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0" r:id="rId6"/>
    <p:sldId id="274" r:id="rId7"/>
    <p:sldId id="268" r:id="rId8"/>
    <p:sldId id="269" r:id="rId9"/>
    <p:sldId id="261" r:id="rId10"/>
    <p:sldId id="275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4"/>
    <p:restoredTop sz="94719"/>
  </p:normalViewPr>
  <p:slideViewPr>
    <p:cSldViewPr snapToGrid="0" snapToObjects="1">
      <p:cViewPr varScale="1">
        <p:scale>
          <a:sx n="140" d="100"/>
          <a:sy n="140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 architecture</a:t>
            </a:r>
          </a:p>
          <a:p>
            <a:r>
              <a:rPr lang="en-US" dirty="0"/>
              <a:t>Mobile app for both platforms mainly just for presentation </a:t>
            </a:r>
          </a:p>
          <a:p>
            <a:r>
              <a:rPr lang="en-US" dirty="0"/>
              <a:t>Our App server for main logic </a:t>
            </a:r>
          </a:p>
          <a:p>
            <a:r>
              <a:rPr lang="en-US" dirty="0"/>
              <a:t>External database to increase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 are use cases: clean architecture means having one component for each use case. Two interfaces . In and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63125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37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SafeStreets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Tiberio</a:t>
            </a:r>
            <a:r>
              <a:rPr lang="en-US" sz="3200" dirty="0"/>
              <a:t> </a:t>
            </a:r>
            <a:r>
              <a:rPr lang="en-US" sz="3200" dirty="0" err="1"/>
              <a:t>Galbiati</a:t>
            </a:r>
            <a:r>
              <a:rPr lang="en-US" sz="3200" dirty="0"/>
              <a:t> – </a:t>
            </a:r>
            <a:r>
              <a:rPr lang="en-US" sz="3200" dirty="0" err="1"/>
              <a:t>Saeid</a:t>
            </a:r>
            <a:r>
              <a:rPr lang="en-US" sz="3200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AC7A0-B2CA-A947-B2C8-6424AA7C138A}"/>
              </a:ext>
            </a:extLst>
          </p:cNvPr>
          <p:cNvSpPr txBox="1"/>
          <p:nvPr/>
        </p:nvSpPr>
        <p:spPr>
          <a:xfrm>
            <a:off x="2784344" y="3987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--API--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0122-EA80-8247-A031-566A6A8C7CB6}"/>
              </a:ext>
            </a:extLst>
          </p:cNvPr>
          <p:cNvSpPr txBox="1"/>
          <p:nvPr/>
        </p:nvSpPr>
        <p:spPr>
          <a:xfrm>
            <a:off x="8669938" y="40597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--SSL--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04F676-AA3D-DB4B-91C5-4DDE8101F6AB}"/>
              </a:ext>
            </a:extLst>
          </p:cNvPr>
          <p:cNvGrpSpPr/>
          <p:nvPr/>
        </p:nvGrpSpPr>
        <p:grpSpPr>
          <a:xfrm>
            <a:off x="394978" y="2520759"/>
            <a:ext cx="2208563" cy="3447288"/>
            <a:chOff x="639412" y="2221992"/>
            <a:chExt cx="2208563" cy="34472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6A7968-73F5-AF4A-B15A-2288A453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50"/>
            <a:stretch/>
          </p:blipFill>
          <p:spPr>
            <a:xfrm>
              <a:off x="639412" y="2221992"/>
              <a:ext cx="2208563" cy="344728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6498123-492D-FF49-8AE5-0AB54D8D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122" y="3873208"/>
              <a:ext cx="745583" cy="92580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67354-8BE1-494A-84B5-51FF580E39FA}"/>
              </a:ext>
            </a:extLst>
          </p:cNvPr>
          <p:cNvGrpSpPr/>
          <p:nvPr/>
        </p:nvGrpSpPr>
        <p:grpSpPr>
          <a:xfrm>
            <a:off x="9643129" y="2448331"/>
            <a:ext cx="2045270" cy="3447288"/>
            <a:chOff x="9887563" y="2149564"/>
            <a:chExt cx="2045270" cy="34472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6395B6-F895-1D40-9A72-25DEA7993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25"/>
            <a:stretch/>
          </p:blipFill>
          <p:spPr>
            <a:xfrm>
              <a:off x="9887563" y="2149564"/>
              <a:ext cx="2045270" cy="3447288"/>
            </a:xfrm>
            <a:prstGeom prst="rect">
              <a:avLst/>
            </a:prstGeom>
          </p:spPr>
        </p:pic>
        <p:pic>
          <p:nvPicPr>
            <p:cNvPr id="27" name="Picture 26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2225B208-87C2-E04A-B85C-8E300968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7042" y="3641262"/>
              <a:ext cx="1062462" cy="10624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40EA06-C085-7E41-B264-05EEF62A006E}"/>
              </a:ext>
            </a:extLst>
          </p:cNvPr>
          <p:cNvGrpSpPr/>
          <p:nvPr/>
        </p:nvGrpSpPr>
        <p:grpSpPr>
          <a:xfrm>
            <a:off x="3642814" y="2448331"/>
            <a:ext cx="4928616" cy="3447288"/>
            <a:chOff x="3887248" y="2149564"/>
            <a:chExt cx="4928616" cy="34472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5B0B4F-8B29-F444-8176-4E47A248A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4" r="27446"/>
            <a:stretch/>
          </p:blipFill>
          <p:spPr>
            <a:xfrm>
              <a:off x="3887248" y="2149564"/>
              <a:ext cx="4928616" cy="3447288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BF85C593-FB8F-0E4F-8050-4BFD6F9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733" y="3429000"/>
              <a:ext cx="1711356" cy="1711356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85BE38-7EE1-A54F-831E-4DE0169B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762" y="405787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824A7-7DAA-3C42-88A7-A81C0C4F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24" y="1788501"/>
            <a:ext cx="10247376" cy="48234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Mobile App components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9CD81-5508-D64A-8E38-DC4EF6DE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6" y="2055813"/>
            <a:ext cx="9689706" cy="4585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BC34CC-7E49-C242-8ECE-9880297D29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DFBAC2-657F-8746-9F98-3FABC49E4EE7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Server Components architecture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4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0205EE-4646-3B46-8932-AE42D7FC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33805"/>
            <a:ext cx="8507506" cy="4785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4124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Picture</a:t>
            </a:r>
          </a:p>
          <a:p>
            <a:r>
              <a:rPr lang="en-US" dirty="0">
                <a:latin typeface="Futura Light" pitchFamily="2" charset="77"/>
              </a:rPr>
              <a:t>Location</a:t>
            </a:r>
          </a:p>
          <a:p>
            <a:r>
              <a:rPr lang="en-US" dirty="0">
                <a:latin typeface="Futura Light" pitchFamily="2" charset="77"/>
              </a:rPr>
              <a:t>Kind of violation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Automatic generation</a:t>
            </a:r>
          </a:p>
          <a:p>
            <a:r>
              <a:rPr lang="en-US" dirty="0">
                <a:latin typeface="Futura Light" pitchFamily="2" charset="77"/>
              </a:rPr>
              <a:t>Approval by policemen</a:t>
            </a:r>
          </a:p>
          <a:p>
            <a:endParaRPr lang="en-US" dirty="0">
              <a:latin typeface="Futura Light" pitchFamily="2" charset="77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Heatmap</a:t>
            </a:r>
          </a:p>
          <a:p>
            <a:r>
              <a:rPr lang="en-US" dirty="0">
                <a:latin typeface="Futura Light" pitchFamily="2" charset="77"/>
              </a:rPr>
              <a:t>Statistics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826944"/>
            <a:ext cx="11146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Form: </a:t>
            </a:r>
            <a:r>
              <a:rPr lang="en-GB" sz="2400" b="1" dirty="0">
                <a:latin typeface="Futura Light" pitchFamily="2" charset="77"/>
              </a:rPr>
              <a:t>User must be able to choose the kind of violation from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Date, time and position should be automatically added to the violation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The user must be able to select the vehicle to report in case there are other vehicles in picture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Heatmap: an interactive map with a colored overlay to show how many violations happened in each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Application must be able to automatically generate a ticket and let policemen approve them</a:t>
            </a:r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5" y="2354217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HD camera</a:t>
            </a:r>
          </a:p>
          <a:p>
            <a:r>
              <a:rPr lang="en-US" b="1" dirty="0">
                <a:latin typeface="Futura Light" pitchFamily="2" charset="77"/>
              </a:rPr>
              <a:t>GPS location with at least 5m accuracy 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4072811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Plate Recognition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Accuracy &gt; 95%</a:t>
            </a:r>
          </a:p>
          <a:p>
            <a:r>
              <a:rPr lang="en-US" b="1" dirty="0">
                <a:latin typeface="Futura Light" pitchFamily="2" charset="77"/>
              </a:rPr>
              <a:t>No manual insertion</a:t>
            </a:r>
            <a:endParaRPr lang="en-US" b="1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A038D9F-F595-B840-AABB-25A2CB9FE815}"/>
              </a:ext>
            </a:extLst>
          </p:cNvPr>
          <p:cNvSpPr txBox="1">
            <a:spLocks/>
          </p:cNvSpPr>
          <p:nvPr/>
        </p:nvSpPr>
        <p:spPr>
          <a:xfrm>
            <a:off x="8227899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Authority integration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Verified accounts</a:t>
            </a:r>
          </a:p>
          <a:p>
            <a:r>
              <a:rPr lang="en-US" b="1" dirty="0">
                <a:latin typeface="Futura Light" pitchFamily="2" charset="77"/>
              </a:rPr>
              <a:t>Access to vehicle registration databases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49466C-B5AE-4B6B-8916-DFAB777A37B0}"/>
              </a:ext>
            </a:extLst>
          </p:cNvPr>
          <p:cNvSpPr txBox="1"/>
          <p:nvPr/>
        </p:nvSpPr>
        <p:spPr>
          <a:xfrm>
            <a:off x="1714598" y="1817591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abstract 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User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name: one Name,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surname: one Surname,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email: one Email,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password: one Password,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Bool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minedInfo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,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4569-08BD-4002-82CA-D9D76BFF18C3}"/>
              </a:ext>
            </a:extLst>
          </p:cNvPr>
          <p:cNvSpPr txBox="1"/>
          <p:nvPr/>
        </p:nvSpPr>
        <p:spPr>
          <a:xfrm>
            <a:off x="1714598" y="3898229"/>
            <a:ext cx="27703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Customer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F3B07-6D30-430E-8342-FF910AE28FE1}"/>
              </a:ext>
            </a:extLst>
          </p:cNvPr>
          <p:cNvSpPr/>
          <p:nvPr/>
        </p:nvSpPr>
        <p:spPr>
          <a:xfrm>
            <a:off x="1714598" y="5129335"/>
            <a:ext cx="29193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User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True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61976-A3BE-4009-96A3-CFD8078F5894}"/>
              </a:ext>
            </a:extLst>
          </p:cNvPr>
          <p:cNvSpPr txBox="1"/>
          <p:nvPr/>
        </p:nvSpPr>
        <p:spPr>
          <a:xfrm>
            <a:off x="7122051" y="3898229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  <a:p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{}</a:t>
            </a:r>
          </a:p>
          <a:p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OffenderFinder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6BA33-2B0B-4165-B3E3-4D22882BF0D4}"/>
              </a:ext>
            </a:extLst>
          </p:cNvPr>
          <p:cNvSpPr txBox="1"/>
          <p:nvPr/>
        </p:nvSpPr>
        <p:spPr>
          <a:xfrm>
            <a:off x="7122051" y="1817591"/>
            <a:ext cx="3900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23CF7-D101-3348-AE4F-72B5A56157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718AFBD-10B5-CD45-B75D-4F5327853E96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Signatures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505969" y="2715057"/>
            <a:ext cx="34956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utura Light"/>
                <a:cs typeface="Arial" panose="020B0604020202020204" pitchFamily="34" charset="0"/>
              </a:rPr>
              <a:t>// Each violation has only one corresponding ticket</a:t>
            </a:r>
            <a:endParaRPr lang="fa-IR" dirty="0">
              <a:latin typeface="Futura Light"/>
              <a:cs typeface="Arial" panose="020B0604020202020204" pitchFamily="34" charset="0"/>
            </a:endParaRPr>
          </a:p>
          <a:p>
            <a:endParaRPr lang="en-US" dirty="0">
              <a:latin typeface="Futura Light"/>
              <a:cs typeface="Arial" panose="020B0604020202020204" pitchFamily="34" charset="0"/>
            </a:endParaRPr>
          </a:p>
          <a:p>
            <a:endParaRPr lang="en-US" dirty="0">
              <a:latin typeface="Futura Light"/>
              <a:cs typeface="Arial" panose="020B0604020202020204" pitchFamily="34" charset="0"/>
            </a:endParaRPr>
          </a:p>
          <a:p>
            <a:r>
              <a:rPr lang="en-US" dirty="0">
                <a:latin typeface="Futura Light"/>
                <a:cs typeface="Arial" panose="020B0604020202020204" pitchFamily="34" charset="0"/>
              </a:rPr>
              <a:t>fact </a:t>
            </a:r>
            <a:r>
              <a:rPr lang="en-US" b="1" dirty="0" err="1">
                <a:latin typeface="Futura Light"/>
                <a:cs typeface="Arial" panose="020B0604020202020204" pitchFamily="34" charset="0"/>
              </a:rPr>
              <a:t>EachViolatioContainsOneTicket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{</a:t>
            </a:r>
          </a:p>
          <a:p>
            <a:r>
              <a:rPr lang="en-US" dirty="0">
                <a:latin typeface="Futura Light"/>
                <a:cs typeface="Arial" panose="020B0604020202020204" pitchFamily="34" charset="0"/>
              </a:rPr>
              <a:t>one t : Ticket , v : Violation |</a:t>
            </a:r>
          </a:p>
          <a:p>
            <a:r>
              <a:rPr lang="en-US" dirty="0" err="1">
                <a:latin typeface="Futura Light"/>
                <a:cs typeface="Arial" panose="020B0604020202020204" pitchFamily="34" charset="0"/>
              </a:rPr>
              <a:t>t.violations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= v</a:t>
            </a:r>
            <a:endParaRPr lang="fa-IR" dirty="0">
              <a:latin typeface="Futura Light"/>
              <a:cs typeface="Arial" panose="020B0604020202020204" pitchFamily="34" charset="0"/>
            </a:endParaRPr>
          </a:p>
          <a:p>
            <a:r>
              <a:rPr lang="fa-IR" dirty="0">
                <a:latin typeface="Futura Light"/>
                <a:cs typeface="Arial" panose="020B0604020202020204" pitchFamily="34" charset="0"/>
              </a:rPr>
              <a:t>{</a:t>
            </a:r>
            <a:endParaRPr lang="en-US" dirty="0">
              <a:latin typeface="Futura Light"/>
              <a:cs typeface="Arial" panose="020B0604020202020204" pitchFamily="34" charset="0"/>
            </a:endParaRPr>
          </a:p>
          <a:p>
            <a:endParaRPr lang="en-US" dirty="0">
              <a:latin typeface="Futura Light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B5CA4-B2E5-455A-AFEE-82507FE9222D}"/>
              </a:ext>
            </a:extLst>
          </p:cNvPr>
          <p:cNvSpPr/>
          <p:nvPr/>
        </p:nvSpPr>
        <p:spPr>
          <a:xfrm>
            <a:off x="8038954" y="2438058"/>
            <a:ext cx="38208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Futura Light"/>
              <a:cs typeface="Arial" panose="020B0604020202020204" pitchFamily="34" charset="0"/>
            </a:endParaRPr>
          </a:p>
          <a:p>
            <a:r>
              <a:rPr lang="en-US" dirty="0">
                <a:latin typeface="Futura Light"/>
                <a:cs typeface="Arial" panose="020B0604020202020204" pitchFamily="34" charset="0"/>
              </a:rPr>
              <a:t>// location of an </a:t>
            </a:r>
            <a:r>
              <a:rPr lang="en-US" dirty="0" err="1">
                <a:latin typeface="Futura Light"/>
                <a:cs typeface="Arial" panose="020B0604020202020204" pitchFamily="34" charset="0"/>
              </a:rPr>
              <a:t>EndUser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should be equal to the reverse geocoding address</a:t>
            </a:r>
          </a:p>
          <a:p>
            <a:endParaRPr lang="en-US" dirty="0">
              <a:latin typeface="Futura Light"/>
              <a:cs typeface="Arial" panose="020B0604020202020204" pitchFamily="34" charset="0"/>
            </a:endParaRPr>
          </a:p>
          <a:p>
            <a:endParaRPr lang="en-US" dirty="0">
              <a:latin typeface="Futura Light"/>
              <a:cs typeface="Arial" panose="020B0604020202020204" pitchFamily="34" charset="0"/>
            </a:endParaRPr>
          </a:p>
          <a:p>
            <a:r>
              <a:rPr lang="en-US" dirty="0">
                <a:latin typeface="Futura Light"/>
                <a:cs typeface="Arial" panose="020B0604020202020204" pitchFamily="34" charset="0"/>
              </a:rPr>
              <a:t>fact </a:t>
            </a:r>
            <a:r>
              <a:rPr lang="en-US" b="1" dirty="0" err="1">
                <a:latin typeface="Futura Light"/>
                <a:cs typeface="Arial" panose="020B0604020202020204" pitchFamily="34" charset="0"/>
              </a:rPr>
              <a:t>EqualLocationForEndUserAndGeo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{</a:t>
            </a:r>
          </a:p>
          <a:p>
            <a:r>
              <a:rPr lang="en-US" dirty="0">
                <a:latin typeface="Futura Light"/>
                <a:cs typeface="Arial" panose="020B0604020202020204" pitchFamily="34" charset="0"/>
              </a:rPr>
              <a:t>one </a:t>
            </a:r>
            <a:r>
              <a:rPr lang="en-US" dirty="0" err="1">
                <a:latin typeface="Futura Light"/>
                <a:cs typeface="Arial" panose="020B0604020202020204" pitchFamily="34" charset="0"/>
              </a:rPr>
              <a:t>revGeo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: </a:t>
            </a:r>
            <a:r>
              <a:rPr lang="en-US" dirty="0" err="1">
                <a:latin typeface="Futura Light"/>
                <a:cs typeface="Arial" panose="020B0604020202020204" pitchFamily="34" charset="0"/>
              </a:rPr>
              <a:t>ReverseGeoCoding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|</a:t>
            </a:r>
          </a:p>
          <a:p>
            <a:r>
              <a:rPr lang="en-US" dirty="0">
                <a:latin typeface="Futura Light"/>
                <a:cs typeface="Arial" panose="020B0604020202020204" pitchFamily="34" charset="0"/>
              </a:rPr>
              <a:t>one u : </a:t>
            </a:r>
            <a:r>
              <a:rPr lang="en-US" dirty="0" err="1">
                <a:latin typeface="Futura Light"/>
                <a:cs typeface="Arial" panose="020B0604020202020204" pitchFamily="34" charset="0"/>
              </a:rPr>
              <a:t>EndUser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|</a:t>
            </a:r>
          </a:p>
          <a:p>
            <a:r>
              <a:rPr lang="en-US" dirty="0" err="1">
                <a:latin typeface="Futura Light"/>
                <a:cs typeface="Arial" panose="020B0604020202020204" pitchFamily="34" charset="0"/>
              </a:rPr>
              <a:t>revGeo.loc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Futura Light"/>
                <a:cs typeface="Arial" panose="020B0604020202020204" pitchFamily="34" charset="0"/>
              </a:rPr>
              <a:t>u.userLocation</a:t>
            </a:r>
            <a:endParaRPr lang="en-US" dirty="0">
              <a:latin typeface="Futura Light"/>
              <a:cs typeface="Arial" panose="020B0604020202020204" pitchFamily="34" charset="0"/>
            </a:endParaRPr>
          </a:p>
          <a:p>
            <a:r>
              <a:rPr lang="en-US" dirty="0">
                <a:latin typeface="Futura Light"/>
                <a:cs typeface="Arial" panose="020B0604020202020204" pitchFamily="34" charset="0"/>
              </a:rPr>
              <a:t>}</a:t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Facts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4348181" y="2545736"/>
            <a:ext cx="34956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Futura Light"/>
                <a:cs typeface="Arial" panose="020B0604020202020204" pitchFamily="34" charset="0"/>
              </a:rPr>
              <a:t>// Each Ticket Issued by one Authority</a:t>
            </a:r>
          </a:p>
          <a:p>
            <a:endParaRPr lang="en-US" dirty="0">
              <a:latin typeface="Futura Light"/>
              <a:cs typeface="Arial" panose="020B0604020202020204" pitchFamily="34" charset="0"/>
            </a:endParaRPr>
          </a:p>
          <a:p>
            <a:br>
              <a:rPr lang="en-US" dirty="0">
                <a:latin typeface="Futura Light"/>
                <a:cs typeface="Arial" panose="020B0604020202020204" pitchFamily="34" charset="0"/>
              </a:rPr>
            </a:br>
            <a:r>
              <a:rPr lang="en-US" dirty="0">
                <a:latin typeface="Futura Light"/>
                <a:cs typeface="Arial" panose="020B0604020202020204" pitchFamily="34" charset="0"/>
              </a:rPr>
              <a:t>fact </a:t>
            </a:r>
          </a:p>
          <a:p>
            <a:r>
              <a:rPr lang="en-US" b="1" dirty="0" err="1">
                <a:latin typeface="Futura Light"/>
                <a:cs typeface="Arial" panose="020B0604020202020204" pitchFamily="34" charset="0"/>
              </a:rPr>
              <a:t>EachTicketOneAuthority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dirty="0">
                <a:latin typeface="Futura Light"/>
                <a:cs typeface="Arial" panose="020B0604020202020204" pitchFamily="34" charset="0"/>
              </a:rPr>
            </a:br>
            <a:r>
              <a:rPr lang="en-US" dirty="0">
                <a:latin typeface="Futura Light"/>
                <a:cs typeface="Arial" panose="020B0604020202020204" pitchFamily="34" charset="0"/>
              </a:rPr>
              <a:t>all t: Ticket | one au: Authority | </a:t>
            </a:r>
            <a:r>
              <a:rPr lang="en-US" dirty="0" err="1">
                <a:latin typeface="Futura Light"/>
                <a:cs typeface="Arial" panose="020B0604020202020204" pitchFamily="34" charset="0"/>
              </a:rPr>
              <a:t>au.tickets</a:t>
            </a:r>
            <a:r>
              <a:rPr lang="en-US" dirty="0">
                <a:latin typeface="Futura Light"/>
                <a:cs typeface="Arial" panose="020B0604020202020204" pitchFamily="34" charset="0"/>
              </a:rPr>
              <a:t> = 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39" y="208727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500</Words>
  <Application>Microsoft Macintosh PowerPoint</Application>
  <PresentationFormat>Widescreen</PresentationFormat>
  <Paragraphs>97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Futura</vt:lpstr>
      <vt:lpstr>Futura Light</vt:lpstr>
      <vt:lpstr>Futura Medium</vt:lpstr>
      <vt:lpstr>Office Theme</vt:lpstr>
      <vt:lpstr>SafeStreets</vt:lpstr>
      <vt:lpstr>PowerPoint Presentation</vt:lpstr>
      <vt:lpstr>Goals &amp; use-cases of the system   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architecture</vt:lpstr>
      <vt:lpstr>Components &amp; clean architecture</vt:lpstr>
      <vt:lpstr>Components &amp; clean architecture</vt:lpstr>
      <vt:lpstr>Implementation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Tiberio Galbiati</cp:lastModifiedBy>
  <cp:revision>36</cp:revision>
  <dcterms:created xsi:type="dcterms:W3CDTF">2020-02-03T09:49:28Z</dcterms:created>
  <dcterms:modified xsi:type="dcterms:W3CDTF">2020-02-12T16:08:58Z</dcterms:modified>
</cp:coreProperties>
</file>