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87" r:id="rId6"/>
    <p:sldId id="301" r:id="rId7"/>
    <p:sldId id="288" r:id="rId8"/>
    <p:sldId id="284" r:id="rId9"/>
    <p:sldId id="281" r:id="rId10"/>
    <p:sldId id="289" r:id="rId11"/>
    <p:sldId id="285" r:id="rId12"/>
    <p:sldId id="282" r:id="rId13"/>
    <p:sldId id="296" r:id="rId14"/>
    <p:sldId id="302" r:id="rId15"/>
    <p:sldId id="293" r:id="rId16"/>
    <p:sldId id="310" r:id="rId17"/>
    <p:sldId id="303" r:id="rId18"/>
    <p:sldId id="305" r:id="rId19"/>
    <p:sldId id="304" r:id="rId20"/>
    <p:sldId id="306" r:id="rId21"/>
    <p:sldId id="313" r:id="rId22"/>
    <p:sldId id="286" r:id="rId23"/>
    <p:sldId id="311" r:id="rId24"/>
    <p:sldId id="312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A56"/>
    <a:srgbClr val="F39800"/>
    <a:srgbClr val="6C6C6C"/>
    <a:srgbClr val="FF6C3E"/>
    <a:srgbClr val="4199CC"/>
    <a:srgbClr val="999999"/>
    <a:srgbClr val="40404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2261" autoAdjust="0"/>
  </p:normalViewPr>
  <p:slideViewPr>
    <p:cSldViewPr snapToGrid="0">
      <p:cViewPr varScale="1">
        <p:scale>
          <a:sx n="79" d="100"/>
          <a:sy n="79" d="100"/>
        </p:scale>
        <p:origin x="70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F099-578E-4E86-AD12-FF9E5BEE1F82}" type="datetimeFigureOut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B3D1-06D4-4639-99E8-A4D864A16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628" y="127875"/>
            <a:ext cx="10056743" cy="36720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850718"/>
            <a:ext cx="12192000" cy="3007282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139430" y="3927794"/>
            <a:ext cx="1247086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Study on Convolutional Neural Networks Variant for Face Mask Classification</a:t>
            </a:r>
          </a:p>
        </p:txBody>
      </p:sp>
      <p:cxnSp>
        <p:nvCxnSpPr>
          <p:cNvPr id="13" name="直接连接符 12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>
            <a:extLst>
              <a:ext uri="{FF2B5EF4-FFF2-40B4-BE49-F238E27FC236}">
                <a16:creationId xmlns:a16="http://schemas.microsoft.com/office/drawing/2014/main" id="{364785B4-DF70-4D5C-B400-8E7808A818B3}"/>
              </a:ext>
            </a:extLst>
          </p:cNvPr>
          <p:cNvCxnSpPr/>
          <p:nvPr/>
        </p:nvCxnSpPr>
        <p:spPr>
          <a:xfrm rot="5400000">
            <a:off x="6268406" y="1972208"/>
            <a:ext cx="0" cy="68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41FCE2-9563-4E5F-8F87-C1315C587022}"/>
              </a:ext>
            </a:extLst>
          </p:cNvPr>
          <p:cNvSpPr txBox="1"/>
          <p:nvPr/>
        </p:nvSpPr>
        <p:spPr>
          <a:xfrm>
            <a:off x="1232297" y="5486930"/>
            <a:ext cx="97274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Team ID:39		Presenter: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Zihong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Sun</a:t>
            </a:r>
          </a:p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Team Members: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Siriporn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Pattamaset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, Muhammad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Rifki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Kurniawan, </a:t>
            </a:r>
          </a:p>
          <a:p>
            <a:pPr algn="ctr"/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Casarico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Massimo,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Qixiu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Yang,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Galbiati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Tiberio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, Lu Xu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227828" y="279944"/>
            <a:ext cx="528426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D46183F-9C33-4E05-AB4B-86B17AA8D9CD}"/>
              </a:ext>
            </a:extLst>
          </p:cNvPr>
          <p:cNvGrpSpPr/>
          <p:nvPr/>
        </p:nvGrpSpPr>
        <p:grpSpPr>
          <a:xfrm>
            <a:off x="5066740" y="2007927"/>
            <a:ext cx="6041756" cy="1933995"/>
            <a:chOff x="4017302" y="1887432"/>
            <a:chExt cx="3964138" cy="790815"/>
          </a:xfrm>
        </p:grpSpPr>
        <p:sp>
          <p:nvSpPr>
            <p:cNvPr id="110" name="任意多边形 73">
              <a:extLst>
                <a:ext uri="{FF2B5EF4-FFF2-40B4-BE49-F238E27FC236}">
                  <a16:creationId xmlns:a16="http://schemas.microsoft.com/office/drawing/2014/main" id="{D015D00B-B9E8-4A3B-9038-A57EAA1446E0}"/>
                </a:ext>
              </a:extLst>
            </p:cNvPr>
            <p:cNvSpPr/>
            <p:nvPr/>
          </p:nvSpPr>
          <p:spPr>
            <a:xfrm>
              <a:off x="4017302" y="1887432"/>
              <a:ext cx="3850349" cy="567270"/>
            </a:xfrm>
            <a:custGeom>
              <a:avLst/>
              <a:gdLst>
                <a:gd name="connsiteX0" fmla="*/ 0 w 3850349"/>
                <a:gd name="connsiteY0" fmla="*/ 0 h 567270"/>
                <a:gd name="connsiteX1" fmla="*/ 3566714 w 3850349"/>
                <a:gd name="connsiteY1" fmla="*/ 0 h 567270"/>
                <a:gd name="connsiteX2" fmla="*/ 3850349 w 3850349"/>
                <a:gd name="connsiteY2" fmla="*/ 283635 h 567270"/>
                <a:gd name="connsiteX3" fmla="*/ 3566714 w 3850349"/>
                <a:gd name="connsiteY3" fmla="*/ 567270 h 567270"/>
                <a:gd name="connsiteX4" fmla="*/ 592483 w 3850349"/>
                <a:gd name="connsiteY4" fmla="*/ 567270 h 567270"/>
                <a:gd name="connsiteX5" fmla="*/ 504765 w 3850349"/>
                <a:gd name="connsiteY5" fmla="*/ 449966 h 567270"/>
                <a:gd name="connsiteX6" fmla="*/ 28846 w 3850349"/>
                <a:gd name="connsiteY6" fmla="*/ 1752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0349" h="567270">
                  <a:moveTo>
                    <a:pt x="0" y="0"/>
                  </a:moveTo>
                  <a:lnTo>
                    <a:pt x="3566714" y="0"/>
                  </a:lnTo>
                  <a:lnTo>
                    <a:pt x="3850349" y="283635"/>
                  </a:lnTo>
                  <a:lnTo>
                    <a:pt x="3566714" y="567270"/>
                  </a:lnTo>
                  <a:lnTo>
                    <a:pt x="592483" y="567270"/>
                  </a:lnTo>
                  <a:lnTo>
                    <a:pt x="504765" y="449966"/>
                  </a:lnTo>
                  <a:cubicBezTo>
                    <a:pt x="367864" y="284081"/>
                    <a:pt x="207536" y="138245"/>
                    <a:pt x="28846" y="17524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11" name="TextBox 30">
              <a:extLst>
                <a:ext uri="{FF2B5EF4-FFF2-40B4-BE49-F238E27FC236}">
                  <a16:creationId xmlns:a16="http://schemas.microsoft.com/office/drawing/2014/main" id="{27F66ECF-FC37-4797-8AD9-EE8C6239F807}"/>
                </a:ext>
              </a:extLst>
            </p:cNvPr>
            <p:cNvSpPr txBox="1"/>
            <p:nvPr/>
          </p:nvSpPr>
          <p:spPr>
            <a:xfrm>
              <a:off x="4555672" y="1967972"/>
              <a:ext cx="3425768" cy="710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Colaboratory</a:t>
              </a: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A </a:t>
              </a:r>
              <a:r>
                <a:rPr lang="en-US" altLang="zh-CN" sz="22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</a:t>
              </a: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notebook environment that requires no setup and runs entirely in the cloud</a:t>
              </a:r>
            </a:p>
            <a:p>
              <a:pPr algn="ctr"/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任意多边形 79">
            <a:extLst>
              <a:ext uri="{FF2B5EF4-FFF2-40B4-BE49-F238E27FC236}">
                <a16:creationId xmlns:a16="http://schemas.microsoft.com/office/drawing/2014/main" id="{F0305B58-FD8D-4634-8650-248CABCD0B0B}"/>
              </a:ext>
            </a:extLst>
          </p:cNvPr>
          <p:cNvSpPr/>
          <p:nvPr/>
        </p:nvSpPr>
        <p:spPr>
          <a:xfrm>
            <a:off x="5996341" y="3604464"/>
            <a:ext cx="4938729" cy="1155304"/>
          </a:xfrm>
          <a:custGeom>
            <a:avLst/>
            <a:gdLst>
              <a:gd name="connsiteX0" fmla="*/ 0 w 2854165"/>
              <a:gd name="connsiteY0" fmla="*/ 0 h 567270"/>
              <a:gd name="connsiteX1" fmla="*/ 2570530 w 2854165"/>
              <a:gd name="connsiteY1" fmla="*/ 0 h 567270"/>
              <a:gd name="connsiteX2" fmla="*/ 2854165 w 2854165"/>
              <a:gd name="connsiteY2" fmla="*/ 283635 h 567270"/>
              <a:gd name="connsiteX3" fmla="*/ 2570530 w 2854165"/>
              <a:gd name="connsiteY3" fmla="*/ 567270 h 567270"/>
              <a:gd name="connsiteX4" fmla="*/ 0 w 2854165"/>
              <a:gd name="connsiteY4" fmla="*/ 567270 h 567270"/>
              <a:gd name="connsiteX5" fmla="*/ 8346 w 2854165"/>
              <a:gd name="connsiteY5" fmla="*/ 512582 h 567270"/>
              <a:gd name="connsiteX6" fmla="*/ 19907 w 2854165"/>
              <a:gd name="connsiteY6" fmla="*/ 283636 h 567270"/>
              <a:gd name="connsiteX7" fmla="*/ 8346 w 2854165"/>
              <a:gd name="connsiteY7" fmla="*/ 54690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23" name="任意多边形 85">
            <a:extLst>
              <a:ext uri="{FF2B5EF4-FFF2-40B4-BE49-F238E27FC236}">
                <a16:creationId xmlns:a16="http://schemas.microsoft.com/office/drawing/2014/main" id="{01F2D06B-6E28-448A-B192-A5317934A5CA}"/>
              </a:ext>
            </a:extLst>
          </p:cNvPr>
          <p:cNvSpPr/>
          <p:nvPr/>
        </p:nvSpPr>
        <p:spPr>
          <a:xfrm>
            <a:off x="5066740" y="4900798"/>
            <a:ext cx="5868330" cy="1435845"/>
          </a:xfrm>
          <a:custGeom>
            <a:avLst/>
            <a:gdLst>
              <a:gd name="connsiteX0" fmla="*/ 592483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0 w 3850349"/>
              <a:gd name="connsiteY4" fmla="*/ 567270 h 567270"/>
              <a:gd name="connsiteX5" fmla="*/ 28846 w 3850349"/>
              <a:gd name="connsiteY5" fmla="*/ 549746 h 567270"/>
              <a:gd name="connsiteX6" fmla="*/ 504765 w 3850349"/>
              <a:gd name="connsiteY6" fmla="*/ 11730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592483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0" y="567270"/>
                </a:lnTo>
                <a:lnTo>
                  <a:pt x="28846" y="549746"/>
                </a:lnTo>
                <a:cubicBezTo>
                  <a:pt x="207536" y="429025"/>
                  <a:pt x="367864" y="283190"/>
                  <a:pt x="504765" y="117304"/>
                </a:cubicBezTo>
                <a:close/>
              </a:path>
            </a:pathLst>
          </a:cu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0A30A6-0877-40DC-9319-E735F587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73" y="1948535"/>
            <a:ext cx="4388109" cy="43881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0" name="TextBox 30">
            <a:extLst>
              <a:ext uri="{FF2B5EF4-FFF2-40B4-BE49-F238E27FC236}">
                <a16:creationId xmlns:a16="http://schemas.microsoft.com/office/drawing/2014/main" id="{C5394CCB-64C8-486C-A7B7-78CDEED46CC9}"/>
              </a:ext>
            </a:extLst>
          </p:cNvPr>
          <p:cNvSpPr txBox="1"/>
          <p:nvPr/>
        </p:nvSpPr>
        <p:spPr>
          <a:xfrm>
            <a:off x="6266029" y="3829076"/>
            <a:ext cx="422910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Creating different models based on the same dataset</a:t>
            </a:r>
          </a:p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30">
            <a:extLst>
              <a:ext uri="{FF2B5EF4-FFF2-40B4-BE49-F238E27FC236}">
                <a16:creationId xmlns:a16="http://schemas.microsoft.com/office/drawing/2014/main" id="{10C9C89F-B7D3-4C36-A449-672B8F8106E3}"/>
              </a:ext>
            </a:extLst>
          </p:cNvPr>
          <p:cNvSpPr txBox="1"/>
          <p:nvPr/>
        </p:nvSpPr>
        <p:spPr>
          <a:xfrm>
            <a:off x="5887272" y="5292036"/>
            <a:ext cx="399618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different architectures and hyperparameters</a:t>
            </a:r>
          </a:p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3" grpId="0" animBg="1"/>
      <p:bldP spid="130" grpId="0"/>
      <p:bldP spid="1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1195220" y="926133"/>
            <a:ext cx="4637359" cy="2774241"/>
            <a:chOff x="1195220" y="926133"/>
            <a:chExt cx="4637359" cy="2774241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 flipH="1">
              <a:off x="2608738" y="2002450"/>
              <a:ext cx="1561681" cy="3320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  <a:gd name="T6" fmla="*/ 0 w 91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 flipH="1">
              <a:off x="2544022" y="1980310"/>
              <a:ext cx="1813730" cy="378073"/>
            </a:xfrm>
            <a:custGeom>
              <a:avLst/>
              <a:gdLst>
                <a:gd name="T0" fmla="*/ 916 w 925"/>
                <a:gd name="T1" fmla="*/ 178 h 192"/>
                <a:gd name="T2" fmla="*/ 412 w 925"/>
                <a:gd name="T3" fmla="*/ 178 h 192"/>
                <a:gd name="T4" fmla="*/ 144 w 925"/>
                <a:gd name="T5" fmla="*/ 178 h 192"/>
                <a:gd name="T6" fmla="*/ 70 w 925"/>
                <a:gd name="T7" fmla="*/ 166 h 192"/>
                <a:gd name="T8" fmla="*/ 42 w 925"/>
                <a:gd name="T9" fmla="*/ 57 h 192"/>
                <a:gd name="T10" fmla="*/ 112 w 925"/>
                <a:gd name="T11" fmla="*/ 16 h 192"/>
                <a:gd name="T12" fmla="*/ 646 w 925"/>
                <a:gd name="T13" fmla="*/ 16 h 192"/>
                <a:gd name="T14" fmla="*/ 916 w 925"/>
                <a:gd name="T15" fmla="*/ 16 h 192"/>
                <a:gd name="T16" fmla="*/ 916 w 925"/>
                <a:gd name="T17" fmla="*/ 2 h 192"/>
                <a:gd name="T18" fmla="*/ 412 w 925"/>
                <a:gd name="T19" fmla="*/ 2 h 192"/>
                <a:gd name="T20" fmla="*/ 144 w 925"/>
                <a:gd name="T21" fmla="*/ 2 h 192"/>
                <a:gd name="T22" fmla="*/ 77 w 925"/>
                <a:gd name="T23" fmla="*/ 8 h 192"/>
                <a:gd name="T24" fmla="*/ 54 w 925"/>
                <a:gd name="T25" fmla="*/ 172 h 192"/>
                <a:gd name="T26" fmla="*/ 134 w 925"/>
                <a:gd name="T27" fmla="*/ 192 h 192"/>
                <a:gd name="T28" fmla="*/ 235 w 925"/>
                <a:gd name="T29" fmla="*/ 192 h 192"/>
                <a:gd name="T30" fmla="*/ 563 w 925"/>
                <a:gd name="T31" fmla="*/ 192 h 192"/>
                <a:gd name="T32" fmla="*/ 916 w 925"/>
                <a:gd name="T33" fmla="*/ 192 h 192"/>
                <a:gd name="T34" fmla="*/ 916 w 925"/>
                <a:gd name="T35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5" h="192">
                  <a:moveTo>
                    <a:pt x="916" y="178"/>
                  </a:moveTo>
                  <a:cubicBezTo>
                    <a:pt x="748" y="178"/>
                    <a:pt x="580" y="178"/>
                    <a:pt x="412" y="178"/>
                  </a:cubicBezTo>
                  <a:cubicBezTo>
                    <a:pt x="323" y="178"/>
                    <a:pt x="234" y="178"/>
                    <a:pt x="144" y="178"/>
                  </a:cubicBezTo>
                  <a:cubicBezTo>
                    <a:pt x="118" y="178"/>
                    <a:pt x="94" y="180"/>
                    <a:pt x="70" y="166"/>
                  </a:cubicBezTo>
                  <a:cubicBezTo>
                    <a:pt x="33" y="145"/>
                    <a:pt x="24" y="94"/>
                    <a:pt x="42" y="57"/>
                  </a:cubicBezTo>
                  <a:cubicBezTo>
                    <a:pt x="55" y="31"/>
                    <a:pt x="84" y="16"/>
                    <a:pt x="112" y="16"/>
                  </a:cubicBezTo>
                  <a:cubicBezTo>
                    <a:pt x="290" y="16"/>
                    <a:pt x="468" y="16"/>
                    <a:pt x="646" y="16"/>
                  </a:cubicBezTo>
                  <a:cubicBezTo>
                    <a:pt x="736" y="16"/>
                    <a:pt x="826" y="16"/>
                    <a:pt x="916" y="16"/>
                  </a:cubicBezTo>
                  <a:cubicBezTo>
                    <a:pt x="925" y="16"/>
                    <a:pt x="925" y="2"/>
                    <a:pt x="916" y="2"/>
                  </a:cubicBezTo>
                  <a:cubicBezTo>
                    <a:pt x="748" y="2"/>
                    <a:pt x="580" y="2"/>
                    <a:pt x="412" y="2"/>
                  </a:cubicBezTo>
                  <a:cubicBezTo>
                    <a:pt x="323" y="2"/>
                    <a:pt x="234" y="2"/>
                    <a:pt x="144" y="2"/>
                  </a:cubicBezTo>
                  <a:cubicBezTo>
                    <a:pt x="121" y="2"/>
                    <a:pt x="99" y="0"/>
                    <a:pt x="77" y="8"/>
                  </a:cubicBezTo>
                  <a:cubicBezTo>
                    <a:pt x="9" y="34"/>
                    <a:pt x="0" y="129"/>
                    <a:pt x="54" y="172"/>
                  </a:cubicBezTo>
                  <a:cubicBezTo>
                    <a:pt x="78" y="192"/>
                    <a:pt x="106" y="192"/>
                    <a:pt x="134" y="192"/>
                  </a:cubicBezTo>
                  <a:cubicBezTo>
                    <a:pt x="168" y="192"/>
                    <a:pt x="202" y="192"/>
                    <a:pt x="235" y="192"/>
                  </a:cubicBezTo>
                  <a:cubicBezTo>
                    <a:pt x="345" y="192"/>
                    <a:pt x="454" y="192"/>
                    <a:pt x="563" y="192"/>
                  </a:cubicBezTo>
                  <a:cubicBezTo>
                    <a:pt x="681" y="192"/>
                    <a:pt x="798" y="192"/>
                    <a:pt x="916" y="192"/>
                  </a:cubicBezTo>
                  <a:cubicBezTo>
                    <a:pt x="925" y="192"/>
                    <a:pt x="925" y="178"/>
                    <a:pt x="916" y="178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flipH="1">
              <a:off x="2564459" y="2436723"/>
              <a:ext cx="124321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 flipH="1">
              <a:off x="2811398" y="2436723"/>
              <a:ext cx="1464609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flipH="1">
              <a:off x="2726247" y="2436723"/>
              <a:ext cx="49387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 flipH="1">
              <a:off x="2118264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 flipH="1">
              <a:off x="1844075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 flipH="1">
              <a:off x="1610760" y="2118256"/>
              <a:ext cx="149867" cy="158041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 flipH="1">
              <a:off x="1195220" y="2116553"/>
              <a:ext cx="391698" cy="1583821"/>
            </a:xfrm>
            <a:custGeom>
              <a:avLst/>
              <a:gdLst>
                <a:gd name="T0" fmla="*/ 230 w 230"/>
                <a:gd name="T1" fmla="*/ 917 h 930"/>
                <a:gd name="T2" fmla="*/ 142 w 230"/>
                <a:gd name="T3" fmla="*/ 930 h 930"/>
                <a:gd name="T4" fmla="*/ 0 w 230"/>
                <a:gd name="T5" fmla="*/ 14 h 930"/>
                <a:gd name="T6" fmla="*/ 88 w 230"/>
                <a:gd name="T7" fmla="*/ 0 h 930"/>
                <a:gd name="T8" fmla="*/ 230 w 230"/>
                <a:gd name="T9" fmla="*/ 917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230" y="917"/>
                  </a:moveTo>
                  <a:lnTo>
                    <a:pt x="142" y="930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230" y="91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 flipH="1">
              <a:off x="5577124" y="1329751"/>
              <a:ext cx="255455" cy="289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 flipH="1">
              <a:off x="5577124" y="2630869"/>
              <a:ext cx="255455" cy="9196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 flipH="1">
              <a:off x="5577124" y="1183290"/>
              <a:ext cx="255455" cy="11069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 flipH="1">
              <a:off x="5577124" y="1391061"/>
              <a:ext cx="255455" cy="11784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 flipH="1">
              <a:off x="5202457" y="2526984"/>
              <a:ext cx="292922" cy="32358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 flipH="1">
              <a:off x="5202457" y="2600214"/>
              <a:ext cx="292922" cy="12602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 flipH="1">
              <a:off x="5202457" y="1128793"/>
              <a:ext cx="292922" cy="1359021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 flipH="1">
              <a:off x="5202457" y="953382"/>
              <a:ext cx="292922" cy="10899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 flipH="1">
              <a:off x="4528057" y="1094733"/>
              <a:ext cx="298030" cy="35764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 flipH="1">
              <a:off x="4528057" y="2617245"/>
              <a:ext cx="298030" cy="10729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 flipH="1">
              <a:off x="4528057" y="926133"/>
              <a:ext cx="298030" cy="12943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 flipH="1">
              <a:off x="4528057" y="1169666"/>
              <a:ext cx="298030" cy="137605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 flipH="1">
              <a:off x="4883990" y="2618948"/>
              <a:ext cx="207770" cy="1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 flipH="1">
              <a:off x="4883990" y="1176478"/>
              <a:ext cx="207770" cy="133007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 flipH="1">
              <a:off x="4883990" y="2540609"/>
              <a:ext cx="207770" cy="4427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 bwMode="auto">
          <a:xfrm flipH="1">
            <a:off x="1057276" y="2869292"/>
            <a:ext cx="10054263" cy="1994254"/>
          </a:xfrm>
          <a:custGeom>
            <a:avLst/>
            <a:gdLst>
              <a:gd name="connsiteX0" fmla="*/ 8038685 w 9372185"/>
              <a:gd name="connsiteY0" fmla="*/ 0 h 1858964"/>
              <a:gd name="connsiteX1" fmla="*/ 4771610 w 9372185"/>
              <a:gd name="connsiteY1" fmla="*/ 0 h 1858964"/>
              <a:gd name="connsiteX2" fmla="*/ 4771610 w 9372185"/>
              <a:gd name="connsiteY2" fmla="*/ 1651002 h 1858964"/>
              <a:gd name="connsiteX3" fmla="*/ 0 w 9372185"/>
              <a:gd name="connsiteY3" fmla="*/ 1651002 h 1858964"/>
              <a:gd name="connsiteX4" fmla="*/ 0 w 9372185"/>
              <a:gd name="connsiteY4" fmla="*/ 1858964 h 1858964"/>
              <a:gd name="connsiteX5" fmla="*/ 4920837 w 9372185"/>
              <a:gd name="connsiteY5" fmla="*/ 1858964 h 1858964"/>
              <a:gd name="connsiteX6" fmla="*/ 4920837 w 9372185"/>
              <a:gd name="connsiteY6" fmla="*/ 1858963 h 1858964"/>
              <a:gd name="connsiteX7" fmla="*/ 4974810 w 9372185"/>
              <a:gd name="connsiteY7" fmla="*/ 1858963 h 1858964"/>
              <a:gd name="connsiteX8" fmla="*/ 4974810 w 9372185"/>
              <a:gd name="connsiteY8" fmla="*/ 201613 h 1858964"/>
              <a:gd name="connsiteX9" fmla="*/ 7835485 w 9372185"/>
              <a:gd name="connsiteY9" fmla="*/ 201613 h 1858964"/>
              <a:gd name="connsiteX10" fmla="*/ 7835485 w 9372185"/>
              <a:gd name="connsiteY10" fmla="*/ 1096963 h 1858964"/>
              <a:gd name="connsiteX11" fmla="*/ 9372185 w 9372185"/>
              <a:gd name="connsiteY11" fmla="*/ 1096963 h 1858964"/>
              <a:gd name="connsiteX12" fmla="*/ 9372185 w 9372185"/>
              <a:gd name="connsiteY12" fmla="*/ 893763 h 1858964"/>
              <a:gd name="connsiteX13" fmla="*/ 8038685 w 9372185"/>
              <a:gd name="connsiteY13" fmla="*/ 893763 h 185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72185" h="1858964">
                <a:moveTo>
                  <a:pt x="8038685" y="0"/>
                </a:moveTo>
                <a:lnTo>
                  <a:pt x="4771610" y="0"/>
                </a:lnTo>
                <a:lnTo>
                  <a:pt x="4771610" y="1651002"/>
                </a:lnTo>
                <a:lnTo>
                  <a:pt x="0" y="1651002"/>
                </a:lnTo>
                <a:lnTo>
                  <a:pt x="0" y="1858964"/>
                </a:lnTo>
                <a:lnTo>
                  <a:pt x="4920837" y="1858964"/>
                </a:lnTo>
                <a:lnTo>
                  <a:pt x="4920837" y="1858963"/>
                </a:lnTo>
                <a:lnTo>
                  <a:pt x="4974810" y="1858963"/>
                </a:lnTo>
                <a:lnTo>
                  <a:pt x="4974810" y="201613"/>
                </a:lnTo>
                <a:lnTo>
                  <a:pt x="7835485" y="201613"/>
                </a:lnTo>
                <a:lnTo>
                  <a:pt x="7835485" y="1096963"/>
                </a:lnTo>
                <a:lnTo>
                  <a:pt x="9372185" y="1096963"/>
                </a:lnTo>
                <a:lnTo>
                  <a:pt x="9372185" y="893763"/>
                </a:lnTo>
                <a:lnTo>
                  <a:pt x="8038685" y="893763"/>
                </a:lnTo>
                <a:close/>
              </a:path>
            </a:pathLst>
          </a:custGeom>
          <a:solidFill>
            <a:srgbClr val="7A6A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3380569" y="3335924"/>
            <a:ext cx="18245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39800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3800" b="1" dirty="0">
              <a:solidFill>
                <a:srgbClr val="F39800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461E59-CC1E-4FC4-9F04-05E5EB014C5F}"/>
              </a:ext>
            </a:extLst>
          </p:cNvPr>
          <p:cNvSpPr txBox="1"/>
          <p:nvPr/>
        </p:nvSpPr>
        <p:spPr>
          <a:xfrm flipH="1">
            <a:off x="5924515" y="3241471"/>
            <a:ext cx="52636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3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</p:spTree>
    <p:extLst>
      <p:ext uri="{BB962C8B-B14F-4D97-AF65-F5344CB8AC3E}">
        <p14:creationId xmlns:p14="http://schemas.microsoft.com/office/powerpoint/2010/main" val="1615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1060469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SUMMARY OF PARAMETERS SETUP IN EACH EXPERIMENTS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4D18927-400F-482B-AA2F-2AA1DFEAA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49499"/>
              </p:ext>
            </p:extLst>
          </p:nvPr>
        </p:nvGraphicFramePr>
        <p:xfrm>
          <a:off x="2509663" y="2397484"/>
          <a:ext cx="9043870" cy="38205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8400">
                  <a:extLst>
                    <a:ext uri="{9D8B030D-6E8A-4147-A177-3AD203B41FA5}">
                      <a16:colId xmlns:a16="http://schemas.microsoft.com/office/drawing/2014/main" val="4160050657"/>
                    </a:ext>
                  </a:extLst>
                </a:gridCol>
                <a:gridCol w="2107558">
                  <a:extLst>
                    <a:ext uri="{9D8B030D-6E8A-4147-A177-3AD203B41FA5}">
                      <a16:colId xmlns:a16="http://schemas.microsoft.com/office/drawing/2014/main" val="1444807892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3308913593"/>
                    </a:ext>
                  </a:extLst>
                </a:gridCol>
                <a:gridCol w="2249424">
                  <a:extLst>
                    <a:ext uri="{9D8B030D-6E8A-4147-A177-3AD203B41FA5}">
                      <a16:colId xmlns:a16="http://schemas.microsoft.com/office/drawing/2014/main" val="1678747109"/>
                    </a:ext>
                  </a:extLst>
                </a:gridCol>
              </a:tblGrid>
              <a:tr h="630597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0" marR="73025" marT="11430" marB="0">
                    <a:solidFill>
                      <a:srgbClr val="F398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Image shape</a:t>
                      </a:r>
                    </a:p>
                  </a:txBody>
                  <a:tcPr marL="0" marR="73025" marT="11430" marB="0">
                    <a:solidFill>
                      <a:srgbClr val="F398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Batch size</a:t>
                      </a:r>
                    </a:p>
                  </a:txBody>
                  <a:tcPr marL="0" marR="73025" marT="11430" marB="0">
                    <a:solidFill>
                      <a:srgbClr val="F398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Learning rate</a:t>
                      </a:r>
                    </a:p>
                  </a:txBody>
                  <a:tcPr marL="0" marR="73025" marT="11430" marB="0"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20148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Hand-craft CNN1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(224x224x3)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0.0003</a:t>
                      </a:r>
                    </a:p>
                  </a:txBody>
                  <a:tcPr marL="0" marR="73025" marT="11430" marB="0"/>
                </a:tc>
                <a:extLst>
                  <a:ext uri="{0D108BD9-81ED-4DB2-BD59-A6C34878D82A}">
                    <a16:rowId xmlns:a16="http://schemas.microsoft.com/office/drawing/2014/main" val="1048983334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Hand-craft CNN2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(256x256x3)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0.0004</a:t>
                      </a:r>
                    </a:p>
                  </a:txBody>
                  <a:tcPr marL="0" marR="73025" marT="11430" marB="0"/>
                </a:tc>
                <a:extLst>
                  <a:ext uri="{0D108BD9-81ED-4DB2-BD59-A6C34878D82A}">
                    <a16:rowId xmlns:a16="http://schemas.microsoft.com/office/drawing/2014/main" val="3403834787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EfficientNetB0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(224x224x3)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0.0003</a:t>
                      </a:r>
                    </a:p>
                  </a:txBody>
                  <a:tcPr marL="0" marR="73025" marT="11430" marB="0"/>
                </a:tc>
                <a:extLst>
                  <a:ext uri="{0D108BD9-81ED-4DB2-BD59-A6C34878D82A}">
                    <a16:rowId xmlns:a16="http://schemas.microsoft.com/office/drawing/2014/main" val="3987826138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ResNet18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(224x224x3)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</a:t>
                      </a:r>
                    </a:p>
                  </a:txBody>
                  <a:tcPr marL="0" marR="73025" marT="11430" marB="0"/>
                </a:tc>
                <a:extLst>
                  <a:ext uri="{0D108BD9-81ED-4DB2-BD59-A6C34878D82A}">
                    <a16:rowId xmlns:a16="http://schemas.microsoft.com/office/drawing/2014/main" val="3245445922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 err="1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Xception</a:t>
                      </a:r>
                      <a:endParaRPr lang="en-US" sz="2200" b="1" dirty="0">
                        <a:solidFill>
                          <a:srgbClr val="7A6A5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(256x256x3)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rgbClr val="7A6A5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200" b="1" dirty="0">
                          <a:solidFill>
                            <a:srgbClr val="7A6A5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</a:t>
                      </a:r>
                      <a:endParaRPr lang="zh-CN" altLang="en-US" sz="2200" b="1" dirty="0">
                        <a:solidFill>
                          <a:srgbClr val="7A6A5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217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A5DB36-666D-4986-82F6-EEEFB464F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73075"/>
              </p:ext>
            </p:extLst>
          </p:nvPr>
        </p:nvGraphicFramePr>
        <p:xfrm>
          <a:off x="2508136" y="4307745"/>
          <a:ext cx="3068400" cy="1913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8400">
                  <a:extLst>
                    <a:ext uri="{9D8B030D-6E8A-4147-A177-3AD203B41FA5}">
                      <a16:colId xmlns:a16="http://schemas.microsoft.com/office/drawing/2014/main" val="1350154941"/>
                    </a:ext>
                  </a:extLst>
                </a:gridCol>
              </a:tblGrid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EfficientNetB0</a:t>
                      </a:r>
                    </a:p>
                  </a:txBody>
                  <a:tcPr marL="0" marR="73025" marT="11430" marB="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24873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ResNet18</a:t>
                      </a:r>
                    </a:p>
                  </a:txBody>
                  <a:tcPr marL="0" marR="73025" marT="11430" marB="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41931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Xception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73025" marT="11430" marB="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124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AC343DC-3B10-4E44-AE79-9EA102DA0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66010"/>
              </p:ext>
            </p:extLst>
          </p:nvPr>
        </p:nvGraphicFramePr>
        <p:xfrm>
          <a:off x="2508136" y="3028081"/>
          <a:ext cx="3068400" cy="12759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8400">
                  <a:extLst>
                    <a:ext uri="{9D8B030D-6E8A-4147-A177-3AD203B41FA5}">
                      <a16:colId xmlns:a16="http://schemas.microsoft.com/office/drawing/2014/main" val="3881060828"/>
                    </a:ext>
                  </a:extLst>
                </a:gridCol>
              </a:tblGrid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Hand-craft CNN1</a:t>
                      </a:r>
                    </a:p>
                  </a:txBody>
                  <a:tcPr marL="0" marR="73025" marT="11430" marB="0">
                    <a:solidFill>
                      <a:srgbClr val="7A6A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035789"/>
                  </a:ext>
                </a:extLst>
              </a:tr>
              <a:tr h="637985">
                <a:tc>
                  <a:txBody>
                    <a:bodyPr/>
                    <a:lstStyle/>
                    <a:p>
                      <a:pPr marL="76200"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Hand-craft CNN2</a:t>
                      </a:r>
                    </a:p>
                  </a:txBody>
                  <a:tcPr marL="0" marR="73025" marT="11430" marB="0">
                    <a:solidFill>
                      <a:srgbClr val="7A6A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88261"/>
                  </a:ext>
                </a:extLst>
              </a:tr>
            </a:tbl>
          </a:graphicData>
        </a:graphic>
      </p:graphicFrame>
      <p:sp>
        <p:nvSpPr>
          <p:cNvPr id="128" name="文本框 127">
            <a:extLst>
              <a:ext uri="{FF2B5EF4-FFF2-40B4-BE49-F238E27FC236}">
                <a16:creationId xmlns:a16="http://schemas.microsoft.com/office/drawing/2014/main" id="{A9146903-8454-496B-A317-223805F23A6D}"/>
              </a:ext>
            </a:extLst>
          </p:cNvPr>
          <p:cNvSpPr txBox="1"/>
          <p:nvPr/>
        </p:nvSpPr>
        <p:spPr>
          <a:xfrm>
            <a:off x="71770" y="3250567"/>
            <a:ext cx="2181835" cy="830997"/>
          </a:xfrm>
          <a:prstGeom prst="rect">
            <a:avLst/>
          </a:prstGeom>
          <a:solidFill>
            <a:srgbClr val="7A6A56"/>
          </a:solidFill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Hand-craft CNN models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D63D44F-91A5-46EB-8376-CD19A4D5C1BB}"/>
              </a:ext>
            </a:extLst>
          </p:cNvPr>
          <p:cNvSpPr txBox="1"/>
          <p:nvPr/>
        </p:nvSpPr>
        <p:spPr>
          <a:xfrm>
            <a:off x="108280" y="4849223"/>
            <a:ext cx="2145325" cy="830997"/>
          </a:xfrm>
          <a:prstGeom prst="rect">
            <a:avLst/>
          </a:prstGeom>
          <a:solidFill>
            <a:srgbClr val="999999"/>
          </a:solidFill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Pre-trained models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6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489755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1 : Hand-craft CNN1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40B3983-7B6F-4823-A0F6-FE72A690C40D}"/>
              </a:ext>
            </a:extLst>
          </p:cNvPr>
          <p:cNvSpPr txBox="1"/>
          <p:nvPr/>
        </p:nvSpPr>
        <p:spPr>
          <a:xfrm rot="21340006">
            <a:off x="6339535" y="1835307"/>
            <a:ext cx="53389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convolutional layers(light 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 batch normalization(light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max pooling layers (gray)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flatten(orange)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dense(green)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oogle Shape;674;p25">
            <a:extLst>
              <a:ext uri="{FF2B5EF4-FFF2-40B4-BE49-F238E27FC236}">
                <a16:creationId xmlns:a16="http://schemas.microsoft.com/office/drawing/2014/main" id="{664DF076-F838-4BE3-9E73-779BC4F528A6}"/>
              </a:ext>
            </a:extLst>
          </p:cNvPr>
          <p:cNvGrpSpPr/>
          <p:nvPr/>
        </p:nvGrpSpPr>
        <p:grpSpPr>
          <a:xfrm>
            <a:off x="255134" y="1229264"/>
            <a:ext cx="11637036" cy="5395235"/>
            <a:chOff x="255134" y="1229264"/>
            <a:chExt cx="11637036" cy="5395235"/>
          </a:xfrm>
        </p:grpSpPr>
        <p:pic>
          <p:nvPicPr>
            <p:cNvPr id="82" name="Google Shape;675;p25">
              <a:extLst>
                <a:ext uri="{FF2B5EF4-FFF2-40B4-BE49-F238E27FC236}">
                  <a16:creationId xmlns:a16="http://schemas.microsoft.com/office/drawing/2014/main" id="{CF2DA6A1-80A9-4D4A-AB8A-AD1458EB41E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5134" y="2236859"/>
              <a:ext cx="8657689" cy="43876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" name="Google Shape;676;p25">
              <a:extLst>
                <a:ext uri="{FF2B5EF4-FFF2-40B4-BE49-F238E27FC236}">
                  <a16:creationId xmlns:a16="http://schemas.microsoft.com/office/drawing/2014/main" id="{94F9B5F2-5BEA-48A7-9CB2-2CC8C6575954}"/>
                </a:ext>
              </a:extLst>
            </p:cNvPr>
            <p:cNvGrpSpPr/>
            <p:nvPr/>
          </p:nvGrpSpPr>
          <p:grpSpPr>
            <a:xfrm>
              <a:off x="8617695" y="1229264"/>
              <a:ext cx="3274475" cy="2807948"/>
              <a:chOff x="8617695" y="1229264"/>
              <a:chExt cx="3274475" cy="2807948"/>
            </a:xfrm>
          </p:grpSpPr>
          <p:sp>
            <p:nvSpPr>
              <p:cNvPr id="93" name="Google Shape;677;p25">
                <a:extLst>
                  <a:ext uri="{FF2B5EF4-FFF2-40B4-BE49-F238E27FC236}">
                    <a16:creationId xmlns:a16="http://schemas.microsoft.com/office/drawing/2014/main" id="{25FAEFEA-AFAB-47CD-A4FE-3BC99EACB168}"/>
                  </a:ext>
                </a:extLst>
              </p:cNvPr>
              <p:cNvSpPr txBox="1"/>
              <p:nvPr/>
            </p:nvSpPr>
            <p:spPr>
              <a:xfrm>
                <a:off x="8922310" y="1229264"/>
                <a:ext cx="2969860" cy="2807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C</a:t>
                </a:r>
                <a:r>
                  <a:rPr lang="en-US" sz="2000" b="1" i="0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onvolutional layers</a:t>
                </a:r>
                <a:endParaRPr dirty="0"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B</a:t>
                </a:r>
                <a:r>
                  <a:rPr lang="en-US" sz="2000" b="1" i="0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atch normalization</a:t>
                </a:r>
                <a:endParaRPr dirty="0"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M</a:t>
                </a:r>
                <a:r>
                  <a:rPr lang="en-US" sz="2000" b="1" i="0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ax pooling layers</a:t>
                </a:r>
                <a:endParaRPr dirty="0"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Dropout </a:t>
                </a:r>
                <a:endParaRPr sz="2000" b="1" i="0" dirty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F</a:t>
                </a:r>
                <a:r>
                  <a:rPr lang="en-US" sz="2000" b="1" i="0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latten</a:t>
                </a:r>
                <a:endParaRPr dirty="0"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D</a:t>
                </a:r>
                <a:r>
                  <a:rPr lang="en-US" sz="2000" b="1" i="0" dirty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ense</a:t>
                </a:r>
                <a:endParaRPr sz="2000" b="1" dirty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7" name="Google Shape;678;p25">
                <a:extLst>
                  <a:ext uri="{FF2B5EF4-FFF2-40B4-BE49-F238E27FC236}">
                    <a16:creationId xmlns:a16="http://schemas.microsoft.com/office/drawing/2014/main" id="{3874F5F5-59B0-4F6D-B5DE-645540CD8AE3}"/>
                  </a:ext>
                </a:extLst>
              </p:cNvPr>
              <p:cNvSpPr/>
              <p:nvPr/>
            </p:nvSpPr>
            <p:spPr>
              <a:xfrm>
                <a:off x="8635553" y="3228210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EB91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679;p25">
                <a:extLst>
                  <a:ext uri="{FF2B5EF4-FFF2-40B4-BE49-F238E27FC236}">
                    <a16:creationId xmlns:a16="http://schemas.microsoft.com/office/drawing/2014/main" id="{A58777D4-64FB-42A2-8189-1AF2D1E76235}"/>
                  </a:ext>
                </a:extLst>
              </p:cNvPr>
              <p:cNvSpPr/>
              <p:nvPr/>
            </p:nvSpPr>
            <p:spPr>
              <a:xfrm>
                <a:off x="8645040" y="3623257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006C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680;p25">
                <a:extLst>
                  <a:ext uri="{FF2B5EF4-FFF2-40B4-BE49-F238E27FC236}">
                    <a16:creationId xmlns:a16="http://schemas.microsoft.com/office/drawing/2014/main" id="{CF5CFA42-FECE-41C0-A37C-21F282B2DEF8}"/>
                  </a:ext>
                </a:extLst>
              </p:cNvPr>
              <p:cNvSpPr/>
              <p:nvPr/>
            </p:nvSpPr>
            <p:spPr>
              <a:xfrm>
                <a:off x="8627182" y="2337962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6C6C6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681;p25">
                <a:extLst>
                  <a:ext uri="{FF2B5EF4-FFF2-40B4-BE49-F238E27FC236}">
                    <a16:creationId xmlns:a16="http://schemas.microsoft.com/office/drawing/2014/main" id="{C5BF2EB9-776C-4371-A9E1-01E552B7E39A}"/>
                  </a:ext>
                </a:extLst>
              </p:cNvPr>
              <p:cNvSpPr/>
              <p:nvPr/>
            </p:nvSpPr>
            <p:spPr>
              <a:xfrm>
                <a:off x="8636669" y="2762826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EB01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682;p25">
                <a:extLst>
                  <a:ext uri="{FF2B5EF4-FFF2-40B4-BE49-F238E27FC236}">
                    <a16:creationId xmlns:a16="http://schemas.microsoft.com/office/drawing/2014/main" id="{C3825B15-3584-4762-96F1-7118A2F4A310}"/>
                  </a:ext>
                </a:extLst>
              </p:cNvPr>
              <p:cNvSpPr/>
              <p:nvPr/>
            </p:nvSpPr>
            <p:spPr>
              <a:xfrm>
                <a:off x="8617695" y="1442167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83D98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683;p25">
                <a:extLst>
                  <a:ext uri="{FF2B5EF4-FFF2-40B4-BE49-F238E27FC236}">
                    <a16:creationId xmlns:a16="http://schemas.microsoft.com/office/drawing/2014/main" id="{D510F545-BD56-4F98-B0F8-B4E5FE9CBA25}"/>
                  </a:ext>
                </a:extLst>
              </p:cNvPr>
              <p:cNvSpPr/>
              <p:nvPr/>
            </p:nvSpPr>
            <p:spPr>
              <a:xfrm>
                <a:off x="8627182" y="1837214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ADD8E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684;p25">
              <a:extLst>
                <a:ext uri="{FF2B5EF4-FFF2-40B4-BE49-F238E27FC236}">
                  <a16:creationId xmlns:a16="http://schemas.microsoft.com/office/drawing/2014/main" id="{753A05DD-E5EF-4513-9789-5DD2315B544B}"/>
                </a:ext>
              </a:extLst>
            </p:cNvPr>
            <p:cNvSpPr txBox="1"/>
            <p:nvPr/>
          </p:nvSpPr>
          <p:spPr>
            <a:xfrm>
              <a:off x="906125" y="1837214"/>
              <a:ext cx="1555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224x224x32</a:t>
              </a:r>
              <a:endParaRPr dirty="0"/>
            </a:p>
          </p:txBody>
        </p:sp>
        <p:sp>
          <p:nvSpPr>
            <p:cNvPr id="85" name="Google Shape;685;p25">
              <a:extLst>
                <a:ext uri="{FF2B5EF4-FFF2-40B4-BE49-F238E27FC236}">
                  <a16:creationId xmlns:a16="http://schemas.microsoft.com/office/drawing/2014/main" id="{4B345808-FEF2-486D-97ED-9933F622CE41}"/>
                </a:ext>
              </a:extLst>
            </p:cNvPr>
            <p:cNvSpPr txBox="1"/>
            <p:nvPr/>
          </p:nvSpPr>
          <p:spPr>
            <a:xfrm>
              <a:off x="1912819" y="2951319"/>
              <a:ext cx="1557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112x112x64</a:t>
              </a:r>
              <a:endParaRPr dirty="0"/>
            </a:p>
          </p:txBody>
        </p:sp>
        <p:sp>
          <p:nvSpPr>
            <p:cNvPr id="86" name="Google Shape;686;p25">
              <a:extLst>
                <a:ext uri="{FF2B5EF4-FFF2-40B4-BE49-F238E27FC236}">
                  <a16:creationId xmlns:a16="http://schemas.microsoft.com/office/drawing/2014/main" id="{D1FF2D68-A256-44B5-8B80-82DDD825CA81}"/>
                </a:ext>
              </a:extLst>
            </p:cNvPr>
            <p:cNvSpPr txBox="1"/>
            <p:nvPr/>
          </p:nvSpPr>
          <p:spPr>
            <a:xfrm>
              <a:off x="3726805" y="3347696"/>
              <a:ext cx="14496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56x56x128</a:t>
              </a:r>
              <a:endParaRPr dirty="0"/>
            </a:p>
          </p:txBody>
        </p:sp>
        <p:sp>
          <p:nvSpPr>
            <p:cNvPr id="87" name="Google Shape;687;p25">
              <a:extLst>
                <a:ext uri="{FF2B5EF4-FFF2-40B4-BE49-F238E27FC236}">
                  <a16:creationId xmlns:a16="http://schemas.microsoft.com/office/drawing/2014/main" id="{44098AA5-36B9-4812-81AD-FFFB1AAD94BC}"/>
                </a:ext>
              </a:extLst>
            </p:cNvPr>
            <p:cNvSpPr txBox="1"/>
            <p:nvPr/>
          </p:nvSpPr>
          <p:spPr>
            <a:xfrm>
              <a:off x="5476278" y="3699150"/>
              <a:ext cx="1539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28x28x128</a:t>
              </a:r>
              <a:endParaRPr dirty="0"/>
            </a:p>
          </p:txBody>
        </p:sp>
        <p:sp>
          <p:nvSpPr>
            <p:cNvPr id="90" name="Google Shape;688;p25">
              <a:extLst>
                <a:ext uri="{FF2B5EF4-FFF2-40B4-BE49-F238E27FC236}">
                  <a16:creationId xmlns:a16="http://schemas.microsoft.com/office/drawing/2014/main" id="{0A3FEBC6-34BC-4334-9202-2E5BA4B169B0}"/>
                </a:ext>
              </a:extLst>
            </p:cNvPr>
            <p:cNvSpPr txBox="1"/>
            <p:nvPr/>
          </p:nvSpPr>
          <p:spPr>
            <a:xfrm>
              <a:off x="7545468" y="4063878"/>
              <a:ext cx="525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 dirty="0"/>
            </a:p>
          </p:txBody>
        </p:sp>
        <p:sp>
          <p:nvSpPr>
            <p:cNvPr id="91" name="Google Shape;689;p25">
              <a:extLst>
                <a:ext uri="{FF2B5EF4-FFF2-40B4-BE49-F238E27FC236}">
                  <a16:creationId xmlns:a16="http://schemas.microsoft.com/office/drawing/2014/main" id="{9901E172-85CD-4EB2-B7FC-B1C0C2B98BD2}"/>
                </a:ext>
              </a:extLst>
            </p:cNvPr>
            <p:cNvSpPr txBox="1"/>
            <p:nvPr/>
          </p:nvSpPr>
          <p:spPr>
            <a:xfrm>
              <a:off x="8229146" y="4051246"/>
              <a:ext cx="6041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dirty="0"/>
            </a:p>
          </p:txBody>
        </p:sp>
        <p:sp>
          <p:nvSpPr>
            <p:cNvPr id="92" name="Google Shape;690;p25">
              <a:extLst>
                <a:ext uri="{FF2B5EF4-FFF2-40B4-BE49-F238E27FC236}">
                  <a16:creationId xmlns:a16="http://schemas.microsoft.com/office/drawing/2014/main" id="{8039FE02-F3B1-4087-81E1-EF010A42FA22}"/>
                </a:ext>
              </a:extLst>
            </p:cNvPr>
            <p:cNvSpPr txBox="1"/>
            <p:nvPr/>
          </p:nvSpPr>
          <p:spPr>
            <a:xfrm>
              <a:off x="8673239" y="4058683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03" name="Group 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13C60F3B-4E5E-47A4-9A89-69BBC388DCF7}"/>
              </a:ext>
            </a:extLst>
          </p:cNvPr>
          <p:cNvGrpSpPr/>
          <p:nvPr/>
        </p:nvGrpSpPr>
        <p:grpSpPr>
          <a:xfrm rot="251469">
            <a:off x="6228415" y="4963620"/>
            <a:ext cx="5333100" cy="1659335"/>
            <a:chOff x="9160818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104" name="Rounded Rectangle 31">
              <a:extLst>
                <a:ext uri="{FF2B5EF4-FFF2-40B4-BE49-F238E27FC236}">
                  <a16:creationId xmlns:a16="http://schemas.microsoft.com/office/drawing/2014/main" id="{02E1B409-85DB-45BC-A098-6C6B4533257A}"/>
                </a:ext>
              </a:extLst>
            </p:cNvPr>
            <p:cNvSpPr/>
            <p:nvPr/>
          </p:nvSpPr>
          <p:spPr>
            <a:xfrm>
              <a:off x="9160818" y="2470170"/>
              <a:ext cx="1726905" cy="2743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05" name="Folded Corner 32">
              <a:extLst>
                <a:ext uri="{FF2B5EF4-FFF2-40B4-BE49-F238E27FC236}">
                  <a16:creationId xmlns:a16="http://schemas.microsoft.com/office/drawing/2014/main" id="{4DBC7CBA-869E-4782-9003-CC6B72100C60}"/>
                </a:ext>
              </a:extLst>
            </p:cNvPr>
            <p:cNvSpPr/>
            <p:nvPr/>
          </p:nvSpPr>
          <p:spPr>
            <a:xfrm>
              <a:off x="9160821" y="2710417"/>
              <a:ext cx="1726905" cy="1850951"/>
            </a:xfrm>
            <a:prstGeom prst="foldedCorner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59BBB6F-BFF2-4BD4-A0CA-F955A61ED327}"/>
              </a:ext>
            </a:extLst>
          </p:cNvPr>
          <p:cNvSpPr txBox="1"/>
          <p:nvPr/>
        </p:nvSpPr>
        <p:spPr>
          <a:xfrm rot="239387">
            <a:off x="6328432" y="5255393"/>
            <a:ext cx="48049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Optimized with Adam optimizer</a:t>
            </a:r>
          </a:p>
          <a:p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 = 0.0003</a:t>
            </a:r>
          </a:p>
          <a:p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Early stop setting patient = 5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9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489755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2 : Hand-craft CNN2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40B3983-7B6F-4823-A0F6-FE72A690C40D}"/>
              </a:ext>
            </a:extLst>
          </p:cNvPr>
          <p:cNvSpPr txBox="1"/>
          <p:nvPr/>
        </p:nvSpPr>
        <p:spPr>
          <a:xfrm rot="21340006">
            <a:off x="6339535" y="1835307"/>
            <a:ext cx="53389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convolutional layers(light 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 batch normalization(light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max pooling layers (gray)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flatten(orange)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dense(green)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Google Shape;788;p26">
            <a:extLst>
              <a:ext uri="{FF2B5EF4-FFF2-40B4-BE49-F238E27FC236}">
                <a16:creationId xmlns:a16="http://schemas.microsoft.com/office/drawing/2014/main" id="{7340DE89-5A6B-4A5D-B927-1CEB347C5C10}"/>
              </a:ext>
            </a:extLst>
          </p:cNvPr>
          <p:cNvGrpSpPr/>
          <p:nvPr/>
        </p:nvGrpSpPr>
        <p:grpSpPr>
          <a:xfrm>
            <a:off x="845192" y="1412144"/>
            <a:ext cx="10376418" cy="5302892"/>
            <a:chOff x="845192" y="1412144"/>
            <a:chExt cx="10376418" cy="5302892"/>
          </a:xfrm>
        </p:grpSpPr>
        <p:pic>
          <p:nvPicPr>
            <p:cNvPr id="73" name="Google Shape;789;p26">
              <a:extLst>
                <a:ext uri="{FF2B5EF4-FFF2-40B4-BE49-F238E27FC236}">
                  <a16:creationId xmlns:a16="http://schemas.microsoft.com/office/drawing/2014/main" id="{5F48E0DA-10B5-4E3F-A3C5-ADF8546232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5192" y="2072404"/>
              <a:ext cx="8904610" cy="46426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90;p26">
              <a:extLst>
                <a:ext uri="{FF2B5EF4-FFF2-40B4-BE49-F238E27FC236}">
                  <a16:creationId xmlns:a16="http://schemas.microsoft.com/office/drawing/2014/main" id="{75C0B786-2512-4874-BF11-F3FB363D2A00}"/>
                </a:ext>
              </a:extLst>
            </p:cNvPr>
            <p:cNvGrpSpPr/>
            <p:nvPr/>
          </p:nvGrpSpPr>
          <p:grpSpPr>
            <a:xfrm>
              <a:off x="8022395" y="1412144"/>
              <a:ext cx="3199215" cy="1884618"/>
              <a:chOff x="8617695" y="1229264"/>
              <a:chExt cx="3171518" cy="1884618"/>
            </a:xfrm>
          </p:grpSpPr>
          <p:sp>
            <p:nvSpPr>
              <p:cNvPr id="110" name="Google Shape;791;p26">
                <a:extLst>
                  <a:ext uri="{FF2B5EF4-FFF2-40B4-BE49-F238E27FC236}">
                    <a16:creationId xmlns:a16="http://schemas.microsoft.com/office/drawing/2014/main" id="{81E94E57-8D53-4888-846E-2867312C8AA0}"/>
                  </a:ext>
                </a:extLst>
              </p:cNvPr>
              <p:cNvSpPr txBox="1"/>
              <p:nvPr/>
            </p:nvSpPr>
            <p:spPr>
              <a:xfrm>
                <a:off x="8922310" y="1229264"/>
                <a:ext cx="2866903" cy="1884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C</a:t>
                </a:r>
                <a:r>
                  <a:rPr lang="en-US" sz="2000" b="1" i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onvolutional layers</a:t>
                </a:r>
                <a:endParaRPr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M</a:t>
                </a:r>
                <a:r>
                  <a:rPr lang="en-US" sz="2000" b="1" i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ax pooling layers</a:t>
                </a:r>
                <a:endParaRPr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F</a:t>
                </a:r>
                <a:r>
                  <a:rPr lang="en-US" sz="2000" b="1" i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latten</a:t>
                </a:r>
                <a:endParaRPr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D</a:t>
                </a:r>
                <a:r>
                  <a:rPr lang="en-US" sz="2000" b="1" i="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ense</a:t>
                </a:r>
                <a:endParaRPr sz="20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1" name="Google Shape;792;p26">
                <a:extLst>
                  <a:ext uri="{FF2B5EF4-FFF2-40B4-BE49-F238E27FC236}">
                    <a16:creationId xmlns:a16="http://schemas.microsoft.com/office/drawing/2014/main" id="{D9CBD48F-2799-4EB9-A955-6A5B4B36EC21}"/>
                  </a:ext>
                </a:extLst>
              </p:cNvPr>
              <p:cNvSpPr/>
              <p:nvPr/>
            </p:nvSpPr>
            <p:spPr>
              <a:xfrm>
                <a:off x="8635553" y="2307185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EB91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93;p26">
                <a:extLst>
                  <a:ext uri="{FF2B5EF4-FFF2-40B4-BE49-F238E27FC236}">
                    <a16:creationId xmlns:a16="http://schemas.microsoft.com/office/drawing/2014/main" id="{FF9C5401-B929-4C9F-A533-6E8448362BD0}"/>
                  </a:ext>
                </a:extLst>
              </p:cNvPr>
              <p:cNvSpPr/>
              <p:nvPr/>
            </p:nvSpPr>
            <p:spPr>
              <a:xfrm>
                <a:off x="8645040" y="2783736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006C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794;p26">
                <a:extLst>
                  <a:ext uri="{FF2B5EF4-FFF2-40B4-BE49-F238E27FC236}">
                    <a16:creationId xmlns:a16="http://schemas.microsoft.com/office/drawing/2014/main" id="{8F6EEDD4-7067-4A81-86D0-D8ACD3A947C5}"/>
                  </a:ext>
                </a:extLst>
              </p:cNvPr>
              <p:cNvSpPr/>
              <p:nvPr/>
            </p:nvSpPr>
            <p:spPr>
              <a:xfrm>
                <a:off x="8627182" y="1865522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6C6C6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795;p26">
                <a:extLst>
                  <a:ext uri="{FF2B5EF4-FFF2-40B4-BE49-F238E27FC236}">
                    <a16:creationId xmlns:a16="http://schemas.microsoft.com/office/drawing/2014/main" id="{BB148871-A74A-4FC7-A8B6-F02B77EEA694}"/>
                  </a:ext>
                </a:extLst>
              </p:cNvPr>
              <p:cNvSpPr/>
              <p:nvPr/>
            </p:nvSpPr>
            <p:spPr>
              <a:xfrm>
                <a:off x="8617695" y="1442167"/>
                <a:ext cx="277270" cy="304152"/>
              </a:xfrm>
              <a:prstGeom prst="cube">
                <a:avLst>
                  <a:gd name="adj" fmla="val 25000"/>
                </a:avLst>
              </a:prstGeom>
              <a:solidFill>
                <a:srgbClr val="83D98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" name="Google Shape;796;p26">
              <a:extLst>
                <a:ext uri="{FF2B5EF4-FFF2-40B4-BE49-F238E27FC236}">
                  <a16:creationId xmlns:a16="http://schemas.microsoft.com/office/drawing/2014/main" id="{B36BFCAD-5566-4E8A-BDE4-AE8D37CCDAB3}"/>
                </a:ext>
              </a:extLst>
            </p:cNvPr>
            <p:cNvSpPr txBox="1"/>
            <p:nvPr/>
          </p:nvSpPr>
          <p:spPr>
            <a:xfrm>
              <a:off x="1704748" y="1720217"/>
              <a:ext cx="161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256x256x64</a:t>
              </a:r>
              <a:endParaRPr dirty="0"/>
            </a:p>
          </p:txBody>
        </p:sp>
        <p:sp>
          <p:nvSpPr>
            <p:cNvPr id="78" name="Google Shape;797;p26">
              <a:extLst>
                <a:ext uri="{FF2B5EF4-FFF2-40B4-BE49-F238E27FC236}">
                  <a16:creationId xmlns:a16="http://schemas.microsoft.com/office/drawing/2014/main" id="{D2847D58-342B-4EEC-AA48-B3F8D83CA133}"/>
                </a:ext>
              </a:extLst>
            </p:cNvPr>
            <p:cNvSpPr txBox="1"/>
            <p:nvPr/>
          </p:nvSpPr>
          <p:spPr>
            <a:xfrm>
              <a:off x="2621602" y="2866096"/>
              <a:ext cx="16696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128x128x128</a:t>
              </a:r>
              <a:endParaRPr dirty="0"/>
            </a:p>
          </p:txBody>
        </p:sp>
        <p:sp>
          <p:nvSpPr>
            <p:cNvPr id="79" name="Google Shape;798;p26">
              <a:extLst>
                <a:ext uri="{FF2B5EF4-FFF2-40B4-BE49-F238E27FC236}">
                  <a16:creationId xmlns:a16="http://schemas.microsoft.com/office/drawing/2014/main" id="{81F2AA42-31D3-4D77-9DFD-F45D23820F65}"/>
                </a:ext>
              </a:extLst>
            </p:cNvPr>
            <p:cNvSpPr txBox="1"/>
            <p:nvPr/>
          </p:nvSpPr>
          <p:spPr>
            <a:xfrm>
              <a:off x="4178986" y="3435924"/>
              <a:ext cx="14487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64x64x256</a:t>
              </a:r>
              <a:endParaRPr dirty="0"/>
            </a:p>
          </p:txBody>
        </p:sp>
        <p:sp>
          <p:nvSpPr>
            <p:cNvPr id="80" name="Google Shape;799;p26">
              <a:extLst>
                <a:ext uri="{FF2B5EF4-FFF2-40B4-BE49-F238E27FC236}">
                  <a16:creationId xmlns:a16="http://schemas.microsoft.com/office/drawing/2014/main" id="{38403D02-5BE7-4B91-8AA4-83857335839E}"/>
                </a:ext>
              </a:extLst>
            </p:cNvPr>
            <p:cNvSpPr txBox="1"/>
            <p:nvPr/>
          </p:nvSpPr>
          <p:spPr>
            <a:xfrm>
              <a:off x="8494979" y="3966580"/>
              <a:ext cx="592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107" name="Google Shape;800;p26">
              <a:extLst>
                <a:ext uri="{FF2B5EF4-FFF2-40B4-BE49-F238E27FC236}">
                  <a16:creationId xmlns:a16="http://schemas.microsoft.com/office/drawing/2014/main" id="{690489D6-C966-46CF-867B-98B24AB4C97B}"/>
                </a:ext>
              </a:extLst>
            </p:cNvPr>
            <p:cNvSpPr txBox="1"/>
            <p:nvPr/>
          </p:nvSpPr>
          <p:spPr>
            <a:xfrm>
              <a:off x="9071937" y="3974580"/>
              <a:ext cx="592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108" name="Google Shape;801;p26">
              <a:extLst>
                <a:ext uri="{FF2B5EF4-FFF2-40B4-BE49-F238E27FC236}">
                  <a16:creationId xmlns:a16="http://schemas.microsoft.com/office/drawing/2014/main" id="{5422337A-7814-473A-99E4-A89F31577069}"/>
                </a:ext>
              </a:extLst>
            </p:cNvPr>
            <p:cNvSpPr txBox="1"/>
            <p:nvPr/>
          </p:nvSpPr>
          <p:spPr>
            <a:xfrm>
              <a:off x="9506144" y="3980933"/>
              <a:ext cx="592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9" name="Google Shape;802;p26">
              <a:extLst>
                <a:ext uri="{FF2B5EF4-FFF2-40B4-BE49-F238E27FC236}">
                  <a16:creationId xmlns:a16="http://schemas.microsoft.com/office/drawing/2014/main" id="{55E1CDAC-DBC8-4CA3-A2B0-989E8355298F}"/>
                </a:ext>
              </a:extLst>
            </p:cNvPr>
            <p:cNvSpPr txBox="1"/>
            <p:nvPr/>
          </p:nvSpPr>
          <p:spPr>
            <a:xfrm>
              <a:off x="6131136" y="3668454"/>
              <a:ext cx="14154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32x32x512</a:t>
              </a:r>
              <a:endParaRPr/>
            </a:p>
          </p:txBody>
        </p:sp>
      </p:grpSp>
      <p:grpSp>
        <p:nvGrpSpPr>
          <p:cNvPr id="115" name="Group 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B0157EED-371B-4750-B69D-B9281983D679}"/>
              </a:ext>
            </a:extLst>
          </p:cNvPr>
          <p:cNvGrpSpPr/>
          <p:nvPr/>
        </p:nvGrpSpPr>
        <p:grpSpPr>
          <a:xfrm rot="251469">
            <a:off x="6228415" y="4963620"/>
            <a:ext cx="5333100" cy="1659335"/>
            <a:chOff x="9160818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116" name="Rounded Rectangle 31">
              <a:extLst>
                <a:ext uri="{FF2B5EF4-FFF2-40B4-BE49-F238E27FC236}">
                  <a16:creationId xmlns:a16="http://schemas.microsoft.com/office/drawing/2014/main" id="{0B4BADD2-E1EB-4A3F-94C6-6C66197C7850}"/>
                </a:ext>
              </a:extLst>
            </p:cNvPr>
            <p:cNvSpPr/>
            <p:nvPr/>
          </p:nvSpPr>
          <p:spPr>
            <a:xfrm>
              <a:off x="9160818" y="2470170"/>
              <a:ext cx="1726905" cy="2743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7" name="Folded Corner 32">
              <a:extLst>
                <a:ext uri="{FF2B5EF4-FFF2-40B4-BE49-F238E27FC236}">
                  <a16:creationId xmlns:a16="http://schemas.microsoft.com/office/drawing/2014/main" id="{9BF234FE-19AD-4B73-98F4-9AB7A8D4991F}"/>
                </a:ext>
              </a:extLst>
            </p:cNvPr>
            <p:cNvSpPr/>
            <p:nvPr/>
          </p:nvSpPr>
          <p:spPr>
            <a:xfrm>
              <a:off x="9160821" y="2710417"/>
              <a:ext cx="1726905" cy="1850951"/>
            </a:xfrm>
            <a:prstGeom prst="foldedCorner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FCBACF3-D068-42A8-8BDB-D39429C98A18}"/>
              </a:ext>
            </a:extLst>
          </p:cNvPr>
          <p:cNvSpPr txBox="1"/>
          <p:nvPr/>
        </p:nvSpPr>
        <p:spPr>
          <a:xfrm rot="239387">
            <a:off x="6328432" y="5255393"/>
            <a:ext cx="48049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Optimized with Adam optimizer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 = 0.0004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Early stop setting patient = 5</a:t>
            </a:r>
          </a:p>
        </p:txBody>
      </p:sp>
    </p:spTree>
    <p:extLst>
      <p:ext uri="{BB962C8B-B14F-4D97-AF65-F5344CB8AC3E}">
        <p14:creationId xmlns:p14="http://schemas.microsoft.com/office/powerpoint/2010/main" val="17635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6919010"/>
            <a:ext cx="605883" cy="345805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23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812607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3 : Pre-trained model with EfficientNetB0</a:t>
            </a:r>
          </a:p>
        </p:txBody>
      </p:sp>
      <p:sp>
        <p:nvSpPr>
          <p:cNvPr id="72" name="Google Shape;855;p27">
            <a:extLst>
              <a:ext uri="{FF2B5EF4-FFF2-40B4-BE49-F238E27FC236}">
                <a16:creationId xmlns:a16="http://schemas.microsoft.com/office/drawing/2014/main" id="{5E965FC5-A492-4B97-9CFB-4B8126B445E1}"/>
              </a:ext>
            </a:extLst>
          </p:cNvPr>
          <p:cNvSpPr txBox="1">
            <a:spLocks/>
          </p:cNvSpPr>
          <p:nvPr/>
        </p:nvSpPr>
        <p:spPr>
          <a:xfrm rot="21362561">
            <a:off x="10781708" y="6877222"/>
            <a:ext cx="605883" cy="345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ea typeface="Arial"/>
                <a:cs typeface="Arial"/>
                <a:sym typeface="Arial"/>
              </a:rPr>
              <a:t>23</a:t>
            </a:r>
            <a:endParaRPr lang="en-US"/>
          </a:p>
        </p:txBody>
      </p:sp>
      <p:pic>
        <p:nvPicPr>
          <p:cNvPr id="73" name="Google Shape;857;p27">
            <a:extLst>
              <a:ext uri="{FF2B5EF4-FFF2-40B4-BE49-F238E27FC236}">
                <a16:creationId xmlns:a16="http://schemas.microsoft.com/office/drawing/2014/main" id="{EF3A78F4-5612-4EFD-953D-BD1C7E3E3E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116" y="2059162"/>
            <a:ext cx="6586376" cy="32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858;p27">
            <a:extLst>
              <a:ext uri="{FF2B5EF4-FFF2-40B4-BE49-F238E27FC236}">
                <a16:creationId xmlns:a16="http://schemas.microsoft.com/office/drawing/2014/main" id="{7D4E0FEE-9792-4997-BC6B-7B2F5499555D}"/>
              </a:ext>
            </a:extLst>
          </p:cNvPr>
          <p:cNvSpPr txBox="1"/>
          <p:nvPr/>
        </p:nvSpPr>
        <p:spPr>
          <a:xfrm>
            <a:off x="567721" y="5413881"/>
            <a:ext cx="6431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EfficientNet-B0 baseline network</a:t>
            </a:r>
            <a:r>
              <a:rPr lang="en-US" sz="2200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(Tan, </a:t>
            </a:r>
            <a:r>
              <a:rPr lang="en-US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Mingxing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, and Quoc Le. "</a:t>
            </a:r>
            <a:r>
              <a:rPr lang="en-US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Efficientnet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: Rethinking model scaling for convolutional neural networks." In International Conference on Machine Learning, pp. 6105-6114. PMLR, 2019.)</a:t>
            </a:r>
            <a:endParaRPr sz="1600" i="1" dirty="0">
              <a:solidFill>
                <a:srgbClr val="7A6A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roup 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30C7324A-78DB-4453-A4B0-6F1EF235FDEC}"/>
              </a:ext>
            </a:extLst>
          </p:cNvPr>
          <p:cNvGrpSpPr/>
          <p:nvPr/>
        </p:nvGrpSpPr>
        <p:grpSpPr>
          <a:xfrm>
            <a:off x="7097312" y="4608576"/>
            <a:ext cx="4724400" cy="1954244"/>
            <a:chOff x="5056665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83" name="Rounded Rectangle 19">
              <a:extLst>
                <a:ext uri="{FF2B5EF4-FFF2-40B4-BE49-F238E27FC236}">
                  <a16:creationId xmlns:a16="http://schemas.microsoft.com/office/drawing/2014/main" id="{E33D1A8D-77DF-4ABD-A716-9C3D1968661A}"/>
                </a:ext>
              </a:extLst>
            </p:cNvPr>
            <p:cNvSpPr/>
            <p:nvPr/>
          </p:nvSpPr>
          <p:spPr>
            <a:xfrm>
              <a:off x="5056665" y="2470170"/>
              <a:ext cx="1726905" cy="2743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4" name="Folded Corner 24">
              <a:extLst>
                <a:ext uri="{FF2B5EF4-FFF2-40B4-BE49-F238E27FC236}">
                  <a16:creationId xmlns:a16="http://schemas.microsoft.com/office/drawing/2014/main" id="{6CE4D4CA-C36E-4954-8D9E-4DF00EC79700}"/>
                </a:ext>
              </a:extLst>
            </p:cNvPr>
            <p:cNvSpPr/>
            <p:nvPr/>
          </p:nvSpPr>
          <p:spPr>
            <a:xfrm>
              <a:off x="5056668" y="2710417"/>
              <a:ext cx="1726905" cy="1850951"/>
            </a:xfrm>
            <a:prstGeom prst="foldedCorner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Google Shape;863;p27">
            <a:extLst>
              <a:ext uri="{FF2B5EF4-FFF2-40B4-BE49-F238E27FC236}">
                <a16:creationId xmlns:a16="http://schemas.microsoft.com/office/drawing/2014/main" id="{0E7FB605-BADA-4DD7-992A-52EB9F6011B0}"/>
              </a:ext>
            </a:extLst>
          </p:cNvPr>
          <p:cNvSpPr txBox="1"/>
          <p:nvPr/>
        </p:nvSpPr>
        <p:spPr>
          <a:xfrm rot="2011">
            <a:off x="7097735" y="4997528"/>
            <a:ext cx="509384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Optimized with Adam optimizer</a:t>
            </a:r>
            <a:endParaRPr sz="2200" b="1" i="0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weight = pretrained weight</a:t>
            </a:r>
            <a:endParaRPr sz="22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Learning rate = 0.00001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Early stop setting patient = 5</a:t>
            </a:r>
            <a:endParaRPr sz="22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7" name="Group 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0F39264D-27FE-4367-9C24-321789F9F991}"/>
              </a:ext>
            </a:extLst>
          </p:cNvPr>
          <p:cNvGrpSpPr/>
          <p:nvPr/>
        </p:nvGrpSpPr>
        <p:grpSpPr>
          <a:xfrm>
            <a:off x="7173198" y="1907505"/>
            <a:ext cx="4321843" cy="2554118"/>
            <a:chOff x="3004584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78" name="Rounded Rectangle 13">
              <a:extLst>
                <a:ext uri="{FF2B5EF4-FFF2-40B4-BE49-F238E27FC236}">
                  <a16:creationId xmlns:a16="http://schemas.microsoft.com/office/drawing/2014/main" id="{3C6B64AA-868B-4E70-B43B-D856DD14BE57}"/>
                </a:ext>
              </a:extLst>
            </p:cNvPr>
            <p:cNvSpPr/>
            <p:nvPr/>
          </p:nvSpPr>
          <p:spPr>
            <a:xfrm>
              <a:off x="3004584" y="2470170"/>
              <a:ext cx="1726905" cy="2743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9" name="Folded Corner 14">
              <a:extLst>
                <a:ext uri="{FF2B5EF4-FFF2-40B4-BE49-F238E27FC236}">
                  <a16:creationId xmlns:a16="http://schemas.microsoft.com/office/drawing/2014/main" id="{98FE198A-E14D-41C7-9839-383C4CDB6A23}"/>
                </a:ext>
              </a:extLst>
            </p:cNvPr>
            <p:cNvSpPr/>
            <p:nvPr/>
          </p:nvSpPr>
          <p:spPr>
            <a:xfrm>
              <a:off x="3004587" y="2710417"/>
              <a:ext cx="1726905" cy="1850951"/>
            </a:xfrm>
            <a:prstGeom prst="foldedCorner">
              <a:avLst/>
            </a:prstGeom>
            <a:solidFill>
              <a:srgbClr val="7A6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8B95B887-265A-4432-8603-4B3363FD61BA}"/>
              </a:ext>
            </a:extLst>
          </p:cNvPr>
          <p:cNvSpPr txBox="1"/>
          <p:nvPr/>
        </p:nvSpPr>
        <p:spPr>
          <a:xfrm>
            <a:off x="7572501" y="2235948"/>
            <a:ext cx="37740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apply this pre-trained model to our purpose, we modified classifier from 1,000 classes to 2 classes by attaching fully connected layer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0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6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561F8AA-8906-409E-BFF1-5E9D415CCEFE}"/>
              </a:ext>
            </a:extLst>
          </p:cNvPr>
          <p:cNvSpPr txBox="1"/>
          <p:nvPr/>
        </p:nvSpPr>
        <p:spPr>
          <a:xfrm>
            <a:off x="309909" y="1402604"/>
            <a:ext cx="736906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4 : Pre-trained model with ResNet18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7A6A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460C1-AB96-4DE6-8098-428F7D83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65" y="1979547"/>
            <a:ext cx="4029637" cy="2353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CA4A2442-9F8F-48C6-A595-CD354AFB8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150920"/>
                  </p:ext>
                </p:extLst>
              </p:nvPr>
            </p:nvGraphicFramePr>
            <p:xfrm>
              <a:off x="204401" y="2154844"/>
              <a:ext cx="5786091" cy="426161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42338">
                      <a:extLst>
                        <a:ext uri="{9D8B030D-6E8A-4147-A177-3AD203B41FA5}">
                          <a16:colId xmlns:a16="http://schemas.microsoft.com/office/drawing/2014/main" val="4280478406"/>
                        </a:ext>
                      </a:extLst>
                    </a:gridCol>
                    <a:gridCol w="1541585">
                      <a:extLst>
                        <a:ext uri="{9D8B030D-6E8A-4147-A177-3AD203B41FA5}">
                          <a16:colId xmlns:a16="http://schemas.microsoft.com/office/drawing/2014/main" val="3820898561"/>
                        </a:ext>
                      </a:extLst>
                    </a:gridCol>
                    <a:gridCol w="2702168">
                      <a:extLst>
                        <a:ext uri="{9D8B030D-6E8A-4147-A177-3AD203B41FA5}">
                          <a16:colId xmlns:a16="http://schemas.microsoft.com/office/drawing/2014/main" val="456325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2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 name</a:t>
                          </a:r>
                          <a:endParaRPr lang="zh-CN" altLang="en-US" sz="22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Adobe 宋体 Std L" panose="02020300000000000000" pitchFamily="18" charset="-122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398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2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 size</a:t>
                          </a:r>
                          <a:endParaRPr lang="zh-CN" altLang="en-US" sz="22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Adobe 宋体 Std L" panose="02020300000000000000" pitchFamily="18" charset="-122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398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2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18-layer</a:t>
                          </a:r>
                          <a:endParaRPr lang="zh-CN" altLang="en-US" sz="22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Adobe 宋体 Std L" panose="02020300000000000000" pitchFamily="18" charset="-122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398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859183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Conv1 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112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7,64,stride</a:t>
                          </a:r>
                          <a:r>
                            <a:rPr lang="en-US" altLang="zh-CN" sz="1800" baseline="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2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165416"/>
                      </a:ext>
                    </a:extLst>
                  </a:tr>
                  <a:tr h="370840"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altLang="zh-CN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Conv2_x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56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 max pool, stride</a:t>
                          </a:r>
                          <a:r>
                            <a:rPr lang="en-US" altLang="zh-CN" sz="1800" baseline="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2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9777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solidFill>
                                        <a:srgbClr val="7A6A5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i="1" smtClean="0">
                                          <a:solidFill>
                                            <a:srgbClr val="7A6A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3 , 64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3 , 64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363776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Conv3_x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28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solidFill>
                                        <a:srgbClr val="7A6A5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i="1" smtClean="0">
                                          <a:solidFill>
                                            <a:srgbClr val="7A6A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3 , 12</m:t>
                                        </m:r>
                                        <m: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</m:t>
                                        </m:r>
                                        <m: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716441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Conv4_x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solidFill>
                                        <a:srgbClr val="7A6A5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i="1" smtClean="0">
                                          <a:solidFill>
                                            <a:srgbClr val="7A6A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3 , 256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</m:t>
                                        </m:r>
                                        <m: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19230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Conv5_x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solidFill>
                                        <a:srgbClr val="7A6A5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i="1" smtClean="0">
                                          <a:solidFill>
                                            <a:srgbClr val="7A6A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3 , 512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80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微软雅黑" panose="020B0503020204020204" pitchFamily="34" charset="-122"/>
                                            <a:ea typeface="微软雅黑" panose="020B0503020204020204" pitchFamily="34" charset="-122"/>
                                          </a:rPr>
                                          <m:t>3 , </m:t>
                                        </m:r>
                                        <m:r>
                                          <a:rPr lang="en-US" altLang="zh-CN" sz="1800" b="0" smtClean="0">
                                            <a:solidFill>
                                              <a:srgbClr val="7A6A5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1800" smtClean="0">
                                  <a:solidFill>
                                    <a:srgbClr val="7A6A56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354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180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A6A56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8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A6A5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kumimoji="0" lang="en-US" altLang="zh-CN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A6A56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7A6A56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A6A56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average pool,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A6A56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1000-d fc, softmax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7A6A56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273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CA4A2442-9F8F-48C6-A595-CD354AFB8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150920"/>
                  </p:ext>
                </p:extLst>
              </p:nvPr>
            </p:nvGraphicFramePr>
            <p:xfrm>
              <a:off x="204401" y="2154844"/>
              <a:ext cx="5786091" cy="426161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42338">
                      <a:extLst>
                        <a:ext uri="{9D8B030D-6E8A-4147-A177-3AD203B41FA5}">
                          <a16:colId xmlns:a16="http://schemas.microsoft.com/office/drawing/2014/main" val="4280478406"/>
                        </a:ext>
                      </a:extLst>
                    </a:gridCol>
                    <a:gridCol w="1541585">
                      <a:extLst>
                        <a:ext uri="{9D8B030D-6E8A-4147-A177-3AD203B41FA5}">
                          <a16:colId xmlns:a16="http://schemas.microsoft.com/office/drawing/2014/main" val="3820898561"/>
                        </a:ext>
                      </a:extLst>
                    </a:gridCol>
                    <a:gridCol w="2702168">
                      <a:extLst>
                        <a:ext uri="{9D8B030D-6E8A-4147-A177-3AD203B41FA5}">
                          <a16:colId xmlns:a16="http://schemas.microsoft.com/office/drawing/2014/main" val="45632548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2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 name</a:t>
                          </a:r>
                          <a:endParaRPr lang="zh-CN" altLang="en-US" sz="22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Adobe 宋体 Std L" panose="02020300000000000000" pitchFamily="18" charset="-122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398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2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 size</a:t>
                          </a:r>
                          <a:endParaRPr lang="zh-CN" altLang="en-US" sz="22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Adobe 宋体 Std L" panose="02020300000000000000" pitchFamily="18" charset="-122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398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2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18-layer</a:t>
                          </a:r>
                          <a:endParaRPr lang="zh-CN" altLang="en-US" sz="22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Adobe 宋体 Std L" panose="02020300000000000000" pitchFamily="18" charset="-122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398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859183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Conv1 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395" t="-124590" r="-177075" b="-9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189" t="-124590" r="-901" b="-9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165416"/>
                      </a:ext>
                    </a:extLst>
                  </a:tr>
                  <a:tr h="370840"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altLang="zh-CN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Conv2_x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395" t="-84568" r="-177075" b="-2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189" t="-224590" r="-901" b="-8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977747"/>
                      </a:ext>
                    </a:extLst>
                  </a:tr>
                  <a:tr h="61283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189" t="-196040" r="-901" b="-418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363776"/>
                      </a:ext>
                    </a:extLst>
                  </a:tr>
                  <a:tr h="6137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Conv3_x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395" t="-299000" r="-177075" b="-32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189" t="-299000" r="-901" b="-32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716441"/>
                      </a:ext>
                    </a:extLst>
                  </a:tr>
                  <a:tr h="61283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Conv4_x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395" t="-395050" r="-177075" b="-2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189" t="-395050" r="-901" b="-2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819230"/>
                      </a:ext>
                    </a:extLst>
                  </a:tr>
                  <a:tr h="6137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ea typeface="微软雅黑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7A6A56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Conv5_x</a:t>
                          </a:r>
                          <a:endParaRPr lang="zh-CN" altLang="en-US" sz="1800" dirty="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395" t="-495050" r="-177075" b="-1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189" t="-495050" r="-901" b="-1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3542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1800">
                            <a:solidFill>
                              <a:srgbClr val="7A6A56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395" t="-572381" r="-17707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A6A56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average pool,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A6A56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1000-d fc, softmax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7A6A56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2738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Google Shape;858;p27">
            <a:extLst>
              <a:ext uri="{FF2B5EF4-FFF2-40B4-BE49-F238E27FC236}">
                <a16:creationId xmlns:a16="http://schemas.microsoft.com/office/drawing/2014/main" id="{6ADCE9BD-F419-4099-BAE6-038E330694E2}"/>
              </a:ext>
            </a:extLst>
          </p:cNvPr>
          <p:cNvSpPr txBox="1"/>
          <p:nvPr/>
        </p:nvSpPr>
        <p:spPr>
          <a:xfrm>
            <a:off x="6947458" y="4909493"/>
            <a:ext cx="431449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CN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Kaiming</a:t>
            </a:r>
            <a:r>
              <a:rPr lang="en-US" altLang="zh-CN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 He,  </a:t>
            </a:r>
            <a:r>
              <a:rPr lang="en-US" altLang="zh-CN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Xiangyu</a:t>
            </a:r>
            <a:r>
              <a:rPr lang="en-US" altLang="zh-CN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 Zhang,  </a:t>
            </a:r>
            <a:r>
              <a:rPr lang="en-US" altLang="zh-CN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Shaoqing</a:t>
            </a:r>
            <a:r>
              <a:rPr lang="en-US" altLang="zh-CN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 Ren, Jian Sun" 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Deep Residual Learning for Image Recognition[C]</a:t>
            </a:r>
            <a:r>
              <a:rPr lang="en-US" altLang="zh-CN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 " 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IEEE Conference on Computer Vision &amp; Pattern Recognition. IEEE Computer Society, 2016.</a:t>
            </a:r>
            <a:endParaRPr sz="1600" i="1" dirty="0">
              <a:solidFill>
                <a:srgbClr val="7A6A5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435E9-011D-4AB9-92B3-0DB50EB9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1" y="1890286"/>
            <a:ext cx="7496419" cy="49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9561F8AA-8906-409E-BFF1-5E9D415CCEFE}"/>
              </a:ext>
            </a:extLst>
          </p:cNvPr>
          <p:cNvSpPr txBox="1"/>
          <p:nvPr/>
        </p:nvSpPr>
        <p:spPr>
          <a:xfrm>
            <a:off x="309909" y="1402604"/>
            <a:ext cx="726205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5 : Pre-trained model with </a:t>
            </a:r>
            <a:r>
              <a:rPr lang="en-US" altLang="zh-CN" sz="2400" b="1" dirty="0" err="1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Xception</a:t>
            </a:r>
            <a:endParaRPr lang="en-US" altLang="zh-CN" sz="2400" b="1" dirty="0">
              <a:solidFill>
                <a:srgbClr val="7A6A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Google Shape;858;p27">
            <a:extLst>
              <a:ext uri="{FF2B5EF4-FFF2-40B4-BE49-F238E27FC236}">
                <a16:creationId xmlns:a16="http://schemas.microsoft.com/office/drawing/2014/main" id="{4143CF6E-154C-4604-BA85-F822E4B6F04A}"/>
              </a:ext>
            </a:extLst>
          </p:cNvPr>
          <p:cNvSpPr txBox="1"/>
          <p:nvPr/>
        </p:nvSpPr>
        <p:spPr>
          <a:xfrm>
            <a:off x="8513480" y="1790695"/>
            <a:ext cx="32891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Chollet, F. . "</a:t>
            </a:r>
            <a:r>
              <a:rPr lang="en-US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Xception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: Deep Learning with </a:t>
            </a:r>
            <a:r>
              <a:rPr lang="en-US" sz="1600" i="1" dirty="0" err="1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Depthwise</a:t>
            </a:r>
            <a:r>
              <a:rPr lang="en-US" sz="1600" i="1" dirty="0">
                <a:solidFill>
                  <a:srgbClr val="7A6A56"/>
                </a:solidFill>
                <a:latin typeface="Arial"/>
                <a:ea typeface="Arial"/>
                <a:cs typeface="Arial"/>
                <a:sym typeface="Arial"/>
              </a:rPr>
              <a:t> Separable Convolutions." 2017 IEEE Conference on Computer Vision and Pattern Recognition (CVPR) (2017).</a:t>
            </a:r>
            <a:endParaRPr sz="1600" i="1" dirty="0">
              <a:solidFill>
                <a:srgbClr val="7A6A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roup 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A3069A16-0C8A-47BF-9FFA-650D6DB7E622}"/>
              </a:ext>
            </a:extLst>
          </p:cNvPr>
          <p:cNvGrpSpPr/>
          <p:nvPr/>
        </p:nvGrpSpPr>
        <p:grpSpPr>
          <a:xfrm>
            <a:off x="8254623" y="3566160"/>
            <a:ext cx="3817030" cy="3155192"/>
            <a:chOff x="3004584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73" name="Rounded Rectangle 13">
              <a:extLst>
                <a:ext uri="{FF2B5EF4-FFF2-40B4-BE49-F238E27FC236}">
                  <a16:creationId xmlns:a16="http://schemas.microsoft.com/office/drawing/2014/main" id="{C06D5117-3D61-48DE-B9C8-C8829EA8DF8C}"/>
                </a:ext>
              </a:extLst>
            </p:cNvPr>
            <p:cNvSpPr/>
            <p:nvPr/>
          </p:nvSpPr>
          <p:spPr>
            <a:xfrm>
              <a:off x="3004584" y="2470170"/>
              <a:ext cx="1726905" cy="2743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4" name="Folded Corner 14">
              <a:extLst>
                <a:ext uri="{FF2B5EF4-FFF2-40B4-BE49-F238E27FC236}">
                  <a16:creationId xmlns:a16="http://schemas.microsoft.com/office/drawing/2014/main" id="{FD59F16B-34AC-4B23-80A5-63C943FDFA5D}"/>
                </a:ext>
              </a:extLst>
            </p:cNvPr>
            <p:cNvSpPr/>
            <p:nvPr/>
          </p:nvSpPr>
          <p:spPr>
            <a:xfrm>
              <a:off x="3004587" y="2710417"/>
              <a:ext cx="1726905" cy="1850951"/>
            </a:xfrm>
            <a:prstGeom prst="foldedCorner">
              <a:avLst/>
            </a:prstGeom>
            <a:solidFill>
              <a:srgbClr val="7A6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1078570B-A50D-4D0E-85FD-6438076D5321}"/>
              </a:ext>
            </a:extLst>
          </p:cNvPr>
          <p:cNvSpPr txBox="1"/>
          <p:nvPr/>
        </p:nvSpPr>
        <p:spPr>
          <a:xfrm>
            <a:off x="8347520" y="4102931"/>
            <a:ext cx="42713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Tested different version 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Cross validation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Using two consecutive trainings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Callback to control the variation of learning rate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89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1059796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Comparing the accuracies in training and validation over epochs</a:t>
            </a:r>
          </a:p>
        </p:txBody>
      </p:sp>
      <p:sp>
        <p:nvSpPr>
          <p:cNvPr id="78" name="Google Shape;1009;p30">
            <a:extLst>
              <a:ext uri="{FF2B5EF4-FFF2-40B4-BE49-F238E27FC236}">
                <a16:creationId xmlns:a16="http://schemas.microsoft.com/office/drawing/2014/main" id="{46828F53-7FB8-4ADD-9049-6629CFD4C4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86116" y="6919010"/>
            <a:ext cx="605883" cy="34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pic>
        <p:nvPicPr>
          <p:cNvPr id="79" name="Google Shape;1011;p30">
            <a:extLst>
              <a:ext uri="{FF2B5EF4-FFF2-40B4-BE49-F238E27FC236}">
                <a16:creationId xmlns:a16="http://schemas.microsoft.com/office/drawing/2014/main" id="{616D7F6C-9BE5-4C28-9DB9-32496D2AB5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9280" b="49052"/>
          <a:stretch/>
        </p:blipFill>
        <p:spPr>
          <a:xfrm>
            <a:off x="239971" y="1952104"/>
            <a:ext cx="5856029" cy="401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012;p30">
            <a:extLst>
              <a:ext uri="{FF2B5EF4-FFF2-40B4-BE49-F238E27FC236}">
                <a16:creationId xmlns:a16="http://schemas.microsoft.com/office/drawing/2014/main" id="{C8C6929B-15CD-4CEC-AA4A-A70995BF59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052" r="49836" b="1"/>
          <a:stretch/>
        </p:blipFill>
        <p:spPr>
          <a:xfrm>
            <a:off x="5933784" y="1902636"/>
            <a:ext cx="5856028" cy="3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1176;p33">
            <a:extLst>
              <a:ext uri="{FF2B5EF4-FFF2-40B4-BE49-F238E27FC236}">
                <a16:creationId xmlns:a16="http://schemas.microsoft.com/office/drawing/2014/main" id="{5ED2DFD5-4C7E-42AF-9918-B6EA094E747A}"/>
              </a:ext>
            </a:extLst>
          </p:cNvPr>
          <p:cNvSpPr txBox="1"/>
          <p:nvPr/>
        </p:nvSpPr>
        <p:spPr>
          <a:xfrm>
            <a:off x="2154624" y="5993493"/>
            <a:ext cx="2026722" cy="4308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Training loss</a:t>
            </a:r>
          </a:p>
        </p:txBody>
      </p:sp>
      <p:sp>
        <p:nvSpPr>
          <p:cNvPr id="90" name="Google Shape;1176;p33">
            <a:extLst>
              <a:ext uri="{FF2B5EF4-FFF2-40B4-BE49-F238E27FC236}">
                <a16:creationId xmlns:a16="http://schemas.microsoft.com/office/drawing/2014/main" id="{C6BB7D4A-0601-45DC-84BE-C41A8F46FA53}"/>
              </a:ext>
            </a:extLst>
          </p:cNvPr>
          <p:cNvSpPr txBox="1"/>
          <p:nvPr/>
        </p:nvSpPr>
        <p:spPr>
          <a:xfrm>
            <a:off x="8010656" y="5970512"/>
            <a:ext cx="2224799" cy="43084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5103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994394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Comparing the losses in training and validation over epochs</a:t>
            </a:r>
          </a:p>
        </p:txBody>
      </p:sp>
      <p:sp>
        <p:nvSpPr>
          <p:cNvPr id="78" name="Google Shape;1009;p30">
            <a:extLst>
              <a:ext uri="{FF2B5EF4-FFF2-40B4-BE49-F238E27FC236}">
                <a16:creationId xmlns:a16="http://schemas.microsoft.com/office/drawing/2014/main" id="{46828F53-7FB8-4ADD-9049-6629CFD4C4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86116" y="6919010"/>
            <a:ext cx="605883" cy="34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87" name="Google Shape;1176;p33">
            <a:extLst>
              <a:ext uri="{FF2B5EF4-FFF2-40B4-BE49-F238E27FC236}">
                <a16:creationId xmlns:a16="http://schemas.microsoft.com/office/drawing/2014/main" id="{5ED2DFD5-4C7E-42AF-9918-B6EA094E747A}"/>
              </a:ext>
            </a:extLst>
          </p:cNvPr>
          <p:cNvSpPr txBox="1"/>
          <p:nvPr/>
        </p:nvSpPr>
        <p:spPr>
          <a:xfrm>
            <a:off x="1661043" y="5984672"/>
            <a:ext cx="2675285" cy="43084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Training accuracy</a:t>
            </a:r>
          </a:p>
        </p:txBody>
      </p:sp>
      <p:sp>
        <p:nvSpPr>
          <p:cNvPr id="90" name="Google Shape;1176;p33">
            <a:extLst>
              <a:ext uri="{FF2B5EF4-FFF2-40B4-BE49-F238E27FC236}">
                <a16:creationId xmlns:a16="http://schemas.microsoft.com/office/drawing/2014/main" id="{C6BB7D4A-0601-45DC-84BE-C41A8F46FA53}"/>
              </a:ext>
            </a:extLst>
          </p:cNvPr>
          <p:cNvSpPr txBox="1"/>
          <p:nvPr/>
        </p:nvSpPr>
        <p:spPr>
          <a:xfrm>
            <a:off x="7539505" y="5984671"/>
            <a:ext cx="2991452" cy="43084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Validation accuracy</a:t>
            </a:r>
          </a:p>
        </p:txBody>
      </p:sp>
      <p:pic>
        <p:nvPicPr>
          <p:cNvPr id="91" name="Google Shape;1064;p31">
            <a:extLst>
              <a:ext uri="{FF2B5EF4-FFF2-40B4-BE49-F238E27FC236}">
                <a16:creationId xmlns:a16="http://schemas.microsoft.com/office/drawing/2014/main" id="{458707CA-D73C-471E-863A-ADC40407EF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755" b="49865"/>
          <a:stretch/>
        </p:blipFill>
        <p:spPr>
          <a:xfrm>
            <a:off x="157581" y="2096520"/>
            <a:ext cx="5682210" cy="38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1065;p31">
            <a:extLst>
              <a:ext uri="{FF2B5EF4-FFF2-40B4-BE49-F238E27FC236}">
                <a16:creationId xmlns:a16="http://schemas.microsoft.com/office/drawing/2014/main" id="{9C7079B0-1A20-40F6-94EA-7E958E5426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755" t="48277"/>
          <a:stretch/>
        </p:blipFill>
        <p:spPr>
          <a:xfrm>
            <a:off x="5933730" y="1920397"/>
            <a:ext cx="5682210" cy="3993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9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" name="组合 102"/>
          <p:cNvGrpSpPr/>
          <p:nvPr/>
        </p:nvGrpSpPr>
        <p:grpSpPr>
          <a:xfrm>
            <a:off x="1057827" y="1338572"/>
            <a:ext cx="4997142" cy="3239290"/>
            <a:chOff x="1044575" y="1298816"/>
            <a:chExt cx="3716771" cy="2349595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 flipH="1">
              <a:off x="2212959" y="2109375"/>
              <a:ext cx="1176079" cy="2500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 flipH="1">
              <a:off x="2212959" y="2114505"/>
              <a:ext cx="1176079" cy="247529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  <a:gd name="T6" fmla="*/ 0 w 91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 flipH="1">
              <a:off x="2212959" y="2114505"/>
              <a:ext cx="1176079" cy="247529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 flipH="1">
              <a:off x="2164223" y="2092702"/>
              <a:ext cx="1365894" cy="284722"/>
            </a:xfrm>
            <a:custGeom>
              <a:avLst/>
              <a:gdLst>
                <a:gd name="T0" fmla="*/ 916 w 925"/>
                <a:gd name="T1" fmla="*/ 178 h 192"/>
                <a:gd name="T2" fmla="*/ 412 w 925"/>
                <a:gd name="T3" fmla="*/ 178 h 192"/>
                <a:gd name="T4" fmla="*/ 144 w 925"/>
                <a:gd name="T5" fmla="*/ 178 h 192"/>
                <a:gd name="T6" fmla="*/ 70 w 925"/>
                <a:gd name="T7" fmla="*/ 166 h 192"/>
                <a:gd name="T8" fmla="*/ 42 w 925"/>
                <a:gd name="T9" fmla="*/ 57 h 192"/>
                <a:gd name="T10" fmla="*/ 112 w 925"/>
                <a:gd name="T11" fmla="*/ 16 h 192"/>
                <a:gd name="T12" fmla="*/ 646 w 925"/>
                <a:gd name="T13" fmla="*/ 16 h 192"/>
                <a:gd name="T14" fmla="*/ 916 w 925"/>
                <a:gd name="T15" fmla="*/ 16 h 192"/>
                <a:gd name="T16" fmla="*/ 916 w 925"/>
                <a:gd name="T17" fmla="*/ 2 h 192"/>
                <a:gd name="T18" fmla="*/ 412 w 925"/>
                <a:gd name="T19" fmla="*/ 2 h 192"/>
                <a:gd name="T20" fmla="*/ 144 w 925"/>
                <a:gd name="T21" fmla="*/ 2 h 192"/>
                <a:gd name="T22" fmla="*/ 77 w 925"/>
                <a:gd name="T23" fmla="*/ 8 h 192"/>
                <a:gd name="T24" fmla="*/ 54 w 925"/>
                <a:gd name="T25" fmla="*/ 172 h 192"/>
                <a:gd name="T26" fmla="*/ 134 w 925"/>
                <a:gd name="T27" fmla="*/ 192 h 192"/>
                <a:gd name="T28" fmla="*/ 235 w 925"/>
                <a:gd name="T29" fmla="*/ 192 h 192"/>
                <a:gd name="T30" fmla="*/ 563 w 925"/>
                <a:gd name="T31" fmla="*/ 192 h 192"/>
                <a:gd name="T32" fmla="*/ 916 w 925"/>
                <a:gd name="T33" fmla="*/ 192 h 192"/>
                <a:gd name="T34" fmla="*/ 916 w 925"/>
                <a:gd name="T35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5" h="192">
                  <a:moveTo>
                    <a:pt x="916" y="178"/>
                  </a:moveTo>
                  <a:cubicBezTo>
                    <a:pt x="748" y="178"/>
                    <a:pt x="580" y="178"/>
                    <a:pt x="412" y="178"/>
                  </a:cubicBezTo>
                  <a:cubicBezTo>
                    <a:pt x="323" y="178"/>
                    <a:pt x="234" y="178"/>
                    <a:pt x="144" y="178"/>
                  </a:cubicBezTo>
                  <a:cubicBezTo>
                    <a:pt x="118" y="178"/>
                    <a:pt x="94" y="180"/>
                    <a:pt x="70" y="166"/>
                  </a:cubicBezTo>
                  <a:cubicBezTo>
                    <a:pt x="33" y="145"/>
                    <a:pt x="24" y="94"/>
                    <a:pt x="42" y="57"/>
                  </a:cubicBezTo>
                  <a:cubicBezTo>
                    <a:pt x="55" y="31"/>
                    <a:pt x="84" y="16"/>
                    <a:pt x="112" y="16"/>
                  </a:cubicBezTo>
                  <a:cubicBezTo>
                    <a:pt x="290" y="16"/>
                    <a:pt x="468" y="16"/>
                    <a:pt x="646" y="16"/>
                  </a:cubicBezTo>
                  <a:cubicBezTo>
                    <a:pt x="736" y="16"/>
                    <a:pt x="826" y="16"/>
                    <a:pt x="916" y="16"/>
                  </a:cubicBezTo>
                  <a:cubicBezTo>
                    <a:pt x="925" y="16"/>
                    <a:pt x="925" y="2"/>
                    <a:pt x="916" y="2"/>
                  </a:cubicBezTo>
                  <a:cubicBezTo>
                    <a:pt x="748" y="2"/>
                    <a:pt x="580" y="2"/>
                    <a:pt x="412" y="2"/>
                  </a:cubicBezTo>
                  <a:cubicBezTo>
                    <a:pt x="323" y="2"/>
                    <a:pt x="234" y="2"/>
                    <a:pt x="144" y="2"/>
                  </a:cubicBezTo>
                  <a:cubicBezTo>
                    <a:pt x="121" y="2"/>
                    <a:pt x="99" y="0"/>
                    <a:pt x="77" y="8"/>
                  </a:cubicBezTo>
                  <a:cubicBezTo>
                    <a:pt x="9" y="34"/>
                    <a:pt x="0" y="129"/>
                    <a:pt x="54" y="172"/>
                  </a:cubicBezTo>
                  <a:cubicBezTo>
                    <a:pt x="78" y="192"/>
                    <a:pt x="106" y="192"/>
                    <a:pt x="134" y="192"/>
                  </a:cubicBezTo>
                  <a:cubicBezTo>
                    <a:pt x="168" y="192"/>
                    <a:pt x="202" y="192"/>
                    <a:pt x="235" y="192"/>
                  </a:cubicBezTo>
                  <a:cubicBezTo>
                    <a:pt x="345" y="192"/>
                    <a:pt x="454" y="192"/>
                    <a:pt x="563" y="192"/>
                  </a:cubicBezTo>
                  <a:cubicBezTo>
                    <a:pt x="681" y="192"/>
                    <a:pt x="798" y="192"/>
                    <a:pt x="916" y="192"/>
                  </a:cubicBezTo>
                  <a:cubicBezTo>
                    <a:pt x="925" y="192"/>
                    <a:pt x="925" y="178"/>
                    <a:pt x="916" y="178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 flipH="1">
              <a:off x="2179613" y="2436420"/>
              <a:ext cx="93624" cy="17314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 flipH="1">
              <a:off x="2365580" y="2436420"/>
              <a:ext cx="1102976" cy="17314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 flipH="1">
              <a:off x="2301454" y="2436420"/>
              <a:ext cx="37193" cy="17314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 flipH="1">
              <a:off x="1843591" y="1927256"/>
              <a:ext cx="148773" cy="145951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 flipH="1">
              <a:off x="1637103" y="1927256"/>
              <a:ext cx="148773" cy="145951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 flipH="1">
              <a:off x="1461397" y="2196587"/>
              <a:ext cx="112863" cy="1190188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 flipH="1">
              <a:off x="1148459" y="2195304"/>
              <a:ext cx="294982" cy="1192753"/>
            </a:xfrm>
            <a:custGeom>
              <a:avLst/>
              <a:gdLst>
                <a:gd name="T0" fmla="*/ 230 w 230"/>
                <a:gd name="T1" fmla="*/ 917 h 930"/>
                <a:gd name="T2" fmla="*/ 142 w 230"/>
                <a:gd name="T3" fmla="*/ 930 h 930"/>
                <a:gd name="T4" fmla="*/ 0 w 230"/>
                <a:gd name="T5" fmla="*/ 14 h 930"/>
                <a:gd name="T6" fmla="*/ 88 w 230"/>
                <a:gd name="T7" fmla="*/ 0 h 930"/>
                <a:gd name="T8" fmla="*/ 230 w 230"/>
                <a:gd name="T9" fmla="*/ 917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230" y="917"/>
                  </a:moveTo>
                  <a:lnTo>
                    <a:pt x="142" y="930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230" y="91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 flipH="1">
              <a:off x="4448408" y="1602775"/>
              <a:ext cx="192379" cy="2180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 flipH="1">
              <a:off x="4448408" y="2582628"/>
              <a:ext cx="192379" cy="6925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 flipH="1">
              <a:off x="4448408" y="1492478"/>
              <a:ext cx="192379" cy="8336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 flipH="1">
              <a:off x="4448408" y="1648946"/>
              <a:ext cx="192379" cy="88751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 flipH="1">
              <a:off x="4166251" y="2504394"/>
              <a:ext cx="220595" cy="24368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 flipH="1">
              <a:off x="4166251" y="2559542"/>
              <a:ext cx="220595" cy="9490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 flipH="1">
              <a:off x="4166251" y="1451437"/>
              <a:ext cx="220595" cy="1023459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 flipH="1">
              <a:off x="4166251" y="1319336"/>
              <a:ext cx="220595" cy="8208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 flipH="1">
              <a:off x="3658370" y="1425786"/>
              <a:ext cx="224442" cy="26934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 flipH="1">
              <a:off x="3658370" y="2572368"/>
              <a:ext cx="224442" cy="808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 flipH="1">
              <a:off x="3658370" y="1298816"/>
              <a:ext cx="224442" cy="9747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 flipH="1">
              <a:off x="3658370" y="1482217"/>
              <a:ext cx="224442" cy="1036284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 flipH="1">
              <a:off x="3926419" y="2573651"/>
              <a:ext cx="156469" cy="8464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 flipH="1">
              <a:off x="3926419" y="1487347"/>
              <a:ext cx="156469" cy="10016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 flipH="1">
              <a:off x="3926419" y="2514654"/>
              <a:ext cx="156469" cy="3334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 bwMode="auto">
            <a:xfrm flipH="1">
              <a:off x="1044575" y="2762182"/>
              <a:ext cx="3716771" cy="886229"/>
            </a:xfrm>
            <a:custGeom>
              <a:avLst/>
              <a:gdLst>
                <a:gd name="connsiteX0" fmla="*/ 2639446 w 3716771"/>
                <a:gd name="connsiteY0" fmla="*/ 0 h 886229"/>
                <a:gd name="connsiteX1" fmla="*/ 0 w 3716771"/>
                <a:gd name="connsiteY1" fmla="*/ 0 h 886229"/>
                <a:gd name="connsiteX2" fmla="*/ 0 w 3716771"/>
                <a:gd name="connsiteY2" fmla="*/ 886113 h 886229"/>
                <a:gd name="connsiteX3" fmla="*/ 164164 w 3716771"/>
                <a:gd name="connsiteY3" fmla="*/ 886113 h 886229"/>
                <a:gd name="connsiteX4" fmla="*/ 164164 w 3716771"/>
                <a:gd name="connsiteY4" fmla="*/ 162881 h 886229"/>
                <a:gd name="connsiteX5" fmla="*/ 2475282 w 3716771"/>
                <a:gd name="connsiteY5" fmla="*/ 162881 h 886229"/>
                <a:gd name="connsiteX6" fmla="*/ 2475282 w 3716771"/>
                <a:gd name="connsiteY6" fmla="*/ 886229 h 886229"/>
                <a:gd name="connsiteX7" fmla="*/ 3716771 w 3716771"/>
                <a:gd name="connsiteY7" fmla="*/ 886229 h 886229"/>
                <a:gd name="connsiteX8" fmla="*/ 3716771 w 3716771"/>
                <a:gd name="connsiteY8" fmla="*/ 722065 h 886229"/>
                <a:gd name="connsiteX9" fmla="*/ 2639446 w 3716771"/>
                <a:gd name="connsiteY9" fmla="*/ 722065 h 88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16771" h="886229">
                  <a:moveTo>
                    <a:pt x="2639446" y="0"/>
                  </a:moveTo>
                  <a:lnTo>
                    <a:pt x="0" y="0"/>
                  </a:lnTo>
                  <a:lnTo>
                    <a:pt x="0" y="886113"/>
                  </a:lnTo>
                  <a:lnTo>
                    <a:pt x="164164" y="886113"/>
                  </a:lnTo>
                  <a:lnTo>
                    <a:pt x="164164" y="162881"/>
                  </a:lnTo>
                  <a:lnTo>
                    <a:pt x="2475282" y="162881"/>
                  </a:lnTo>
                  <a:lnTo>
                    <a:pt x="2475282" y="886229"/>
                  </a:lnTo>
                  <a:lnTo>
                    <a:pt x="3716771" y="886229"/>
                  </a:lnTo>
                  <a:lnTo>
                    <a:pt x="3716771" y="722065"/>
                  </a:lnTo>
                  <a:lnTo>
                    <a:pt x="2639446" y="722065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05" name="文本框 10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2744569" y="3884677"/>
            <a:ext cx="3034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4000" b="1" dirty="0">
                <a:solidFill>
                  <a:srgbClr val="F3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CONTENTS</a:t>
            </a:r>
          </a:p>
        </p:txBody>
      </p:sp>
      <p:sp>
        <p:nvSpPr>
          <p:cNvPr id="124" name="文本框 123"/>
          <p:cNvSpPr txBox="1"/>
          <p:nvPr/>
        </p:nvSpPr>
        <p:spPr>
          <a:xfrm flipH="1">
            <a:off x="7770932" y="1326971"/>
            <a:ext cx="24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 flipH="1">
            <a:off x="7770932" y="2561157"/>
            <a:ext cx="34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 flipH="1">
            <a:off x="7770460" y="3811405"/>
            <a:ext cx="42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 flipH="1">
            <a:off x="7770460" y="5071673"/>
            <a:ext cx="217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956767" y="4982930"/>
            <a:ext cx="705205" cy="705204"/>
            <a:chOff x="9548231" y="-1253842"/>
            <a:chExt cx="1358909" cy="1358907"/>
          </a:xfrm>
        </p:grpSpPr>
        <p:sp>
          <p:nvSpPr>
            <p:cNvPr id="107" name="Sev04"/>
            <p:cNvSpPr/>
            <p:nvPr/>
          </p:nvSpPr>
          <p:spPr>
            <a:xfrm>
              <a:off x="9548231" y="-1253842"/>
              <a:ext cx="1358909" cy="1358907"/>
            </a:xfrm>
            <a:prstGeom prst="ellipse">
              <a:avLst/>
            </a:prstGeom>
            <a:solidFill>
              <a:srgbClr val="7A6A5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5335" dirty="0">
                <a:solidFill>
                  <a:srgbClr val="F19B14">
                    <a:lumMod val="50000"/>
                  </a:srgb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8" name="Freeform 52"/>
            <p:cNvSpPr>
              <a:spLocks noEditPoints="1"/>
            </p:cNvSpPr>
            <p:nvPr/>
          </p:nvSpPr>
          <p:spPr bwMode="auto">
            <a:xfrm>
              <a:off x="9918890" y="-906608"/>
              <a:ext cx="617591" cy="66444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 dirty="0">
                <a:solidFill>
                  <a:srgbClr val="262626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956765" y="1196382"/>
            <a:ext cx="705205" cy="705204"/>
            <a:chOff x="1483716" y="-1253842"/>
            <a:chExt cx="1358909" cy="1358907"/>
          </a:xfrm>
        </p:grpSpPr>
        <p:sp>
          <p:nvSpPr>
            <p:cNvPr id="110" name="Sev01"/>
            <p:cNvSpPr/>
            <p:nvPr/>
          </p:nvSpPr>
          <p:spPr>
            <a:xfrm>
              <a:off x="1483716" y="-1253842"/>
              <a:ext cx="1358909" cy="1358907"/>
            </a:xfrm>
            <a:prstGeom prst="ellipse">
              <a:avLst/>
            </a:prstGeom>
            <a:solidFill>
              <a:srgbClr val="F398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5335" dirty="0">
                <a:solidFill>
                  <a:srgbClr val="237DB9">
                    <a:lumMod val="50000"/>
                  </a:srgb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1" name="Freeform 42"/>
            <p:cNvSpPr>
              <a:spLocks noEditPoints="1"/>
            </p:cNvSpPr>
            <p:nvPr/>
          </p:nvSpPr>
          <p:spPr bwMode="auto">
            <a:xfrm>
              <a:off x="1826688" y="-864016"/>
              <a:ext cx="672960" cy="579257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 dirty="0">
                <a:solidFill>
                  <a:srgbClr val="262626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56767" y="3719280"/>
            <a:ext cx="705205" cy="705204"/>
            <a:chOff x="6898464" y="-1253842"/>
            <a:chExt cx="1358909" cy="1358907"/>
          </a:xfrm>
        </p:grpSpPr>
        <p:sp>
          <p:nvSpPr>
            <p:cNvPr id="113" name="Sev03"/>
            <p:cNvSpPr/>
            <p:nvPr/>
          </p:nvSpPr>
          <p:spPr>
            <a:xfrm>
              <a:off x="6898464" y="-1253842"/>
              <a:ext cx="1358909" cy="1358907"/>
            </a:xfrm>
            <a:prstGeom prst="ellipse">
              <a:avLst/>
            </a:prstGeom>
            <a:solidFill>
              <a:srgbClr val="F398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5335" dirty="0">
                <a:solidFill>
                  <a:srgbClr val="9BB955">
                    <a:lumMod val="50000"/>
                  </a:srgbClr>
                </a:solidFill>
                <a:latin typeface="Agency FB" panose="020B0503020202020204" pitchFamily="34" charset="0"/>
                <a:cs typeface="+mj-cs"/>
              </a:endParaRPr>
            </a:p>
          </p:txBody>
        </p:sp>
        <p:sp>
          <p:nvSpPr>
            <p:cNvPr id="114" name="Freeform 178"/>
            <p:cNvSpPr>
              <a:spLocks noEditPoints="1"/>
            </p:cNvSpPr>
            <p:nvPr/>
          </p:nvSpPr>
          <p:spPr bwMode="auto">
            <a:xfrm>
              <a:off x="7241436" y="-827813"/>
              <a:ext cx="672960" cy="506852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 dirty="0">
                <a:solidFill>
                  <a:srgbClr val="262626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956767" y="2455631"/>
            <a:ext cx="705205" cy="705204"/>
            <a:chOff x="4182855" y="-1253842"/>
            <a:chExt cx="1358909" cy="1358907"/>
          </a:xfrm>
        </p:grpSpPr>
        <p:sp>
          <p:nvSpPr>
            <p:cNvPr id="116" name="Sev02"/>
            <p:cNvSpPr/>
            <p:nvPr/>
          </p:nvSpPr>
          <p:spPr>
            <a:xfrm>
              <a:off x="4182855" y="-1253842"/>
              <a:ext cx="1358909" cy="1358907"/>
            </a:xfrm>
            <a:prstGeom prst="ellipse">
              <a:avLst/>
            </a:prstGeom>
            <a:solidFill>
              <a:srgbClr val="7A6A5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8000" dirty="0">
                <a:solidFill>
                  <a:srgbClr val="15AA96">
                    <a:lumMod val="50000"/>
                  </a:srgb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7" name="Freeform 86"/>
            <p:cNvSpPr>
              <a:spLocks noEditPoints="1"/>
            </p:cNvSpPr>
            <p:nvPr/>
          </p:nvSpPr>
          <p:spPr bwMode="auto">
            <a:xfrm>
              <a:off x="4631881" y="-962089"/>
              <a:ext cx="460857" cy="775404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 dirty="0">
                <a:solidFill>
                  <a:srgbClr val="262626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24" grpId="0"/>
      <p:bldP spid="125" grpId="0"/>
      <p:bldP spid="126" grpId="0"/>
      <p:bldP spid="1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52BC4-689A-4FFD-A22A-CC595FBCD451}"/>
              </a:ext>
            </a:extLst>
          </p:cNvPr>
          <p:cNvSpPr txBox="1"/>
          <p:nvPr/>
        </p:nvSpPr>
        <p:spPr>
          <a:xfrm>
            <a:off x="309909" y="1402604"/>
            <a:ext cx="625459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Confusion matrix of the test dataset</a:t>
            </a:r>
          </a:p>
        </p:txBody>
      </p:sp>
      <p:sp>
        <p:nvSpPr>
          <p:cNvPr id="72" name="矩形 3">
            <a:extLst>
              <a:ext uri="{FF2B5EF4-FFF2-40B4-BE49-F238E27FC236}">
                <a16:creationId xmlns:a16="http://schemas.microsoft.com/office/drawing/2014/main" id="{3A8AC96C-439C-46F0-99FC-5BDF339B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80" y="2185608"/>
            <a:ext cx="2481543" cy="537691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CNN1</a:t>
            </a:r>
          </a:p>
        </p:txBody>
      </p:sp>
      <p:sp>
        <p:nvSpPr>
          <p:cNvPr id="75" name="矩形 5">
            <a:extLst>
              <a:ext uri="{FF2B5EF4-FFF2-40B4-BE49-F238E27FC236}">
                <a16:creationId xmlns:a16="http://schemas.microsoft.com/office/drawing/2014/main" id="{4B8B62AF-8E1A-4D88-82BD-D5F8712B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665" y="2185608"/>
            <a:ext cx="2545655" cy="537691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EfficientNet0</a:t>
            </a:r>
          </a:p>
        </p:txBody>
      </p:sp>
      <p:sp>
        <p:nvSpPr>
          <p:cNvPr id="77" name="矩形 7">
            <a:extLst>
              <a:ext uri="{FF2B5EF4-FFF2-40B4-BE49-F238E27FC236}">
                <a16:creationId xmlns:a16="http://schemas.microsoft.com/office/drawing/2014/main" id="{B2097463-0859-443F-848B-5FC7D124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808" y="5670218"/>
            <a:ext cx="2481542" cy="532292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9">
            <a:extLst>
              <a:ext uri="{FF2B5EF4-FFF2-40B4-BE49-F238E27FC236}">
                <a16:creationId xmlns:a16="http://schemas.microsoft.com/office/drawing/2014/main" id="{6F90C314-044B-44B6-A0E3-2360B670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704" y="5670218"/>
            <a:ext cx="2481542" cy="532292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ResNet18</a:t>
            </a:r>
          </a:p>
        </p:txBody>
      </p:sp>
      <p:pic>
        <p:nvPicPr>
          <p:cNvPr id="81" name="Google Shape;1228;p34">
            <a:extLst>
              <a:ext uri="{FF2B5EF4-FFF2-40B4-BE49-F238E27FC236}">
                <a16:creationId xmlns:a16="http://schemas.microsoft.com/office/drawing/2014/main" id="{CE3BCC67-41C4-4894-B300-A2F112045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0" y="2889272"/>
            <a:ext cx="3049050" cy="297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1229;p34">
            <a:extLst>
              <a:ext uri="{FF2B5EF4-FFF2-40B4-BE49-F238E27FC236}">
                <a16:creationId xmlns:a16="http://schemas.microsoft.com/office/drawing/2014/main" id="{2802133F-818B-4A2F-B348-A5ACEF532B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036" y="2366600"/>
            <a:ext cx="3049050" cy="29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1230;p34">
            <a:extLst>
              <a:ext uri="{FF2B5EF4-FFF2-40B4-BE49-F238E27FC236}">
                <a16:creationId xmlns:a16="http://schemas.microsoft.com/office/drawing/2014/main" id="{1F68F002-655B-405B-BD86-09EB56A7906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968" y="2894862"/>
            <a:ext cx="3049050" cy="297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1234;p34">
            <a:extLst>
              <a:ext uri="{FF2B5EF4-FFF2-40B4-BE49-F238E27FC236}">
                <a16:creationId xmlns:a16="http://schemas.microsoft.com/office/drawing/2014/main" id="{A41539FF-08E2-4494-9B55-F07D96C5630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2950" y="2366600"/>
            <a:ext cx="3049050" cy="2976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2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7" grpId="0" animBg="1"/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302CE-9315-42F5-8845-D367246C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5173"/>
            <a:ext cx="12192000" cy="4792548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4EC66B6A-A5D0-49BB-A216-DFEE3FDA6FD8}"/>
              </a:ext>
            </a:extLst>
          </p:cNvPr>
          <p:cNvSpPr txBox="1"/>
          <p:nvPr/>
        </p:nvSpPr>
        <p:spPr>
          <a:xfrm>
            <a:off x="764957" y="1506295"/>
            <a:ext cx="1066208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PERFORMANCE BENCHMARK ON VARIOUS NETWORKS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60109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1195220" y="926133"/>
            <a:ext cx="4637359" cy="2774241"/>
            <a:chOff x="1195220" y="926133"/>
            <a:chExt cx="4637359" cy="2774241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 flipH="1">
              <a:off x="2608738" y="2002450"/>
              <a:ext cx="1561681" cy="3320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  <a:gd name="T6" fmla="*/ 0 w 91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 flipH="1">
              <a:off x="2544022" y="1980310"/>
              <a:ext cx="1813730" cy="378073"/>
            </a:xfrm>
            <a:custGeom>
              <a:avLst/>
              <a:gdLst>
                <a:gd name="T0" fmla="*/ 916 w 925"/>
                <a:gd name="T1" fmla="*/ 178 h 192"/>
                <a:gd name="T2" fmla="*/ 412 w 925"/>
                <a:gd name="T3" fmla="*/ 178 h 192"/>
                <a:gd name="T4" fmla="*/ 144 w 925"/>
                <a:gd name="T5" fmla="*/ 178 h 192"/>
                <a:gd name="T6" fmla="*/ 70 w 925"/>
                <a:gd name="T7" fmla="*/ 166 h 192"/>
                <a:gd name="T8" fmla="*/ 42 w 925"/>
                <a:gd name="T9" fmla="*/ 57 h 192"/>
                <a:gd name="T10" fmla="*/ 112 w 925"/>
                <a:gd name="T11" fmla="*/ 16 h 192"/>
                <a:gd name="T12" fmla="*/ 646 w 925"/>
                <a:gd name="T13" fmla="*/ 16 h 192"/>
                <a:gd name="T14" fmla="*/ 916 w 925"/>
                <a:gd name="T15" fmla="*/ 16 h 192"/>
                <a:gd name="T16" fmla="*/ 916 w 925"/>
                <a:gd name="T17" fmla="*/ 2 h 192"/>
                <a:gd name="T18" fmla="*/ 412 w 925"/>
                <a:gd name="T19" fmla="*/ 2 h 192"/>
                <a:gd name="T20" fmla="*/ 144 w 925"/>
                <a:gd name="T21" fmla="*/ 2 h 192"/>
                <a:gd name="T22" fmla="*/ 77 w 925"/>
                <a:gd name="T23" fmla="*/ 8 h 192"/>
                <a:gd name="T24" fmla="*/ 54 w 925"/>
                <a:gd name="T25" fmla="*/ 172 h 192"/>
                <a:gd name="T26" fmla="*/ 134 w 925"/>
                <a:gd name="T27" fmla="*/ 192 h 192"/>
                <a:gd name="T28" fmla="*/ 235 w 925"/>
                <a:gd name="T29" fmla="*/ 192 h 192"/>
                <a:gd name="T30" fmla="*/ 563 w 925"/>
                <a:gd name="T31" fmla="*/ 192 h 192"/>
                <a:gd name="T32" fmla="*/ 916 w 925"/>
                <a:gd name="T33" fmla="*/ 192 h 192"/>
                <a:gd name="T34" fmla="*/ 916 w 925"/>
                <a:gd name="T35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5" h="192">
                  <a:moveTo>
                    <a:pt x="916" y="178"/>
                  </a:moveTo>
                  <a:cubicBezTo>
                    <a:pt x="748" y="178"/>
                    <a:pt x="580" y="178"/>
                    <a:pt x="412" y="178"/>
                  </a:cubicBezTo>
                  <a:cubicBezTo>
                    <a:pt x="323" y="178"/>
                    <a:pt x="234" y="178"/>
                    <a:pt x="144" y="178"/>
                  </a:cubicBezTo>
                  <a:cubicBezTo>
                    <a:pt x="118" y="178"/>
                    <a:pt x="94" y="180"/>
                    <a:pt x="70" y="166"/>
                  </a:cubicBezTo>
                  <a:cubicBezTo>
                    <a:pt x="33" y="145"/>
                    <a:pt x="24" y="94"/>
                    <a:pt x="42" y="57"/>
                  </a:cubicBezTo>
                  <a:cubicBezTo>
                    <a:pt x="55" y="31"/>
                    <a:pt x="84" y="16"/>
                    <a:pt x="112" y="16"/>
                  </a:cubicBezTo>
                  <a:cubicBezTo>
                    <a:pt x="290" y="16"/>
                    <a:pt x="468" y="16"/>
                    <a:pt x="646" y="16"/>
                  </a:cubicBezTo>
                  <a:cubicBezTo>
                    <a:pt x="736" y="16"/>
                    <a:pt x="826" y="16"/>
                    <a:pt x="916" y="16"/>
                  </a:cubicBezTo>
                  <a:cubicBezTo>
                    <a:pt x="925" y="16"/>
                    <a:pt x="925" y="2"/>
                    <a:pt x="916" y="2"/>
                  </a:cubicBezTo>
                  <a:cubicBezTo>
                    <a:pt x="748" y="2"/>
                    <a:pt x="580" y="2"/>
                    <a:pt x="412" y="2"/>
                  </a:cubicBezTo>
                  <a:cubicBezTo>
                    <a:pt x="323" y="2"/>
                    <a:pt x="234" y="2"/>
                    <a:pt x="144" y="2"/>
                  </a:cubicBezTo>
                  <a:cubicBezTo>
                    <a:pt x="121" y="2"/>
                    <a:pt x="99" y="0"/>
                    <a:pt x="77" y="8"/>
                  </a:cubicBezTo>
                  <a:cubicBezTo>
                    <a:pt x="9" y="34"/>
                    <a:pt x="0" y="129"/>
                    <a:pt x="54" y="172"/>
                  </a:cubicBezTo>
                  <a:cubicBezTo>
                    <a:pt x="78" y="192"/>
                    <a:pt x="106" y="192"/>
                    <a:pt x="134" y="192"/>
                  </a:cubicBezTo>
                  <a:cubicBezTo>
                    <a:pt x="168" y="192"/>
                    <a:pt x="202" y="192"/>
                    <a:pt x="235" y="192"/>
                  </a:cubicBezTo>
                  <a:cubicBezTo>
                    <a:pt x="345" y="192"/>
                    <a:pt x="454" y="192"/>
                    <a:pt x="563" y="192"/>
                  </a:cubicBezTo>
                  <a:cubicBezTo>
                    <a:pt x="681" y="192"/>
                    <a:pt x="798" y="192"/>
                    <a:pt x="916" y="192"/>
                  </a:cubicBezTo>
                  <a:cubicBezTo>
                    <a:pt x="925" y="192"/>
                    <a:pt x="925" y="178"/>
                    <a:pt x="916" y="178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flipH="1">
              <a:off x="2564459" y="2436723"/>
              <a:ext cx="124321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 flipH="1">
              <a:off x="2811398" y="2436723"/>
              <a:ext cx="1464609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flipH="1">
              <a:off x="2726247" y="2436723"/>
              <a:ext cx="49387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 flipH="1">
              <a:off x="2118264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 flipH="1">
              <a:off x="1844075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 flipH="1">
              <a:off x="1610760" y="2118256"/>
              <a:ext cx="149867" cy="158041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 flipH="1">
              <a:off x="1195220" y="2116553"/>
              <a:ext cx="391698" cy="1583821"/>
            </a:xfrm>
            <a:custGeom>
              <a:avLst/>
              <a:gdLst>
                <a:gd name="T0" fmla="*/ 230 w 230"/>
                <a:gd name="T1" fmla="*/ 917 h 930"/>
                <a:gd name="T2" fmla="*/ 142 w 230"/>
                <a:gd name="T3" fmla="*/ 930 h 930"/>
                <a:gd name="T4" fmla="*/ 0 w 230"/>
                <a:gd name="T5" fmla="*/ 14 h 930"/>
                <a:gd name="T6" fmla="*/ 88 w 230"/>
                <a:gd name="T7" fmla="*/ 0 h 930"/>
                <a:gd name="T8" fmla="*/ 230 w 230"/>
                <a:gd name="T9" fmla="*/ 917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230" y="917"/>
                  </a:moveTo>
                  <a:lnTo>
                    <a:pt x="142" y="930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230" y="91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 flipH="1">
              <a:off x="5577124" y="1329751"/>
              <a:ext cx="255455" cy="289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 flipH="1">
              <a:off x="5577124" y="2630869"/>
              <a:ext cx="255455" cy="9196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 flipH="1">
              <a:off x="5577124" y="1183290"/>
              <a:ext cx="255455" cy="11069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 flipH="1">
              <a:off x="5577124" y="1391061"/>
              <a:ext cx="255455" cy="11784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 flipH="1">
              <a:off x="5202457" y="2526984"/>
              <a:ext cx="292922" cy="32358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 flipH="1">
              <a:off x="5202457" y="2600214"/>
              <a:ext cx="292922" cy="12602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 flipH="1">
              <a:off x="5202457" y="1128793"/>
              <a:ext cx="292922" cy="1359021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 flipH="1">
              <a:off x="5202457" y="953382"/>
              <a:ext cx="292922" cy="10899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 flipH="1">
              <a:off x="4528057" y="1094733"/>
              <a:ext cx="298030" cy="35764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 flipH="1">
              <a:off x="4528057" y="2617245"/>
              <a:ext cx="298030" cy="10729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 flipH="1">
              <a:off x="4528057" y="926133"/>
              <a:ext cx="298030" cy="12943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 flipH="1">
              <a:off x="4528057" y="1169666"/>
              <a:ext cx="298030" cy="137605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 flipH="1">
              <a:off x="4883990" y="2618948"/>
              <a:ext cx="207770" cy="1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 flipH="1">
              <a:off x="4883990" y="1176478"/>
              <a:ext cx="207770" cy="133007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 flipH="1">
              <a:off x="4883990" y="2540609"/>
              <a:ext cx="207770" cy="4427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 bwMode="auto">
          <a:xfrm flipH="1">
            <a:off x="1057276" y="2869292"/>
            <a:ext cx="10054263" cy="1994254"/>
          </a:xfrm>
          <a:custGeom>
            <a:avLst/>
            <a:gdLst>
              <a:gd name="connsiteX0" fmla="*/ 8038685 w 9372185"/>
              <a:gd name="connsiteY0" fmla="*/ 0 h 1858964"/>
              <a:gd name="connsiteX1" fmla="*/ 4771610 w 9372185"/>
              <a:gd name="connsiteY1" fmla="*/ 0 h 1858964"/>
              <a:gd name="connsiteX2" fmla="*/ 4771610 w 9372185"/>
              <a:gd name="connsiteY2" fmla="*/ 1651002 h 1858964"/>
              <a:gd name="connsiteX3" fmla="*/ 0 w 9372185"/>
              <a:gd name="connsiteY3" fmla="*/ 1651002 h 1858964"/>
              <a:gd name="connsiteX4" fmla="*/ 0 w 9372185"/>
              <a:gd name="connsiteY4" fmla="*/ 1858964 h 1858964"/>
              <a:gd name="connsiteX5" fmla="*/ 4920837 w 9372185"/>
              <a:gd name="connsiteY5" fmla="*/ 1858964 h 1858964"/>
              <a:gd name="connsiteX6" fmla="*/ 4920837 w 9372185"/>
              <a:gd name="connsiteY6" fmla="*/ 1858963 h 1858964"/>
              <a:gd name="connsiteX7" fmla="*/ 4974810 w 9372185"/>
              <a:gd name="connsiteY7" fmla="*/ 1858963 h 1858964"/>
              <a:gd name="connsiteX8" fmla="*/ 4974810 w 9372185"/>
              <a:gd name="connsiteY8" fmla="*/ 201613 h 1858964"/>
              <a:gd name="connsiteX9" fmla="*/ 7835485 w 9372185"/>
              <a:gd name="connsiteY9" fmla="*/ 201613 h 1858964"/>
              <a:gd name="connsiteX10" fmla="*/ 7835485 w 9372185"/>
              <a:gd name="connsiteY10" fmla="*/ 1096963 h 1858964"/>
              <a:gd name="connsiteX11" fmla="*/ 9372185 w 9372185"/>
              <a:gd name="connsiteY11" fmla="*/ 1096963 h 1858964"/>
              <a:gd name="connsiteX12" fmla="*/ 9372185 w 9372185"/>
              <a:gd name="connsiteY12" fmla="*/ 893763 h 1858964"/>
              <a:gd name="connsiteX13" fmla="*/ 8038685 w 9372185"/>
              <a:gd name="connsiteY13" fmla="*/ 893763 h 185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72185" h="1858964">
                <a:moveTo>
                  <a:pt x="8038685" y="0"/>
                </a:moveTo>
                <a:lnTo>
                  <a:pt x="4771610" y="0"/>
                </a:lnTo>
                <a:lnTo>
                  <a:pt x="4771610" y="1651002"/>
                </a:lnTo>
                <a:lnTo>
                  <a:pt x="0" y="1651002"/>
                </a:lnTo>
                <a:lnTo>
                  <a:pt x="0" y="1858964"/>
                </a:lnTo>
                <a:lnTo>
                  <a:pt x="4920837" y="1858964"/>
                </a:lnTo>
                <a:lnTo>
                  <a:pt x="4920837" y="1858963"/>
                </a:lnTo>
                <a:lnTo>
                  <a:pt x="4974810" y="1858963"/>
                </a:lnTo>
                <a:lnTo>
                  <a:pt x="4974810" y="201613"/>
                </a:lnTo>
                <a:lnTo>
                  <a:pt x="7835485" y="201613"/>
                </a:lnTo>
                <a:lnTo>
                  <a:pt x="7835485" y="1096963"/>
                </a:lnTo>
                <a:lnTo>
                  <a:pt x="9372185" y="1096963"/>
                </a:lnTo>
                <a:lnTo>
                  <a:pt x="9372185" y="893763"/>
                </a:lnTo>
                <a:lnTo>
                  <a:pt x="8038685" y="893763"/>
                </a:lnTo>
                <a:close/>
              </a:path>
            </a:pathLst>
          </a:custGeom>
          <a:solidFill>
            <a:srgbClr val="7A6A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3380569" y="3335924"/>
            <a:ext cx="18149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39800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13800" b="1" dirty="0">
              <a:solidFill>
                <a:srgbClr val="F39800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461E59-CC1E-4FC4-9F04-05E5EB014C5F}"/>
              </a:ext>
            </a:extLst>
          </p:cNvPr>
          <p:cNvSpPr txBox="1"/>
          <p:nvPr/>
        </p:nvSpPr>
        <p:spPr>
          <a:xfrm flipH="1">
            <a:off x="5871063" y="3866419"/>
            <a:ext cx="526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3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57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576784" y="295179"/>
            <a:ext cx="65863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and Result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302CE-9315-42F5-8845-D367246C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5173"/>
            <a:ext cx="12192000" cy="4792548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4EC66B6A-A5D0-49BB-A216-DFEE3FDA6FD8}"/>
              </a:ext>
            </a:extLst>
          </p:cNvPr>
          <p:cNvSpPr txBox="1"/>
          <p:nvPr/>
        </p:nvSpPr>
        <p:spPr>
          <a:xfrm>
            <a:off x="764957" y="1506295"/>
            <a:ext cx="1066208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 AND PERFORMANCE BENCHMARK ON VARIOUS NETWORKS ARCHITECTURES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BA492C22-046D-469B-97C0-44E18EEDB3C6}"/>
              </a:ext>
            </a:extLst>
          </p:cNvPr>
          <p:cNvSpPr/>
          <p:nvPr/>
        </p:nvSpPr>
        <p:spPr>
          <a:xfrm>
            <a:off x="0" y="5156613"/>
            <a:ext cx="12191999" cy="2998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086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633934" y="308012"/>
            <a:ext cx="330571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19">
            <a:extLst>
              <a:ext uri="{FF2B5EF4-FFF2-40B4-BE49-F238E27FC236}">
                <a16:creationId xmlns:a16="http://schemas.microsoft.com/office/drawing/2014/main" id="{7EE4B71A-4E8C-4D3F-96AF-02273EA1B57A}"/>
              </a:ext>
            </a:extLst>
          </p:cNvPr>
          <p:cNvSpPr txBox="1"/>
          <p:nvPr/>
        </p:nvSpPr>
        <p:spPr bwMode="auto">
          <a:xfrm>
            <a:off x="335501" y="1314971"/>
            <a:ext cx="11541292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the experimental models can achieve the accuracy over 99%.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dataset seems well prepared, so all the models performed accurately and achieve over 99\%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MobilenotV2 can give the best performance over the other models.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3">
            <a:extLst>
              <a:ext uri="{FF2B5EF4-FFF2-40B4-BE49-F238E27FC236}">
                <a16:creationId xmlns:a16="http://schemas.microsoft.com/office/drawing/2014/main" id="{2103E45F-A112-5A4F-97E0-5737827CAA7E}"/>
              </a:ext>
            </a:extLst>
          </p:cNvPr>
          <p:cNvSpPr txBox="1"/>
          <p:nvPr/>
        </p:nvSpPr>
        <p:spPr>
          <a:xfrm>
            <a:off x="335501" y="3327037"/>
            <a:ext cx="5281639" cy="461665"/>
          </a:xfrm>
          <a:prstGeom prst="rect">
            <a:avLst/>
          </a:prstGeom>
          <a:solidFill>
            <a:srgbClr val="F39800"/>
          </a:solidFill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with Transfer learning</a:t>
            </a:r>
          </a:p>
        </p:txBody>
      </p:sp>
      <p:sp>
        <p:nvSpPr>
          <p:cNvPr id="73" name="文本框 73">
            <a:extLst>
              <a:ext uri="{FF2B5EF4-FFF2-40B4-BE49-F238E27FC236}">
                <a16:creationId xmlns:a16="http://schemas.microsoft.com/office/drawing/2014/main" id="{15A64D9E-2AC7-C147-9CD3-5E84C54D0964}"/>
              </a:ext>
            </a:extLst>
          </p:cNvPr>
          <p:cNvSpPr txBox="1"/>
          <p:nvPr/>
        </p:nvSpPr>
        <p:spPr>
          <a:xfrm>
            <a:off x="7727814" y="3327036"/>
            <a:ext cx="3900427" cy="461665"/>
          </a:xfrm>
          <a:prstGeom prst="rect">
            <a:avLst/>
          </a:prstGeom>
          <a:solidFill>
            <a:srgbClr val="F39800"/>
          </a:solidFill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CNNs models</a:t>
            </a:r>
          </a:p>
        </p:txBody>
      </p:sp>
      <p:sp>
        <p:nvSpPr>
          <p:cNvPr id="75" name="TextBox 19">
            <a:extLst>
              <a:ext uri="{FF2B5EF4-FFF2-40B4-BE49-F238E27FC236}">
                <a16:creationId xmlns:a16="http://schemas.microsoft.com/office/drawing/2014/main" id="{6DE34699-C7E6-B741-A5AA-CD71A18C48C0}"/>
              </a:ext>
            </a:extLst>
          </p:cNvPr>
          <p:cNvSpPr txBox="1"/>
          <p:nvPr/>
        </p:nvSpPr>
        <p:spPr bwMode="auto">
          <a:xfrm>
            <a:off x="335501" y="3833439"/>
            <a:ext cx="6952567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the model with pre-trained weights initialization can yield better than random weights initialization.</a:t>
            </a:r>
            <a:endParaRPr lang="en-TH" sz="2000" b="1" dirty="0">
              <a:solidFill>
                <a:srgbClr val="7A6A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H" sz="20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to other pre-trained models achieving similar accuracy, MobilenetV2 is much smaller than MnasNet, EfficientNetB0, and others.</a:t>
            </a:r>
          </a:p>
        </p:txBody>
      </p:sp>
      <p:sp>
        <p:nvSpPr>
          <p:cNvPr id="77" name="TextBox 19">
            <a:extLst>
              <a:ext uri="{FF2B5EF4-FFF2-40B4-BE49-F238E27FC236}">
                <a16:creationId xmlns:a16="http://schemas.microsoft.com/office/drawing/2014/main" id="{A8160F40-EBD2-5C41-A915-D85CB0034D02}"/>
              </a:ext>
            </a:extLst>
          </p:cNvPr>
          <p:cNvSpPr txBox="1"/>
          <p:nvPr/>
        </p:nvSpPr>
        <p:spPr bwMode="auto">
          <a:xfrm>
            <a:off x="7727814" y="3864570"/>
            <a:ext cx="40577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sz="20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simple model of CNNs, such as hand-craft CNN1, provides simple architecture, less complexity with high accuracy as well.</a:t>
            </a:r>
          </a:p>
        </p:txBody>
      </p:sp>
    </p:spTree>
    <p:extLst>
      <p:ext uri="{BB962C8B-B14F-4D97-AF65-F5344CB8AC3E}">
        <p14:creationId xmlns:p14="http://schemas.microsoft.com/office/powerpoint/2010/main" val="20218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72" grpId="0" animBg="1"/>
      <p:bldP spid="73" grpId="0" animBg="1"/>
      <p:bldP spid="75" grpId="0"/>
      <p:bldP spid="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757" y="872291"/>
            <a:ext cx="10056743" cy="3672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1175" y="197984"/>
            <a:ext cx="2087959" cy="20880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321300"/>
            <a:ext cx="12192000" cy="15367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60823" y="5321300"/>
            <a:ext cx="527035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00B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510092" y="2895014"/>
            <a:ext cx="0" cy="68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1195220" y="926133"/>
            <a:ext cx="4637359" cy="2774241"/>
            <a:chOff x="1195220" y="926133"/>
            <a:chExt cx="4637359" cy="2774241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 flipH="1">
              <a:off x="2608738" y="2002450"/>
              <a:ext cx="1561681" cy="3320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  <a:gd name="T6" fmla="*/ 0 w 91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 flipH="1">
              <a:off x="2544022" y="1980310"/>
              <a:ext cx="1813730" cy="378073"/>
            </a:xfrm>
            <a:custGeom>
              <a:avLst/>
              <a:gdLst>
                <a:gd name="T0" fmla="*/ 916 w 925"/>
                <a:gd name="T1" fmla="*/ 178 h 192"/>
                <a:gd name="T2" fmla="*/ 412 w 925"/>
                <a:gd name="T3" fmla="*/ 178 h 192"/>
                <a:gd name="T4" fmla="*/ 144 w 925"/>
                <a:gd name="T5" fmla="*/ 178 h 192"/>
                <a:gd name="T6" fmla="*/ 70 w 925"/>
                <a:gd name="T7" fmla="*/ 166 h 192"/>
                <a:gd name="T8" fmla="*/ 42 w 925"/>
                <a:gd name="T9" fmla="*/ 57 h 192"/>
                <a:gd name="T10" fmla="*/ 112 w 925"/>
                <a:gd name="T11" fmla="*/ 16 h 192"/>
                <a:gd name="T12" fmla="*/ 646 w 925"/>
                <a:gd name="T13" fmla="*/ 16 h 192"/>
                <a:gd name="T14" fmla="*/ 916 w 925"/>
                <a:gd name="T15" fmla="*/ 16 h 192"/>
                <a:gd name="T16" fmla="*/ 916 w 925"/>
                <a:gd name="T17" fmla="*/ 2 h 192"/>
                <a:gd name="T18" fmla="*/ 412 w 925"/>
                <a:gd name="T19" fmla="*/ 2 h 192"/>
                <a:gd name="T20" fmla="*/ 144 w 925"/>
                <a:gd name="T21" fmla="*/ 2 h 192"/>
                <a:gd name="T22" fmla="*/ 77 w 925"/>
                <a:gd name="T23" fmla="*/ 8 h 192"/>
                <a:gd name="T24" fmla="*/ 54 w 925"/>
                <a:gd name="T25" fmla="*/ 172 h 192"/>
                <a:gd name="T26" fmla="*/ 134 w 925"/>
                <a:gd name="T27" fmla="*/ 192 h 192"/>
                <a:gd name="T28" fmla="*/ 235 w 925"/>
                <a:gd name="T29" fmla="*/ 192 h 192"/>
                <a:gd name="T30" fmla="*/ 563 w 925"/>
                <a:gd name="T31" fmla="*/ 192 h 192"/>
                <a:gd name="T32" fmla="*/ 916 w 925"/>
                <a:gd name="T33" fmla="*/ 192 h 192"/>
                <a:gd name="T34" fmla="*/ 916 w 925"/>
                <a:gd name="T35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5" h="192">
                  <a:moveTo>
                    <a:pt x="916" y="178"/>
                  </a:moveTo>
                  <a:cubicBezTo>
                    <a:pt x="748" y="178"/>
                    <a:pt x="580" y="178"/>
                    <a:pt x="412" y="178"/>
                  </a:cubicBezTo>
                  <a:cubicBezTo>
                    <a:pt x="323" y="178"/>
                    <a:pt x="234" y="178"/>
                    <a:pt x="144" y="178"/>
                  </a:cubicBezTo>
                  <a:cubicBezTo>
                    <a:pt x="118" y="178"/>
                    <a:pt x="94" y="180"/>
                    <a:pt x="70" y="166"/>
                  </a:cubicBezTo>
                  <a:cubicBezTo>
                    <a:pt x="33" y="145"/>
                    <a:pt x="24" y="94"/>
                    <a:pt x="42" y="57"/>
                  </a:cubicBezTo>
                  <a:cubicBezTo>
                    <a:pt x="55" y="31"/>
                    <a:pt x="84" y="16"/>
                    <a:pt x="112" y="16"/>
                  </a:cubicBezTo>
                  <a:cubicBezTo>
                    <a:pt x="290" y="16"/>
                    <a:pt x="468" y="16"/>
                    <a:pt x="646" y="16"/>
                  </a:cubicBezTo>
                  <a:cubicBezTo>
                    <a:pt x="736" y="16"/>
                    <a:pt x="826" y="16"/>
                    <a:pt x="916" y="16"/>
                  </a:cubicBezTo>
                  <a:cubicBezTo>
                    <a:pt x="925" y="16"/>
                    <a:pt x="925" y="2"/>
                    <a:pt x="916" y="2"/>
                  </a:cubicBezTo>
                  <a:cubicBezTo>
                    <a:pt x="748" y="2"/>
                    <a:pt x="580" y="2"/>
                    <a:pt x="412" y="2"/>
                  </a:cubicBezTo>
                  <a:cubicBezTo>
                    <a:pt x="323" y="2"/>
                    <a:pt x="234" y="2"/>
                    <a:pt x="144" y="2"/>
                  </a:cubicBezTo>
                  <a:cubicBezTo>
                    <a:pt x="121" y="2"/>
                    <a:pt x="99" y="0"/>
                    <a:pt x="77" y="8"/>
                  </a:cubicBezTo>
                  <a:cubicBezTo>
                    <a:pt x="9" y="34"/>
                    <a:pt x="0" y="129"/>
                    <a:pt x="54" y="172"/>
                  </a:cubicBezTo>
                  <a:cubicBezTo>
                    <a:pt x="78" y="192"/>
                    <a:pt x="106" y="192"/>
                    <a:pt x="134" y="192"/>
                  </a:cubicBezTo>
                  <a:cubicBezTo>
                    <a:pt x="168" y="192"/>
                    <a:pt x="202" y="192"/>
                    <a:pt x="235" y="192"/>
                  </a:cubicBezTo>
                  <a:cubicBezTo>
                    <a:pt x="345" y="192"/>
                    <a:pt x="454" y="192"/>
                    <a:pt x="563" y="192"/>
                  </a:cubicBezTo>
                  <a:cubicBezTo>
                    <a:pt x="681" y="192"/>
                    <a:pt x="798" y="192"/>
                    <a:pt x="916" y="192"/>
                  </a:cubicBezTo>
                  <a:cubicBezTo>
                    <a:pt x="925" y="192"/>
                    <a:pt x="925" y="178"/>
                    <a:pt x="916" y="178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flipH="1">
              <a:off x="2564459" y="2436723"/>
              <a:ext cx="124321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 flipH="1">
              <a:off x="2811398" y="2436723"/>
              <a:ext cx="1464609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flipH="1">
              <a:off x="2726247" y="2436723"/>
              <a:ext cx="49387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 flipH="1">
              <a:off x="2118264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 flipH="1">
              <a:off x="1844075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 flipH="1">
              <a:off x="1610760" y="2118256"/>
              <a:ext cx="149867" cy="158041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 flipH="1">
              <a:off x="1195220" y="2116553"/>
              <a:ext cx="391698" cy="1583821"/>
            </a:xfrm>
            <a:custGeom>
              <a:avLst/>
              <a:gdLst>
                <a:gd name="T0" fmla="*/ 230 w 230"/>
                <a:gd name="T1" fmla="*/ 917 h 930"/>
                <a:gd name="T2" fmla="*/ 142 w 230"/>
                <a:gd name="T3" fmla="*/ 930 h 930"/>
                <a:gd name="T4" fmla="*/ 0 w 230"/>
                <a:gd name="T5" fmla="*/ 14 h 930"/>
                <a:gd name="T6" fmla="*/ 88 w 230"/>
                <a:gd name="T7" fmla="*/ 0 h 930"/>
                <a:gd name="T8" fmla="*/ 230 w 230"/>
                <a:gd name="T9" fmla="*/ 917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230" y="917"/>
                  </a:moveTo>
                  <a:lnTo>
                    <a:pt x="142" y="930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230" y="91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 flipH="1">
              <a:off x="5577124" y="1329751"/>
              <a:ext cx="255455" cy="289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 flipH="1">
              <a:off x="5577124" y="2630869"/>
              <a:ext cx="255455" cy="9196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 flipH="1">
              <a:off x="5577124" y="1183290"/>
              <a:ext cx="255455" cy="11069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 flipH="1">
              <a:off x="5577124" y="1391061"/>
              <a:ext cx="255455" cy="11784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 flipH="1">
              <a:off x="5202457" y="2526984"/>
              <a:ext cx="292922" cy="32358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 flipH="1">
              <a:off x="5202457" y="2600214"/>
              <a:ext cx="292922" cy="12602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 flipH="1">
              <a:off x="5202457" y="1128793"/>
              <a:ext cx="292922" cy="1359021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 flipH="1">
              <a:off x="5202457" y="953382"/>
              <a:ext cx="292922" cy="10899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 flipH="1">
              <a:off x="4528057" y="1094733"/>
              <a:ext cx="298030" cy="35764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 flipH="1">
              <a:off x="4528057" y="2617245"/>
              <a:ext cx="298030" cy="10729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 flipH="1">
              <a:off x="4528057" y="926133"/>
              <a:ext cx="298030" cy="12943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 flipH="1">
              <a:off x="4528057" y="1169666"/>
              <a:ext cx="298030" cy="137605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 flipH="1">
              <a:off x="4883990" y="2618948"/>
              <a:ext cx="207770" cy="1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 flipH="1">
              <a:off x="4883990" y="1176478"/>
              <a:ext cx="207770" cy="133007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 flipH="1">
              <a:off x="4883990" y="2540609"/>
              <a:ext cx="207770" cy="4427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 bwMode="auto">
          <a:xfrm flipH="1">
            <a:off x="1057276" y="2869292"/>
            <a:ext cx="10054263" cy="1994254"/>
          </a:xfrm>
          <a:custGeom>
            <a:avLst/>
            <a:gdLst>
              <a:gd name="connsiteX0" fmla="*/ 8038685 w 9372185"/>
              <a:gd name="connsiteY0" fmla="*/ 0 h 1858964"/>
              <a:gd name="connsiteX1" fmla="*/ 4771610 w 9372185"/>
              <a:gd name="connsiteY1" fmla="*/ 0 h 1858964"/>
              <a:gd name="connsiteX2" fmla="*/ 4771610 w 9372185"/>
              <a:gd name="connsiteY2" fmla="*/ 1651002 h 1858964"/>
              <a:gd name="connsiteX3" fmla="*/ 0 w 9372185"/>
              <a:gd name="connsiteY3" fmla="*/ 1651002 h 1858964"/>
              <a:gd name="connsiteX4" fmla="*/ 0 w 9372185"/>
              <a:gd name="connsiteY4" fmla="*/ 1858964 h 1858964"/>
              <a:gd name="connsiteX5" fmla="*/ 4920837 w 9372185"/>
              <a:gd name="connsiteY5" fmla="*/ 1858964 h 1858964"/>
              <a:gd name="connsiteX6" fmla="*/ 4920837 w 9372185"/>
              <a:gd name="connsiteY6" fmla="*/ 1858963 h 1858964"/>
              <a:gd name="connsiteX7" fmla="*/ 4974810 w 9372185"/>
              <a:gd name="connsiteY7" fmla="*/ 1858963 h 1858964"/>
              <a:gd name="connsiteX8" fmla="*/ 4974810 w 9372185"/>
              <a:gd name="connsiteY8" fmla="*/ 201613 h 1858964"/>
              <a:gd name="connsiteX9" fmla="*/ 7835485 w 9372185"/>
              <a:gd name="connsiteY9" fmla="*/ 201613 h 1858964"/>
              <a:gd name="connsiteX10" fmla="*/ 7835485 w 9372185"/>
              <a:gd name="connsiteY10" fmla="*/ 1096963 h 1858964"/>
              <a:gd name="connsiteX11" fmla="*/ 9372185 w 9372185"/>
              <a:gd name="connsiteY11" fmla="*/ 1096963 h 1858964"/>
              <a:gd name="connsiteX12" fmla="*/ 9372185 w 9372185"/>
              <a:gd name="connsiteY12" fmla="*/ 893763 h 1858964"/>
              <a:gd name="connsiteX13" fmla="*/ 8038685 w 9372185"/>
              <a:gd name="connsiteY13" fmla="*/ 893763 h 185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72185" h="1858964">
                <a:moveTo>
                  <a:pt x="8038685" y="0"/>
                </a:moveTo>
                <a:lnTo>
                  <a:pt x="4771610" y="0"/>
                </a:lnTo>
                <a:lnTo>
                  <a:pt x="4771610" y="1651002"/>
                </a:lnTo>
                <a:lnTo>
                  <a:pt x="0" y="1651002"/>
                </a:lnTo>
                <a:lnTo>
                  <a:pt x="0" y="1858964"/>
                </a:lnTo>
                <a:lnTo>
                  <a:pt x="4920837" y="1858964"/>
                </a:lnTo>
                <a:lnTo>
                  <a:pt x="4920837" y="1858963"/>
                </a:lnTo>
                <a:lnTo>
                  <a:pt x="4974810" y="1858963"/>
                </a:lnTo>
                <a:lnTo>
                  <a:pt x="4974810" y="201613"/>
                </a:lnTo>
                <a:lnTo>
                  <a:pt x="7835485" y="201613"/>
                </a:lnTo>
                <a:lnTo>
                  <a:pt x="7835485" y="1096963"/>
                </a:lnTo>
                <a:lnTo>
                  <a:pt x="9372185" y="1096963"/>
                </a:lnTo>
                <a:lnTo>
                  <a:pt x="9372185" y="893763"/>
                </a:lnTo>
                <a:lnTo>
                  <a:pt x="8038685" y="893763"/>
                </a:lnTo>
                <a:close/>
              </a:path>
            </a:pathLst>
          </a:custGeom>
          <a:solidFill>
            <a:srgbClr val="7A6A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3543702" y="3348003"/>
            <a:ext cx="14253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39800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3800" b="1" dirty="0">
              <a:solidFill>
                <a:srgbClr val="F39800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461E59-CC1E-4FC4-9F04-05E5EB014C5F}"/>
              </a:ext>
            </a:extLst>
          </p:cNvPr>
          <p:cNvSpPr txBox="1"/>
          <p:nvPr/>
        </p:nvSpPr>
        <p:spPr>
          <a:xfrm flipH="1">
            <a:off x="5924515" y="3698671"/>
            <a:ext cx="526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3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412496" y="279944"/>
            <a:ext cx="374859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6919010"/>
            <a:ext cx="605883" cy="345805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23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7BF749A-057F-4869-8E0F-7B5AE6EA3B26}"/>
              </a:ext>
            </a:extLst>
          </p:cNvPr>
          <p:cNvSpPr/>
          <p:nvPr/>
        </p:nvSpPr>
        <p:spPr>
          <a:xfrm flipH="1">
            <a:off x="1070572" y="2390557"/>
            <a:ext cx="4049161" cy="157584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1C24FE0-A9C4-482E-B2B0-D5FB3F888EF4}"/>
              </a:ext>
            </a:extLst>
          </p:cNvPr>
          <p:cNvSpPr/>
          <p:nvPr/>
        </p:nvSpPr>
        <p:spPr>
          <a:xfrm flipH="1">
            <a:off x="7085872" y="2360972"/>
            <a:ext cx="4049161" cy="1575847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0">
            <a:extLst>
              <a:ext uri="{FF2B5EF4-FFF2-40B4-BE49-F238E27FC236}">
                <a16:creationId xmlns:a16="http://schemas.microsoft.com/office/drawing/2014/main" id="{04FC66A2-4AF2-4934-B7B0-FBD55706F856}"/>
              </a:ext>
            </a:extLst>
          </p:cNvPr>
          <p:cNvSpPr>
            <a:spLocks noEditPoints="1"/>
          </p:cNvSpPr>
          <p:nvPr/>
        </p:nvSpPr>
        <p:spPr bwMode="auto">
          <a:xfrm>
            <a:off x="9752968" y="2798471"/>
            <a:ext cx="970106" cy="760019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6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6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9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2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6"/>
                </a:lnTo>
                <a:lnTo>
                  <a:pt x="361" y="426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6"/>
                </a:lnTo>
                <a:lnTo>
                  <a:pt x="747" y="426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5"/>
                  <a:pt x="189" y="339"/>
                </a:cubicBezTo>
                <a:lnTo>
                  <a:pt x="178" y="364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4"/>
                </a:lnTo>
                <a:lnTo>
                  <a:pt x="137" y="339"/>
                </a:lnTo>
                <a:cubicBezTo>
                  <a:pt x="135" y="335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" name="Freeform 35">
            <a:extLst>
              <a:ext uri="{FF2B5EF4-FFF2-40B4-BE49-F238E27FC236}">
                <a16:creationId xmlns:a16="http://schemas.microsoft.com/office/drawing/2014/main" id="{241882E6-4EA0-464C-AA44-CE65A73CBE77}"/>
              </a:ext>
            </a:extLst>
          </p:cNvPr>
          <p:cNvSpPr>
            <a:spLocks noEditPoints="1"/>
          </p:cNvSpPr>
          <p:nvPr/>
        </p:nvSpPr>
        <p:spPr bwMode="auto">
          <a:xfrm>
            <a:off x="3812179" y="2757301"/>
            <a:ext cx="893512" cy="842358"/>
          </a:xfrm>
          <a:custGeom>
            <a:avLst/>
            <a:gdLst>
              <a:gd name="T0" fmla="*/ 522 w 638"/>
              <a:gd name="T1" fmla="*/ 59 h 603"/>
              <a:gd name="T2" fmla="*/ 520 w 638"/>
              <a:gd name="T3" fmla="*/ 186 h 603"/>
              <a:gd name="T4" fmla="*/ 301 w 638"/>
              <a:gd name="T5" fmla="*/ 186 h 603"/>
              <a:gd name="T6" fmla="*/ 299 w 638"/>
              <a:gd name="T7" fmla="*/ 129 h 603"/>
              <a:gd name="T8" fmla="*/ 299 w 638"/>
              <a:gd name="T9" fmla="*/ 119 h 603"/>
              <a:gd name="T10" fmla="*/ 301 w 638"/>
              <a:gd name="T11" fmla="*/ 54 h 603"/>
              <a:gd name="T12" fmla="*/ 305 w 638"/>
              <a:gd name="T13" fmla="*/ 27 h 603"/>
              <a:gd name="T14" fmla="*/ 273 w 638"/>
              <a:gd name="T15" fmla="*/ 59 h 603"/>
              <a:gd name="T16" fmla="*/ 263 w 638"/>
              <a:gd name="T17" fmla="*/ 113 h 603"/>
              <a:gd name="T18" fmla="*/ 111 w 638"/>
              <a:gd name="T19" fmla="*/ 94 h 603"/>
              <a:gd name="T20" fmla="*/ 112 w 638"/>
              <a:gd name="T21" fmla="*/ 207 h 603"/>
              <a:gd name="T22" fmla="*/ 117 w 638"/>
              <a:gd name="T23" fmla="*/ 207 h 603"/>
              <a:gd name="T24" fmla="*/ 148 w 638"/>
              <a:gd name="T25" fmla="*/ 339 h 603"/>
              <a:gd name="T26" fmla="*/ 155 w 638"/>
              <a:gd name="T27" fmla="*/ 339 h 603"/>
              <a:gd name="T28" fmla="*/ 185 w 638"/>
              <a:gd name="T29" fmla="*/ 223 h 603"/>
              <a:gd name="T30" fmla="*/ 185 w 638"/>
              <a:gd name="T31" fmla="*/ 126 h 603"/>
              <a:gd name="T32" fmla="*/ 263 w 638"/>
              <a:gd name="T33" fmla="*/ 136 h 603"/>
              <a:gd name="T34" fmla="*/ 282 w 638"/>
              <a:gd name="T35" fmla="*/ 204 h 603"/>
              <a:gd name="T36" fmla="*/ 305 w 638"/>
              <a:gd name="T37" fmla="*/ 214 h 603"/>
              <a:gd name="T38" fmla="*/ 539 w 638"/>
              <a:gd name="T39" fmla="*/ 204 h 603"/>
              <a:gd name="T40" fmla="*/ 539 w 638"/>
              <a:gd name="T41" fmla="*/ 36 h 603"/>
              <a:gd name="T42" fmla="*/ 520 w 638"/>
              <a:gd name="T43" fmla="*/ 221 h 603"/>
              <a:gd name="T44" fmla="*/ 523 w 638"/>
              <a:gd name="T45" fmla="*/ 341 h 603"/>
              <a:gd name="T46" fmla="*/ 367 w 638"/>
              <a:gd name="T47" fmla="*/ 249 h 603"/>
              <a:gd name="T48" fmla="*/ 334 w 638"/>
              <a:gd name="T49" fmla="*/ 249 h 603"/>
              <a:gd name="T50" fmla="*/ 520 w 638"/>
              <a:gd name="T51" fmla="*/ 221 h 603"/>
              <a:gd name="T52" fmla="*/ 158 w 638"/>
              <a:gd name="T53" fmla="*/ 438 h 603"/>
              <a:gd name="T54" fmla="*/ 113 w 638"/>
              <a:gd name="T55" fmla="*/ 373 h 603"/>
              <a:gd name="T56" fmla="*/ 361 w 638"/>
              <a:gd name="T57" fmla="*/ 438 h 603"/>
              <a:gd name="T58" fmla="*/ 316 w 638"/>
              <a:gd name="T59" fmla="*/ 373 h 603"/>
              <a:gd name="T60" fmla="*/ 567 w 638"/>
              <a:gd name="T61" fmla="*/ 438 h 603"/>
              <a:gd name="T62" fmla="*/ 522 w 638"/>
              <a:gd name="T63" fmla="*/ 373 h 603"/>
              <a:gd name="T64" fmla="*/ 200 w 638"/>
              <a:gd name="T65" fmla="*/ 487 h 603"/>
              <a:gd name="T66" fmla="*/ 221 w 638"/>
              <a:gd name="T67" fmla="*/ 527 h 603"/>
              <a:gd name="T68" fmla="*/ 265 w 638"/>
              <a:gd name="T69" fmla="*/ 448 h 603"/>
              <a:gd name="T70" fmla="*/ 403 w 638"/>
              <a:gd name="T71" fmla="*/ 527 h 603"/>
              <a:gd name="T72" fmla="*/ 433 w 638"/>
              <a:gd name="T73" fmla="*/ 527 h 603"/>
              <a:gd name="T74" fmla="*/ 570 w 638"/>
              <a:gd name="T75" fmla="*/ 448 h 603"/>
              <a:gd name="T76" fmla="*/ 614 w 638"/>
              <a:gd name="T77" fmla="*/ 527 h 603"/>
              <a:gd name="T78" fmla="*/ 638 w 638"/>
              <a:gd name="T79" fmla="*/ 549 h 603"/>
              <a:gd name="T80" fmla="*/ 608 w 638"/>
              <a:gd name="T81" fmla="*/ 549 h 603"/>
              <a:gd name="T82" fmla="*/ 433 w 638"/>
              <a:gd name="T83" fmla="*/ 549 h 603"/>
              <a:gd name="T84" fmla="*/ 403 w 638"/>
              <a:gd name="T85" fmla="*/ 549 h 603"/>
              <a:gd name="T86" fmla="*/ 227 w 638"/>
              <a:gd name="T87" fmla="*/ 549 h 603"/>
              <a:gd name="T88" fmla="*/ 200 w 638"/>
              <a:gd name="T89" fmla="*/ 549 h 603"/>
              <a:gd name="T90" fmla="*/ 24 w 638"/>
              <a:gd name="T91" fmla="*/ 549 h 603"/>
              <a:gd name="T92" fmla="*/ 24 w 638"/>
              <a:gd name="T93" fmla="*/ 527 h 603"/>
              <a:gd name="T94" fmla="*/ 152 w 638"/>
              <a:gd name="T95" fmla="*/ 0 h 603"/>
              <a:gd name="T96" fmla="*/ 108 w 638"/>
              <a:gd name="T97" fmla="*/ 4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" h="603">
                <a:moveTo>
                  <a:pt x="516" y="52"/>
                </a:moveTo>
                <a:cubicBezTo>
                  <a:pt x="517" y="52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lnTo>
                  <a:pt x="520" y="186"/>
                </a:ln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2"/>
                  <a:pt x="305" y="52"/>
                </a:cubicBezTo>
                <a:lnTo>
                  <a:pt x="516" y="52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lnTo>
                  <a:pt x="282" y="36"/>
                </a:ln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6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lnTo>
                  <a:pt x="282" y="204"/>
                </a:lnTo>
                <a:lnTo>
                  <a:pt x="282" y="204"/>
                </a:ln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lnTo>
                  <a:pt x="539" y="204"/>
                </a:ln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8"/>
                  <a:pt x="176" y="88"/>
                  <a:pt x="152" y="88"/>
                </a:cubicBezTo>
                <a:cubicBezTo>
                  <a:pt x="127" y="88"/>
                  <a:pt x="108" y="68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3BF2F97E-4456-4DDD-A741-BB53FC830F7E}"/>
              </a:ext>
            </a:extLst>
          </p:cNvPr>
          <p:cNvSpPr txBox="1"/>
          <p:nvPr/>
        </p:nvSpPr>
        <p:spPr>
          <a:xfrm>
            <a:off x="1005224" y="4330513"/>
            <a:ext cx="417985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COVID-19 pandemic has become global pandemic</a:t>
            </a:r>
          </a:p>
        </p:txBody>
      </p:sp>
      <p:sp>
        <p:nvSpPr>
          <p:cNvPr id="80" name="TextBox 12">
            <a:extLst>
              <a:ext uri="{FF2B5EF4-FFF2-40B4-BE49-F238E27FC236}">
                <a16:creationId xmlns:a16="http://schemas.microsoft.com/office/drawing/2014/main" id="{9EB185B7-615A-49AE-8B78-4704B5A9F205}"/>
              </a:ext>
            </a:extLst>
          </p:cNvPr>
          <p:cNvSpPr txBox="1"/>
          <p:nvPr/>
        </p:nvSpPr>
        <p:spPr>
          <a:xfrm>
            <a:off x="6955178" y="4330512"/>
            <a:ext cx="472317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 whether people wear masks has become a new demand</a:t>
            </a:r>
          </a:p>
        </p:txBody>
      </p:sp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D0494E27-E5FD-46EB-8C3F-2F77D4A72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3802" r="21456" b="6422"/>
          <a:stretch/>
        </p:blipFill>
        <p:spPr bwMode="auto">
          <a:xfrm>
            <a:off x="1443187" y="1639965"/>
            <a:ext cx="2088248" cy="2088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查看源图像">
            <a:extLst>
              <a:ext uri="{FF2B5EF4-FFF2-40B4-BE49-F238E27FC236}">
                <a16:creationId xmlns:a16="http://schemas.microsoft.com/office/drawing/2014/main" id="{973C8043-8AA1-4C7D-BF6A-E9736121E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7" r="12311" b="24224"/>
          <a:stretch/>
        </p:blipFill>
        <p:spPr bwMode="auto">
          <a:xfrm>
            <a:off x="7471849" y="1639965"/>
            <a:ext cx="2088247" cy="2088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A9B81990-28CE-4183-BF8F-CBDFFA6486C6}"/>
              </a:ext>
            </a:extLst>
          </p:cNvPr>
          <p:cNvSpPr txBox="1"/>
          <p:nvPr/>
        </p:nvSpPr>
        <p:spPr>
          <a:xfrm>
            <a:off x="511874" y="5808204"/>
            <a:ext cx="11380296" cy="499624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Creating an algorithm that can directly detect is a person is wearing a face mask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7" grpId="0" animBg="1"/>
      <p:bldP spid="78" grpId="0" animBg="1"/>
      <p:bldP spid="79" grpId="0"/>
      <p:bldP spid="80" grpId="0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412496" y="279944"/>
            <a:ext cx="374859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6919010"/>
            <a:ext cx="605883" cy="345805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23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C09239B-B37A-4E99-B4D5-DA7C61141F05}"/>
              </a:ext>
            </a:extLst>
          </p:cNvPr>
          <p:cNvGrpSpPr/>
          <p:nvPr/>
        </p:nvGrpSpPr>
        <p:grpSpPr>
          <a:xfrm>
            <a:off x="4858621" y="1903180"/>
            <a:ext cx="2330302" cy="1918063"/>
            <a:chOff x="4536521" y="2415038"/>
            <a:chExt cx="2188513" cy="1559849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4301135-1D74-4BEE-B81B-679BC6206CA9}"/>
                </a:ext>
              </a:extLst>
            </p:cNvPr>
            <p:cNvSpPr/>
            <p:nvPr/>
          </p:nvSpPr>
          <p:spPr>
            <a:xfrm>
              <a:off x="4536521" y="2415038"/>
              <a:ext cx="2188513" cy="1559849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73F5563-34F0-4B53-A9D2-722192EDAA47}"/>
                </a:ext>
              </a:extLst>
            </p:cNvPr>
            <p:cNvSpPr txBox="1"/>
            <p:nvPr/>
          </p:nvSpPr>
          <p:spPr>
            <a:xfrm>
              <a:off x="4649444" y="2560440"/>
              <a:ext cx="1767720" cy="84275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Training Set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10,000 samples</a:t>
              </a: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07B3729-6EA6-45E8-B95D-DE24D601F5F1}"/>
              </a:ext>
            </a:extLst>
          </p:cNvPr>
          <p:cNvGrpSpPr/>
          <p:nvPr/>
        </p:nvGrpSpPr>
        <p:grpSpPr>
          <a:xfrm>
            <a:off x="7128112" y="1903180"/>
            <a:ext cx="2330302" cy="1918063"/>
            <a:chOff x="6806012" y="2415038"/>
            <a:chExt cx="2188513" cy="1559849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BB369D8-FC67-4EB6-AB52-02A25D739467}"/>
                </a:ext>
              </a:extLst>
            </p:cNvPr>
            <p:cNvSpPr/>
            <p:nvPr/>
          </p:nvSpPr>
          <p:spPr>
            <a:xfrm>
              <a:off x="6806012" y="2415038"/>
              <a:ext cx="2188513" cy="1559849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B0C1045-30F9-493F-B180-C07FB8B44894}"/>
                </a:ext>
              </a:extLst>
            </p:cNvPr>
            <p:cNvSpPr txBox="1"/>
            <p:nvPr/>
          </p:nvSpPr>
          <p:spPr>
            <a:xfrm>
              <a:off x="6910252" y="2561229"/>
              <a:ext cx="1462109" cy="61802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 Set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992 samples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873B573-C57B-4C8F-A4BC-E5A51527F50A}"/>
              </a:ext>
            </a:extLst>
          </p:cNvPr>
          <p:cNvGrpSpPr/>
          <p:nvPr/>
        </p:nvGrpSpPr>
        <p:grpSpPr>
          <a:xfrm>
            <a:off x="9397603" y="1903179"/>
            <a:ext cx="2330302" cy="1918063"/>
            <a:chOff x="9075503" y="2415037"/>
            <a:chExt cx="2188513" cy="1559849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2546F26-3B87-47A0-8C14-2D9FF0F02708}"/>
                </a:ext>
              </a:extLst>
            </p:cNvPr>
            <p:cNvSpPr/>
            <p:nvPr/>
          </p:nvSpPr>
          <p:spPr>
            <a:xfrm>
              <a:off x="9075503" y="2415037"/>
              <a:ext cx="2188513" cy="1559849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7E4DDFA-7D0F-4CA1-AD9D-F51CD10A5121}"/>
                </a:ext>
              </a:extLst>
            </p:cNvPr>
            <p:cNvSpPr txBox="1"/>
            <p:nvPr/>
          </p:nvSpPr>
          <p:spPr>
            <a:xfrm>
              <a:off x="9179743" y="2561229"/>
              <a:ext cx="1844679" cy="84275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Validation Set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 samples</a:t>
              </a: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8A9995-9CFB-4840-8ED0-1D5274F27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" y="1832430"/>
            <a:ext cx="4454376" cy="38287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EF0020-F48D-40E8-A4B1-7FAE7B1D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34" y="3860154"/>
            <a:ext cx="7193298" cy="2830808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2E9B6259-AC09-45AC-8861-84440383CF9D}"/>
              </a:ext>
            </a:extLst>
          </p:cNvPr>
          <p:cNvSpPr txBox="1"/>
          <p:nvPr/>
        </p:nvSpPr>
        <p:spPr>
          <a:xfrm>
            <a:off x="309909" y="1402604"/>
            <a:ext cx="676480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The Face Mask Data Set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A623F4F-4CDB-4C26-8A71-E077FFE0F180}"/>
              </a:ext>
            </a:extLst>
          </p:cNvPr>
          <p:cNvGrpSpPr/>
          <p:nvPr/>
        </p:nvGrpSpPr>
        <p:grpSpPr>
          <a:xfrm>
            <a:off x="309908" y="5596042"/>
            <a:ext cx="4226393" cy="1445117"/>
            <a:chOff x="6806012" y="2415038"/>
            <a:chExt cx="2188513" cy="185100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0DC2AC-EE08-4DD5-AF78-EEF28A95A6A6}"/>
                </a:ext>
              </a:extLst>
            </p:cNvPr>
            <p:cNvSpPr/>
            <p:nvPr/>
          </p:nvSpPr>
          <p:spPr>
            <a:xfrm>
              <a:off x="6806012" y="2415038"/>
              <a:ext cx="2188513" cy="1559849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ACC8C4D-7CF9-455F-9D3B-E4ECD20B719B}"/>
                </a:ext>
              </a:extLst>
            </p:cNvPr>
            <p:cNvSpPr txBox="1"/>
            <p:nvPr/>
          </p:nvSpPr>
          <p:spPr>
            <a:xfrm>
              <a:off x="7043013" y="2432914"/>
              <a:ext cx="1722602" cy="18331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Set</a:t>
              </a:r>
            </a:p>
            <a:p>
              <a:r>
                <a:rPr lang="en-US" altLang="zh-CN" sz="1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12000 images, 328.92MB in size</a:t>
              </a:r>
            </a:p>
            <a:p>
              <a:r>
                <a:rPr lang="en-US" altLang="zh-CN" sz="1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minimum size: pixels </a:t>
              </a:r>
            </a:p>
            <a:p>
              <a:r>
                <a:rPr lang="en-US" altLang="zh-CN" sz="1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maximum size: 563 pixels</a:t>
              </a: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5BF6511D-BA28-47F2-8379-644FD44F09AD}"/>
              </a:ext>
            </a:extLst>
          </p:cNvPr>
          <p:cNvSpPr txBox="1"/>
          <p:nvPr/>
        </p:nvSpPr>
        <p:spPr>
          <a:xfrm>
            <a:off x="4924723" y="2965839"/>
            <a:ext cx="6737080" cy="769441"/>
          </a:xfrm>
          <a:prstGeom prst="rect">
            <a:avLst/>
          </a:prstGeom>
          <a:solidFill>
            <a:srgbClr val="999999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the positive images and 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 images is balanced in each class</a:t>
            </a:r>
          </a:p>
        </p:txBody>
      </p:sp>
    </p:spTree>
    <p:extLst>
      <p:ext uri="{BB962C8B-B14F-4D97-AF65-F5344CB8AC3E}">
        <p14:creationId xmlns:p14="http://schemas.microsoft.com/office/powerpoint/2010/main" val="24075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412496" y="279944"/>
            <a:ext cx="374859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6919010"/>
            <a:ext cx="605883" cy="345805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23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E9B6259-AC09-45AC-8861-84440383CF9D}"/>
              </a:ext>
            </a:extLst>
          </p:cNvPr>
          <p:cNvSpPr txBox="1"/>
          <p:nvPr/>
        </p:nvSpPr>
        <p:spPr>
          <a:xfrm>
            <a:off x="309909" y="1402604"/>
            <a:ext cx="528484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A6A56"/>
              </a:buClr>
              <a:buSzPts val="2400"/>
              <a:buFont typeface="Noto Sans Symbols"/>
              <a:buChar char="●"/>
            </a:pPr>
            <a:r>
              <a:rPr lang="en-US" altLang="zh-CN" sz="2400" b="1" dirty="0">
                <a:solidFill>
                  <a:srgbClr val="7A6A5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Face Mask Data examples</a:t>
            </a:r>
            <a:endParaRPr lang="en-US" altLang="zh-CN" sz="1800" dirty="0"/>
          </a:p>
        </p:txBody>
      </p:sp>
      <p:pic>
        <p:nvPicPr>
          <p:cNvPr id="72" name="Google Shape;349;p18">
            <a:extLst>
              <a:ext uri="{FF2B5EF4-FFF2-40B4-BE49-F238E27FC236}">
                <a16:creationId xmlns:a16="http://schemas.microsoft.com/office/drawing/2014/main" id="{C458FB75-0A60-4B0A-94E9-3F002FCE01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36" y="1981425"/>
            <a:ext cx="4651724" cy="464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9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412496" y="279944"/>
            <a:ext cx="374859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68">
            <a:extLst>
              <a:ext uri="{FF2B5EF4-FFF2-40B4-BE49-F238E27FC236}">
                <a16:creationId xmlns:a16="http://schemas.microsoft.com/office/drawing/2014/main" id="{09C527CD-09D2-4AEA-9918-4BCBE27094CB}"/>
              </a:ext>
            </a:extLst>
          </p:cNvPr>
          <p:cNvSpPr/>
          <p:nvPr/>
        </p:nvSpPr>
        <p:spPr>
          <a:xfrm>
            <a:off x="8502219" y="3012338"/>
            <a:ext cx="3518407" cy="3172918"/>
          </a:xfrm>
          <a:prstGeom prst="rect">
            <a:avLst/>
          </a:prstGeom>
          <a:solidFill>
            <a:srgbClr val="F39800"/>
          </a:solidFill>
          <a:ln>
            <a:noFill/>
          </a:ln>
          <a:effectLst>
            <a:outerShdw blurRad="76200" dir="18900000" sy="23000" kx="-1200000" algn="bl" rotWithShape="0">
              <a:srgbClr val="5859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  <a:latin typeface="Agency FB" panose="020B0503020202020204" pitchFamily="34" charset="0"/>
            </a:endParaRPr>
          </a:p>
        </p:txBody>
      </p:sp>
      <p:sp>
        <p:nvSpPr>
          <p:cNvPr id="101" name="Oval 63">
            <a:extLst>
              <a:ext uri="{FF2B5EF4-FFF2-40B4-BE49-F238E27FC236}">
                <a16:creationId xmlns:a16="http://schemas.microsoft.com/office/drawing/2014/main" id="{6F0518F1-CDEA-4787-9D19-68CE127A1C76}"/>
              </a:ext>
            </a:extLst>
          </p:cNvPr>
          <p:cNvSpPr/>
          <p:nvPr/>
        </p:nvSpPr>
        <p:spPr>
          <a:xfrm>
            <a:off x="9079045" y="2175978"/>
            <a:ext cx="2113889" cy="2113889"/>
          </a:xfrm>
          <a:prstGeom prst="ellipse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gency FB" panose="020B0503020202020204" pitchFamily="34" charset="0"/>
            </a:endParaRPr>
          </a:p>
        </p:txBody>
      </p:sp>
      <p:sp>
        <p:nvSpPr>
          <p:cNvPr id="102" name="Oval 2">
            <a:extLst>
              <a:ext uri="{FF2B5EF4-FFF2-40B4-BE49-F238E27FC236}">
                <a16:creationId xmlns:a16="http://schemas.microsoft.com/office/drawing/2014/main" id="{6F4662E9-07C9-43F0-A4D2-CF8A43934961}"/>
              </a:ext>
            </a:extLst>
          </p:cNvPr>
          <p:cNvSpPr/>
          <p:nvPr/>
        </p:nvSpPr>
        <p:spPr>
          <a:xfrm>
            <a:off x="756156" y="2175979"/>
            <a:ext cx="2113889" cy="2113889"/>
          </a:xfrm>
          <a:prstGeom prst="ellipse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gency FB" panose="020B0503020202020204" pitchFamily="34" charset="0"/>
            </a:endParaRPr>
          </a:p>
        </p:txBody>
      </p:sp>
      <p:sp>
        <p:nvSpPr>
          <p:cNvPr id="103" name="Rectangle 1">
            <a:extLst>
              <a:ext uri="{FF2B5EF4-FFF2-40B4-BE49-F238E27FC236}">
                <a16:creationId xmlns:a16="http://schemas.microsoft.com/office/drawing/2014/main" id="{D1BD1874-FC7D-4DF5-9027-BCF1BBA2C3D9}"/>
              </a:ext>
            </a:extLst>
          </p:cNvPr>
          <p:cNvSpPr/>
          <p:nvPr/>
        </p:nvSpPr>
        <p:spPr>
          <a:xfrm>
            <a:off x="179330" y="3012338"/>
            <a:ext cx="3518407" cy="3172919"/>
          </a:xfrm>
          <a:prstGeom prst="rect">
            <a:avLst/>
          </a:prstGeom>
          <a:solidFill>
            <a:srgbClr val="F39800"/>
          </a:solidFill>
          <a:ln>
            <a:noFill/>
          </a:ln>
          <a:effectLst>
            <a:outerShdw blurRad="76200" dir="18900000" sy="23000" kx="-1200000" algn="bl" rotWithShape="0">
              <a:srgbClr val="5859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  <a:latin typeface="Agency FB" panose="020B0503020202020204" pitchFamily="34" charset="0"/>
            </a:endParaRPr>
          </a:p>
        </p:txBody>
      </p:sp>
      <p:sp>
        <p:nvSpPr>
          <p:cNvPr id="104" name="Oval 55">
            <a:extLst>
              <a:ext uri="{FF2B5EF4-FFF2-40B4-BE49-F238E27FC236}">
                <a16:creationId xmlns:a16="http://schemas.microsoft.com/office/drawing/2014/main" id="{D4A46D7F-0D3D-4F4B-9129-1215F257583B}"/>
              </a:ext>
            </a:extLst>
          </p:cNvPr>
          <p:cNvSpPr/>
          <p:nvPr/>
        </p:nvSpPr>
        <p:spPr>
          <a:xfrm>
            <a:off x="4924251" y="2175979"/>
            <a:ext cx="2113889" cy="2113889"/>
          </a:xfrm>
          <a:prstGeom prst="ellipse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gency FB" panose="020B0503020202020204" pitchFamily="34" charset="0"/>
            </a:endParaRPr>
          </a:p>
        </p:txBody>
      </p:sp>
      <p:sp>
        <p:nvSpPr>
          <p:cNvPr id="105" name="Rectangle 60">
            <a:extLst>
              <a:ext uri="{FF2B5EF4-FFF2-40B4-BE49-F238E27FC236}">
                <a16:creationId xmlns:a16="http://schemas.microsoft.com/office/drawing/2014/main" id="{681F6D87-C540-4F46-A098-131473A3BB7E}"/>
              </a:ext>
            </a:extLst>
          </p:cNvPr>
          <p:cNvSpPr/>
          <p:nvPr/>
        </p:nvSpPr>
        <p:spPr>
          <a:xfrm>
            <a:off x="3918377" y="3017274"/>
            <a:ext cx="4400742" cy="3172919"/>
          </a:xfrm>
          <a:prstGeom prst="rect">
            <a:avLst/>
          </a:prstGeom>
          <a:solidFill>
            <a:srgbClr val="7A6A56"/>
          </a:solidFill>
          <a:ln>
            <a:noFill/>
          </a:ln>
          <a:effectLst>
            <a:outerShdw blurRad="76200" dir="18900000" sy="23000" kx="-1200000" algn="bl" rotWithShape="0">
              <a:srgbClr val="5859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  <a:latin typeface="Agency FB" panose="020B0503020202020204" pitchFamily="34" charset="0"/>
            </a:endParaRPr>
          </a:p>
        </p:txBody>
      </p:sp>
      <p:grpSp>
        <p:nvGrpSpPr>
          <p:cNvPr id="106" name="Group 5">
            <a:extLst>
              <a:ext uri="{FF2B5EF4-FFF2-40B4-BE49-F238E27FC236}">
                <a16:creationId xmlns:a16="http://schemas.microsoft.com/office/drawing/2014/main" id="{CCFC588F-C69A-4D2D-90B5-BB94FBFE58A9}"/>
              </a:ext>
            </a:extLst>
          </p:cNvPr>
          <p:cNvGrpSpPr/>
          <p:nvPr/>
        </p:nvGrpSpPr>
        <p:grpSpPr>
          <a:xfrm>
            <a:off x="5041381" y="2309404"/>
            <a:ext cx="1828628" cy="1832188"/>
            <a:chOff x="8191619" y="4717819"/>
            <a:chExt cx="1907720" cy="1911434"/>
          </a:xfrm>
        </p:grpSpPr>
        <p:sp>
          <p:nvSpPr>
            <p:cNvPr id="107" name="Oval 15">
              <a:extLst>
                <a:ext uri="{FF2B5EF4-FFF2-40B4-BE49-F238E27FC236}">
                  <a16:creationId xmlns:a16="http://schemas.microsoft.com/office/drawing/2014/main" id="{D21100B2-9948-4764-97B1-A2A8EB8C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619" y="4717819"/>
              <a:ext cx="1907720" cy="19114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/>
            <a:lstStyle/>
            <a:p>
              <a:endParaRPr lang="en-US" sz="1200">
                <a:latin typeface="Agency FB" panose="020B0503020202020204" pitchFamily="34" charset="0"/>
              </a:endParaRPr>
            </a:p>
          </p:txBody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5EF96D19-4FF5-4DCA-B437-BA537B704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8735" y="5174485"/>
              <a:ext cx="1010339" cy="1033618"/>
            </a:xfrm>
            <a:custGeom>
              <a:avLst/>
              <a:gdLst>
                <a:gd name="T0" fmla="*/ 51 w 273"/>
                <a:gd name="T1" fmla="*/ 119 h 279"/>
                <a:gd name="T2" fmla="*/ 51 w 273"/>
                <a:gd name="T3" fmla="*/ 129 h 279"/>
                <a:gd name="T4" fmla="*/ 158 w 273"/>
                <a:gd name="T5" fmla="*/ 124 h 279"/>
                <a:gd name="T6" fmla="*/ 154 w 273"/>
                <a:gd name="T7" fmla="*/ 80 h 279"/>
                <a:gd name="T8" fmla="*/ 46 w 273"/>
                <a:gd name="T9" fmla="*/ 85 h 279"/>
                <a:gd name="T10" fmla="*/ 154 w 273"/>
                <a:gd name="T11" fmla="*/ 90 h 279"/>
                <a:gd name="T12" fmla="*/ 154 w 273"/>
                <a:gd name="T13" fmla="*/ 80 h 279"/>
                <a:gd name="T14" fmla="*/ 189 w 273"/>
                <a:gd name="T15" fmla="*/ 264 h 279"/>
                <a:gd name="T16" fmla="*/ 85 w 273"/>
                <a:gd name="T17" fmla="*/ 266 h 279"/>
                <a:gd name="T18" fmla="*/ 70 w 273"/>
                <a:gd name="T19" fmla="*/ 264 h 279"/>
                <a:gd name="T20" fmla="*/ 15 w 273"/>
                <a:gd name="T21" fmla="*/ 258 h 279"/>
                <a:gd name="T22" fmla="*/ 21 w 273"/>
                <a:gd name="T23" fmla="*/ 33 h 279"/>
                <a:gd name="T24" fmla="*/ 40 w 273"/>
                <a:gd name="T25" fmla="*/ 42 h 279"/>
                <a:gd name="T26" fmla="*/ 51 w 273"/>
                <a:gd name="T27" fmla="*/ 42 h 279"/>
                <a:gd name="T28" fmla="*/ 81 w 273"/>
                <a:gd name="T29" fmla="*/ 33 h 279"/>
                <a:gd name="T30" fmla="*/ 86 w 273"/>
                <a:gd name="T31" fmla="*/ 47 h 279"/>
                <a:gd name="T32" fmla="*/ 91 w 273"/>
                <a:gd name="T33" fmla="*/ 33 h 279"/>
                <a:gd name="T34" fmla="*/ 117 w 273"/>
                <a:gd name="T35" fmla="*/ 42 h 279"/>
                <a:gd name="T36" fmla="*/ 128 w 273"/>
                <a:gd name="T37" fmla="*/ 42 h 279"/>
                <a:gd name="T38" fmla="*/ 157 w 273"/>
                <a:gd name="T39" fmla="*/ 33 h 279"/>
                <a:gd name="T40" fmla="*/ 162 w 273"/>
                <a:gd name="T41" fmla="*/ 47 h 279"/>
                <a:gd name="T42" fmla="*/ 167 w 273"/>
                <a:gd name="T43" fmla="*/ 33 h 279"/>
                <a:gd name="T44" fmla="*/ 195 w 273"/>
                <a:gd name="T45" fmla="*/ 39 h 279"/>
                <a:gd name="T46" fmla="*/ 210 w 273"/>
                <a:gd name="T47" fmla="*/ 59 h 279"/>
                <a:gd name="T48" fmla="*/ 189 w 273"/>
                <a:gd name="T49" fmla="*/ 18 h 279"/>
                <a:gd name="T50" fmla="*/ 167 w 273"/>
                <a:gd name="T51" fmla="*/ 5 h 279"/>
                <a:gd name="T52" fmla="*/ 157 w 273"/>
                <a:gd name="T53" fmla="*/ 5 h 279"/>
                <a:gd name="T54" fmla="*/ 128 w 273"/>
                <a:gd name="T55" fmla="*/ 18 h 279"/>
                <a:gd name="T56" fmla="*/ 123 w 273"/>
                <a:gd name="T57" fmla="*/ 0 h 279"/>
                <a:gd name="T58" fmla="*/ 117 w 273"/>
                <a:gd name="T59" fmla="*/ 18 h 279"/>
                <a:gd name="T60" fmla="*/ 91 w 273"/>
                <a:gd name="T61" fmla="*/ 5 h 279"/>
                <a:gd name="T62" fmla="*/ 81 w 273"/>
                <a:gd name="T63" fmla="*/ 5 h 279"/>
                <a:gd name="T64" fmla="*/ 51 w 273"/>
                <a:gd name="T65" fmla="*/ 18 h 279"/>
                <a:gd name="T66" fmla="*/ 45 w 273"/>
                <a:gd name="T67" fmla="*/ 0 h 279"/>
                <a:gd name="T68" fmla="*/ 40 w 273"/>
                <a:gd name="T69" fmla="*/ 18 h 279"/>
                <a:gd name="T70" fmla="*/ 0 w 273"/>
                <a:gd name="T71" fmla="*/ 39 h 279"/>
                <a:gd name="T72" fmla="*/ 21 w 273"/>
                <a:gd name="T73" fmla="*/ 279 h 279"/>
                <a:gd name="T74" fmla="*/ 210 w 273"/>
                <a:gd name="T75" fmla="*/ 258 h 279"/>
                <a:gd name="T76" fmla="*/ 195 w 273"/>
                <a:gd name="T77" fmla="*/ 198 h 279"/>
                <a:gd name="T78" fmla="*/ 127 w 273"/>
                <a:gd name="T79" fmla="*/ 162 h 279"/>
                <a:gd name="T80" fmla="*/ 46 w 273"/>
                <a:gd name="T81" fmla="*/ 167 h 279"/>
                <a:gd name="T82" fmla="*/ 117 w 273"/>
                <a:gd name="T83" fmla="*/ 172 h 279"/>
                <a:gd name="T84" fmla="*/ 95 w 273"/>
                <a:gd name="T85" fmla="*/ 195 h 279"/>
                <a:gd name="T86" fmla="*/ 78 w 273"/>
                <a:gd name="T87" fmla="*/ 249 h 279"/>
                <a:gd name="T88" fmla="*/ 83 w 273"/>
                <a:gd name="T89" fmla="*/ 254 h 279"/>
                <a:gd name="T90" fmla="*/ 137 w 273"/>
                <a:gd name="T91" fmla="*/ 237 h 279"/>
                <a:gd name="T92" fmla="*/ 245 w 273"/>
                <a:gd name="T93" fmla="*/ 131 h 279"/>
                <a:gd name="T94" fmla="*/ 127 w 273"/>
                <a:gd name="T95" fmla="*/ 162 h 279"/>
                <a:gd name="T96" fmla="*/ 94 w 273"/>
                <a:gd name="T97" fmla="*/ 227 h 279"/>
                <a:gd name="T98" fmla="*/ 128 w 273"/>
                <a:gd name="T99" fmla="*/ 231 h 279"/>
                <a:gd name="T100" fmla="*/ 269 w 273"/>
                <a:gd name="T101" fmla="*/ 92 h 279"/>
                <a:gd name="T102" fmla="*/ 224 w 273"/>
                <a:gd name="T103" fmla="*/ 65 h 279"/>
                <a:gd name="T104" fmla="*/ 252 w 273"/>
                <a:gd name="T105" fmla="*/ 124 h 279"/>
                <a:gd name="T106" fmla="*/ 269 w 273"/>
                <a:gd name="T107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3" h="279">
                  <a:moveTo>
                    <a:pt x="154" y="119"/>
                  </a:moveTo>
                  <a:cubicBezTo>
                    <a:pt x="51" y="119"/>
                    <a:pt x="51" y="119"/>
                    <a:pt x="51" y="119"/>
                  </a:cubicBezTo>
                  <a:cubicBezTo>
                    <a:pt x="49" y="119"/>
                    <a:pt x="46" y="121"/>
                    <a:pt x="46" y="124"/>
                  </a:cubicBezTo>
                  <a:cubicBezTo>
                    <a:pt x="46" y="127"/>
                    <a:pt x="49" y="129"/>
                    <a:pt x="51" y="129"/>
                  </a:cubicBezTo>
                  <a:cubicBezTo>
                    <a:pt x="154" y="129"/>
                    <a:pt x="154" y="129"/>
                    <a:pt x="154" y="129"/>
                  </a:cubicBezTo>
                  <a:cubicBezTo>
                    <a:pt x="156" y="129"/>
                    <a:pt x="158" y="127"/>
                    <a:pt x="158" y="124"/>
                  </a:cubicBezTo>
                  <a:cubicBezTo>
                    <a:pt x="158" y="121"/>
                    <a:pt x="156" y="119"/>
                    <a:pt x="154" y="119"/>
                  </a:cubicBezTo>
                  <a:close/>
                  <a:moveTo>
                    <a:pt x="154" y="80"/>
                  </a:moveTo>
                  <a:cubicBezTo>
                    <a:pt x="51" y="80"/>
                    <a:pt x="51" y="80"/>
                    <a:pt x="51" y="80"/>
                  </a:cubicBezTo>
                  <a:cubicBezTo>
                    <a:pt x="49" y="80"/>
                    <a:pt x="46" y="83"/>
                    <a:pt x="46" y="85"/>
                  </a:cubicBezTo>
                  <a:cubicBezTo>
                    <a:pt x="46" y="88"/>
                    <a:pt x="49" y="90"/>
                    <a:pt x="51" y="90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56" y="90"/>
                    <a:pt x="158" y="88"/>
                    <a:pt x="158" y="85"/>
                  </a:cubicBezTo>
                  <a:cubicBezTo>
                    <a:pt x="158" y="83"/>
                    <a:pt x="156" y="80"/>
                    <a:pt x="154" y="80"/>
                  </a:cubicBezTo>
                  <a:close/>
                  <a:moveTo>
                    <a:pt x="195" y="258"/>
                  </a:moveTo>
                  <a:cubicBezTo>
                    <a:pt x="195" y="261"/>
                    <a:pt x="192" y="264"/>
                    <a:pt x="189" y="264"/>
                  </a:cubicBezTo>
                  <a:cubicBezTo>
                    <a:pt x="94" y="264"/>
                    <a:pt x="94" y="264"/>
                    <a:pt x="94" y="264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4" y="267"/>
                    <a:pt x="82" y="267"/>
                    <a:pt x="80" y="267"/>
                  </a:cubicBezTo>
                  <a:cubicBezTo>
                    <a:pt x="76" y="267"/>
                    <a:pt x="73" y="266"/>
                    <a:pt x="70" y="264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18" y="264"/>
                    <a:pt x="15" y="261"/>
                    <a:pt x="15" y="25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6"/>
                    <a:pt x="18" y="33"/>
                    <a:pt x="21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5"/>
                    <a:pt x="42" y="47"/>
                    <a:pt x="45" y="47"/>
                  </a:cubicBezTo>
                  <a:cubicBezTo>
                    <a:pt x="48" y="47"/>
                    <a:pt x="51" y="45"/>
                    <a:pt x="51" y="4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5"/>
                    <a:pt x="83" y="47"/>
                    <a:pt x="86" y="47"/>
                  </a:cubicBezTo>
                  <a:cubicBezTo>
                    <a:pt x="89" y="47"/>
                    <a:pt x="91" y="45"/>
                    <a:pt x="91" y="4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5"/>
                    <a:pt x="120" y="47"/>
                    <a:pt x="123" y="47"/>
                  </a:cubicBezTo>
                  <a:cubicBezTo>
                    <a:pt x="125" y="47"/>
                    <a:pt x="128" y="45"/>
                    <a:pt x="128" y="4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45"/>
                    <a:pt x="159" y="47"/>
                    <a:pt x="162" y="47"/>
                  </a:cubicBezTo>
                  <a:cubicBezTo>
                    <a:pt x="165" y="47"/>
                    <a:pt x="167" y="45"/>
                    <a:pt x="167" y="42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92" y="33"/>
                    <a:pt x="195" y="36"/>
                    <a:pt x="195" y="39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0" y="27"/>
                    <a:pt x="201" y="18"/>
                    <a:pt x="189" y="18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7" y="2"/>
                    <a:pt x="165" y="0"/>
                    <a:pt x="162" y="0"/>
                  </a:cubicBezTo>
                  <a:cubicBezTo>
                    <a:pt x="159" y="0"/>
                    <a:pt x="157" y="2"/>
                    <a:pt x="157" y="5"/>
                  </a:cubicBezTo>
                  <a:cubicBezTo>
                    <a:pt x="157" y="18"/>
                    <a:pt x="157" y="18"/>
                    <a:pt x="157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2"/>
                    <a:pt x="125" y="0"/>
                    <a:pt x="123" y="0"/>
                  </a:cubicBezTo>
                  <a:cubicBezTo>
                    <a:pt x="120" y="0"/>
                    <a:pt x="117" y="2"/>
                    <a:pt x="117" y="5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83" y="0"/>
                    <a:pt x="81" y="2"/>
                    <a:pt x="81" y="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8" y="0"/>
                    <a:pt x="45" y="0"/>
                  </a:cubicBezTo>
                  <a:cubicBezTo>
                    <a:pt x="42" y="0"/>
                    <a:pt x="40" y="2"/>
                    <a:pt x="40" y="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9" y="18"/>
                    <a:pt x="0" y="27"/>
                    <a:pt x="0" y="39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70"/>
                    <a:pt x="9" y="279"/>
                    <a:pt x="21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1" y="279"/>
                    <a:pt x="210" y="270"/>
                    <a:pt x="210" y="258"/>
                  </a:cubicBezTo>
                  <a:cubicBezTo>
                    <a:pt x="210" y="182"/>
                    <a:pt x="210" y="182"/>
                    <a:pt x="210" y="182"/>
                  </a:cubicBezTo>
                  <a:cubicBezTo>
                    <a:pt x="195" y="198"/>
                    <a:pt x="195" y="198"/>
                    <a:pt x="195" y="198"/>
                  </a:cubicBezTo>
                  <a:lnTo>
                    <a:pt x="195" y="258"/>
                  </a:lnTo>
                  <a:close/>
                  <a:moveTo>
                    <a:pt x="127" y="162"/>
                  </a:moveTo>
                  <a:cubicBezTo>
                    <a:pt x="51" y="162"/>
                    <a:pt x="51" y="162"/>
                    <a:pt x="51" y="162"/>
                  </a:cubicBezTo>
                  <a:cubicBezTo>
                    <a:pt x="49" y="162"/>
                    <a:pt x="46" y="164"/>
                    <a:pt x="46" y="167"/>
                  </a:cubicBezTo>
                  <a:cubicBezTo>
                    <a:pt x="46" y="169"/>
                    <a:pt x="49" y="172"/>
                    <a:pt x="51" y="172"/>
                  </a:cubicBezTo>
                  <a:cubicBezTo>
                    <a:pt x="117" y="172"/>
                    <a:pt x="117" y="172"/>
                    <a:pt x="117" y="172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2"/>
                    <a:pt x="96" y="193"/>
                    <a:pt x="95" y="195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7" y="251"/>
                    <a:pt x="78" y="252"/>
                    <a:pt x="79" y="253"/>
                  </a:cubicBezTo>
                  <a:cubicBezTo>
                    <a:pt x="80" y="254"/>
                    <a:pt x="81" y="255"/>
                    <a:pt x="83" y="254"/>
                  </a:cubicBezTo>
                  <a:cubicBezTo>
                    <a:pt x="137" y="237"/>
                    <a:pt x="137" y="237"/>
                    <a:pt x="137" y="237"/>
                  </a:cubicBezTo>
                  <a:cubicBezTo>
                    <a:pt x="137" y="237"/>
                    <a:pt x="137" y="237"/>
                    <a:pt x="137" y="237"/>
                  </a:cubicBezTo>
                  <a:cubicBezTo>
                    <a:pt x="139" y="236"/>
                    <a:pt x="140" y="235"/>
                    <a:pt x="141" y="235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01" y="88"/>
                    <a:pt x="201" y="88"/>
                    <a:pt x="201" y="88"/>
                  </a:cubicBezTo>
                  <a:lnTo>
                    <a:pt x="127" y="162"/>
                  </a:lnTo>
                  <a:close/>
                  <a:moveTo>
                    <a:pt x="105" y="238"/>
                  </a:moveTo>
                  <a:cubicBezTo>
                    <a:pt x="94" y="227"/>
                    <a:pt x="94" y="227"/>
                    <a:pt x="94" y="227"/>
                  </a:cubicBezTo>
                  <a:cubicBezTo>
                    <a:pt x="101" y="204"/>
                    <a:pt x="101" y="204"/>
                    <a:pt x="101" y="204"/>
                  </a:cubicBezTo>
                  <a:cubicBezTo>
                    <a:pt x="128" y="231"/>
                    <a:pt x="128" y="231"/>
                    <a:pt x="128" y="231"/>
                  </a:cubicBezTo>
                  <a:lnTo>
                    <a:pt x="105" y="238"/>
                  </a:lnTo>
                  <a:close/>
                  <a:moveTo>
                    <a:pt x="269" y="92"/>
                  </a:moveTo>
                  <a:cubicBezTo>
                    <a:pt x="240" y="63"/>
                    <a:pt x="240" y="63"/>
                    <a:pt x="240" y="63"/>
                  </a:cubicBezTo>
                  <a:cubicBezTo>
                    <a:pt x="236" y="59"/>
                    <a:pt x="229" y="60"/>
                    <a:pt x="224" y="65"/>
                  </a:cubicBezTo>
                  <a:cubicBezTo>
                    <a:pt x="208" y="80"/>
                    <a:pt x="208" y="80"/>
                    <a:pt x="208" y="80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67" y="108"/>
                    <a:pt x="267" y="108"/>
                    <a:pt x="267" y="108"/>
                  </a:cubicBezTo>
                  <a:cubicBezTo>
                    <a:pt x="272" y="103"/>
                    <a:pt x="273" y="96"/>
                    <a:pt x="269" y="92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endParaRPr lang="en-US" sz="1200">
                <a:latin typeface="Agency FB" panose="020B0503020202020204" pitchFamily="34" charset="0"/>
              </a:endParaRPr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0F3D53EA-E557-4596-849D-F7C9865BBD6A}"/>
              </a:ext>
            </a:extLst>
          </p:cNvPr>
          <p:cNvGrpSpPr/>
          <p:nvPr/>
        </p:nvGrpSpPr>
        <p:grpSpPr>
          <a:xfrm>
            <a:off x="887022" y="2296444"/>
            <a:ext cx="1828628" cy="1832188"/>
            <a:chOff x="2392745" y="4717819"/>
            <a:chExt cx="1907720" cy="1911434"/>
          </a:xfrm>
        </p:grpSpPr>
        <p:sp>
          <p:nvSpPr>
            <p:cNvPr id="110" name="Oval 15">
              <a:extLst>
                <a:ext uri="{FF2B5EF4-FFF2-40B4-BE49-F238E27FC236}">
                  <a16:creationId xmlns:a16="http://schemas.microsoft.com/office/drawing/2014/main" id="{41840598-3CEE-4502-8742-8D1CB7F1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745" y="4717819"/>
              <a:ext cx="1907720" cy="19114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/>
            <a:lstStyle/>
            <a:p>
              <a:endParaRPr lang="en-US" sz="1200">
                <a:latin typeface="Agency FB" panose="020B0503020202020204" pitchFamily="34" charset="0"/>
              </a:endParaRPr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0A185D5B-4951-47A1-A6E3-56E263C95D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3422" y="5267023"/>
              <a:ext cx="1205920" cy="930564"/>
            </a:xfrm>
            <a:custGeom>
              <a:avLst/>
              <a:gdLst>
                <a:gd name="T0" fmla="*/ 288 w 358"/>
                <a:gd name="T1" fmla="*/ 46 h 276"/>
                <a:gd name="T2" fmla="*/ 216 w 358"/>
                <a:gd name="T3" fmla="*/ 7 h 276"/>
                <a:gd name="T4" fmla="*/ 118 w 358"/>
                <a:gd name="T5" fmla="*/ 77 h 276"/>
                <a:gd name="T6" fmla="*/ 150 w 358"/>
                <a:gd name="T7" fmla="*/ 95 h 276"/>
                <a:gd name="T8" fmla="*/ 224 w 358"/>
                <a:gd name="T9" fmla="*/ 71 h 276"/>
                <a:gd name="T10" fmla="*/ 330 w 358"/>
                <a:gd name="T11" fmla="*/ 154 h 276"/>
                <a:gd name="T12" fmla="*/ 358 w 358"/>
                <a:gd name="T13" fmla="*/ 36 h 276"/>
                <a:gd name="T14" fmla="*/ 122 w 358"/>
                <a:gd name="T15" fmla="*/ 227 h 276"/>
                <a:gd name="T16" fmla="*/ 99 w 358"/>
                <a:gd name="T17" fmla="*/ 200 h 276"/>
                <a:gd name="T18" fmla="*/ 76 w 358"/>
                <a:gd name="T19" fmla="*/ 175 h 276"/>
                <a:gd name="T20" fmla="*/ 41 w 358"/>
                <a:gd name="T21" fmla="*/ 156 h 276"/>
                <a:gd name="T22" fmla="*/ 58 w 358"/>
                <a:gd name="T23" fmla="*/ 192 h 276"/>
                <a:gd name="T24" fmla="*/ 82 w 358"/>
                <a:gd name="T25" fmla="*/ 217 h 276"/>
                <a:gd name="T26" fmla="*/ 107 w 358"/>
                <a:gd name="T27" fmla="*/ 241 h 276"/>
                <a:gd name="T28" fmla="*/ 140 w 358"/>
                <a:gd name="T29" fmla="*/ 263 h 276"/>
                <a:gd name="T30" fmla="*/ 122 w 358"/>
                <a:gd name="T31" fmla="*/ 227 h 276"/>
                <a:gd name="T32" fmla="*/ 215 w 358"/>
                <a:gd name="T33" fmla="*/ 97 h 276"/>
                <a:gd name="T34" fmla="*/ 160 w 358"/>
                <a:gd name="T35" fmla="*/ 108 h 276"/>
                <a:gd name="T36" fmla="*/ 103 w 358"/>
                <a:gd name="T37" fmla="*/ 78 h 276"/>
                <a:gd name="T38" fmla="*/ 167 w 358"/>
                <a:gd name="T39" fmla="*/ 18 h 276"/>
                <a:gd name="T40" fmla="*/ 67 w 358"/>
                <a:gd name="T41" fmla="*/ 36 h 276"/>
                <a:gd name="T42" fmla="*/ 0 w 358"/>
                <a:gd name="T43" fmla="*/ 24 h 276"/>
                <a:gd name="T44" fmla="*/ 19 w 358"/>
                <a:gd name="T45" fmla="*/ 159 h 276"/>
                <a:gd name="T46" fmla="*/ 84 w 358"/>
                <a:gd name="T47" fmla="*/ 143 h 276"/>
                <a:gd name="T48" fmla="*/ 107 w 358"/>
                <a:gd name="T49" fmla="*/ 168 h 276"/>
                <a:gd name="T50" fmla="*/ 130 w 358"/>
                <a:gd name="T51" fmla="*/ 193 h 276"/>
                <a:gd name="T52" fmla="*/ 155 w 358"/>
                <a:gd name="T53" fmla="*/ 220 h 276"/>
                <a:gd name="T54" fmla="*/ 164 w 358"/>
                <a:gd name="T55" fmla="*/ 252 h 276"/>
                <a:gd name="T56" fmla="*/ 172 w 358"/>
                <a:gd name="T57" fmla="*/ 261 h 276"/>
                <a:gd name="T58" fmla="*/ 195 w 358"/>
                <a:gd name="T59" fmla="*/ 238 h 276"/>
                <a:gd name="T60" fmla="*/ 194 w 358"/>
                <a:gd name="T61" fmla="*/ 237 h 276"/>
                <a:gd name="T62" fmla="*/ 202 w 358"/>
                <a:gd name="T63" fmla="*/ 239 h 276"/>
                <a:gd name="T64" fmla="*/ 204 w 358"/>
                <a:gd name="T65" fmla="*/ 241 h 276"/>
                <a:gd name="T66" fmla="*/ 227 w 358"/>
                <a:gd name="T67" fmla="*/ 218 h 276"/>
                <a:gd name="T68" fmla="*/ 225 w 358"/>
                <a:gd name="T69" fmla="*/ 216 h 276"/>
                <a:gd name="T70" fmla="*/ 235 w 358"/>
                <a:gd name="T71" fmla="*/ 219 h 276"/>
                <a:gd name="T72" fmla="*/ 257 w 358"/>
                <a:gd name="T73" fmla="*/ 219 h 276"/>
                <a:gd name="T74" fmla="*/ 258 w 358"/>
                <a:gd name="T75" fmla="*/ 196 h 276"/>
                <a:gd name="T76" fmla="*/ 262 w 358"/>
                <a:gd name="T77" fmla="*/ 191 h 276"/>
                <a:gd name="T78" fmla="*/ 284 w 358"/>
                <a:gd name="T79" fmla="*/ 192 h 276"/>
                <a:gd name="T80" fmla="*/ 284 w 358"/>
                <a:gd name="T81" fmla="*/ 1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276">
                  <a:moveTo>
                    <a:pt x="302" y="49"/>
                  </a:moveTo>
                  <a:cubicBezTo>
                    <a:pt x="296" y="50"/>
                    <a:pt x="288" y="46"/>
                    <a:pt x="288" y="46"/>
                  </a:cubicBezTo>
                  <a:cubicBezTo>
                    <a:pt x="288" y="46"/>
                    <a:pt x="271" y="31"/>
                    <a:pt x="251" y="14"/>
                  </a:cubicBezTo>
                  <a:cubicBezTo>
                    <a:pt x="236" y="0"/>
                    <a:pt x="227" y="1"/>
                    <a:pt x="216" y="7"/>
                  </a:cubicBezTo>
                  <a:cubicBezTo>
                    <a:pt x="197" y="18"/>
                    <a:pt x="153" y="44"/>
                    <a:pt x="131" y="57"/>
                  </a:cubicBezTo>
                  <a:cubicBezTo>
                    <a:pt x="123" y="60"/>
                    <a:pt x="118" y="68"/>
                    <a:pt x="118" y="77"/>
                  </a:cubicBezTo>
                  <a:cubicBezTo>
                    <a:pt x="118" y="89"/>
                    <a:pt x="127" y="99"/>
                    <a:pt x="138" y="99"/>
                  </a:cubicBezTo>
                  <a:cubicBezTo>
                    <a:pt x="143" y="99"/>
                    <a:pt x="147" y="97"/>
                    <a:pt x="150" y="95"/>
                  </a:cubicBezTo>
                  <a:cubicBezTo>
                    <a:pt x="159" y="90"/>
                    <a:pt x="182" y="78"/>
                    <a:pt x="197" y="70"/>
                  </a:cubicBezTo>
                  <a:cubicBezTo>
                    <a:pt x="213" y="61"/>
                    <a:pt x="224" y="71"/>
                    <a:pt x="224" y="71"/>
                  </a:cubicBezTo>
                  <a:cubicBezTo>
                    <a:pt x="224" y="71"/>
                    <a:pt x="283" y="132"/>
                    <a:pt x="300" y="149"/>
                  </a:cubicBezTo>
                  <a:cubicBezTo>
                    <a:pt x="311" y="160"/>
                    <a:pt x="326" y="155"/>
                    <a:pt x="330" y="154"/>
                  </a:cubicBezTo>
                  <a:cubicBezTo>
                    <a:pt x="335" y="154"/>
                    <a:pt x="358" y="149"/>
                    <a:pt x="358" y="149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58" y="36"/>
                    <a:pt x="316" y="47"/>
                    <a:pt x="302" y="49"/>
                  </a:cubicBezTo>
                  <a:close/>
                  <a:moveTo>
                    <a:pt x="122" y="227"/>
                  </a:moveTo>
                  <a:cubicBezTo>
                    <a:pt x="124" y="219"/>
                    <a:pt x="123" y="211"/>
                    <a:pt x="118" y="205"/>
                  </a:cubicBezTo>
                  <a:cubicBezTo>
                    <a:pt x="113" y="200"/>
                    <a:pt x="106" y="198"/>
                    <a:pt x="99" y="200"/>
                  </a:cubicBezTo>
                  <a:cubicBezTo>
                    <a:pt x="101" y="193"/>
                    <a:pt x="100" y="185"/>
                    <a:pt x="95" y="180"/>
                  </a:cubicBezTo>
                  <a:cubicBezTo>
                    <a:pt x="90" y="175"/>
                    <a:pt x="83" y="173"/>
                    <a:pt x="76" y="175"/>
                  </a:cubicBezTo>
                  <a:cubicBezTo>
                    <a:pt x="77" y="168"/>
                    <a:pt x="76" y="160"/>
                    <a:pt x="71" y="155"/>
                  </a:cubicBezTo>
                  <a:cubicBezTo>
                    <a:pt x="64" y="146"/>
                    <a:pt x="50" y="147"/>
                    <a:pt x="41" y="156"/>
                  </a:cubicBezTo>
                  <a:cubicBezTo>
                    <a:pt x="32" y="164"/>
                    <a:pt x="27" y="180"/>
                    <a:pt x="35" y="190"/>
                  </a:cubicBezTo>
                  <a:cubicBezTo>
                    <a:pt x="42" y="199"/>
                    <a:pt x="52" y="193"/>
                    <a:pt x="58" y="192"/>
                  </a:cubicBezTo>
                  <a:cubicBezTo>
                    <a:pt x="57" y="199"/>
                    <a:pt x="51" y="205"/>
                    <a:pt x="58" y="215"/>
                  </a:cubicBezTo>
                  <a:cubicBezTo>
                    <a:pt x="65" y="224"/>
                    <a:pt x="75" y="218"/>
                    <a:pt x="82" y="217"/>
                  </a:cubicBezTo>
                  <a:cubicBezTo>
                    <a:pt x="80" y="224"/>
                    <a:pt x="74" y="231"/>
                    <a:pt x="81" y="240"/>
                  </a:cubicBezTo>
                  <a:cubicBezTo>
                    <a:pt x="88" y="248"/>
                    <a:pt x="99" y="244"/>
                    <a:pt x="107" y="241"/>
                  </a:cubicBezTo>
                  <a:cubicBezTo>
                    <a:pt x="104" y="249"/>
                    <a:pt x="98" y="257"/>
                    <a:pt x="105" y="267"/>
                  </a:cubicBezTo>
                  <a:cubicBezTo>
                    <a:pt x="113" y="276"/>
                    <a:pt x="132" y="272"/>
                    <a:pt x="140" y="263"/>
                  </a:cubicBezTo>
                  <a:cubicBezTo>
                    <a:pt x="149" y="254"/>
                    <a:pt x="150" y="240"/>
                    <a:pt x="142" y="232"/>
                  </a:cubicBezTo>
                  <a:cubicBezTo>
                    <a:pt x="137" y="226"/>
                    <a:pt x="129" y="225"/>
                    <a:pt x="122" y="227"/>
                  </a:cubicBezTo>
                  <a:close/>
                  <a:moveTo>
                    <a:pt x="284" y="168"/>
                  </a:moveTo>
                  <a:cubicBezTo>
                    <a:pt x="220" y="102"/>
                    <a:pt x="250" y="133"/>
                    <a:pt x="215" y="97"/>
                  </a:cubicBezTo>
                  <a:cubicBezTo>
                    <a:pt x="215" y="97"/>
                    <a:pt x="205" y="86"/>
                    <a:pt x="191" y="93"/>
                  </a:cubicBezTo>
                  <a:cubicBezTo>
                    <a:pt x="181" y="97"/>
                    <a:pt x="169" y="103"/>
                    <a:pt x="160" y="108"/>
                  </a:cubicBezTo>
                  <a:cubicBezTo>
                    <a:pt x="149" y="113"/>
                    <a:pt x="141" y="115"/>
                    <a:pt x="139" y="115"/>
                  </a:cubicBezTo>
                  <a:cubicBezTo>
                    <a:pt x="119" y="115"/>
                    <a:pt x="103" y="98"/>
                    <a:pt x="103" y="78"/>
                  </a:cubicBezTo>
                  <a:cubicBezTo>
                    <a:pt x="103" y="64"/>
                    <a:pt x="110" y="53"/>
                    <a:pt x="120" y="46"/>
                  </a:cubicBezTo>
                  <a:cubicBezTo>
                    <a:pt x="134" y="36"/>
                    <a:pt x="167" y="18"/>
                    <a:pt x="167" y="18"/>
                  </a:cubicBezTo>
                  <a:cubicBezTo>
                    <a:pt x="167" y="18"/>
                    <a:pt x="157" y="5"/>
                    <a:pt x="135" y="5"/>
                  </a:cubicBezTo>
                  <a:cubicBezTo>
                    <a:pt x="113" y="5"/>
                    <a:pt x="67" y="36"/>
                    <a:pt x="67" y="36"/>
                  </a:cubicBezTo>
                  <a:cubicBezTo>
                    <a:pt x="67" y="36"/>
                    <a:pt x="54" y="44"/>
                    <a:pt x="36" y="3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10" y="156"/>
                    <a:pt x="19" y="159"/>
                  </a:cubicBezTo>
                  <a:cubicBezTo>
                    <a:pt x="21" y="153"/>
                    <a:pt x="25" y="148"/>
                    <a:pt x="29" y="143"/>
                  </a:cubicBezTo>
                  <a:cubicBezTo>
                    <a:pt x="45" y="128"/>
                    <a:pt x="70" y="128"/>
                    <a:pt x="84" y="143"/>
                  </a:cubicBezTo>
                  <a:cubicBezTo>
                    <a:pt x="88" y="147"/>
                    <a:pt x="91" y="152"/>
                    <a:pt x="92" y="158"/>
                  </a:cubicBezTo>
                  <a:cubicBezTo>
                    <a:pt x="98" y="160"/>
                    <a:pt x="103" y="163"/>
                    <a:pt x="107" y="168"/>
                  </a:cubicBezTo>
                  <a:cubicBezTo>
                    <a:pt x="111" y="172"/>
                    <a:pt x="114" y="178"/>
                    <a:pt x="115" y="183"/>
                  </a:cubicBezTo>
                  <a:cubicBezTo>
                    <a:pt x="121" y="185"/>
                    <a:pt x="126" y="188"/>
                    <a:pt x="130" y="193"/>
                  </a:cubicBezTo>
                  <a:cubicBezTo>
                    <a:pt x="135" y="198"/>
                    <a:pt x="138" y="204"/>
                    <a:pt x="139" y="210"/>
                  </a:cubicBezTo>
                  <a:cubicBezTo>
                    <a:pt x="145" y="212"/>
                    <a:pt x="150" y="215"/>
                    <a:pt x="155" y="220"/>
                  </a:cubicBezTo>
                  <a:cubicBezTo>
                    <a:pt x="163" y="228"/>
                    <a:pt x="166" y="240"/>
                    <a:pt x="164" y="252"/>
                  </a:cubicBezTo>
                  <a:cubicBezTo>
                    <a:pt x="164" y="252"/>
                    <a:pt x="164" y="252"/>
                    <a:pt x="164" y="252"/>
                  </a:cubicBezTo>
                  <a:cubicBezTo>
                    <a:pt x="164" y="252"/>
                    <a:pt x="164" y="252"/>
                    <a:pt x="164" y="252"/>
                  </a:cubicBezTo>
                  <a:cubicBezTo>
                    <a:pt x="164" y="252"/>
                    <a:pt x="169" y="258"/>
                    <a:pt x="172" y="261"/>
                  </a:cubicBezTo>
                  <a:cubicBezTo>
                    <a:pt x="178" y="268"/>
                    <a:pt x="188" y="268"/>
                    <a:pt x="195" y="261"/>
                  </a:cubicBezTo>
                  <a:cubicBezTo>
                    <a:pt x="201" y="255"/>
                    <a:pt x="201" y="245"/>
                    <a:pt x="195" y="238"/>
                  </a:cubicBezTo>
                  <a:cubicBezTo>
                    <a:pt x="194" y="238"/>
                    <a:pt x="194" y="238"/>
                    <a:pt x="194" y="238"/>
                  </a:cubicBezTo>
                  <a:cubicBezTo>
                    <a:pt x="194" y="238"/>
                    <a:pt x="194" y="238"/>
                    <a:pt x="194" y="237"/>
                  </a:cubicBezTo>
                  <a:cubicBezTo>
                    <a:pt x="173" y="216"/>
                    <a:pt x="172" y="214"/>
                    <a:pt x="174" y="212"/>
                  </a:cubicBezTo>
                  <a:cubicBezTo>
                    <a:pt x="176" y="210"/>
                    <a:pt x="179" y="215"/>
                    <a:pt x="202" y="239"/>
                  </a:cubicBezTo>
                  <a:cubicBezTo>
                    <a:pt x="203" y="239"/>
                    <a:pt x="203" y="239"/>
                    <a:pt x="203" y="239"/>
                  </a:cubicBezTo>
                  <a:cubicBezTo>
                    <a:pt x="203" y="240"/>
                    <a:pt x="204" y="241"/>
                    <a:pt x="204" y="241"/>
                  </a:cubicBezTo>
                  <a:cubicBezTo>
                    <a:pt x="211" y="248"/>
                    <a:pt x="221" y="248"/>
                    <a:pt x="227" y="241"/>
                  </a:cubicBezTo>
                  <a:cubicBezTo>
                    <a:pt x="233" y="235"/>
                    <a:pt x="233" y="224"/>
                    <a:pt x="227" y="218"/>
                  </a:cubicBezTo>
                  <a:cubicBezTo>
                    <a:pt x="226" y="218"/>
                    <a:pt x="226" y="217"/>
                    <a:pt x="226" y="217"/>
                  </a:cubicBezTo>
                  <a:cubicBezTo>
                    <a:pt x="225" y="217"/>
                    <a:pt x="225" y="216"/>
                    <a:pt x="225" y="216"/>
                  </a:cubicBezTo>
                  <a:cubicBezTo>
                    <a:pt x="204" y="194"/>
                    <a:pt x="201" y="190"/>
                    <a:pt x="203" y="188"/>
                  </a:cubicBezTo>
                  <a:cubicBezTo>
                    <a:pt x="205" y="186"/>
                    <a:pt x="214" y="198"/>
                    <a:pt x="235" y="219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242" y="225"/>
                    <a:pt x="251" y="225"/>
                    <a:pt x="257" y="219"/>
                  </a:cubicBezTo>
                  <a:cubicBezTo>
                    <a:pt x="263" y="213"/>
                    <a:pt x="263" y="204"/>
                    <a:pt x="258" y="197"/>
                  </a:cubicBezTo>
                  <a:cubicBezTo>
                    <a:pt x="258" y="197"/>
                    <a:pt x="258" y="196"/>
                    <a:pt x="258" y="196"/>
                  </a:cubicBezTo>
                  <a:cubicBezTo>
                    <a:pt x="231" y="168"/>
                    <a:pt x="232" y="168"/>
                    <a:pt x="234" y="166"/>
                  </a:cubicBezTo>
                  <a:cubicBezTo>
                    <a:pt x="236" y="165"/>
                    <a:pt x="236" y="165"/>
                    <a:pt x="262" y="191"/>
                  </a:cubicBezTo>
                  <a:cubicBezTo>
                    <a:pt x="262" y="192"/>
                    <a:pt x="262" y="192"/>
                    <a:pt x="262" y="192"/>
                  </a:cubicBezTo>
                  <a:cubicBezTo>
                    <a:pt x="268" y="198"/>
                    <a:pt x="278" y="198"/>
                    <a:pt x="284" y="192"/>
                  </a:cubicBezTo>
                  <a:cubicBezTo>
                    <a:pt x="290" y="185"/>
                    <a:pt x="290" y="175"/>
                    <a:pt x="284" y="169"/>
                  </a:cubicBezTo>
                  <a:cubicBezTo>
                    <a:pt x="284" y="168"/>
                    <a:pt x="284" y="168"/>
                    <a:pt x="284" y="168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endParaRPr lang="en-US" sz="1200">
                <a:latin typeface="Agency FB" panose="020B0503020202020204" pitchFamily="34" charset="0"/>
              </a:endParaRPr>
            </a:p>
          </p:txBody>
        </p:sp>
      </p:grpSp>
      <p:grpSp>
        <p:nvGrpSpPr>
          <p:cNvPr id="112" name="Group 9">
            <a:extLst>
              <a:ext uri="{FF2B5EF4-FFF2-40B4-BE49-F238E27FC236}">
                <a16:creationId xmlns:a16="http://schemas.microsoft.com/office/drawing/2014/main" id="{6FD7823B-5292-4AE7-B691-9A1FBF20EF9D}"/>
              </a:ext>
            </a:extLst>
          </p:cNvPr>
          <p:cNvGrpSpPr/>
          <p:nvPr/>
        </p:nvGrpSpPr>
        <p:grpSpPr>
          <a:xfrm>
            <a:off x="9196175" y="2309403"/>
            <a:ext cx="1828628" cy="1832188"/>
            <a:chOff x="13990493" y="4717819"/>
            <a:chExt cx="1907720" cy="1911434"/>
          </a:xfrm>
        </p:grpSpPr>
        <p:sp>
          <p:nvSpPr>
            <p:cNvPr id="113" name="Oval 15">
              <a:extLst>
                <a:ext uri="{FF2B5EF4-FFF2-40B4-BE49-F238E27FC236}">
                  <a16:creationId xmlns:a16="http://schemas.microsoft.com/office/drawing/2014/main" id="{0830953B-5C11-46A1-97AB-44756E5E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0493" y="4717819"/>
              <a:ext cx="1907720" cy="19114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/>
            <a:lstStyle/>
            <a:p>
              <a:endParaRPr lang="en-US" sz="1200">
                <a:latin typeface="Agency FB" panose="020B0503020202020204" pitchFamily="34" charset="0"/>
              </a:endParaRPr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7F52014F-DE04-40C9-A554-93E001F8D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0538" y="5018088"/>
              <a:ext cx="1127125" cy="1130300"/>
            </a:xfrm>
            <a:custGeom>
              <a:avLst/>
              <a:gdLst>
                <a:gd name="T0" fmla="*/ 121 w 288"/>
                <a:gd name="T1" fmla="*/ 137 h 289"/>
                <a:gd name="T2" fmla="*/ 126 w 288"/>
                <a:gd name="T3" fmla="*/ 138 h 289"/>
                <a:gd name="T4" fmla="*/ 151 w 288"/>
                <a:gd name="T5" fmla="*/ 113 h 289"/>
                <a:gd name="T6" fmla="*/ 121 w 288"/>
                <a:gd name="T7" fmla="*/ 105 h 289"/>
                <a:gd name="T8" fmla="*/ 58 w 288"/>
                <a:gd name="T9" fmla="*/ 169 h 289"/>
                <a:gd name="T10" fmla="*/ 121 w 288"/>
                <a:gd name="T11" fmla="*/ 232 h 289"/>
                <a:gd name="T12" fmla="*/ 184 w 288"/>
                <a:gd name="T13" fmla="*/ 169 h 289"/>
                <a:gd name="T14" fmla="*/ 177 w 288"/>
                <a:gd name="T15" fmla="*/ 139 h 289"/>
                <a:gd name="T16" fmla="*/ 152 w 288"/>
                <a:gd name="T17" fmla="*/ 164 h 289"/>
                <a:gd name="T18" fmla="*/ 152 w 288"/>
                <a:gd name="T19" fmla="*/ 169 h 289"/>
                <a:gd name="T20" fmla="*/ 121 w 288"/>
                <a:gd name="T21" fmla="*/ 200 h 289"/>
                <a:gd name="T22" fmla="*/ 90 w 288"/>
                <a:gd name="T23" fmla="*/ 169 h 289"/>
                <a:gd name="T24" fmla="*/ 121 w 288"/>
                <a:gd name="T25" fmla="*/ 137 h 289"/>
                <a:gd name="T26" fmla="*/ 196 w 288"/>
                <a:gd name="T27" fmla="*/ 120 h 289"/>
                <a:gd name="T28" fmla="*/ 210 w 288"/>
                <a:gd name="T29" fmla="*/ 169 h 289"/>
                <a:gd name="T30" fmla="*/ 121 w 288"/>
                <a:gd name="T31" fmla="*/ 258 h 289"/>
                <a:gd name="T32" fmla="*/ 32 w 288"/>
                <a:gd name="T33" fmla="*/ 169 h 289"/>
                <a:gd name="T34" fmla="*/ 121 w 288"/>
                <a:gd name="T35" fmla="*/ 80 h 289"/>
                <a:gd name="T36" fmla="*/ 169 w 288"/>
                <a:gd name="T37" fmla="*/ 94 h 289"/>
                <a:gd name="T38" fmla="*/ 192 w 288"/>
                <a:gd name="T39" fmla="*/ 71 h 289"/>
                <a:gd name="T40" fmla="*/ 121 w 288"/>
                <a:gd name="T41" fmla="*/ 48 h 289"/>
                <a:gd name="T42" fmla="*/ 0 w 288"/>
                <a:gd name="T43" fmla="*/ 169 h 289"/>
                <a:gd name="T44" fmla="*/ 121 w 288"/>
                <a:gd name="T45" fmla="*/ 289 h 289"/>
                <a:gd name="T46" fmla="*/ 242 w 288"/>
                <a:gd name="T47" fmla="*/ 169 h 289"/>
                <a:gd name="T48" fmla="*/ 219 w 288"/>
                <a:gd name="T49" fmla="*/ 97 h 289"/>
                <a:gd name="T50" fmla="*/ 196 w 288"/>
                <a:gd name="T51" fmla="*/ 120 h 289"/>
                <a:gd name="T52" fmla="*/ 253 w 288"/>
                <a:gd name="T53" fmla="*/ 50 h 289"/>
                <a:gd name="T54" fmla="*/ 260 w 288"/>
                <a:gd name="T55" fmla="*/ 43 h 289"/>
                <a:gd name="T56" fmla="*/ 244 w 288"/>
                <a:gd name="T57" fmla="*/ 29 h 289"/>
                <a:gd name="T58" fmla="*/ 238 w 288"/>
                <a:gd name="T59" fmla="*/ 35 h 289"/>
                <a:gd name="T60" fmla="*/ 230 w 288"/>
                <a:gd name="T61" fmla="*/ 0 h 289"/>
                <a:gd name="T62" fmla="*/ 206 w 288"/>
                <a:gd name="T63" fmla="*/ 46 h 289"/>
                <a:gd name="T64" fmla="*/ 206 w 288"/>
                <a:gd name="T65" fmla="*/ 48 h 289"/>
                <a:gd name="T66" fmla="*/ 206 w 288"/>
                <a:gd name="T67" fmla="*/ 49 h 289"/>
                <a:gd name="T68" fmla="*/ 206 w 288"/>
                <a:gd name="T69" fmla="*/ 70 h 289"/>
                <a:gd name="T70" fmla="*/ 134 w 288"/>
                <a:gd name="T71" fmla="*/ 151 h 289"/>
                <a:gd name="T72" fmla="*/ 131 w 288"/>
                <a:gd name="T73" fmla="*/ 141 h 289"/>
                <a:gd name="T74" fmla="*/ 131 w 288"/>
                <a:gd name="T75" fmla="*/ 141 h 289"/>
                <a:gd name="T76" fmla="*/ 131 w 288"/>
                <a:gd name="T77" fmla="*/ 141 h 289"/>
                <a:gd name="T78" fmla="*/ 110 w 288"/>
                <a:gd name="T79" fmla="*/ 184 h 289"/>
                <a:gd name="T80" fmla="*/ 150 w 288"/>
                <a:gd name="T81" fmla="*/ 158 h 289"/>
                <a:gd name="T82" fmla="*/ 140 w 288"/>
                <a:gd name="T83" fmla="*/ 157 h 289"/>
                <a:gd name="T84" fmla="*/ 218 w 288"/>
                <a:gd name="T85" fmla="*/ 83 h 289"/>
                <a:gd name="T86" fmla="*/ 240 w 288"/>
                <a:gd name="T87" fmla="*/ 83 h 289"/>
                <a:gd name="T88" fmla="*/ 241 w 288"/>
                <a:gd name="T89" fmla="*/ 82 h 289"/>
                <a:gd name="T90" fmla="*/ 242 w 288"/>
                <a:gd name="T91" fmla="*/ 82 h 289"/>
                <a:gd name="T92" fmla="*/ 288 w 288"/>
                <a:gd name="T93" fmla="*/ 57 h 289"/>
                <a:gd name="T94" fmla="*/ 253 w 288"/>
                <a:gd name="T95" fmla="*/ 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289">
                  <a:moveTo>
                    <a:pt x="121" y="137"/>
                  </a:moveTo>
                  <a:cubicBezTo>
                    <a:pt x="123" y="137"/>
                    <a:pt x="124" y="137"/>
                    <a:pt x="126" y="138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2" y="108"/>
                    <a:pt x="132" y="105"/>
                    <a:pt x="121" y="105"/>
                  </a:cubicBezTo>
                  <a:cubicBezTo>
                    <a:pt x="86" y="105"/>
                    <a:pt x="58" y="134"/>
                    <a:pt x="58" y="169"/>
                  </a:cubicBezTo>
                  <a:cubicBezTo>
                    <a:pt x="58" y="204"/>
                    <a:pt x="86" y="232"/>
                    <a:pt x="121" y="232"/>
                  </a:cubicBezTo>
                  <a:cubicBezTo>
                    <a:pt x="156" y="232"/>
                    <a:pt x="184" y="204"/>
                    <a:pt x="184" y="169"/>
                  </a:cubicBezTo>
                  <a:cubicBezTo>
                    <a:pt x="184" y="158"/>
                    <a:pt x="182" y="148"/>
                    <a:pt x="177" y="139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65"/>
                    <a:pt x="152" y="167"/>
                    <a:pt x="152" y="169"/>
                  </a:cubicBezTo>
                  <a:cubicBezTo>
                    <a:pt x="152" y="186"/>
                    <a:pt x="138" y="200"/>
                    <a:pt x="121" y="200"/>
                  </a:cubicBezTo>
                  <a:cubicBezTo>
                    <a:pt x="104" y="200"/>
                    <a:pt x="90" y="186"/>
                    <a:pt x="90" y="169"/>
                  </a:cubicBezTo>
                  <a:cubicBezTo>
                    <a:pt x="90" y="151"/>
                    <a:pt x="104" y="137"/>
                    <a:pt x="121" y="137"/>
                  </a:cubicBezTo>
                  <a:close/>
                  <a:moveTo>
                    <a:pt x="196" y="120"/>
                  </a:moveTo>
                  <a:cubicBezTo>
                    <a:pt x="205" y="134"/>
                    <a:pt x="210" y="151"/>
                    <a:pt x="210" y="169"/>
                  </a:cubicBezTo>
                  <a:cubicBezTo>
                    <a:pt x="210" y="218"/>
                    <a:pt x="170" y="258"/>
                    <a:pt x="121" y="258"/>
                  </a:cubicBezTo>
                  <a:cubicBezTo>
                    <a:pt x="72" y="258"/>
                    <a:pt x="32" y="218"/>
                    <a:pt x="32" y="169"/>
                  </a:cubicBezTo>
                  <a:cubicBezTo>
                    <a:pt x="32" y="120"/>
                    <a:pt x="72" y="80"/>
                    <a:pt x="121" y="80"/>
                  </a:cubicBezTo>
                  <a:cubicBezTo>
                    <a:pt x="139" y="80"/>
                    <a:pt x="156" y="85"/>
                    <a:pt x="169" y="94"/>
                  </a:cubicBezTo>
                  <a:cubicBezTo>
                    <a:pt x="192" y="71"/>
                    <a:pt x="192" y="71"/>
                    <a:pt x="192" y="71"/>
                  </a:cubicBezTo>
                  <a:cubicBezTo>
                    <a:pt x="172" y="57"/>
                    <a:pt x="148" y="48"/>
                    <a:pt x="121" y="48"/>
                  </a:cubicBezTo>
                  <a:cubicBezTo>
                    <a:pt x="54" y="48"/>
                    <a:pt x="0" y="102"/>
                    <a:pt x="0" y="169"/>
                  </a:cubicBezTo>
                  <a:cubicBezTo>
                    <a:pt x="0" y="235"/>
                    <a:pt x="54" y="289"/>
                    <a:pt x="121" y="289"/>
                  </a:cubicBezTo>
                  <a:cubicBezTo>
                    <a:pt x="188" y="289"/>
                    <a:pt x="242" y="235"/>
                    <a:pt x="242" y="169"/>
                  </a:cubicBezTo>
                  <a:cubicBezTo>
                    <a:pt x="242" y="142"/>
                    <a:pt x="233" y="117"/>
                    <a:pt x="219" y="97"/>
                  </a:cubicBezTo>
                  <a:lnTo>
                    <a:pt x="196" y="120"/>
                  </a:lnTo>
                  <a:close/>
                  <a:moveTo>
                    <a:pt x="253" y="50"/>
                  </a:moveTo>
                  <a:cubicBezTo>
                    <a:pt x="260" y="43"/>
                    <a:pt x="260" y="43"/>
                    <a:pt x="260" y="43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38" y="35"/>
                    <a:pt x="238" y="35"/>
                    <a:pt x="238" y="35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06" y="46"/>
                    <a:pt x="206" y="46"/>
                    <a:pt x="206" y="46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10" y="184"/>
                    <a:pt x="110" y="184"/>
                    <a:pt x="110" y="18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218" y="83"/>
                    <a:pt x="218" y="83"/>
                    <a:pt x="218" y="83"/>
                  </a:cubicBezTo>
                  <a:cubicBezTo>
                    <a:pt x="240" y="83"/>
                    <a:pt x="240" y="83"/>
                    <a:pt x="240" y="83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42" y="82"/>
                    <a:pt x="242" y="82"/>
                    <a:pt x="242" y="82"/>
                  </a:cubicBezTo>
                  <a:cubicBezTo>
                    <a:pt x="288" y="57"/>
                    <a:pt x="288" y="57"/>
                    <a:pt x="288" y="57"/>
                  </a:cubicBezTo>
                  <a:lnTo>
                    <a:pt x="253" y="5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/>
            <a:lstStyle/>
            <a:p>
              <a:endParaRPr lang="en-US" sz="1200">
                <a:latin typeface="Agency FB" panose="020B050302020202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A058183-00BB-4C14-9F05-2D6C19910BA6}"/>
              </a:ext>
            </a:extLst>
          </p:cNvPr>
          <p:cNvSpPr txBox="1"/>
          <p:nvPr/>
        </p:nvSpPr>
        <p:spPr>
          <a:xfrm>
            <a:off x="376664" y="4218286"/>
            <a:ext cx="4061298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732D999-A1D0-448A-BBA7-850454460949}"/>
              </a:ext>
            </a:extLst>
          </p:cNvPr>
          <p:cNvSpPr txBox="1"/>
          <p:nvPr/>
        </p:nvSpPr>
        <p:spPr>
          <a:xfrm>
            <a:off x="3962837" y="4244385"/>
            <a:ext cx="4356282" cy="24929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Classification and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 task is two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Distinguish different types of images according to the semantic information of the image</a:t>
            </a:r>
          </a:p>
          <a:p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2BD7699-B295-42D1-9501-9951A924DCCF}"/>
              </a:ext>
            </a:extLst>
          </p:cNvPr>
          <p:cNvSpPr txBox="1"/>
          <p:nvPr/>
        </p:nvSpPr>
        <p:spPr>
          <a:xfrm>
            <a:off x="8566227" y="4218286"/>
            <a:ext cx="3325944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learning</a:t>
            </a:r>
          </a:p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transfer of learned and trained model parameters to a new model to help new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5604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5" grpId="0"/>
      <p:bldP spid="116" grpId="0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563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1195220" y="926133"/>
            <a:ext cx="4637359" cy="2774241"/>
            <a:chOff x="1195220" y="926133"/>
            <a:chExt cx="4637359" cy="2774241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 flipH="1">
              <a:off x="2608738" y="2002450"/>
              <a:ext cx="1561681" cy="3320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  <a:gd name="T6" fmla="*/ 0 w 91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 flipH="1">
              <a:off x="2608738" y="2009262"/>
              <a:ext cx="1561681" cy="328686"/>
            </a:xfrm>
            <a:custGeom>
              <a:avLst/>
              <a:gdLst>
                <a:gd name="T0" fmla="*/ 0 w 917"/>
                <a:gd name="T1" fmla="*/ 193 h 193"/>
                <a:gd name="T2" fmla="*/ 0 w 917"/>
                <a:gd name="T3" fmla="*/ 0 h 193"/>
                <a:gd name="T4" fmla="*/ 917 w 917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7" h="193">
                  <a:moveTo>
                    <a:pt x="0" y="193"/>
                  </a:moveTo>
                  <a:lnTo>
                    <a:pt x="0" y="0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 flipH="1">
              <a:off x="2544022" y="1980310"/>
              <a:ext cx="1813730" cy="378073"/>
            </a:xfrm>
            <a:custGeom>
              <a:avLst/>
              <a:gdLst>
                <a:gd name="T0" fmla="*/ 916 w 925"/>
                <a:gd name="T1" fmla="*/ 178 h 192"/>
                <a:gd name="T2" fmla="*/ 412 w 925"/>
                <a:gd name="T3" fmla="*/ 178 h 192"/>
                <a:gd name="T4" fmla="*/ 144 w 925"/>
                <a:gd name="T5" fmla="*/ 178 h 192"/>
                <a:gd name="T6" fmla="*/ 70 w 925"/>
                <a:gd name="T7" fmla="*/ 166 h 192"/>
                <a:gd name="T8" fmla="*/ 42 w 925"/>
                <a:gd name="T9" fmla="*/ 57 h 192"/>
                <a:gd name="T10" fmla="*/ 112 w 925"/>
                <a:gd name="T11" fmla="*/ 16 h 192"/>
                <a:gd name="T12" fmla="*/ 646 w 925"/>
                <a:gd name="T13" fmla="*/ 16 h 192"/>
                <a:gd name="T14" fmla="*/ 916 w 925"/>
                <a:gd name="T15" fmla="*/ 16 h 192"/>
                <a:gd name="T16" fmla="*/ 916 w 925"/>
                <a:gd name="T17" fmla="*/ 2 h 192"/>
                <a:gd name="T18" fmla="*/ 412 w 925"/>
                <a:gd name="T19" fmla="*/ 2 h 192"/>
                <a:gd name="T20" fmla="*/ 144 w 925"/>
                <a:gd name="T21" fmla="*/ 2 h 192"/>
                <a:gd name="T22" fmla="*/ 77 w 925"/>
                <a:gd name="T23" fmla="*/ 8 h 192"/>
                <a:gd name="T24" fmla="*/ 54 w 925"/>
                <a:gd name="T25" fmla="*/ 172 h 192"/>
                <a:gd name="T26" fmla="*/ 134 w 925"/>
                <a:gd name="T27" fmla="*/ 192 h 192"/>
                <a:gd name="T28" fmla="*/ 235 w 925"/>
                <a:gd name="T29" fmla="*/ 192 h 192"/>
                <a:gd name="T30" fmla="*/ 563 w 925"/>
                <a:gd name="T31" fmla="*/ 192 h 192"/>
                <a:gd name="T32" fmla="*/ 916 w 925"/>
                <a:gd name="T33" fmla="*/ 192 h 192"/>
                <a:gd name="T34" fmla="*/ 916 w 925"/>
                <a:gd name="T35" fmla="*/ 17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5" h="192">
                  <a:moveTo>
                    <a:pt x="916" y="178"/>
                  </a:moveTo>
                  <a:cubicBezTo>
                    <a:pt x="748" y="178"/>
                    <a:pt x="580" y="178"/>
                    <a:pt x="412" y="178"/>
                  </a:cubicBezTo>
                  <a:cubicBezTo>
                    <a:pt x="323" y="178"/>
                    <a:pt x="234" y="178"/>
                    <a:pt x="144" y="178"/>
                  </a:cubicBezTo>
                  <a:cubicBezTo>
                    <a:pt x="118" y="178"/>
                    <a:pt x="94" y="180"/>
                    <a:pt x="70" y="166"/>
                  </a:cubicBezTo>
                  <a:cubicBezTo>
                    <a:pt x="33" y="145"/>
                    <a:pt x="24" y="94"/>
                    <a:pt x="42" y="57"/>
                  </a:cubicBezTo>
                  <a:cubicBezTo>
                    <a:pt x="55" y="31"/>
                    <a:pt x="84" y="16"/>
                    <a:pt x="112" y="16"/>
                  </a:cubicBezTo>
                  <a:cubicBezTo>
                    <a:pt x="290" y="16"/>
                    <a:pt x="468" y="16"/>
                    <a:pt x="646" y="16"/>
                  </a:cubicBezTo>
                  <a:cubicBezTo>
                    <a:pt x="736" y="16"/>
                    <a:pt x="826" y="16"/>
                    <a:pt x="916" y="16"/>
                  </a:cubicBezTo>
                  <a:cubicBezTo>
                    <a:pt x="925" y="16"/>
                    <a:pt x="925" y="2"/>
                    <a:pt x="916" y="2"/>
                  </a:cubicBezTo>
                  <a:cubicBezTo>
                    <a:pt x="748" y="2"/>
                    <a:pt x="580" y="2"/>
                    <a:pt x="412" y="2"/>
                  </a:cubicBezTo>
                  <a:cubicBezTo>
                    <a:pt x="323" y="2"/>
                    <a:pt x="234" y="2"/>
                    <a:pt x="144" y="2"/>
                  </a:cubicBezTo>
                  <a:cubicBezTo>
                    <a:pt x="121" y="2"/>
                    <a:pt x="99" y="0"/>
                    <a:pt x="77" y="8"/>
                  </a:cubicBezTo>
                  <a:cubicBezTo>
                    <a:pt x="9" y="34"/>
                    <a:pt x="0" y="129"/>
                    <a:pt x="54" y="172"/>
                  </a:cubicBezTo>
                  <a:cubicBezTo>
                    <a:pt x="78" y="192"/>
                    <a:pt x="106" y="192"/>
                    <a:pt x="134" y="192"/>
                  </a:cubicBezTo>
                  <a:cubicBezTo>
                    <a:pt x="168" y="192"/>
                    <a:pt x="202" y="192"/>
                    <a:pt x="235" y="192"/>
                  </a:cubicBezTo>
                  <a:cubicBezTo>
                    <a:pt x="345" y="192"/>
                    <a:pt x="454" y="192"/>
                    <a:pt x="563" y="192"/>
                  </a:cubicBezTo>
                  <a:cubicBezTo>
                    <a:pt x="681" y="192"/>
                    <a:pt x="798" y="192"/>
                    <a:pt x="916" y="192"/>
                  </a:cubicBezTo>
                  <a:cubicBezTo>
                    <a:pt x="925" y="192"/>
                    <a:pt x="925" y="178"/>
                    <a:pt x="916" y="178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flipH="1">
              <a:off x="2564459" y="2436723"/>
              <a:ext cx="124321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 flipH="1">
              <a:off x="2811398" y="2436723"/>
              <a:ext cx="1464609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flipH="1">
              <a:off x="2726247" y="2436723"/>
              <a:ext cx="49387" cy="22991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 flipH="1">
              <a:off x="2118264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 flipH="1">
              <a:off x="1844075" y="1760619"/>
              <a:ext cx="197552" cy="19380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 flipH="1">
              <a:off x="1610760" y="2118256"/>
              <a:ext cx="149867" cy="158041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 flipH="1">
              <a:off x="1195220" y="2116553"/>
              <a:ext cx="391698" cy="1583821"/>
            </a:xfrm>
            <a:custGeom>
              <a:avLst/>
              <a:gdLst>
                <a:gd name="T0" fmla="*/ 230 w 230"/>
                <a:gd name="T1" fmla="*/ 917 h 930"/>
                <a:gd name="T2" fmla="*/ 142 w 230"/>
                <a:gd name="T3" fmla="*/ 930 h 930"/>
                <a:gd name="T4" fmla="*/ 0 w 230"/>
                <a:gd name="T5" fmla="*/ 14 h 930"/>
                <a:gd name="T6" fmla="*/ 88 w 230"/>
                <a:gd name="T7" fmla="*/ 0 h 930"/>
                <a:gd name="T8" fmla="*/ 230 w 230"/>
                <a:gd name="T9" fmla="*/ 917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230" y="917"/>
                  </a:moveTo>
                  <a:lnTo>
                    <a:pt x="142" y="930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230" y="91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 flipH="1">
              <a:off x="5577124" y="1329751"/>
              <a:ext cx="255455" cy="2895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 flipH="1">
              <a:off x="5577124" y="2630869"/>
              <a:ext cx="255455" cy="9196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 flipH="1">
              <a:off x="5577124" y="1183290"/>
              <a:ext cx="255455" cy="11069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 flipH="1">
              <a:off x="5577124" y="1391061"/>
              <a:ext cx="255455" cy="11784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 flipH="1">
              <a:off x="5202457" y="2526984"/>
              <a:ext cx="292922" cy="32358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 flipH="1">
              <a:off x="5202457" y="2600214"/>
              <a:ext cx="292922" cy="12602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 flipH="1">
              <a:off x="5202457" y="1128793"/>
              <a:ext cx="292922" cy="1359021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 flipH="1">
              <a:off x="5202457" y="953382"/>
              <a:ext cx="292922" cy="108994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 flipH="1">
              <a:off x="4528057" y="1094733"/>
              <a:ext cx="298030" cy="35764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 flipH="1">
              <a:off x="4528057" y="2617245"/>
              <a:ext cx="298030" cy="10729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 flipH="1">
              <a:off x="4528057" y="926133"/>
              <a:ext cx="298030" cy="12943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 flipH="1">
              <a:off x="4528057" y="1169666"/>
              <a:ext cx="298030" cy="1376051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 flipH="1">
              <a:off x="4883990" y="2618948"/>
              <a:ext cx="207770" cy="1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 flipH="1">
              <a:off x="4883990" y="1176478"/>
              <a:ext cx="207770" cy="133007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 flipH="1">
              <a:off x="4883990" y="2540609"/>
              <a:ext cx="207770" cy="4427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 bwMode="auto">
          <a:xfrm flipH="1">
            <a:off x="1057276" y="2869292"/>
            <a:ext cx="10054263" cy="1994254"/>
          </a:xfrm>
          <a:custGeom>
            <a:avLst/>
            <a:gdLst>
              <a:gd name="connsiteX0" fmla="*/ 8038685 w 9372185"/>
              <a:gd name="connsiteY0" fmla="*/ 0 h 1858964"/>
              <a:gd name="connsiteX1" fmla="*/ 4771610 w 9372185"/>
              <a:gd name="connsiteY1" fmla="*/ 0 h 1858964"/>
              <a:gd name="connsiteX2" fmla="*/ 4771610 w 9372185"/>
              <a:gd name="connsiteY2" fmla="*/ 1651002 h 1858964"/>
              <a:gd name="connsiteX3" fmla="*/ 0 w 9372185"/>
              <a:gd name="connsiteY3" fmla="*/ 1651002 h 1858964"/>
              <a:gd name="connsiteX4" fmla="*/ 0 w 9372185"/>
              <a:gd name="connsiteY4" fmla="*/ 1858964 h 1858964"/>
              <a:gd name="connsiteX5" fmla="*/ 4920837 w 9372185"/>
              <a:gd name="connsiteY5" fmla="*/ 1858964 h 1858964"/>
              <a:gd name="connsiteX6" fmla="*/ 4920837 w 9372185"/>
              <a:gd name="connsiteY6" fmla="*/ 1858963 h 1858964"/>
              <a:gd name="connsiteX7" fmla="*/ 4974810 w 9372185"/>
              <a:gd name="connsiteY7" fmla="*/ 1858963 h 1858964"/>
              <a:gd name="connsiteX8" fmla="*/ 4974810 w 9372185"/>
              <a:gd name="connsiteY8" fmla="*/ 201613 h 1858964"/>
              <a:gd name="connsiteX9" fmla="*/ 7835485 w 9372185"/>
              <a:gd name="connsiteY9" fmla="*/ 201613 h 1858964"/>
              <a:gd name="connsiteX10" fmla="*/ 7835485 w 9372185"/>
              <a:gd name="connsiteY10" fmla="*/ 1096963 h 1858964"/>
              <a:gd name="connsiteX11" fmla="*/ 9372185 w 9372185"/>
              <a:gd name="connsiteY11" fmla="*/ 1096963 h 1858964"/>
              <a:gd name="connsiteX12" fmla="*/ 9372185 w 9372185"/>
              <a:gd name="connsiteY12" fmla="*/ 893763 h 1858964"/>
              <a:gd name="connsiteX13" fmla="*/ 8038685 w 9372185"/>
              <a:gd name="connsiteY13" fmla="*/ 893763 h 185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72185" h="1858964">
                <a:moveTo>
                  <a:pt x="8038685" y="0"/>
                </a:moveTo>
                <a:lnTo>
                  <a:pt x="4771610" y="0"/>
                </a:lnTo>
                <a:lnTo>
                  <a:pt x="4771610" y="1651002"/>
                </a:lnTo>
                <a:lnTo>
                  <a:pt x="0" y="1651002"/>
                </a:lnTo>
                <a:lnTo>
                  <a:pt x="0" y="1858964"/>
                </a:lnTo>
                <a:lnTo>
                  <a:pt x="4920837" y="1858964"/>
                </a:lnTo>
                <a:lnTo>
                  <a:pt x="4920837" y="1858963"/>
                </a:lnTo>
                <a:lnTo>
                  <a:pt x="4974810" y="1858963"/>
                </a:lnTo>
                <a:lnTo>
                  <a:pt x="4974810" y="201613"/>
                </a:lnTo>
                <a:lnTo>
                  <a:pt x="7835485" y="201613"/>
                </a:lnTo>
                <a:lnTo>
                  <a:pt x="7835485" y="1096963"/>
                </a:lnTo>
                <a:lnTo>
                  <a:pt x="9372185" y="1096963"/>
                </a:lnTo>
                <a:lnTo>
                  <a:pt x="9372185" y="893763"/>
                </a:lnTo>
                <a:lnTo>
                  <a:pt x="8038685" y="893763"/>
                </a:lnTo>
                <a:close/>
              </a:path>
            </a:pathLst>
          </a:custGeom>
          <a:solidFill>
            <a:srgbClr val="7A6A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3380569" y="3335924"/>
            <a:ext cx="17908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39800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3800" b="1" dirty="0">
              <a:solidFill>
                <a:srgbClr val="F39800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461E59-CC1E-4FC4-9F04-05E5EB014C5F}"/>
              </a:ext>
            </a:extLst>
          </p:cNvPr>
          <p:cNvSpPr txBox="1"/>
          <p:nvPr/>
        </p:nvSpPr>
        <p:spPr>
          <a:xfrm flipH="1">
            <a:off x="5924515" y="3698671"/>
            <a:ext cx="526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3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9050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b="86520"/>
          <a:stretch>
            <a:fillRect/>
          </a:stretch>
        </p:blipFill>
        <p:spPr>
          <a:xfrm>
            <a:off x="0" y="0"/>
            <a:ext cx="12192000" cy="128546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309909" y="132521"/>
            <a:ext cx="2118951" cy="1033483"/>
            <a:chOff x="256900" y="2958306"/>
            <a:chExt cx="3764238" cy="1835944"/>
          </a:xfrm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916 h 930"/>
                <a:gd name="T2" fmla="*/ 87 w 230"/>
                <a:gd name="T3" fmla="*/ 930 h 930"/>
                <a:gd name="T4" fmla="*/ 230 w 230"/>
                <a:gd name="T5" fmla="*/ 14 h 930"/>
                <a:gd name="T6" fmla="*/ 143 w 230"/>
                <a:gd name="T7" fmla="*/ 0 h 930"/>
                <a:gd name="T8" fmla="*/ 0 w 230"/>
                <a:gd name="T9" fmla="*/ 91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  <a:gd name="T6" fmla="*/ 0 w 926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196 h 196"/>
                <a:gd name="T2" fmla="*/ 0 w 926"/>
                <a:gd name="T3" fmla="*/ 0 h 196"/>
                <a:gd name="T4" fmla="*/ 926 w 926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926 w 935"/>
                <a:gd name="T1" fmla="*/ 179 h 194"/>
                <a:gd name="T2" fmla="*/ 416 w 935"/>
                <a:gd name="T3" fmla="*/ 179 h 194"/>
                <a:gd name="T4" fmla="*/ 146 w 935"/>
                <a:gd name="T5" fmla="*/ 179 h 194"/>
                <a:gd name="T6" fmla="*/ 71 w 935"/>
                <a:gd name="T7" fmla="*/ 168 h 194"/>
                <a:gd name="T8" fmla="*/ 42 w 935"/>
                <a:gd name="T9" fmla="*/ 58 h 194"/>
                <a:gd name="T10" fmla="*/ 114 w 935"/>
                <a:gd name="T11" fmla="*/ 16 h 194"/>
                <a:gd name="T12" fmla="*/ 652 w 935"/>
                <a:gd name="T13" fmla="*/ 16 h 194"/>
                <a:gd name="T14" fmla="*/ 926 w 935"/>
                <a:gd name="T15" fmla="*/ 16 h 194"/>
                <a:gd name="T16" fmla="*/ 926 w 935"/>
                <a:gd name="T17" fmla="*/ 2 h 194"/>
                <a:gd name="T18" fmla="*/ 416 w 935"/>
                <a:gd name="T19" fmla="*/ 2 h 194"/>
                <a:gd name="T20" fmla="*/ 146 w 935"/>
                <a:gd name="T21" fmla="*/ 2 h 194"/>
                <a:gd name="T22" fmla="*/ 78 w 935"/>
                <a:gd name="T23" fmla="*/ 8 h 194"/>
                <a:gd name="T24" fmla="*/ 55 w 935"/>
                <a:gd name="T25" fmla="*/ 174 h 194"/>
                <a:gd name="T26" fmla="*/ 136 w 935"/>
                <a:gd name="T27" fmla="*/ 194 h 194"/>
                <a:gd name="T28" fmla="*/ 238 w 935"/>
                <a:gd name="T29" fmla="*/ 194 h 194"/>
                <a:gd name="T30" fmla="*/ 569 w 935"/>
                <a:gd name="T31" fmla="*/ 194 h 194"/>
                <a:gd name="T32" fmla="*/ 926 w 935"/>
                <a:gd name="T33" fmla="*/ 194 h 194"/>
                <a:gd name="T34" fmla="*/ 926 w 935"/>
                <a:gd name="T35" fmla="*/ 1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77 w 77"/>
                <a:gd name="T1" fmla="*/ 157 h 157"/>
                <a:gd name="T2" fmla="*/ 39 w 77"/>
                <a:gd name="T3" fmla="*/ 128 h 157"/>
                <a:gd name="T4" fmla="*/ 0 w 77"/>
                <a:gd name="T5" fmla="*/ 157 h 157"/>
                <a:gd name="T6" fmla="*/ 0 w 77"/>
                <a:gd name="T7" fmla="*/ 0 h 157"/>
                <a:gd name="T8" fmla="*/ 77 w 77"/>
                <a:gd name="T9" fmla="*/ 0 h 157"/>
                <a:gd name="T10" fmla="*/ 77 w 7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108496" y="120279"/>
            <a:ext cx="783674" cy="1083433"/>
            <a:chOff x="10016089" y="220342"/>
            <a:chExt cx="1216026" cy="1681162"/>
          </a:xfrm>
        </p:grpSpPr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227828" y="279944"/>
            <a:ext cx="528426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7A6A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  <p:sp>
        <p:nvSpPr>
          <p:cNvPr id="95" name="矩形 94"/>
          <p:cNvSpPr/>
          <p:nvPr/>
        </p:nvSpPr>
        <p:spPr>
          <a:xfrm>
            <a:off x="-831616" y="1795968"/>
            <a:ext cx="650382" cy="109330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-831616" y="2889272"/>
            <a:ext cx="650382" cy="1093304"/>
          </a:xfrm>
          <a:prstGeom prst="rect">
            <a:avLst/>
          </a:prstGeom>
          <a:solidFill>
            <a:srgbClr val="7A6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CD71338-DCC0-40C8-8784-4C407D18F4A9}"/>
              </a:ext>
            </a:extLst>
          </p:cNvPr>
          <p:cNvGrpSpPr/>
          <p:nvPr/>
        </p:nvGrpSpPr>
        <p:grpSpPr>
          <a:xfrm>
            <a:off x="4389636" y="2326740"/>
            <a:ext cx="3348643" cy="3611480"/>
            <a:chOff x="4635297" y="2463531"/>
            <a:chExt cx="2921408" cy="3150711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3E181CE-ECB2-4E62-A8D0-18C51D8228BD}"/>
                </a:ext>
              </a:extLst>
            </p:cNvPr>
            <p:cNvSpPr/>
            <p:nvPr/>
          </p:nvSpPr>
          <p:spPr bwMode="auto">
            <a:xfrm>
              <a:off x="4635297" y="3825951"/>
              <a:ext cx="2921408" cy="1788291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2B9FDF3-5CA9-4A69-9E8F-5E9BE54B3EA7}"/>
                </a:ext>
              </a:extLst>
            </p:cNvPr>
            <p:cNvSpPr/>
            <p:nvPr/>
          </p:nvSpPr>
          <p:spPr bwMode="auto">
            <a:xfrm>
              <a:off x="4635297" y="3394890"/>
              <a:ext cx="2921408" cy="1788291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D5F425AB-0599-47A4-906C-BF039C6E1544}"/>
                </a:ext>
              </a:extLst>
            </p:cNvPr>
            <p:cNvSpPr/>
            <p:nvPr/>
          </p:nvSpPr>
          <p:spPr bwMode="auto">
            <a:xfrm>
              <a:off x="4635297" y="2968296"/>
              <a:ext cx="2921408" cy="1788291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FC8E4ED5-591D-4C1E-BFBB-2CB0C4A96458}"/>
                </a:ext>
              </a:extLst>
            </p:cNvPr>
            <p:cNvSpPr/>
            <p:nvPr/>
          </p:nvSpPr>
          <p:spPr bwMode="auto">
            <a:xfrm>
              <a:off x="4635297" y="2463531"/>
              <a:ext cx="2921408" cy="1788291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solidFill>
              <a:srgbClr val="7A6A56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098D131-1B7E-4DAE-86C8-C1F89FD2552D}"/>
              </a:ext>
            </a:extLst>
          </p:cNvPr>
          <p:cNvGrpSpPr/>
          <p:nvPr/>
        </p:nvGrpSpPr>
        <p:grpSpPr>
          <a:xfrm>
            <a:off x="7809108" y="2693527"/>
            <a:ext cx="866436" cy="837370"/>
            <a:chOff x="8200330" y="3146776"/>
            <a:chExt cx="755892" cy="730534"/>
          </a:xfrm>
        </p:grpSpPr>
        <p:sp>
          <p:nvSpPr>
            <p:cNvPr id="79" name="Rounded Rectangle 12">
              <a:extLst>
                <a:ext uri="{FF2B5EF4-FFF2-40B4-BE49-F238E27FC236}">
                  <a16:creationId xmlns:a16="http://schemas.microsoft.com/office/drawing/2014/main" id="{1CE0A722-2B85-41E1-B079-2894866BECF0}"/>
                </a:ext>
              </a:extLst>
            </p:cNvPr>
            <p:cNvSpPr/>
            <p:nvPr/>
          </p:nvSpPr>
          <p:spPr>
            <a:xfrm>
              <a:off x="8200330" y="3146776"/>
              <a:ext cx="755892" cy="730534"/>
            </a:xfrm>
            <a:prstGeom prst="round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0" name="Group 18">
              <a:extLst>
                <a:ext uri="{FF2B5EF4-FFF2-40B4-BE49-F238E27FC236}">
                  <a16:creationId xmlns:a16="http://schemas.microsoft.com/office/drawing/2014/main" id="{00388F08-FC8B-46A2-A67D-8DAE23126870}"/>
                </a:ext>
              </a:extLst>
            </p:cNvPr>
            <p:cNvGrpSpPr/>
            <p:nvPr/>
          </p:nvGrpSpPr>
          <p:grpSpPr>
            <a:xfrm>
              <a:off x="8318740" y="3255783"/>
              <a:ext cx="519068" cy="515515"/>
              <a:chOff x="1979613" y="3067051"/>
              <a:chExt cx="231775" cy="230188"/>
            </a:xfrm>
            <a:solidFill>
              <a:schemeClr val="bg1"/>
            </a:solidFill>
          </p:grpSpPr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6858486A-6AEF-40FF-B41A-F792B024E0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79613" y="3067051"/>
                <a:ext cx="231775" cy="230188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4 w 122"/>
                  <a:gd name="T11" fmla="*/ 109 h 122"/>
                  <a:gd name="T12" fmla="*/ 64 w 122"/>
                  <a:gd name="T13" fmla="*/ 102 h 122"/>
                  <a:gd name="T14" fmla="*/ 57 w 122"/>
                  <a:gd name="T15" fmla="*/ 102 h 122"/>
                  <a:gd name="T16" fmla="*/ 57 w 122"/>
                  <a:gd name="T17" fmla="*/ 109 h 122"/>
                  <a:gd name="T18" fmla="*/ 29 w 122"/>
                  <a:gd name="T19" fmla="*/ 97 h 122"/>
                  <a:gd name="T20" fmla="*/ 28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4 w 122"/>
                  <a:gd name="T27" fmla="*/ 93 h 122"/>
                  <a:gd name="T28" fmla="*/ 13 w 122"/>
                  <a:gd name="T29" fmla="*/ 65 h 122"/>
                  <a:gd name="T30" fmla="*/ 20 w 122"/>
                  <a:gd name="T31" fmla="*/ 65 h 122"/>
                  <a:gd name="T32" fmla="*/ 20 w 122"/>
                  <a:gd name="T33" fmla="*/ 58 h 122"/>
                  <a:gd name="T34" fmla="*/ 13 w 122"/>
                  <a:gd name="T35" fmla="*/ 58 h 122"/>
                  <a:gd name="T36" fmla="*/ 57 w 122"/>
                  <a:gd name="T37" fmla="*/ 13 h 122"/>
                  <a:gd name="T38" fmla="*/ 57 w 122"/>
                  <a:gd name="T39" fmla="*/ 20 h 122"/>
                  <a:gd name="T40" fmla="*/ 64 w 122"/>
                  <a:gd name="T41" fmla="*/ 20 h 122"/>
                  <a:gd name="T42" fmla="*/ 64 w 122"/>
                  <a:gd name="T43" fmla="*/ 13 h 122"/>
                  <a:gd name="T44" fmla="*/ 83 w 122"/>
                  <a:gd name="T45" fmla="*/ 18 h 122"/>
                  <a:gd name="T46" fmla="*/ 83 w 122"/>
                  <a:gd name="T47" fmla="*/ 19 h 122"/>
                  <a:gd name="T48" fmla="*/ 86 w 122"/>
                  <a:gd name="T49" fmla="*/ 21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6 h 122"/>
                  <a:gd name="T58" fmla="*/ 94 w 122"/>
                  <a:gd name="T59" fmla="*/ 27 h 122"/>
                  <a:gd name="T60" fmla="*/ 96 w 122"/>
                  <a:gd name="T61" fmla="*/ 29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5 h 122"/>
                  <a:gd name="T68" fmla="*/ 101 w 122"/>
                  <a:gd name="T69" fmla="*/ 36 h 122"/>
                  <a:gd name="T70" fmla="*/ 103 w 122"/>
                  <a:gd name="T71" fmla="*/ 39 h 122"/>
                  <a:gd name="T72" fmla="*/ 103 w 122"/>
                  <a:gd name="T73" fmla="*/ 39 h 122"/>
                  <a:gd name="T74" fmla="*/ 108 w 122"/>
                  <a:gd name="T75" fmla="*/ 58 h 122"/>
                  <a:gd name="T76" fmla="*/ 102 w 122"/>
                  <a:gd name="T77" fmla="*/ 58 h 122"/>
                  <a:gd name="T78" fmla="*/ 102 w 122"/>
                  <a:gd name="T79" fmla="*/ 65 h 122"/>
                  <a:gd name="T80" fmla="*/ 108 w 122"/>
                  <a:gd name="T81" fmla="*/ 65 h 122"/>
                  <a:gd name="T82" fmla="*/ 64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4" y="122"/>
                      <a:pt x="122" y="95"/>
                      <a:pt x="122" y="61"/>
                    </a:cubicBezTo>
                    <a:cubicBezTo>
                      <a:pt x="122" y="27"/>
                      <a:pt x="94" y="0"/>
                      <a:pt x="61" y="0"/>
                    </a:cubicBezTo>
                    <a:close/>
                    <a:moveTo>
                      <a:pt x="64" y="109"/>
                    </a:moveTo>
                    <a:cubicBezTo>
                      <a:pt x="64" y="102"/>
                      <a:pt x="64" y="102"/>
                      <a:pt x="64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6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8" y="97"/>
                    </a:cubicBezTo>
                    <a:cubicBezTo>
                      <a:pt x="28" y="96"/>
                      <a:pt x="27" y="96"/>
                      <a:pt x="27" y="95"/>
                    </a:cubicBezTo>
                    <a:cubicBezTo>
                      <a:pt x="26" y="95"/>
                      <a:pt x="25" y="94"/>
                      <a:pt x="25" y="93"/>
                    </a:cubicBezTo>
                    <a:cubicBezTo>
                      <a:pt x="25" y="93"/>
                      <a:pt x="25" y="93"/>
                      <a:pt x="24" y="93"/>
                    </a:cubicBezTo>
                    <a:cubicBezTo>
                      <a:pt x="18" y="85"/>
                      <a:pt x="13" y="75"/>
                      <a:pt x="13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5" y="34"/>
                      <a:pt x="33" y="15"/>
                      <a:pt x="57" y="1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71" y="14"/>
                      <a:pt x="77" y="16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20"/>
                      <a:pt x="86" y="21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2"/>
                      <a:pt x="89" y="22"/>
                      <a:pt x="90" y="23"/>
                    </a:cubicBezTo>
                    <a:cubicBezTo>
                      <a:pt x="90" y="23"/>
                      <a:pt x="91" y="24"/>
                      <a:pt x="91" y="24"/>
                    </a:cubicBezTo>
                    <a:cubicBezTo>
                      <a:pt x="92" y="25"/>
                      <a:pt x="92" y="25"/>
                      <a:pt x="93" y="26"/>
                    </a:cubicBezTo>
                    <a:cubicBezTo>
                      <a:pt x="94" y="26"/>
                      <a:pt x="94" y="27"/>
                      <a:pt x="94" y="27"/>
                    </a:cubicBezTo>
                    <a:cubicBezTo>
                      <a:pt x="95" y="28"/>
                      <a:pt x="96" y="28"/>
                      <a:pt x="96" y="29"/>
                    </a:cubicBezTo>
                    <a:cubicBezTo>
                      <a:pt x="97" y="29"/>
                      <a:pt x="97" y="30"/>
                      <a:pt x="98" y="31"/>
                    </a:cubicBezTo>
                    <a:cubicBezTo>
                      <a:pt x="98" y="31"/>
                      <a:pt x="98" y="32"/>
                      <a:pt x="99" y="32"/>
                    </a:cubicBezTo>
                    <a:cubicBezTo>
                      <a:pt x="99" y="33"/>
                      <a:pt x="100" y="34"/>
                      <a:pt x="101" y="35"/>
                    </a:cubicBezTo>
                    <a:cubicBezTo>
                      <a:pt x="101" y="35"/>
                      <a:pt x="101" y="35"/>
                      <a:pt x="101" y="36"/>
                    </a:cubicBezTo>
                    <a:cubicBezTo>
                      <a:pt x="102" y="37"/>
                      <a:pt x="103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6" y="45"/>
                      <a:pt x="108" y="51"/>
                      <a:pt x="108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65"/>
                      <a:pt x="102" y="65"/>
                      <a:pt x="102" y="65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88"/>
                      <a:pt x="88" y="107"/>
                      <a:pt x="64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063FF205-C52F-433D-8F1C-DBD896BFDB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0" y="3125788"/>
                <a:ext cx="69850" cy="98425"/>
              </a:xfrm>
              <a:custGeom>
                <a:avLst/>
                <a:gdLst>
                  <a:gd name="T0" fmla="*/ 9 w 36"/>
                  <a:gd name="T1" fmla="*/ 29 h 52"/>
                  <a:gd name="T2" fmla="*/ 9 w 36"/>
                  <a:gd name="T3" fmla="*/ 29 h 52"/>
                  <a:gd name="T4" fmla="*/ 0 w 36"/>
                  <a:gd name="T5" fmla="*/ 52 h 52"/>
                  <a:gd name="T6" fmla="*/ 20 w 36"/>
                  <a:gd name="T7" fmla="*/ 36 h 52"/>
                  <a:gd name="T8" fmla="*/ 20 w 36"/>
                  <a:gd name="T9" fmla="*/ 36 h 52"/>
                  <a:gd name="T10" fmla="*/ 22 w 36"/>
                  <a:gd name="T11" fmla="*/ 32 h 52"/>
                  <a:gd name="T12" fmla="*/ 36 w 36"/>
                  <a:gd name="T13" fmla="*/ 0 h 52"/>
                  <a:gd name="T14" fmla="*/ 11 w 36"/>
                  <a:gd name="T15" fmla="*/ 25 h 52"/>
                  <a:gd name="T16" fmla="*/ 9 w 36"/>
                  <a:gd name="T17" fmla="*/ 29 h 52"/>
                  <a:gd name="T18" fmla="*/ 16 w 36"/>
                  <a:gd name="T19" fmla="*/ 27 h 52"/>
                  <a:gd name="T20" fmla="*/ 19 w 36"/>
                  <a:gd name="T21" fmla="*/ 30 h 52"/>
                  <a:gd name="T22" fmla="*/ 16 w 36"/>
                  <a:gd name="T23" fmla="*/ 33 h 52"/>
                  <a:gd name="T24" fmla="*/ 13 w 36"/>
                  <a:gd name="T25" fmla="*/ 30 h 52"/>
                  <a:gd name="T26" fmla="*/ 16 w 36"/>
                  <a:gd name="T27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2">
                    <a:moveTo>
                      <a:pt x="9" y="29"/>
                    </a:moveTo>
                    <a:cubicBezTo>
                      <a:pt x="9" y="29"/>
                      <a:pt x="9" y="29"/>
                      <a:pt x="9" y="2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2" y="35"/>
                      <a:pt x="22" y="33"/>
                      <a:pt x="22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7"/>
                      <a:pt x="9" y="29"/>
                    </a:cubicBezTo>
                    <a:close/>
                    <a:moveTo>
                      <a:pt x="16" y="27"/>
                    </a:moveTo>
                    <a:cubicBezTo>
                      <a:pt x="17" y="27"/>
                      <a:pt x="19" y="28"/>
                      <a:pt x="19" y="30"/>
                    </a:cubicBezTo>
                    <a:cubicBezTo>
                      <a:pt x="19" y="32"/>
                      <a:pt x="17" y="33"/>
                      <a:pt x="16" y="33"/>
                    </a:cubicBezTo>
                    <a:cubicBezTo>
                      <a:pt x="14" y="33"/>
                      <a:pt x="13" y="32"/>
                      <a:pt x="13" y="30"/>
                    </a:cubicBezTo>
                    <a:cubicBezTo>
                      <a:pt x="13" y="28"/>
                      <a:pt x="14" y="2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Oval 40">
                <a:extLst>
                  <a:ext uri="{FF2B5EF4-FFF2-40B4-BE49-F238E27FC236}">
                    <a16:creationId xmlns:a16="http://schemas.microsoft.com/office/drawing/2014/main" id="{79E5E190-5A7D-4877-9BDE-19B113A4F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738" y="3179763"/>
                <a:ext cx="6350" cy="6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2F2664F-33C1-41DF-98F9-4F3646D756DE}"/>
              </a:ext>
            </a:extLst>
          </p:cNvPr>
          <p:cNvGrpSpPr/>
          <p:nvPr/>
        </p:nvGrpSpPr>
        <p:grpSpPr>
          <a:xfrm>
            <a:off x="7805030" y="4704703"/>
            <a:ext cx="866436" cy="837370"/>
            <a:chOff x="8200330" y="4223052"/>
            <a:chExt cx="755892" cy="730534"/>
          </a:xfrm>
        </p:grpSpPr>
        <p:sp>
          <p:nvSpPr>
            <p:cNvPr id="85" name="Rounded Rectangle 13">
              <a:extLst>
                <a:ext uri="{FF2B5EF4-FFF2-40B4-BE49-F238E27FC236}">
                  <a16:creationId xmlns:a16="http://schemas.microsoft.com/office/drawing/2014/main" id="{08A8F0CB-53F6-49D1-83F5-8A2D42C765F1}"/>
                </a:ext>
              </a:extLst>
            </p:cNvPr>
            <p:cNvSpPr/>
            <p:nvPr/>
          </p:nvSpPr>
          <p:spPr>
            <a:xfrm>
              <a:off x="8200330" y="4223052"/>
              <a:ext cx="755892" cy="730534"/>
            </a:xfrm>
            <a:prstGeom prst="roundRect">
              <a:avLst/>
            </a:prstGeom>
            <a:solidFill>
              <a:srgbClr val="7A6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6" name="Group 22">
              <a:extLst>
                <a:ext uri="{FF2B5EF4-FFF2-40B4-BE49-F238E27FC236}">
                  <a16:creationId xmlns:a16="http://schemas.microsoft.com/office/drawing/2014/main" id="{8840D290-374A-4421-8DB3-8F0DD399F692}"/>
                </a:ext>
              </a:extLst>
            </p:cNvPr>
            <p:cNvGrpSpPr/>
            <p:nvPr/>
          </p:nvGrpSpPr>
          <p:grpSpPr>
            <a:xfrm>
              <a:off x="8378215" y="4410772"/>
              <a:ext cx="427877" cy="412146"/>
              <a:chOff x="4628836" y="1549401"/>
              <a:chExt cx="215900" cy="207963"/>
            </a:xfrm>
            <a:solidFill>
              <a:schemeClr val="bg1"/>
            </a:solidFill>
          </p:grpSpPr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51730903-4CC2-4154-AFC0-BCA6E52C3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28836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0" name="Oval 7">
                <a:extLst>
                  <a:ext uri="{FF2B5EF4-FFF2-40B4-BE49-F238E27FC236}">
                    <a16:creationId xmlns:a16="http://schemas.microsoft.com/office/drawing/2014/main" id="{FCD2B675-5878-4D1C-BE01-386C11BB6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6F02483-1FCB-4F42-9C66-8464ACD11739}"/>
              </a:ext>
            </a:extLst>
          </p:cNvPr>
          <p:cNvGrpSpPr/>
          <p:nvPr/>
        </p:nvGrpSpPr>
        <p:grpSpPr>
          <a:xfrm>
            <a:off x="3450182" y="4709101"/>
            <a:ext cx="866436" cy="837370"/>
            <a:chOff x="3259564" y="4223052"/>
            <a:chExt cx="755892" cy="730534"/>
          </a:xfrm>
        </p:grpSpPr>
        <p:sp>
          <p:nvSpPr>
            <p:cNvPr id="92" name="Rounded Rectangle 17">
              <a:extLst>
                <a:ext uri="{FF2B5EF4-FFF2-40B4-BE49-F238E27FC236}">
                  <a16:creationId xmlns:a16="http://schemas.microsoft.com/office/drawing/2014/main" id="{17D813CA-420B-476D-AC0B-B144FCF50AAC}"/>
                </a:ext>
              </a:extLst>
            </p:cNvPr>
            <p:cNvSpPr/>
            <p:nvPr/>
          </p:nvSpPr>
          <p:spPr>
            <a:xfrm>
              <a:off x="3259564" y="4223052"/>
              <a:ext cx="755892" cy="730534"/>
            </a:xfrm>
            <a:prstGeom prst="round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BC09429B-725C-4C8B-83AC-E98C587D1C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416" y="4324093"/>
              <a:ext cx="371958" cy="498825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CD20045-227E-4564-B475-2A593FAA2654}"/>
              </a:ext>
            </a:extLst>
          </p:cNvPr>
          <p:cNvGrpSpPr/>
          <p:nvPr/>
        </p:nvGrpSpPr>
        <p:grpSpPr>
          <a:xfrm>
            <a:off x="3450182" y="2693527"/>
            <a:ext cx="866436" cy="837370"/>
            <a:chOff x="3259564" y="3146776"/>
            <a:chExt cx="755892" cy="730534"/>
          </a:xfrm>
        </p:grpSpPr>
        <p:sp>
          <p:nvSpPr>
            <p:cNvPr id="98" name="Rounded Rectangle 16">
              <a:extLst>
                <a:ext uri="{FF2B5EF4-FFF2-40B4-BE49-F238E27FC236}">
                  <a16:creationId xmlns:a16="http://schemas.microsoft.com/office/drawing/2014/main" id="{B3855380-AFFC-4DB2-B24A-CF6835D33FAF}"/>
                </a:ext>
              </a:extLst>
            </p:cNvPr>
            <p:cNvSpPr/>
            <p:nvPr/>
          </p:nvSpPr>
          <p:spPr>
            <a:xfrm>
              <a:off x="3259564" y="3146776"/>
              <a:ext cx="755892" cy="730534"/>
            </a:xfrm>
            <a:prstGeom prst="roundRect">
              <a:avLst/>
            </a:prstGeom>
            <a:solidFill>
              <a:srgbClr val="7A6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9" name="Group 26">
              <a:extLst>
                <a:ext uri="{FF2B5EF4-FFF2-40B4-BE49-F238E27FC236}">
                  <a16:creationId xmlns:a16="http://schemas.microsoft.com/office/drawing/2014/main" id="{87D95902-0B52-45D5-85D7-AA856B2F282B}"/>
                </a:ext>
              </a:extLst>
            </p:cNvPr>
            <p:cNvGrpSpPr/>
            <p:nvPr/>
          </p:nvGrpSpPr>
          <p:grpSpPr>
            <a:xfrm>
              <a:off x="3461645" y="3309817"/>
              <a:ext cx="351730" cy="40744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id="{7DB929FE-1E14-45AE-ADD9-125C8B7E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Rectangle 34">
                <a:extLst>
                  <a:ext uri="{FF2B5EF4-FFF2-40B4-BE49-F238E27FC236}">
                    <a16:creationId xmlns:a16="http://schemas.microsoft.com/office/drawing/2014/main" id="{4F0921CB-9E34-4612-A824-9AE715927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Rectangle 35">
                <a:extLst>
                  <a:ext uri="{FF2B5EF4-FFF2-40B4-BE49-F238E27FC236}">
                    <a16:creationId xmlns:a16="http://schemas.microsoft.com/office/drawing/2014/main" id="{C3386279-9FF6-4E70-BF3B-81BF7C127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Rectangle 36">
                <a:extLst>
                  <a:ext uri="{FF2B5EF4-FFF2-40B4-BE49-F238E27FC236}">
                    <a16:creationId xmlns:a16="http://schemas.microsoft.com/office/drawing/2014/main" id="{8616CA23-03ED-4B0E-BFAA-9AAE30090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53CD21E-4017-4BC2-86B2-3D8E69B8CB3C}"/>
              </a:ext>
            </a:extLst>
          </p:cNvPr>
          <p:cNvSpPr txBox="1"/>
          <p:nvPr/>
        </p:nvSpPr>
        <p:spPr>
          <a:xfrm>
            <a:off x="-39352" y="2505431"/>
            <a:ext cx="353461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classes classification problem formulation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5E9D6C5-80FA-44D5-9B1B-FFA7CB63A01F}"/>
              </a:ext>
            </a:extLst>
          </p:cNvPr>
          <p:cNvSpPr txBox="1"/>
          <p:nvPr/>
        </p:nvSpPr>
        <p:spPr>
          <a:xfrm>
            <a:off x="0" y="4704703"/>
            <a:ext cx="363787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feedforward neural network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including convolution calculations and a deep structure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B1B5244-DF0A-43DD-B9E6-8DE8092ADB77}"/>
              </a:ext>
            </a:extLst>
          </p:cNvPr>
          <p:cNvSpPr txBox="1"/>
          <p:nvPr/>
        </p:nvSpPr>
        <p:spPr>
          <a:xfrm>
            <a:off x="8744823" y="2098004"/>
            <a:ext cx="3426046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Formalize transfer learning in term of backbone/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headclassifier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loss function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crossentropy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/binary-cross-entropy)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21E098B-4417-4659-B9CF-8F1620E9EB94}"/>
              </a:ext>
            </a:extLst>
          </p:cNvPr>
          <p:cNvSpPr txBox="1"/>
          <p:nvPr/>
        </p:nvSpPr>
        <p:spPr>
          <a:xfrm>
            <a:off x="8671467" y="4709101"/>
            <a:ext cx="3520534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Pre-trained ImageNet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solve the problem that the network converges more slowly and the accuracy rate becomes worse.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5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927</Words>
  <Application>Microsoft Office PowerPoint</Application>
  <PresentationFormat>宽屏</PresentationFormat>
  <Paragraphs>217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Noto Sans Symbols</vt:lpstr>
      <vt:lpstr>Roboto</vt:lpstr>
      <vt:lpstr>等线</vt:lpstr>
      <vt:lpstr>等线 Light</vt:lpstr>
      <vt:lpstr>微软雅黑</vt:lpstr>
      <vt:lpstr>微软雅黑</vt:lpstr>
      <vt:lpstr>Agency FB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茶馆 小少爷</cp:lastModifiedBy>
  <cp:revision>100</cp:revision>
  <dcterms:created xsi:type="dcterms:W3CDTF">2017-05-22T12:35:00Z</dcterms:created>
  <dcterms:modified xsi:type="dcterms:W3CDTF">2021-04-21T08:42:57Z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