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304" r:id="rId6"/>
    <p:sldId id="327" r:id="rId7"/>
    <p:sldId id="316" r:id="rId8"/>
    <p:sldId id="307" r:id="rId9"/>
    <p:sldId id="311" r:id="rId10"/>
    <p:sldId id="324" r:id="rId11"/>
    <p:sldId id="330" r:id="rId12"/>
    <p:sldId id="336" r:id="rId13"/>
    <p:sldId id="337" r:id="rId14"/>
    <p:sldId id="331" r:id="rId15"/>
    <p:sldId id="325" r:id="rId16"/>
    <p:sldId id="315" r:id="rId17"/>
    <p:sldId id="334" r:id="rId18"/>
    <p:sldId id="335" r:id="rId19"/>
    <p:sldId id="332" r:id="rId20"/>
    <p:sldId id="319" r:id="rId21"/>
    <p:sldId id="333" r:id="rId22"/>
  </p:sldIdLst>
  <p:sldSz cx="9144000" cy="6858000" type="screen4x3"/>
  <p:notesSz cx="9874250" cy="67976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Ritter" initials="SR" lastIdx="5" clrIdx="0"/>
  <p:cmAuthor id="1" name="Lars" initials="LD" lastIdx="4" clrIdx="1"/>
  <p:cmAuthor id="2" name="Alex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59"/>
    <a:srgbClr val="FF7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378" autoAdjust="0"/>
    <p:restoredTop sz="87634" autoAdjust="0"/>
  </p:normalViewPr>
  <p:slideViewPr>
    <p:cSldViewPr showGuides="1">
      <p:cViewPr>
        <p:scale>
          <a:sx n="60" d="100"/>
          <a:sy n="60" d="100"/>
        </p:scale>
        <p:origin x="-1992" y="-162"/>
      </p:cViewPr>
      <p:guideLst>
        <p:guide orient="horz" pos="709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A4A5CF-DCD4-40EA-9149-B320C7817185}" type="datetimeFigureOut">
              <a:rPr lang="de-DE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9018268-F444-4ADB-A1A7-E713A848970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85913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4350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38" y="3228975"/>
            <a:ext cx="7242175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4350" y="645795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2550B3-A1C3-4780-8411-AB0AA1C67DA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8599284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317A562B-8F4B-4A74-87F6-014F6F54EDDA}" type="slidenum">
              <a:rPr lang="de-DE" sz="1200" smtClean="0"/>
              <a:pPr/>
              <a:t>1</a:t>
            </a:fld>
            <a:endParaRPr lang="de-DE" sz="1200" dirty="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550B3-A1C3-4780-8411-AB0AA1C67DAD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550B3-A1C3-4780-8411-AB0AA1C67DAD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550B3-A1C3-4780-8411-AB0AA1C67DAD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550B3-A1C3-4780-8411-AB0AA1C67DAD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de-DE" sz="1200" dirty="0" err="1" smtClean="0"/>
              <a:t>Jenja</a:t>
            </a:r>
            <a:r>
              <a:rPr lang="de-DE" sz="1200" dirty="0" smtClean="0"/>
              <a:t>, Marc, Sven W.</a:t>
            </a:r>
          </a:p>
          <a:p>
            <a:pPr>
              <a:buFont typeface="Wingdings" pitchFamily="2" charset="2"/>
              <a:buChar char="Ø"/>
            </a:pPr>
            <a:r>
              <a:rPr lang="de-DE" sz="1200" dirty="0" err="1" smtClean="0"/>
              <a:t>Jenja</a:t>
            </a:r>
            <a:r>
              <a:rPr lang="de-DE" sz="1200" dirty="0" smtClean="0"/>
              <a:t>, Marc, Michael</a:t>
            </a:r>
          </a:p>
          <a:p>
            <a:pPr>
              <a:buFont typeface="Wingdings" pitchFamily="2" charset="2"/>
              <a:buChar char="Ø"/>
            </a:pPr>
            <a:r>
              <a:rPr lang="de-DE" sz="1200" dirty="0" smtClean="0"/>
              <a:t>Vincenz, Alexander…</a:t>
            </a:r>
          </a:p>
          <a:p>
            <a:pPr>
              <a:buFont typeface="Wingdings" pitchFamily="2" charset="2"/>
              <a:buChar char="Ø"/>
            </a:pPr>
            <a:r>
              <a:rPr lang="de-DE" sz="1200" dirty="0" err="1" smtClean="0"/>
              <a:t>Jenja,Marc</a:t>
            </a:r>
            <a:endParaRPr lang="de-DE" sz="120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550B3-A1C3-4780-8411-AB0AA1C67DAD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17736-088D-4390-8899-6EDBF76433A6}" type="datetime1">
              <a:rPr lang="de-DE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www.tu-ilmenau.de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Seite </a:t>
            </a:r>
            <a:fld id="{DBCB8C80-84FB-4EA5-A7BC-06845C1DB07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90208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07844-07A7-4E14-82F9-9EF080862C37}" type="datetime1">
              <a:rPr lang="de-DE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www.tu-ilmenau.de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Seite </a:t>
            </a:r>
            <a:fld id="{2E212BB9-51E2-473F-930A-506B914E284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37758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A59D6-D561-4ECC-845E-5E78FBB68615}" type="datetime1">
              <a:rPr lang="de-DE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www.tu-ilmenau.de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Seite </a:t>
            </a:r>
            <a:fld id="{38B83F38-55B8-43C4-8B45-6E659985643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18950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C5949-C2D0-44DE-8C09-8BFA074C3DE4}" type="datetime1">
              <a:rPr lang="de-DE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www.tu-ilmenau.de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Seite </a:t>
            </a:r>
            <a:fld id="{4713E9E8-17BE-4FAF-81FA-2E7197C3DCF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7" name="Picture 2" descr="C:\Users\Marc\Desktop\swp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5972" y="0"/>
            <a:ext cx="1478028" cy="5000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62870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2EAC5-5C5D-4431-94FD-980AA8CD223D}" type="datetime1">
              <a:rPr lang="de-DE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www.tu-ilmenau.de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Seite </a:t>
            </a:r>
            <a:fld id="{316089B0-0A35-4791-B487-0AF94A04611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7097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8AA1A-67C5-4B36-936A-6F60F6478B4D}" type="datetime1">
              <a:rPr lang="de-DE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www.tu-ilmenau.de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Seite </a:t>
            </a:r>
            <a:fld id="{C000A95A-CC6A-4CD7-BEB0-2B35506B13F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0494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C1DA6-F9DF-4C5D-B3D6-4FA5E6AC451B}" type="datetime1">
              <a:rPr lang="de-DE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www.tu-ilmenau.de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Seite </a:t>
            </a:r>
            <a:fld id="{676B2772-E5CB-4852-870A-21375F93C7C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60254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D6D4B-93C8-4723-9E8B-322F56C19005}" type="datetime1">
              <a:rPr lang="de-DE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www.tu-ilmenau.de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Seite </a:t>
            </a:r>
            <a:fld id="{89B4C02D-8F58-4C97-B8F9-37F959B3740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16516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AFB0E-2A06-4891-ACE4-98554BEB3617}" type="datetime1">
              <a:rPr lang="de-DE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www.tu-ilmenau.de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Seite </a:t>
            </a:r>
            <a:fld id="{F9FF303D-607F-4AA9-9032-8191C11E193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58042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62743-2800-4829-8F3A-2D402BE24820}" type="datetime1">
              <a:rPr lang="de-DE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www.tu-ilmenau.de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Seite </a:t>
            </a:r>
            <a:fld id="{F45B427B-9375-4E03-9B59-FA71682C3C5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80566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CCCAD-9DF6-4C8E-A39F-6742A7F0C929}" type="datetime1">
              <a:rPr lang="de-DE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www.tu-ilmenau.de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Seite </a:t>
            </a:r>
            <a:fld id="{EBCF44CD-B317-48E3-B324-68019629C5A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82088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>
            <a:off x="0" y="0"/>
            <a:ext cx="457200" cy="5181600"/>
          </a:xfrm>
          <a:prstGeom prst="rect">
            <a:avLst/>
          </a:prstGeom>
          <a:solidFill>
            <a:srgbClr val="FF7900">
              <a:alpha val="5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dirty="0"/>
          </a:p>
        </p:txBody>
      </p:sp>
      <p:sp>
        <p:nvSpPr>
          <p:cNvPr id="1027" name="Rectangle 12"/>
          <p:cNvSpPr>
            <a:spLocks noChangeArrowheads="1"/>
          </p:cNvSpPr>
          <p:nvPr userDrawn="1"/>
        </p:nvSpPr>
        <p:spPr bwMode="auto">
          <a:xfrm>
            <a:off x="0" y="5943600"/>
            <a:ext cx="9144000" cy="914400"/>
          </a:xfrm>
          <a:prstGeom prst="rect">
            <a:avLst/>
          </a:prstGeom>
          <a:solidFill>
            <a:srgbClr val="00335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pic>
        <p:nvPicPr>
          <p:cNvPr id="1028" name="Picture 9" descr="Logo-A4-50mm-4C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116638"/>
            <a:ext cx="12954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0"/>
          <p:cNvSpPr>
            <a:spLocks noChangeArrowheads="1"/>
          </p:cNvSpPr>
          <p:nvPr userDrawn="1"/>
        </p:nvSpPr>
        <p:spPr bwMode="auto">
          <a:xfrm>
            <a:off x="0" y="1905000"/>
            <a:ext cx="457200" cy="914400"/>
          </a:xfrm>
          <a:prstGeom prst="rect">
            <a:avLst/>
          </a:prstGeom>
          <a:solidFill>
            <a:srgbClr val="FF7900">
              <a:alpha val="98822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143F3B1-A641-48BC-8E02-C58ADAC21C4E}" type="datetime1">
              <a:rPr lang="de-DE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324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www.tu-ilmenau.de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33600" y="63246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Seite </a:t>
            </a:r>
            <a:fld id="{3AA6510C-CCE5-4882-8B4B-00BAF2EF98D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3" name="Rectangle 13"/>
          <p:cNvSpPr>
            <a:spLocks noChangeArrowheads="1"/>
          </p:cNvSpPr>
          <p:nvPr userDrawn="1"/>
        </p:nvSpPr>
        <p:spPr bwMode="auto">
          <a:xfrm>
            <a:off x="0" y="2819400"/>
            <a:ext cx="457200" cy="3124200"/>
          </a:xfrm>
          <a:prstGeom prst="rect">
            <a:avLst/>
          </a:prstGeom>
          <a:solidFill>
            <a:srgbClr val="FF79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034" name="Rectangle 14"/>
          <p:cNvSpPr>
            <a:spLocks noChangeArrowheads="1"/>
          </p:cNvSpPr>
          <p:nvPr userDrawn="1"/>
        </p:nvSpPr>
        <p:spPr bwMode="auto">
          <a:xfrm>
            <a:off x="0" y="1524000"/>
            <a:ext cx="457200" cy="3657600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dirty="0"/>
          </a:p>
        </p:txBody>
      </p:sp>
      <p:sp>
        <p:nvSpPr>
          <p:cNvPr id="1035" name="Rectangle 16"/>
          <p:cNvSpPr>
            <a:spLocks noChangeArrowheads="1"/>
          </p:cNvSpPr>
          <p:nvPr userDrawn="1"/>
        </p:nvSpPr>
        <p:spPr bwMode="auto">
          <a:xfrm>
            <a:off x="0" y="3124200"/>
            <a:ext cx="457200" cy="76200"/>
          </a:xfrm>
          <a:prstGeom prst="rect">
            <a:avLst/>
          </a:prstGeom>
          <a:solidFill>
            <a:srgbClr val="FF7900">
              <a:alpha val="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dirty="0">
              <a:solidFill>
                <a:schemeClr val="hlink"/>
              </a:solidFill>
            </a:endParaRPr>
          </a:p>
        </p:txBody>
      </p:sp>
      <p:sp>
        <p:nvSpPr>
          <p:cNvPr id="1036" name="Rectangle 17"/>
          <p:cNvSpPr>
            <a:spLocks noChangeArrowheads="1"/>
          </p:cNvSpPr>
          <p:nvPr userDrawn="1"/>
        </p:nvSpPr>
        <p:spPr bwMode="auto">
          <a:xfrm>
            <a:off x="0" y="381000"/>
            <a:ext cx="457200" cy="76200"/>
          </a:xfrm>
          <a:prstGeom prst="rect">
            <a:avLst/>
          </a:prstGeom>
          <a:solidFill>
            <a:srgbClr val="FF79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dirty="0">
              <a:solidFill>
                <a:schemeClr val="hlink"/>
              </a:solidFill>
            </a:endParaRPr>
          </a:p>
        </p:txBody>
      </p:sp>
      <p:sp>
        <p:nvSpPr>
          <p:cNvPr id="1037" name="Rectangle 18"/>
          <p:cNvSpPr>
            <a:spLocks noChangeArrowheads="1"/>
          </p:cNvSpPr>
          <p:nvPr userDrawn="1"/>
        </p:nvSpPr>
        <p:spPr bwMode="auto">
          <a:xfrm>
            <a:off x="0" y="5867400"/>
            <a:ext cx="457200" cy="7620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dirty="0">
              <a:solidFill>
                <a:schemeClr val="hlink"/>
              </a:solidFill>
            </a:endParaRPr>
          </a:p>
        </p:txBody>
      </p:sp>
      <p:sp>
        <p:nvSpPr>
          <p:cNvPr id="1038" name="Rectangle 8"/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rgbClr val="00747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039" name="Line 21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040" name="Rectangle 22"/>
          <p:cNvSpPr>
            <a:spLocks noChangeArrowheads="1"/>
          </p:cNvSpPr>
          <p:nvPr userDrawn="1"/>
        </p:nvSpPr>
        <p:spPr bwMode="auto">
          <a:xfrm>
            <a:off x="0" y="0"/>
            <a:ext cx="457200" cy="457200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dirty="0"/>
          </a:p>
        </p:txBody>
      </p:sp>
      <p:sp>
        <p:nvSpPr>
          <p:cNvPr id="1041" name="Rectangle 23"/>
          <p:cNvSpPr>
            <a:spLocks noChangeArrowheads="1"/>
          </p:cNvSpPr>
          <p:nvPr userDrawn="1"/>
        </p:nvSpPr>
        <p:spPr bwMode="auto">
          <a:xfrm>
            <a:off x="0" y="1219200"/>
            <a:ext cx="457200" cy="152400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dirty="0"/>
          </a:p>
        </p:txBody>
      </p:sp>
      <p:sp>
        <p:nvSpPr>
          <p:cNvPr id="1042" name="Rectangle 24"/>
          <p:cNvSpPr>
            <a:spLocks noChangeArrowheads="1"/>
          </p:cNvSpPr>
          <p:nvPr userDrawn="1"/>
        </p:nvSpPr>
        <p:spPr bwMode="auto">
          <a:xfrm>
            <a:off x="0" y="5257800"/>
            <a:ext cx="457200" cy="152400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c-modellbau-autos.de/images/HPI/hpi-savage-25-rtr.jpg" TargetMode="External"/><Relationship Id="rId3" Type="http://schemas.openxmlformats.org/officeDocument/2006/relationships/hyperlink" Target="http://img4.pc-magazin.de/Java-Logo-f630x378-ffffff-C-30ff6a47-52305543.jpg" TargetMode="External"/><Relationship Id="rId7" Type="http://schemas.openxmlformats.org/officeDocument/2006/relationships/hyperlink" Target="http://www.mepm.de/bilder/agilerKern.png" TargetMode="External"/><Relationship Id="rId2" Type="http://schemas.openxmlformats.org/officeDocument/2006/relationships/hyperlink" Target="http://blog-dev.net/wp-content/uploads/2012/08/gwt-logo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duino.cc/en/uploads/Main/ArduinoUno_R3_Front.jpg" TargetMode="External"/><Relationship Id="rId5" Type="http://schemas.openxmlformats.org/officeDocument/2006/relationships/hyperlink" Target="http://www.android-hilfe.de/attachments/android-news/158684d1357825677-samsung-galaxy-s2-plus-offizielle-vorstellung-aber-fuer-wen-eigentlich-preisvergl-galaxy-s-ii-plus-product-image-5-.jpg" TargetMode="External"/><Relationship Id="rId10" Type="http://schemas.openxmlformats.org/officeDocument/2006/relationships/hyperlink" Target="http://www.guru-20.info/wp-content/uploads/2009/12/eclipse.png" TargetMode="External"/><Relationship Id="rId4" Type="http://schemas.openxmlformats.org/officeDocument/2006/relationships/hyperlink" Target="http://www.zundel-webdesign.de/wp-content/themes/z-webdesign/images/github-logo.png" TargetMode="External"/><Relationship Id="rId9" Type="http://schemas.openxmlformats.org/officeDocument/2006/relationships/hyperlink" Target="https://www.haw-landshut.de/uploads/tx_cal/pics/800px-LaTeX_logo.svg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umsplatzhalt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F9F6B6B2-E773-4D24-A3E7-7E2CCCD43E04}" type="datetime1">
              <a:rPr lang="de-DE" sz="1000" smtClean="0">
                <a:solidFill>
                  <a:schemeClr val="bg1"/>
                </a:solidFill>
              </a:rPr>
              <a:pPr/>
              <a:t>23.04.2013</a:t>
            </a:fld>
            <a:endParaRPr lang="de-DE" sz="1000" dirty="0" smtClean="0">
              <a:solidFill>
                <a:schemeClr val="bg1"/>
              </a:solidFill>
            </a:endParaRPr>
          </a:p>
        </p:txBody>
      </p:sp>
      <p:sp>
        <p:nvSpPr>
          <p:cNvPr id="2052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de-DE" sz="1000" dirty="0" smtClean="0">
                <a:solidFill>
                  <a:schemeClr val="bg1"/>
                </a:solidFill>
              </a:rPr>
              <a:t>Seite </a:t>
            </a:r>
            <a:fld id="{01463450-D749-4376-959E-94A50D54F872}" type="slidenum">
              <a:rPr lang="de-DE" sz="1000" smtClean="0">
                <a:solidFill>
                  <a:schemeClr val="bg1"/>
                </a:solidFill>
              </a:rPr>
              <a:pPr/>
              <a:t>1</a:t>
            </a:fld>
            <a:endParaRPr lang="de-DE" sz="1000" dirty="0" smtClean="0">
              <a:solidFill>
                <a:schemeClr val="bg1"/>
              </a:solidFill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928662" y="0"/>
            <a:ext cx="75438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endParaRPr lang="de-DE" sz="3200" b="1" dirty="0" smtClean="0">
              <a:solidFill>
                <a:srgbClr val="FF7900"/>
              </a:solidFill>
            </a:endParaRPr>
          </a:p>
          <a:p>
            <a:pPr algn="ctr"/>
            <a:r>
              <a:rPr lang="de-DE" sz="4800" b="1" dirty="0" smtClean="0">
                <a:solidFill>
                  <a:srgbClr val="FF7900"/>
                </a:solidFill>
              </a:rPr>
              <a:t>Softwareprojekt</a:t>
            </a:r>
            <a:endParaRPr lang="de-DE" sz="4800" b="1" dirty="0">
              <a:solidFill>
                <a:srgbClr val="FF7900"/>
              </a:solidFill>
            </a:endParaRPr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928662" y="1285860"/>
            <a:ext cx="7543800" cy="100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de-DE" sz="3600" b="1" dirty="0" err="1" smtClean="0">
                <a:solidFill>
                  <a:srgbClr val="003359"/>
                </a:solidFill>
              </a:rPr>
              <a:t>CarDuinoDroid</a:t>
            </a:r>
            <a:endParaRPr lang="de-DE" sz="3600" b="1" dirty="0">
              <a:solidFill>
                <a:srgbClr val="003359"/>
              </a:solidFill>
            </a:endParaRPr>
          </a:p>
        </p:txBody>
      </p:sp>
      <p:sp>
        <p:nvSpPr>
          <p:cNvPr id="2055" name="Rectangle 12"/>
          <p:cNvSpPr>
            <a:spLocks noChangeArrowheads="1"/>
          </p:cNvSpPr>
          <p:nvPr/>
        </p:nvSpPr>
        <p:spPr bwMode="auto">
          <a:xfrm>
            <a:off x="2968625" y="6103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 dirty="0"/>
          </a:p>
        </p:txBody>
      </p:sp>
      <p:pic>
        <p:nvPicPr>
          <p:cNvPr id="1026" name="Picture 2" descr="C:\Users\Marc\Desktop\swp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285992"/>
            <a:ext cx="6772297" cy="1963966"/>
          </a:xfrm>
          <a:prstGeom prst="rect">
            <a:avLst/>
          </a:prstGeom>
          <a:noFill/>
        </p:spPr>
      </p:pic>
      <p:sp>
        <p:nvSpPr>
          <p:cNvPr id="9" name="Rechteck 8"/>
          <p:cNvSpPr/>
          <p:nvPr/>
        </p:nvSpPr>
        <p:spPr>
          <a:xfrm>
            <a:off x="2428860" y="4429132"/>
            <a:ext cx="792960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smtClean="0"/>
              <a:t>Alexander Rose                            </a:t>
            </a:r>
            <a:br>
              <a:rPr lang="de-DE" sz="2000" dirty="0" smtClean="0"/>
            </a:br>
            <a:r>
              <a:rPr lang="de-DE" sz="2000" dirty="0" err="1" smtClean="0"/>
              <a:t>Jenja</a:t>
            </a:r>
            <a:r>
              <a:rPr lang="de-DE" sz="2000" dirty="0" smtClean="0"/>
              <a:t> Dietrich                               </a:t>
            </a:r>
            <a:br>
              <a:rPr lang="de-DE" sz="2000" dirty="0" smtClean="0"/>
            </a:br>
            <a:r>
              <a:rPr lang="de-DE" sz="2000" dirty="0" smtClean="0"/>
              <a:t>Michael </a:t>
            </a:r>
            <a:r>
              <a:rPr lang="de-DE" sz="2000" dirty="0" err="1" smtClean="0"/>
              <a:t>Röding</a:t>
            </a:r>
            <a:r>
              <a:rPr lang="de-DE" sz="2000" dirty="0" smtClean="0"/>
              <a:t>               </a:t>
            </a:r>
            <a:br>
              <a:rPr lang="de-DE" sz="2000" dirty="0" smtClean="0"/>
            </a:br>
            <a:r>
              <a:rPr lang="de-DE" sz="2000" dirty="0" smtClean="0"/>
              <a:t>Sven Köhler                     </a:t>
            </a:r>
            <a:br>
              <a:rPr lang="de-DE" sz="2000" dirty="0" smtClean="0"/>
            </a:br>
            <a:endParaRPr lang="de-DE" sz="200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76600" y="6324600"/>
            <a:ext cx="1295400" cy="304800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www.tu-ilmenau.de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214942" y="4429132"/>
            <a:ext cx="36378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smtClean="0"/>
              <a:t>Christoph Braun </a:t>
            </a:r>
            <a:br>
              <a:rPr lang="de-DE" sz="2000" dirty="0" smtClean="0"/>
            </a:br>
            <a:r>
              <a:rPr lang="de-DE" sz="2000" dirty="0" smtClean="0"/>
              <a:t>Marc Brunner </a:t>
            </a:r>
            <a:br>
              <a:rPr lang="de-DE" sz="2000" dirty="0" smtClean="0"/>
            </a:br>
            <a:r>
              <a:rPr lang="de-DE" sz="2000" dirty="0" smtClean="0"/>
              <a:t>Sven-Leonhard Weiler Vincenz Vogel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b="1" dirty="0" smtClean="0"/>
              <a:t>Client</a:t>
            </a:r>
          </a:p>
          <a:p>
            <a:endParaRPr lang="de-DE" sz="1800" b="1" dirty="0" smtClean="0"/>
          </a:p>
          <a:p>
            <a:pPr lvl="1">
              <a:buFont typeface="Wingdings" pitchFamily="2" charset="2"/>
              <a:buChar char="ü"/>
            </a:pPr>
            <a:r>
              <a:rPr lang="de-DE" sz="1800" dirty="0" smtClean="0"/>
              <a:t>mit Pfeiltasten steuerbar</a:t>
            </a:r>
          </a:p>
          <a:p>
            <a:pPr lvl="1">
              <a:buFont typeface="Wingdings" pitchFamily="2" charset="2"/>
              <a:buChar char="ü"/>
            </a:pPr>
            <a:r>
              <a:rPr lang="de-DE" sz="1800" dirty="0" smtClean="0"/>
              <a:t>Auswahl der Sprache des Clients</a:t>
            </a:r>
          </a:p>
          <a:p>
            <a:pPr lvl="1">
              <a:buFont typeface="Wingdings" pitchFamily="2" charset="2"/>
              <a:buChar char="ü"/>
            </a:pPr>
            <a:r>
              <a:rPr lang="de-DE" sz="1800" dirty="0" smtClean="0"/>
              <a:t>beschleunigen, bremsen, lenken</a:t>
            </a:r>
          </a:p>
          <a:p>
            <a:pPr lvl="1">
              <a:buFont typeface="Wingdings" pitchFamily="2" charset="2"/>
              <a:buChar char="ü"/>
            </a:pPr>
            <a:r>
              <a:rPr lang="de-DE" sz="1800" dirty="0" smtClean="0"/>
              <a:t>Lenkwinkel einstellen </a:t>
            </a:r>
          </a:p>
          <a:p>
            <a:pPr lvl="1">
              <a:buFont typeface="Wingdings" pitchFamily="2" charset="2"/>
              <a:buChar char="ü"/>
            </a:pPr>
            <a:r>
              <a:rPr lang="de-DE" sz="1800" dirty="0" smtClean="0"/>
              <a:t>Licht an- und ausschalten</a:t>
            </a:r>
          </a:p>
          <a:p>
            <a:pPr lvl="1">
              <a:buFont typeface="Wingdings" pitchFamily="2" charset="2"/>
              <a:buChar char="ü"/>
            </a:pPr>
            <a:r>
              <a:rPr lang="de-DE" sz="1800" dirty="0" smtClean="0"/>
              <a:t>Hupe / Signalton </a:t>
            </a:r>
          </a:p>
          <a:p>
            <a:pPr lvl="1">
              <a:buFont typeface="Wingdings" pitchFamily="2" charset="2"/>
              <a:buChar char="ü"/>
            </a:pPr>
            <a:r>
              <a:rPr lang="de-DE" sz="1800" dirty="0" smtClean="0"/>
              <a:t>Geschwindigkeit einstellen</a:t>
            </a:r>
          </a:p>
          <a:p>
            <a:pPr lvl="1">
              <a:buFont typeface="Wingdings" pitchFamily="2" charset="2"/>
              <a:buChar char="ü"/>
            </a:pPr>
            <a:r>
              <a:rPr lang="de-DE" sz="1800" dirty="0" smtClean="0"/>
              <a:t>Einstellung der Auflösung des Streams</a:t>
            </a:r>
            <a:br>
              <a:rPr lang="de-DE" sz="1800" dirty="0" smtClean="0"/>
            </a:br>
            <a:endParaRPr lang="de-DE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9C5949-C2D0-44DE-8C09-8BFA074C3DE4}" type="datetime1">
              <a:rPr lang="de-DE" smtClean="0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www.tu-ilmenau.de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Seite </a:t>
            </a:r>
            <a:fld id="{4713E9E8-17BE-4FAF-81FA-2E7197C3DCFC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pic>
        <p:nvPicPr>
          <p:cNvPr id="8" name="Picture 2" descr="C:\Users\Marc\Desktop\Geschäftsprozessmanagement\Startsei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1071546"/>
            <a:ext cx="2865038" cy="168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:\Users\Giga\Desktop\913802_629450377069351_1611543422_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25" y="2357430"/>
            <a:ext cx="3714775" cy="27860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Produktumgebung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72584" cy="4525963"/>
          </a:xfrm>
        </p:spPr>
        <p:txBody>
          <a:bodyPr/>
          <a:lstStyle/>
          <a:p>
            <a:pPr>
              <a:buNone/>
            </a:pPr>
            <a:r>
              <a:rPr lang="de-DE" sz="2400" u="sng" dirty="0" smtClean="0"/>
              <a:t>Software:</a:t>
            </a:r>
            <a:endParaRPr lang="de-DE" sz="2400" dirty="0" smtClean="0"/>
          </a:p>
          <a:p>
            <a:r>
              <a:rPr lang="de-DE" sz="2400" dirty="0" smtClean="0"/>
              <a:t>Java , Google Web </a:t>
            </a:r>
            <a:r>
              <a:rPr lang="de-DE" sz="2400" dirty="0" err="1" smtClean="0"/>
              <a:t>Toolkit</a:t>
            </a:r>
            <a:r>
              <a:rPr lang="de-DE" sz="2400" dirty="0" smtClean="0"/>
              <a:t>, </a:t>
            </a:r>
            <a:r>
              <a:rPr lang="de-DE" sz="2400" dirty="0" err="1" smtClean="0"/>
              <a:t>GitHub</a:t>
            </a:r>
            <a:r>
              <a:rPr lang="de-DE" sz="2400" dirty="0" smtClean="0"/>
              <a:t>, </a:t>
            </a:r>
            <a:r>
              <a:rPr lang="de-DE" sz="2400" dirty="0" err="1" smtClean="0"/>
              <a:t>LaTeX</a:t>
            </a:r>
            <a:r>
              <a:rPr lang="de-DE" sz="2400" dirty="0" smtClean="0"/>
              <a:t>, </a:t>
            </a:r>
            <a:r>
              <a:rPr lang="de-DE" sz="2400" dirty="0" err="1" smtClean="0"/>
              <a:t>Eclipse</a:t>
            </a:r>
            <a:endParaRPr lang="de-DE" sz="2400" dirty="0" smtClean="0"/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3600" u="sng" dirty="0" smtClean="0"/>
          </a:p>
          <a:p>
            <a:pPr>
              <a:buNone/>
            </a:pPr>
            <a:r>
              <a:rPr lang="de-DE" sz="2400" u="sng" dirty="0" smtClean="0"/>
              <a:t>Hardware:</a:t>
            </a:r>
            <a:endParaRPr lang="de-DE" sz="2400" dirty="0" smtClean="0"/>
          </a:p>
          <a:p>
            <a:r>
              <a:rPr lang="de-DE" sz="2400" dirty="0" err="1" smtClean="0"/>
              <a:t>Android</a:t>
            </a:r>
            <a:r>
              <a:rPr lang="de-DE" sz="2400" dirty="0" smtClean="0"/>
              <a:t> Handy (Samsung </a:t>
            </a:r>
            <a:r>
              <a:rPr lang="de-DE" sz="2400" dirty="0" err="1" smtClean="0"/>
              <a:t>Galaxy</a:t>
            </a:r>
            <a:r>
              <a:rPr lang="de-DE" sz="2400" dirty="0" smtClean="0"/>
              <a:t> S2)</a:t>
            </a:r>
          </a:p>
          <a:p>
            <a:r>
              <a:rPr lang="de-DE" sz="2400" dirty="0" err="1" smtClean="0"/>
              <a:t>Arduino</a:t>
            </a:r>
            <a:endParaRPr lang="de-DE" sz="2400" dirty="0" smtClean="0"/>
          </a:p>
          <a:p>
            <a:r>
              <a:rPr lang="de-DE" sz="2400" dirty="0" smtClean="0"/>
              <a:t>RC-Auto</a:t>
            </a:r>
            <a:br>
              <a:rPr lang="de-DE" sz="2400" dirty="0" smtClean="0"/>
            </a:b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9C5949-C2D0-44DE-8C09-8BFA074C3DE4}" type="datetime1">
              <a:rPr lang="de-DE" smtClean="0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www.tu-ilmenau.de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Seite </a:t>
            </a:r>
            <a:fld id="{4713E9E8-17BE-4FAF-81FA-2E7197C3DCFC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pic>
        <p:nvPicPr>
          <p:cNvPr id="2050" name="Picture 2" descr="C:\Users\Giga\Desktop\ja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643182"/>
            <a:ext cx="1000132" cy="600079"/>
          </a:xfrm>
          <a:prstGeom prst="rect">
            <a:avLst/>
          </a:prstGeom>
          <a:noFill/>
        </p:spPr>
      </p:pic>
      <p:pic>
        <p:nvPicPr>
          <p:cNvPr id="2051" name="Picture 3" descr="C:\Users\Giga\Desktop\gwt-logo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643182"/>
            <a:ext cx="642942" cy="587220"/>
          </a:xfrm>
          <a:prstGeom prst="rect">
            <a:avLst/>
          </a:prstGeom>
          <a:noFill/>
        </p:spPr>
      </p:pic>
      <p:pic>
        <p:nvPicPr>
          <p:cNvPr id="2052" name="Picture 4" descr="C:\Users\Giga\Desktop\s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2396" y="4214818"/>
            <a:ext cx="1135557" cy="1703336"/>
          </a:xfrm>
          <a:prstGeom prst="rect">
            <a:avLst/>
          </a:prstGeom>
          <a:noFill/>
        </p:spPr>
      </p:pic>
      <p:pic>
        <p:nvPicPr>
          <p:cNvPr id="2053" name="Picture 5" descr="C:\Users\Giga\Desktop\ArduinoUno_R3_Fron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9256" y="4572008"/>
            <a:ext cx="1214446" cy="839317"/>
          </a:xfrm>
          <a:prstGeom prst="rect">
            <a:avLst/>
          </a:prstGeom>
          <a:noFill/>
        </p:spPr>
      </p:pic>
      <p:pic>
        <p:nvPicPr>
          <p:cNvPr id="2054" name="Picture 6" descr="C:\Users\Giga\Desktop\github-lo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43372" y="2643182"/>
            <a:ext cx="1357322" cy="538248"/>
          </a:xfrm>
          <a:prstGeom prst="rect">
            <a:avLst/>
          </a:prstGeom>
          <a:noFill/>
        </p:spPr>
      </p:pic>
      <p:pic>
        <p:nvPicPr>
          <p:cNvPr id="1026" name="Picture 2" descr="C:\Users\Giga\Desktop\hpi-savage-25-rt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57488" y="4929198"/>
            <a:ext cx="2025994" cy="1004893"/>
          </a:xfrm>
          <a:prstGeom prst="rect">
            <a:avLst/>
          </a:prstGeom>
          <a:noFill/>
        </p:spPr>
      </p:pic>
      <p:pic>
        <p:nvPicPr>
          <p:cNvPr id="7" name="Picture 2" descr="C:\Users\Giga\Desktop\800px-LaTeX_logo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29322" y="2786058"/>
            <a:ext cx="1201360" cy="500066"/>
          </a:xfrm>
          <a:prstGeom prst="rect">
            <a:avLst/>
          </a:prstGeom>
          <a:noFill/>
        </p:spPr>
      </p:pic>
      <p:pic>
        <p:nvPicPr>
          <p:cNvPr id="8" name="Picture 2" descr="C:\Users\Marc\Desktop\eclipse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643834" y="2571744"/>
            <a:ext cx="852481" cy="8524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Qualitätsanforderungen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9C5949-C2D0-44DE-8C09-8BFA074C3DE4}" type="datetime1">
              <a:rPr lang="de-DE" smtClean="0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www.tu-ilmenau.de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Seite </a:t>
            </a:r>
            <a:fld id="{4713E9E8-17BE-4FAF-81FA-2E7197C3DCFC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000101" y="1214422"/>
          <a:ext cx="7000924" cy="466797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928827"/>
                <a:gridCol w="1128720"/>
                <a:gridCol w="1314459"/>
                <a:gridCol w="1314459"/>
                <a:gridCol w="1314459"/>
              </a:tblGrid>
              <a:tr h="499243">
                <a:tc>
                  <a:txBody>
                    <a:bodyPr/>
                    <a:lstStyle/>
                    <a:p>
                      <a:pPr fontAlgn="t"/>
                      <a:r>
                        <a:rPr lang="de-DE" sz="1400" dirty="0"/>
                        <a:t/>
                      </a:r>
                      <a:br>
                        <a:rPr lang="de-DE" sz="1400" dirty="0"/>
                      </a:br>
                      <a:endParaRPr lang="de-DE" sz="1400" dirty="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/>
                        <a:t>sehr wichtig</a:t>
                      </a:r>
                      <a:endParaRPr lang="de-DE" sz="140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/>
                        <a:t>wichtig</a:t>
                      </a:r>
                      <a:endParaRPr lang="de-DE" sz="140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 dirty="0"/>
                        <a:t>weniger wichtig</a:t>
                      </a:r>
                      <a:endParaRPr lang="de-DE" sz="1400" dirty="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/>
                        <a:t>unwichtig</a:t>
                      </a:r>
                      <a:endParaRPr lang="de-DE" sz="1400"/>
                    </a:p>
                  </a:txBody>
                  <a:tcPr marL="42258" marR="42258" marT="42258" marB="42258"/>
                </a:tc>
              </a:tr>
              <a:tr h="4992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 dirty="0"/>
                        <a:t>Robustheit</a:t>
                      </a:r>
                      <a:endParaRPr lang="de-DE" sz="1400" b="0" dirty="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/>
                        <a:t/>
                      </a:r>
                      <a:br>
                        <a:rPr lang="de-DE" sz="1400"/>
                      </a:br>
                      <a:endParaRPr lang="de-DE" sz="140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/>
                        <a:t>X</a:t>
                      </a:r>
                      <a:endParaRPr lang="de-DE" sz="140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/>
                        <a:t/>
                      </a:r>
                      <a:br>
                        <a:rPr lang="de-DE" sz="1400"/>
                      </a:br>
                      <a:endParaRPr lang="de-DE" sz="140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/>
                        <a:t/>
                      </a:r>
                      <a:br>
                        <a:rPr lang="de-DE" sz="1400"/>
                      </a:br>
                      <a:endParaRPr lang="de-DE" sz="1400"/>
                    </a:p>
                  </a:txBody>
                  <a:tcPr marL="42258" marR="42258" marT="42258" marB="42258"/>
                </a:tc>
              </a:tr>
              <a:tr h="4992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/>
                        <a:t>Zuverlässigkeit</a:t>
                      </a:r>
                      <a:endParaRPr lang="de-DE" sz="140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 dirty="0"/>
                        <a:t>X</a:t>
                      </a:r>
                      <a:endParaRPr lang="de-DE" sz="1400" dirty="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/>
                        <a:t/>
                      </a:r>
                      <a:br>
                        <a:rPr lang="de-DE" sz="1400"/>
                      </a:br>
                      <a:endParaRPr lang="de-DE" sz="140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 dirty="0"/>
                        <a:t/>
                      </a:r>
                      <a:br>
                        <a:rPr lang="de-DE" sz="1400" dirty="0"/>
                      </a:br>
                      <a:endParaRPr lang="de-DE" sz="1400" dirty="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 dirty="0"/>
                        <a:t/>
                      </a:r>
                      <a:br>
                        <a:rPr lang="de-DE" sz="1400" dirty="0"/>
                      </a:br>
                      <a:endParaRPr lang="de-DE" sz="1400" dirty="0"/>
                    </a:p>
                  </a:txBody>
                  <a:tcPr marL="42258" marR="42258" marT="42258" marB="42258"/>
                </a:tc>
              </a:tr>
              <a:tr h="4992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/>
                        <a:t>Korrektheit</a:t>
                      </a:r>
                      <a:endParaRPr lang="de-DE" sz="140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/>
                        <a:t/>
                      </a:r>
                      <a:br>
                        <a:rPr lang="de-DE" sz="1400"/>
                      </a:br>
                      <a:endParaRPr lang="de-DE" sz="140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/>
                        <a:t>X</a:t>
                      </a:r>
                      <a:endParaRPr lang="de-DE" sz="140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 dirty="0"/>
                        <a:t/>
                      </a:r>
                      <a:br>
                        <a:rPr lang="de-DE" sz="1400" dirty="0"/>
                      </a:br>
                      <a:endParaRPr lang="de-DE" sz="1400" dirty="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 dirty="0"/>
                        <a:t/>
                      </a:r>
                      <a:br>
                        <a:rPr lang="de-DE" sz="1400" dirty="0"/>
                      </a:br>
                      <a:endParaRPr lang="de-DE" sz="1400" dirty="0"/>
                    </a:p>
                  </a:txBody>
                  <a:tcPr marL="42258" marR="42258" marT="42258" marB="42258"/>
                </a:tc>
              </a:tr>
              <a:tr h="57808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/>
                        <a:t>Benutzerfreundlichkeit</a:t>
                      </a:r>
                      <a:endParaRPr lang="de-DE" sz="140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/>
                        <a:t/>
                      </a:r>
                      <a:br>
                        <a:rPr lang="de-DE" sz="1400"/>
                      </a:br>
                      <a:endParaRPr lang="de-DE" sz="140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 dirty="0"/>
                        <a:t>X</a:t>
                      </a:r>
                      <a:endParaRPr lang="de-DE" sz="1400" dirty="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/>
                        <a:t/>
                      </a:r>
                      <a:br>
                        <a:rPr lang="de-DE" sz="1400"/>
                      </a:br>
                      <a:endParaRPr lang="de-DE" sz="140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/>
                        <a:t/>
                      </a:r>
                      <a:br>
                        <a:rPr lang="de-DE" sz="1400"/>
                      </a:br>
                      <a:endParaRPr lang="de-DE" sz="1400"/>
                    </a:p>
                  </a:txBody>
                  <a:tcPr marL="42258" marR="42258" marT="42258" marB="42258"/>
                </a:tc>
              </a:tr>
              <a:tr h="4992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 dirty="0" smtClean="0"/>
                        <a:t>Effizienz</a:t>
                      </a:r>
                      <a:endParaRPr lang="de-DE" sz="1400" dirty="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 dirty="0"/>
                        <a:t/>
                      </a:r>
                      <a:br>
                        <a:rPr lang="de-DE" sz="1400" dirty="0"/>
                      </a:br>
                      <a:endParaRPr lang="de-DE" sz="1400" dirty="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 dirty="0"/>
                        <a:t>X</a:t>
                      </a:r>
                      <a:endParaRPr lang="de-DE" sz="1400" dirty="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/>
                        <a:t/>
                      </a:r>
                      <a:br>
                        <a:rPr lang="de-DE" sz="1400"/>
                      </a:br>
                      <a:endParaRPr lang="de-DE" sz="140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/>
                        <a:t/>
                      </a:r>
                      <a:br>
                        <a:rPr lang="de-DE" sz="1400"/>
                      </a:br>
                      <a:endParaRPr lang="de-DE" sz="1400"/>
                    </a:p>
                  </a:txBody>
                  <a:tcPr marL="42258" marR="42258" marT="42258" marB="42258"/>
                </a:tc>
              </a:tr>
              <a:tr h="4992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 dirty="0"/>
                        <a:t>Erweiterbarkeit</a:t>
                      </a:r>
                      <a:endParaRPr lang="de-DE" sz="1400" dirty="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 dirty="0"/>
                        <a:t/>
                      </a:r>
                      <a:br>
                        <a:rPr lang="de-DE" sz="1400" dirty="0"/>
                      </a:br>
                      <a:endParaRPr lang="de-DE" sz="1400" dirty="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 dirty="0"/>
                        <a:t>X</a:t>
                      </a:r>
                      <a:endParaRPr lang="de-DE" sz="1400" dirty="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/>
                        <a:t/>
                      </a:r>
                      <a:br>
                        <a:rPr lang="de-DE" sz="1400"/>
                      </a:br>
                      <a:endParaRPr lang="de-DE" sz="140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/>
                        <a:t/>
                      </a:r>
                      <a:br>
                        <a:rPr lang="de-DE" sz="1400"/>
                      </a:br>
                      <a:endParaRPr lang="de-DE" sz="1400"/>
                    </a:p>
                  </a:txBody>
                  <a:tcPr marL="42258" marR="42258" marT="42258" marB="42258"/>
                </a:tc>
              </a:tr>
              <a:tr h="4992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/>
                        <a:t>Sicherheit</a:t>
                      </a:r>
                      <a:endParaRPr lang="de-DE" sz="140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 dirty="0"/>
                        <a:t/>
                      </a:r>
                      <a:br>
                        <a:rPr lang="de-DE" sz="1400" dirty="0"/>
                      </a:br>
                      <a:endParaRPr lang="de-DE" sz="1400" dirty="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 dirty="0"/>
                        <a:t/>
                      </a:r>
                      <a:br>
                        <a:rPr lang="de-DE" sz="1400" dirty="0"/>
                      </a:br>
                      <a:endParaRPr lang="de-DE" sz="1400" dirty="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/>
                        <a:t>X</a:t>
                      </a:r>
                      <a:endParaRPr lang="de-DE" sz="140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/>
                        <a:t/>
                      </a:r>
                      <a:br>
                        <a:rPr lang="de-DE" sz="1400"/>
                      </a:br>
                      <a:endParaRPr lang="de-DE" sz="1400"/>
                    </a:p>
                  </a:txBody>
                  <a:tcPr marL="42258" marR="42258" marT="42258" marB="42258"/>
                </a:tc>
              </a:tr>
              <a:tr h="4992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 dirty="0"/>
                        <a:t>Schönheit der GUIs</a:t>
                      </a:r>
                      <a:endParaRPr lang="de-DE" sz="1400" dirty="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u="none" strike="noStrike" dirty="0"/>
                        <a:t>X</a:t>
                      </a:r>
                      <a:endParaRPr lang="de-DE" sz="1400" dirty="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/>
                        <a:t/>
                      </a:r>
                      <a:br>
                        <a:rPr lang="de-DE" sz="1400"/>
                      </a:br>
                      <a:endParaRPr lang="de-DE" sz="140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400" dirty="0"/>
                        <a:t/>
                      </a:r>
                      <a:br>
                        <a:rPr lang="de-DE" sz="1400" dirty="0"/>
                      </a:br>
                      <a:endParaRPr lang="de-DE" sz="1400" dirty="0"/>
                    </a:p>
                  </a:txBody>
                  <a:tcPr marL="42258" marR="42258" marT="42258" marB="4225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1400" dirty="0"/>
                    </a:p>
                  </a:txBody>
                  <a:tcPr marL="42258" marR="42258" marT="42258" marB="42258"/>
                </a:tc>
              </a:tr>
            </a:tbl>
          </a:graphicData>
        </a:graphic>
      </p:graphicFrame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Interne Organisation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4525963"/>
          </a:xfrm>
        </p:spPr>
        <p:txBody>
          <a:bodyPr/>
          <a:lstStyle/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200" dirty="0" smtClean="0"/>
              <a:t>Rollenverteilung 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200" dirty="0" smtClean="0"/>
              <a:t>Vorgehensmodell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200" dirty="0" smtClean="0"/>
              <a:t>Projektplan / Zeitplanung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9C5949-C2D0-44DE-8C09-8BFA074C3DE4}" type="datetime1">
              <a:rPr lang="de-DE" smtClean="0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www.tu-ilmenau.de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Seite </a:t>
            </a:r>
            <a:fld id="{4713E9E8-17BE-4FAF-81FA-2E7197C3DCFC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Gemeinsames erarbeiten der aktuellen Aufgaben</a:t>
            </a:r>
          </a:p>
          <a:p>
            <a:endParaRPr lang="de-DE" sz="2400" dirty="0" smtClean="0"/>
          </a:p>
          <a:p>
            <a:r>
              <a:rPr lang="de-DE" sz="2400" dirty="0" smtClean="0"/>
              <a:t>Einteilung des Kernprojektes:</a:t>
            </a:r>
          </a:p>
          <a:p>
            <a:endParaRPr lang="de-DE" sz="2400" dirty="0" smtClean="0"/>
          </a:p>
          <a:p>
            <a:pPr lvl="2"/>
            <a:r>
              <a:rPr lang="de-DE" sz="2200" dirty="0" smtClean="0"/>
              <a:t>GUI</a:t>
            </a:r>
          </a:p>
          <a:p>
            <a:pPr lvl="2"/>
            <a:r>
              <a:rPr lang="de-DE" sz="2200" dirty="0" smtClean="0"/>
              <a:t>Server und Datenbank</a:t>
            </a:r>
          </a:p>
          <a:p>
            <a:pPr lvl="2"/>
            <a:r>
              <a:rPr lang="de-DE" sz="2200" dirty="0" smtClean="0"/>
              <a:t>Streaming</a:t>
            </a:r>
          </a:p>
          <a:p>
            <a:pPr lvl="2"/>
            <a:r>
              <a:rPr lang="de-DE" sz="2200" dirty="0" smtClean="0"/>
              <a:t>Dokumentation</a:t>
            </a:r>
            <a:endParaRPr lang="de-DE" sz="2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9C5949-C2D0-44DE-8C09-8BFA074C3DE4}" type="datetime1">
              <a:rPr lang="de-DE" smtClean="0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www.tu-ilmenau.de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Seite </a:t>
            </a:r>
            <a:fld id="{4713E9E8-17BE-4FAF-81FA-2E7197C3DCFC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Vorgehensmodell</a:t>
            </a:r>
            <a:endParaRPr lang="de-DE" dirty="0"/>
          </a:p>
        </p:txBody>
      </p:sp>
      <p:pic>
        <p:nvPicPr>
          <p:cNvPr id="7" name="Inhaltsplatzhalter 6" descr="agilerKer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942" y="1785926"/>
            <a:ext cx="3669557" cy="264320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9C5949-C2D0-44DE-8C09-8BFA074C3DE4}" type="datetime1">
              <a:rPr lang="de-DE" smtClean="0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www.tu-ilmenau.de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Seite </a:t>
            </a:r>
            <a:fld id="{4713E9E8-17BE-4FAF-81FA-2E7197C3DCFC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85786" y="1357298"/>
            <a:ext cx="47863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/>
              <a:t>Agiles Vorgehen </a:t>
            </a:r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funktionsfähiger Prototyp vorhanden</a:t>
            </a:r>
          </a:p>
          <a:p>
            <a:r>
              <a:rPr lang="de-DE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Gleichwertige Kommunikation / Information für das ganze Team</a:t>
            </a:r>
            <a:br>
              <a:rPr lang="de-DE" dirty="0" smtClean="0"/>
            </a:b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Aber: Dokumentation nicht vernachlässigen -&gt; Projekt wird fortgesetzt werden</a:t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 / Zeitplanung</a:t>
            </a:r>
            <a:endParaRPr lang="de-DE" dirty="0"/>
          </a:p>
        </p:txBody>
      </p:sp>
      <p:pic>
        <p:nvPicPr>
          <p:cNvPr id="8" name="Inhaltsplatzhalter 7" descr="Unbenann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500174"/>
            <a:ext cx="8429328" cy="342902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9C5949-C2D0-44DE-8C09-8BFA074C3DE4}" type="datetime1">
              <a:rPr lang="de-DE" smtClean="0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www.tu-ilmenau.de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Seite </a:t>
            </a:r>
            <a:fld id="{4713E9E8-17BE-4FAF-81FA-2E7197C3DCFC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auto">
          <a:xfrm>
            <a:off x="500034" y="1214422"/>
            <a:ext cx="2000264" cy="12858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1714480" y="1000108"/>
            <a:ext cx="7429520" cy="8572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Fragen &amp; Diskussion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algn="ctr">
              <a:buNone/>
            </a:pPr>
            <a:r>
              <a:rPr lang="de-DE" sz="2600" dirty="0" smtClean="0"/>
              <a:t>Wir bedanken uns für Ihre Aufmerksamkeit!</a:t>
            </a:r>
            <a:endParaRPr lang="de-DE" sz="2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9C5949-C2D0-44DE-8C09-8BFA074C3DE4}" type="datetime1">
              <a:rPr lang="de-DE" smtClean="0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www.tu-ilmenau.de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Seite </a:t>
            </a:r>
            <a:fld id="{4713E9E8-17BE-4FAF-81FA-2E7197C3DCFC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100" dirty="0" smtClean="0">
                <a:hlinkClick r:id="rId2"/>
              </a:rPr>
              <a:t>http://upload.wikimedia.org/wikipedia/commons/thumb/1/11/FCS-MULE-ARV-2007.jpg/220px-FCS-MULE-ARV-2007.jpg </a:t>
            </a:r>
          </a:p>
          <a:p>
            <a:endParaRPr lang="de-DE" sz="1100" dirty="0" smtClean="0">
              <a:hlinkClick r:id="rId2"/>
            </a:endParaRPr>
          </a:p>
          <a:p>
            <a:r>
              <a:rPr lang="de-DE" sz="1100" dirty="0" smtClean="0">
                <a:hlinkClick r:id="rId2"/>
              </a:rPr>
              <a:t>http://blog-dev.net/wp-content/uploads/2012/08/gwt-logo1.png</a:t>
            </a:r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>
                <a:hlinkClick r:id="rId3"/>
              </a:rPr>
              <a:t>http://img4.pc-magazin.de/Java-Logo-f630x378-ffffff-C-30ff6a47-52305543.jpg</a:t>
            </a:r>
            <a:r>
              <a:rPr lang="de-DE" sz="1100" dirty="0" smtClean="0"/>
              <a:t/>
            </a:r>
            <a:br>
              <a:rPr lang="de-DE" sz="1100" dirty="0" smtClean="0"/>
            </a:br>
            <a:endParaRPr lang="de-DE" sz="1100" dirty="0" smtClean="0"/>
          </a:p>
          <a:p>
            <a:r>
              <a:rPr lang="de-DE" sz="1100" dirty="0" smtClean="0">
                <a:hlinkClick r:id="rId4"/>
              </a:rPr>
              <a:t>http://www.zundel-webdesign.de/wp-content/themes/z-webdesign/images/github-logo.png</a:t>
            </a:r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>
                <a:hlinkClick r:id="rId5"/>
              </a:rPr>
              <a:t>http://www.android-hilfe.de/attachments/android-news/158684d1357825677-samsung-galaxy-s2-plus-offizielle-vorstellung-aber-fuer-wen-eigentlich-preisvergl-galaxy-s-ii-plus-product-image-5-.jpg</a:t>
            </a:r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>
                <a:hlinkClick r:id="rId6"/>
              </a:rPr>
              <a:t>http://arduino.cc/en/uploads/Main/ArduinoUno_R3_Front.jpg</a:t>
            </a:r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>
                <a:hlinkClick r:id="rId7"/>
              </a:rPr>
              <a:t>http://www.mepm.de/bilder/agilerKern.png</a:t>
            </a:r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>
                <a:hlinkClick r:id="rId8"/>
              </a:rPr>
              <a:t>http://www.rc-modellbau-autos.de/images/HPI/hpi-savage-25-rtr.jpg</a:t>
            </a:r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>
                <a:hlinkClick r:id="rId9"/>
              </a:rPr>
              <a:t>https://www.haw-landshut.de/uploads/tx_cal/pics/800px-LaTeX_logo.svg.png</a:t>
            </a:r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>
                <a:hlinkClick r:id="rId10"/>
              </a:rPr>
              <a:t>http://www.guru-20.info/wp-content/uploads/2009/12/eclipse.png</a:t>
            </a:r>
            <a:endParaRPr lang="de-DE" sz="1100" dirty="0" smtClean="0"/>
          </a:p>
          <a:p>
            <a:endParaRPr lang="de-DE" sz="1100" dirty="0" smtClean="0"/>
          </a:p>
          <a:p>
            <a:endParaRPr lang="de-DE" sz="1100" dirty="0" smtClean="0"/>
          </a:p>
          <a:p>
            <a:endParaRPr lang="de-DE" sz="1100" dirty="0" smtClean="0"/>
          </a:p>
          <a:p>
            <a:endParaRPr lang="de-DE" sz="11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9C5949-C2D0-44DE-8C09-8BFA074C3DE4}" type="datetime1">
              <a:rPr lang="de-DE" smtClean="0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www.tu-ilmenau.de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Seite </a:t>
            </a:r>
            <a:fld id="{4713E9E8-17BE-4FAF-81FA-2E7197C3DCFC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57224" y="500042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Stand: 22.04.2013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8662" y="1071546"/>
            <a:ext cx="7797552" cy="5517232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de-DE" sz="1600" b="1" dirty="0" smtClean="0"/>
              <a:t>Einführung	</a:t>
            </a:r>
          </a:p>
          <a:p>
            <a:pPr lvl="0">
              <a:buFont typeface="+mj-lt"/>
              <a:buAutoNum type="arabicPeriod"/>
            </a:pPr>
            <a:r>
              <a:rPr lang="de-DE" sz="1600" b="1" dirty="0" smtClean="0"/>
              <a:t>Pflichtenheft </a:t>
            </a:r>
          </a:p>
          <a:p>
            <a:pPr lvl="1">
              <a:buNone/>
            </a:pPr>
            <a:r>
              <a:rPr lang="de-DE" sz="1600" dirty="0" smtClean="0"/>
              <a:t>2.1 Zielbestimmungen</a:t>
            </a:r>
          </a:p>
          <a:p>
            <a:pPr lvl="2"/>
            <a:r>
              <a:rPr lang="de-DE" sz="1400" dirty="0" err="1" smtClean="0"/>
              <a:t>Musskriterien</a:t>
            </a:r>
            <a:endParaRPr lang="de-DE" sz="1400" dirty="0" smtClean="0"/>
          </a:p>
          <a:p>
            <a:pPr lvl="2"/>
            <a:r>
              <a:rPr lang="de-DE" sz="1400" dirty="0" smtClean="0"/>
              <a:t>Wunschkriterien</a:t>
            </a:r>
          </a:p>
          <a:p>
            <a:pPr marL="1028700" lvl="1" indent="-514350">
              <a:buNone/>
            </a:pPr>
            <a:r>
              <a:rPr lang="de-DE" sz="1600" dirty="0" smtClean="0"/>
              <a:t>2.2 Produkteinsatz</a:t>
            </a:r>
          </a:p>
          <a:p>
            <a:pPr marL="1028700" lvl="1" indent="-514350">
              <a:buNone/>
            </a:pPr>
            <a:r>
              <a:rPr lang="de-DE" sz="1600" dirty="0" smtClean="0"/>
              <a:t>2.3 Produktfunktionen</a:t>
            </a:r>
          </a:p>
          <a:p>
            <a:pPr marL="1428750" lvl="2" indent="-514350"/>
            <a:r>
              <a:rPr lang="de-DE" sz="1400" dirty="0" smtClean="0"/>
              <a:t>Server</a:t>
            </a:r>
          </a:p>
          <a:p>
            <a:pPr marL="1428750" lvl="2" indent="-514350"/>
            <a:r>
              <a:rPr lang="de-DE" sz="1400" dirty="0" smtClean="0"/>
              <a:t>Applikation</a:t>
            </a:r>
          </a:p>
          <a:p>
            <a:pPr marL="1428750" lvl="2" indent="-514350"/>
            <a:r>
              <a:rPr lang="de-DE" sz="1400" dirty="0" smtClean="0"/>
              <a:t>Client</a:t>
            </a:r>
          </a:p>
          <a:p>
            <a:pPr marL="1028700" lvl="1" indent="-514350">
              <a:buNone/>
            </a:pPr>
            <a:r>
              <a:rPr lang="de-DE" sz="1600" dirty="0" smtClean="0"/>
              <a:t>2.4 Technische Produktumgebung</a:t>
            </a:r>
          </a:p>
          <a:p>
            <a:pPr marL="1028700" lvl="1" indent="-514350">
              <a:buNone/>
            </a:pPr>
            <a:r>
              <a:rPr lang="de-DE" sz="1600" dirty="0" smtClean="0"/>
              <a:t>2.5 Qualitätsanforderungen</a:t>
            </a:r>
          </a:p>
          <a:p>
            <a:pPr lvl="0">
              <a:buFont typeface="+mj-lt"/>
              <a:buAutoNum type="arabicPeriod"/>
            </a:pPr>
            <a:r>
              <a:rPr lang="de-DE" sz="1600" b="1" dirty="0" smtClean="0"/>
              <a:t>Interne Organisation</a:t>
            </a:r>
          </a:p>
          <a:p>
            <a:pPr lvl="1">
              <a:buNone/>
            </a:pPr>
            <a:r>
              <a:rPr lang="de-DE" sz="1600" dirty="0" smtClean="0"/>
              <a:t> 3.1 Rollenverteilung </a:t>
            </a:r>
          </a:p>
          <a:p>
            <a:pPr lvl="1">
              <a:buNone/>
            </a:pPr>
            <a:r>
              <a:rPr lang="de-DE" sz="1600" dirty="0" smtClean="0"/>
              <a:t> 3.2 Vorgehensmodell</a:t>
            </a:r>
          </a:p>
          <a:p>
            <a:pPr lvl="1">
              <a:buNone/>
            </a:pPr>
            <a:r>
              <a:rPr lang="de-DE" sz="1600" dirty="0" smtClean="0"/>
              <a:t> 3.2 Projektplan</a:t>
            </a:r>
            <a:endParaRPr lang="de-DE" sz="1600" dirty="0"/>
          </a:p>
          <a:p>
            <a:pPr>
              <a:buFont typeface="+mj-lt"/>
              <a:buAutoNum type="arabicPeriod"/>
            </a:pPr>
            <a:r>
              <a:rPr lang="de-DE" sz="1600" b="1" dirty="0" smtClean="0"/>
              <a:t>Fragen und Diskussion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9C5949-C2D0-44DE-8C09-8BFA074C3DE4}" type="datetime1">
              <a:rPr lang="de-DE" smtClean="0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www.tu-ilmenau.de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Seite </a:t>
            </a:r>
            <a:fld id="{4713E9E8-17BE-4FAF-81FA-2E7197C3DCFC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Weiterentwicklung eines bestehenden Projektes</a:t>
            </a:r>
          </a:p>
          <a:p>
            <a:endParaRPr lang="de-DE" sz="2800" dirty="0" smtClean="0"/>
          </a:p>
          <a:p>
            <a:endParaRPr lang="de-DE" sz="2800" dirty="0" smtClean="0"/>
          </a:p>
          <a:p>
            <a:r>
              <a:rPr lang="de-DE" sz="2800" dirty="0" smtClean="0"/>
              <a:t>Drohnen </a:t>
            </a:r>
            <a:r>
              <a:rPr lang="de-DE" sz="2800" dirty="0" smtClean="0">
                <a:sym typeface="Wingdings" pitchFamily="2" charset="2"/>
              </a:rPr>
              <a:t> </a:t>
            </a:r>
            <a:br>
              <a:rPr lang="de-DE" sz="2800" dirty="0" smtClean="0">
                <a:sym typeface="Wingdings" pitchFamily="2" charset="2"/>
              </a:rPr>
            </a:br>
            <a:r>
              <a:rPr lang="de-DE" sz="2800" dirty="0" smtClean="0">
                <a:sym typeface="Wingdings" pitchFamily="2" charset="2"/>
              </a:rPr>
              <a:t>kostspielige / zeitintensive Forschung und Entwicklung</a:t>
            </a:r>
            <a:endParaRPr lang="de-DE" sz="2800" dirty="0" smtClean="0"/>
          </a:p>
          <a:p>
            <a:endParaRPr lang="de-DE" sz="2800" dirty="0" smtClean="0"/>
          </a:p>
          <a:p>
            <a:r>
              <a:rPr lang="de-DE" sz="2800" dirty="0" err="1" smtClean="0"/>
              <a:t>CarDuinoDroid</a:t>
            </a:r>
            <a:r>
              <a:rPr lang="de-DE" sz="2800" dirty="0" smtClean="0"/>
              <a:t> zeigt Möglichkeiten auf</a:t>
            </a:r>
          </a:p>
          <a:p>
            <a:pPr>
              <a:buNone/>
            </a:pP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/>
            </a:r>
            <a:br>
              <a:rPr lang="de-DE" sz="2800" dirty="0" smtClean="0"/>
            </a:b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9C5949-C2D0-44DE-8C09-8BFA074C3DE4}" type="datetime1">
              <a:rPr lang="de-DE" smtClean="0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www.tu-ilmenau.de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Seite </a:t>
            </a:r>
            <a:fld id="{4713E9E8-17BE-4FAF-81FA-2E7197C3DCFC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1026" name="Picture 2" descr="C:\Users\Giga\Desktop\220px-FCS-MULE-ARV-2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2143116"/>
            <a:ext cx="1643074" cy="12547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Pflichtenheft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de-DE" sz="2400" dirty="0" smtClean="0"/>
              <a:t>Zielbestimmungen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de-DE" sz="2000" dirty="0" smtClean="0"/>
              <a:t>	</a:t>
            </a:r>
            <a:r>
              <a:rPr lang="de-DE" sz="2000" dirty="0" err="1" smtClean="0"/>
              <a:t>Musskriterien</a:t>
            </a:r>
            <a:endParaRPr lang="de-DE" sz="2000" dirty="0" smtClean="0"/>
          </a:p>
          <a:p>
            <a:pPr marL="1371600" lvl="2" indent="-457200">
              <a:buFont typeface="Arial" pitchFamily="34" charset="0"/>
              <a:buChar char="•"/>
            </a:pPr>
            <a:r>
              <a:rPr lang="de-DE" sz="2000" dirty="0" smtClean="0"/>
              <a:t>	Wunschkriterien</a:t>
            </a:r>
          </a:p>
          <a:p>
            <a:pPr marL="1028700" lvl="1" indent="-514350">
              <a:buFont typeface="+mj-lt"/>
              <a:buAutoNum type="arabicPeriod"/>
            </a:pPr>
            <a:r>
              <a:rPr lang="de-DE" sz="2400" dirty="0" smtClean="0"/>
              <a:t>Produkteinsatz</a:t>
            </a:r>
          </a:p>
          <a:p>
            <a:pPr marL="1028700" lvl="1" indent="-514350">
              <a:buFont typeface="+mj-lt"/>
              <a:buAutoNum type="arabicPeriod"/>
            </a:pPr>
            <a:r>
              <a:rPr lang="de-DE" sz="2400" dirty="0" smtClean="0"/>
              <a:t>Produktfunktionen</a:t>
            </a:r>
          </a:p>
          <a:p>
            <a:pPr marL="1885950" lvl="3" indent="-514350">
              <a:buFont typeface="Arial" pitchFamily="34" charset="0"/>
              <a:buChar char="•"/>
            </a:pPr>
            <a:r>
              <a:rPr lang="de-DE" dirty="0" smtClean="0"/>
              <a:t>Server</a:t>
            </a:r>
          </a:p>
          <a:p>
            <a:pPr marL="1885950" lvl="3" indent="-514350">
              <a:buFont typeface="Arial" pitchFamily="34" charset="0"/>
              <a:buChar char="•"/>
            </a:pPr>
            <a:r>
              <a:rPr lang="de-DE" dirty="0" smtClean="0"/>
              <a:t>Applikation</a:t>
            </a:r>
          </a:p>
          <a:p>
            <a:pPr marL="1885950" lvl="3" indent="-514350">
              <a:buFont typeface="Arial" pitchFamily="34" charset="0"/>
              <a:buChar char="•"/>
            </a:pPr>
            <a:r>
              <a:rPr lang="de-DE" dirty="0" smtClean="0"/>
              <a:t>Client</a:t>
            </a:r>
          </a:p>
          <a:p>
            <a:pPr marL="1028700" lvl="1" indent="-514350">
              <a:buFont typeface="+mj-lt"/>
              <a:buAutoNum type="arabicPeriod"/>
            </a:pPr>
            <a:r>
              <a:rPr lang="de-DE" sz="2400" dirty="0" smtClean="0"/>
              <a:t>Technische Produktumgebung</a:t>
            </a:r>
          </a:p>
          <a:p>
            <a:pPr marL="1028700" lvl="1" indent="-514350">
              <a:buFont typeface="+mj-lt"/>
              <a:buAutoNum type="arabicPeriod"/>
            </a:pPr>
            <a:r>
              <a:rPr lang="de-DE" sz="2400" dirty="0" smtClean="0"/>
              <a:t>Qualitätsanforderungen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9C5949-C2D0-44DE-8C09-8BFA074C3DE4}" type="datetime1">
              <a:rPr lang="de-DE" smtClean="0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www.tu-ilmenau.de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Seite </a:t>
            </a:r>
            <a:fld id="{4713E9E8-17BE-4FAF-81FA-2E7197C3DCFC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Musskriterien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9C5949-C2D0-44DE-8C09-8BFA074C3DE4}" type="datetime1">
              <a:rPr lang="de-DE" smtClean="0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www.tu-ilmenau.de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Seite </a:t>
            </a:r>
            <a:fld id="{4713E9E8-17BE-4FAF-81FA-2E7197C3DCFC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932040" y="126876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827584" y="1124744"/>
            <a:ext cx="7869560" cy="4824536"/>
          </a:xfrm>
        </p:spPr>
        <p:txBody>
          <a:bodyPr/>
          <a:lstStyle/>
          <a:p>
            <a:endParaRPr lang="de-DE" sz="2800" dirty="0" smtClean="0"/>
          </a:p>
          <a:p>
            <a:r>
              <a:rPr lang="de-DE" sz="2800" dirty="0" smtClean="0"/>
              <a:t>Entwicklung einer stabilen, fehlerfreien und schnellen Webseite zur Steuerung</a:t>
            </a:r>
          </a:p>
          <a:p>
            <a:r>
              <a:rPr lang="de-DE" sz="2800" dirty="0" smtClean="0"/>
              <a:t>Erweiterung durch Streaming-Technik </a:t>
            </a:r>
          </a:p>
          <a:p>
            <a:r>
              <a:rPr lang="de-DE" sz="2800" dirty="0" smtClean="0"/>
              <a:t>Einrichtung von 3 </a:t>
            </a:r>
            <a:r>
              <a:rPr lang="de-DE" sz="2800" dirty="0" err="1" smtClean="0"/>
              <a:t>Accounttypen</a:t>
            </a:r>
            <a:endParaRPr lang="de-DE" sz="2800" dirty="0" smtClean="0"/>
          </a:p>
          <a:p>
            <a:r>
              <a:rPr lang="de-DE" sz="2800" dirty="0" smtClean="0"/>
              <a:t>Warteschlange</a:t>
            </a:r>
          </a:p>
          <a:p>
            <a:r>
              <a:rPr lang="de-DE" sz="2800" dirty="0" err="1" smtClean="0"/>
              <a:t>Logging</a:t>
            </a:r>
            <a:r>
              <a:rPr lang="de-DE" sz="2800" dirty="0" smtClean="0"/>
              <a:t> der Nutzeraktion</a:t>
            </a:r>
          </a:p>
          <a:p>
            <a:r>
              <a:rPr lang="de-DE" sz="2800" dirty="0" smtClean="0"/>
              <a:t>Steuerungslimit von 5 Minuten</a:t>
            </a:r>
          </a:p>
          <a:p>
            <a:r>
              <a:rPr lang="de-DE" sz="2800" dirty="0" smtClean="0"/>
              <a:t>gut dokumentierter Quellcode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Wunschkriterien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5786" y="1196752"/>
            <a:ext cx="7983366" cy="4661140"/>
          </a:xfrm>
        </p:spPr>
        <p:txBody>
          <a:bodyPr/>
          <a:lstStyle/>
          <a:p>
            <a:endParaRPr lang="de-DE" sz="2800" dirty="0" smtClean="0"/>
          </a:p>
          <a:p>
            <a:r>
              <a:rPr lang="de-DE" sz="2800" dirty="0" smtClean="0"/>
              <a:t>verzögerungsfreie </a:t>
            </a:r>
            <a:r>
              <a:rPr lang="de-DE" sz="2800" dirty="0" err="1" smtClean="0"/>
              <a:t>Streamingtechnik</a:t>
            </a:r>
            <a:endParaRPr lang="de-DE" sz="2800" dirty="0" smtClean="0"/>
          </a:p>
          <a:p>
            <a:r>
              <a:rPr lang="de-DE" sz="2800" dirty="0" smtClean="0"/>
              <a:t>Webseite in HTML5 </a:t>
            </a:r>
          </a:p>
          <a:p>
            <a:r>
              <a:rPr lang="de-DE" sz="2800" dirty="0" smtClean="0"/>
              <a:t>W3C konform</a:t>
            </a:r>
          </a:p>
          <a:p>
            <a:r>
              <a:rPr lang="de-DE" sz="2800" dirty="0" smtClean="0"/>
              <a:t>mobile Nutzung der Webseite</a:t>
            </a:r>
          </a:p>
          <a:p>
            <a:r>
              <a:rPr lang="de-DE" sz="2800" dirty="0" smtClean="0"/>
              <a:t>Speicherung der Fahrtroute (GPS)</a:t>
            </a:r>
          </a:p>
          <a:p>
            <a:r>
              <a:rPr lang="de-DE" sz="2800" dirty="0" smtClean="0"/>
              <a:t>deutschsprachige Benutzeroberfläche</a:t>
            </a:r>
          </a:p>
          <a:p>
            <a:r>
              <a:rPr lang="de-DE" sz="2800" dirty="0" smtClean="0"/>
              <a:t>benutzergesteuerte “Gangschaltung“</a:t>
            </a:r>
          </a:p>
          <a:p>
            <a:r>
              <a:rPr lang="de-DE" sz="2800" dirty="0" smtClean="0"/>
              <a:t>eine neue Sensor-</a:t>
            </a:r>
            <a:r>
              <a:rPr lang="de-DE" sz="2800" dirty="0" err="1" smtClean="0"/>
              <a:t>Aktor</a:t>
            </a:r>
            <a:r>
              <a:rPr lang="de-DE" sz="2800" dirty="0" smtClean="0"/>
              <a:t>-Interaktion</a:t>
            </a:r>
            <a:br>
              <a:rPr lang="de-DE" sz="2800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9C5949-C2D0-44DE-8C09-8BFA074C3DE4}" type="datetime1">
              <a:rPr lang="de-DE" smtClean="0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www.tu-ilmenau.de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Seite </a:t>
            </a:r>
            <a:fld id="{4713E9E8-17BE-4FAF-81FA-2E7197C3DCFC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5786" y="1071546"/>
            <a:ext cx="7872410" cy="468632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de-DE" sz="2200" b="1" dirty="0" smtClean="0"/>
          </a:p>
          <a:p>
            <a:pPr>
              <a:lnSpc>
                <a:spcPct val="150000"/>
              </a:lnSpc>
            </a:pPr>
            <a:r>
              <a:rPr lang="de-DE" sz="2200" b="1" dirty="0" smtClean="0"/>
              <a:t>Anwendungsbereich: </a:t>
            </a:r>
            <a:r>
              <a:rPr lang="de-DE" sz="2000" u="sng" dirty="0" smtClean="0"/>
              <a:t/>
            </a:r>
            <a:br>
              <a:rPr lang="de-DE" sz="2000" u="sng" dirty="0" smtClean="0"/>
            </a:br>
            <a:r>
              <a:rPr lang="de-DE" sz="2000" dirty="0" err="1" smtClean="0"/>
              <a:t>CarDuinoDroid</a:t>
            </a:r>
            <a:r>
              <a:rPr lang="de-DE" sz="2000" dirty="0" smtClean="0"/>
              <a:t> mit beliebigen Computer per Webbrowser steuerbar</a:t>
            </a:r>
            <a:endParaRPr lang="de-DE" sz="2000" u="sng" dirty="0" smtClean="0"/>
          </a:p>
          <a:p>
            <a:pPr>
              <a:lnSpc>
                <a:spcPct val="150000"/>
              </a:lnSpc>
            </a:pPr>
            <a:r>
              <a:rPr lang="de-DE" sz="2200" b="1" dirty="0" smtClean="0"/>
              <a:t>Zielgruppen:  </a:t>
            </a:r>
            <a:r>
              <a:rPr lang="de-DE" sz="2000" dirty="0" smtClean="0"/>
              <a:t>Studenten und Mitarbeiter der TU Ilmenau</a:t>
            </a:r>
            <a:endParaRPr lang="de-DE" sz="2000" u="sng" dirty="0" smtClean="0"/>
          </a:p>
          <a:p>
            <a:pPr>
              <a:lnSpc>
                <a:spcPct val="150000"/>
              </a:lnSpc>
            </a:pPr>
            <a:r>
              <a:rPr lang="de-DE" sz="2200" b="1" dirty="0" smtClean="0"/>
              <a:t>Betriebsbedingungen:</a:t>
            </a:r>
            <a:r>
              <a:rPr lang="de-DE" sz="2000" u="sng" dirty="0" smtClean="0"/>
              <a:t/>
            </a:r>
            <a:br>
              <a:rPr lang="de-DE" sz="2000" u="sng" dirty="0" smtClean="0"/>
            </a:br>
            <a:r>
              <a:rPr lang="de-DE" sz="2000" dirty="0" smtClean="0"/>
              <a:t>Energieversorgung und Softwareanforderungen sollten gewährleistet sein, sowie ein erreichbarer Server mit der entsprechenden Software</a:t>
            </a:r>
            <a:br>
              <a:rPr lang="de-DE" sz="2000" dirty="0" smtClean="0"/>
            </a:br>
            <a:endParaRPr lang="de-DE" sz="2000" dirty="0" smtClean="0"/>
          </a:p>
          <a:p>
            <a:pPr>
              <a:lnSpc>
                <a:spcPct val="150000"/>
              </a:lnSpc>
              <a:buNone/>
            </a:pP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9C5949-C2D0-44DE-8C09-8BFA074C3DE4}" type="datetime1">
              <a:rPr lang="de-DE" smtClean="0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www.tu-ilmenau.de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Seite </a:t>
            </a:r>
            <a:fld id="{4713E9E8-17BE-4FAF-81FA-2E7197C3DCFC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72584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sz="2000" b="1" dirty="0" smtClean="0"/>
              <a:t>Server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800" dirty="0" smtClean="0"/>
              <a:t>	</a:t>
            </a:r>
          </a:p>
          <a:p>
            <a:pPr lvl="1">
              <a:buFont typeface="Wingdings" pitchFamily="2" charset="2"/>
              <a:buChar char="ü"/>
            </a:pPr>
            <a:r>
              <a:rPr lang="de-DE" sz="2000" dirty="0" smtClean="0"/>
              <a:t> Bildübertragung mit Gastkonto abrufbar</a:t>
            </a:r>
          </a:p>
          <a:p>
            <a:pPr lvl="1">
              <a:buFont typeface="Wingdings" pitchFamily="2" charset="2"/>
              <a:buChar char="ü"/>
            </a:pPr>
            <a:r>
              <a:rPr lang="de-DE" sz="2000" dirty="0" smtClean="0"/>
              <a:t>Administrator kann registrierten </a:t>
            </a:r>
            <a:r>
              <a:rPr lang="de-DE" sz="2000" dirty="0" err="1" smtClean="0"/>
              <a:t>Benutzeraccount</a:t>
            </a:r>
            <a:r>
              <a:rPr lang="de-DE" sz="2000" dirty="0" smtClean="0"/>
              <a:t> vergeben / löschen</a:t>
            </a:r>
          </a:p>
          <a:p>
            <a:pPr lvl="2">
              <a:buFont typeface="Wingdings" pitchFamily="2" charset="2"/>
              <a:buChar char="ü"/>
            </a:pPr>
            <a:r>
              <a:rPr lang="de-DE" sz="1800" dirty="0" smtClean="0"/>
              <a:t>Steuerungswarteschlange eintragen</a:t>
            </a:r>
          </a:p>
          <a:p>
            <a:pPr lvl="1">
              <a:buFont typeface="Wingdings" pitchFamily="2" charset="2"/>
              <a:buChar char="ü"/>
            </a:pPr>
            <a:r>
              <a:rPr lang="de-DE" sz="2000" dirty="0" smtClean="0"/>
              <a:t> Fahrgeschwindigkeit kann festgelegt werden</a:t>
            </a:r>
          </a:p>
          <a:p>
            <a:pPr lvl="1">
              <a:buFont typeface="Wingdings" pitchFamily="2" charset="2"/>
              <a:buChar char="ü"/>
            </a:pPr>
            <a:r>
              <a:rPr lang="de-DE" sz="2000" dirty="0" smtClean="0"/>
              <a:t>Aufrechterhaltung der Verbindung (bis Abbruch)</a:t>
            </a:r>
          </a:p>
          <a:p>
            <a:pPr lvl="1">
              <a:buFont typeface="Wingdings" pitchFamily="2" charset="2"/>
              <a:buChar char="ü"/>
            </a:pPr>
            <a:r>
              <a:rPr lang="de-DE" sz="2000" dirty="0" smtClean="0"/>
              <a:t>Steuerungszeit als Administrator änderbar</a:t>
            </a:r>
          </a:p>
          <a:p>
            <a:pPr lvl="1">
              <a:buFont typeface="Wingdings" pitchFamily="2" charset="2"/>
              <a:buChar char="ü"/>
            </a:pPr>
            <a:r>
              <a:rPr lang="de-DE" sz="2000" dirty="0" err="1" smtClean="0"/>
              <a:t>Logging</a:t>
            </a:r>
            <a:r>
              <a:rPr lang="de-DE" sz="2000" dirty="0" smtClean="0"/>
              <a:t> der Benutzeraktivitäten für registrierte </a:t>
            </a:r>
            <a:r>
              <a:rPr lang="de-DE" sz="2000" dirty="0" err="1" smtClean="0"/>
              <a:t>Benutzeraccounts</a:t>
            </a:r>
            <a:r>
              <a:rPr lang="de-DE" sz="2000" dirty="0" smtClean="0"/>
              <a:t> </a:t>
            </a:r>
            <a:r>
              <a:rPr lang="de-DE" sz="1100" dirty="0" smtClean="0"/>
              <a:t/>
            </a:r>
            <a:br>
              <a:rPr lang="de-DE" sz="1100" dirty="0" smtClean="0"/>
            </a:br>
            <a:r>
              <a:rPr lang="de-DE" sz="1100" dirty="0" smtClean="0"/>
              <a:t/>
            </a:r>
            <a:br>
              <a:rPr lang="de-DE" sz="1100" dirty="0" smtClean="0"/>
            </a:br>
            <a:endParaRPr lang="de-DE" sz="11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9C5949-C2D0-44DE-8C09-8BFA074C3DE4}" type="datetime1">
              <a:rPr lang="de-DE" smtClean="0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www.tu-ilmenau.de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Seite </a:t>
            </a:r>
            <a:fld id="{4713E9E8-17BE-4FAF-81FA-2E7197C3DCFC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b="1" dirty="0" smtClean="0"/>
              <a:t>Applikation</a:t>
            </a: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 smtClean="0"/>
          </a:p>
          <a:p>
            <a:pPr lvl="1">
              <a:buFont typeface="Wingdings" pitchFamily="2" charset="2"/>
              <a:buChar char="ü"/>
            </a:pPr>
            <a:r>
              <a:rPr lang="de-DE" sz="1800" dirty="0" smtClean="0"/>
              <a:t> Streaming</a:t>
            </a:r>
          </a:p>
          <a:p>
            <a:pPr lvl="2"/>
            <a:r>
              <a:rPr lang="de-DE" sz="1800" dirty="0" smtClean="0"/>
              <a:t>Möglichkeiten:</a:t>
            </a:r>
          </a:p>
          <a:p>
            <a:pPr lvl="3">
              <a:buFont typeface="Wingdings" pitchFamily="2" charset="2"/>
              <a:buChar char="Ø"/>
            </a:pPr>
            <a:r>
              <a:rPr lang="de-DE" sz="1800" dirty="0" err="1" smtClean="0"/>
              <a:t>Android</a:t>
            </a:r>
            <a:r>
              <a:rPr lang="de-DE" sz="1800" dirty="0" smtClean="0"/>
              <a:t> IP </a:t>
            </a:r>
            <a:r>
              <a:rPr lang="de-DE" sz="1800" dirty="0" err="1" smtClean="0"/>
              <a:t>Camera</a:t>
            </a:r>
            <a:r>
              <a:rPr lang="de-DE" sz="1800" dirty="0" smtClean="0"/>
              <a:t> </a:t>
            </a:r>
          </a:p>
          <a:p>
            <a:pPr lvl="3">
              <a:buFont typeface="Wingdings" pitchFamily="2" charset="2"/>
              <a:buChar char="Ø"/>
            </a:pPr>
            <a:r>
              <a:rPr lang="de-DE" sz="1800" dirty="0" err="1" smtClean="0"/>
              <a:t>GitHub</a:t>
            </a:r>
            <a:r>
              <a:rPr lang="de-DE" sz="1800" dirty="0" smtClean="0"/>
              <a:t> </a:t>
            </a:r>
            <a:r>
              <a:rPr lang="de-DE" sz="1800" dirty="0" err="1" smtClean="0"/>
              <a:t>libstreaming</a:t>
            </a:r>
            <a:endParaRPr lang="de-DE" sz="1800" dirty="0" smtClean="0"/>
          </a:p>
          <a:p>
            <a:pPr lvl="3">
              <a:buFont typeface="Wingdings" pitchFamily="2" charset="2"/>
              <a:buChar char="Ø"/>
            </a:pPr>
            <a:r>
              <a:rPr lang="de-DE" dirty="0" err="1" smtClean="0"/>
              <a:t>stream.m</a:t>
            </a:r>
            <a:endParaRPr lang="de-DE" dirty="0" smtClean="0"/>
          </a:p>
          <a:p>
            <a:pPr lvl="3"/>
            <a:endParaRPr lang="de-DE" b="1" dirty="0" smtClean="0"/>
          </a:p>
          <a:p>
            <a:pPr lvl="1">
              <a:buFont typeface="Wingdings" pitchFamily="2" charset="2"/>
              <a:buChar char="ü"/>
            </a:pPr>
            <a:r>
              <a:rPr lang="de-DE" sz="1800" dirty="0" smtClean="0"/>
              <a:t>Das bestehende Protokoll zur </a:t>
            </a:r>
            <a:r>
              <a:rPr lang="de-DE" sz="1800" dirty="0" err="1" smtClean="0"/>
              <a:t>CarDuinoDroid</a:t>
            </a:r>
            <a:r>
              <a:rPr lang="de-DE" sz="1800" dirty="0" smtClean="0"/>
              <a:t> - PC-Client Kommunikation wird weiter verwendet und erweitert werden</a:t>
            </a:r>
            <a:endParaRPr lang="de-DE" sz="1800" b="1" dirty="0" smtClean="0"/>
          </a:p>
          <a:p>
            <a:pPr>
              <a:buNone/>
            </a:pP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9C5949-C2D0-44DE-8C09-8BFA074C3DE4}" type="datetime1">
              <a:rPr lang="de-DE" smtClean="0"/>
              <a:pPr>
                <a:defRPr/>
              </a:pPr>
              <a:t>23.04.2013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www.tu-ilmenau.de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Seite </a:t>
            </a:r>
            <a:fld id="{4713E9E8-17BE-4FAF-81FA-2E7197C3DCFC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3">
      <a:dk1>
        <a:srgbClr val="003359"/>
      </a:dk1>
      <a:lt1>
        <a:srgbClr val="FFFFFF"/>
      </a:lt1>
      <a:dk2>
        <a:srgbClr val="FF7900"/>
      </a:dk2>
      <a:lt2>
        <a:srgbClr val="808080"/>
      </a:lt2>
      <a:accent1>
        <a:srgbClr val="B4DCDC"/>
      </a:accent1>
      <a:accent2>
        <a:srgbClr val="FF7900"/>
      </a:accent2>
      <a:accent3>
        <a:srgbClr val="FFFFFF"/>
      </a:accent3>
      <a:accent4>
        <a:srgbClr val="002A4B"/>
      </a:accent4>
      <a:accent5>
        <a:srgbClr val="D6EBEB"/>
      </a:accent5>
      <a:accent6>
        <a:srgbClr val="E76D00"/>
      </a:accent6>
      <a:hlink>
        <a:srgbClr val="00747A"/>
      </a:hlink>
      <a:folHlink>
        <a:srgbClr val="78B6AB"/>
      </a:folHlink>
    </a:clrScheme>
    <a:fontScheme name="Leere Präsentation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3359"/>
        </a:dk1>
        <a:lt1>
          <a:srgbClr val="FFFFFF"/>
        </a:lt1>
        <a:dk2>
          <a:srgbClr val="FF7900"/>
        </a:dk2>
        <a:lt2>
          <a:srgbClr val="808080"/>
        </a:lt2>
        <a:accent1>
          <a:srgbClr val="B4DCDC"/>
        </a:accent1>
        <a:accent2>
          <a:srgbClr val="FF7900"/>
        </a:accent2>
        <a:accent3>
          <a:srgbClr val="FFFFFF"/>
        </a:accent3>
        <a:accent4>
          <a:srgbClr val="002A4B"/>
        </a:accent4>
        <a:accent5>
          <a:srgbClr val="D6EBEB"/>
        </a:accent5>
        <a:accent6>
          <a:srgbClr val="E76D00"/>
        </a:accent6>
        <a:hlink>
          <a:srgbClr val="00747A"/>
        </a:hlink>
        <a:folHlink>
          <a:srgbClr val="78B6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28890C68816F248B080974AF0FFF3EC" ma:contentTypeVersion="1" ma:contentTypeDescription="Ein neues Dokument erstellen." ma:contentTypeScope="" ma:versionID="2ad3ce7de27e5b8080bcb5f57942d4f5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9e8242dd595fb1662fced79c76efef89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1CADF8-537E-4EE6-92D9-E974BB6FF8C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/fields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C2C7D2D-E7CF-4472-AB1F-05B105F37B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B10B0C-BE97-46F4-95BE-75DAD18A45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331</Words>
  <Application>Microsoft Office PowerPoint</Application>
  <PresentationFormat>Bildschirmpräsentation (4:3)</PresentationFormat>
  <Paragraphs>264</Paragraphs>
  <Slides>18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Leere Präsentation</vt:lpstr>
      <vt:lpstr>Folie 1</vt:lpstr>
      <vt:lpstr>Gliederung</vt:lpstr>
      <vt:lpstr>1. Einführung</vt:lpstr>
      <vt:lpstr>2. Pflichtenheft</vt:lpstr>
      <vt:lpstr>Musskriterien</vt:lpstr>
      <vt:lpstr>Wunschkriterien</vt:lpstr>
      <vt:lpstr>Produkteinsatz</vt:lpstr>
      <vt:lpstr>Produktfunktionen</vt:lpstr>
      <vt:lpstr>Produktfunktionen</vt:lpstr>
      <vt:lpstr>Produktfunktionen</vt:lpstr>
      <vt:lpstr>Technische Produktumgebung</vt:lpstr>
      <vt:lpstr>Qualitätsanforderungen</vt:lpstr>
      <vt:lpstr>3. Interne Organisation </vt:lpstr>
      <vt:lpstr>Rollenverteilung</vt:lpstr>
      <vt:lpstr>Vorgehensmodell</vt:lpstr>
      <vt:lpstr>Projektplan / Zeitplanung</vt:lpstr>
      <vt:lpstr>4. Fragen &amp; Diskussion</vt:lpstr>
      <vt:lpstr>Bildquellen</vt:lpstr>
    </vt:vector>
  </TitlesOfParts>
  <Company>Torsten Weilepp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Ritter, Alexander Radtke</dc:creator>
  <cp:lastModifiedBy>Marc</cp:lastModifiedBy>
  <cp:revision>363</cp:revision>
  <dcterms:created xsi:type="dcterms:W3CDTF">2008-09-25T09:57:29Z</dcterms:created>
  <dcterms:modified xsi:type="dcterms:W3CDTF">2013-04-23T21:22:28Z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0x010100528890C68816F248B080974AF0FFF3EC</vt:lpwstr>
  </property>
</Properties>
</file>