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4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Christoph Brau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2DFE88A-F3C8-4D06-B47D-F9363BD2A8EE}">
  <a:tblStyle styleName="Table_0" styleId="{22DFE88A-F3C8-4D06-B47D-F9363BD2A8EE}"/>
</a:tblStyleLst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24.xml" Type="http://schemas.openxmlformats.org/officeDocument/2006/relationships/slide" Id="rId30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theme/theme3.xml" Type="http://schemas.openxmlformats.org/officeDocument/2006/relationships/theme" Id="rId1"/><Relationship Target="slides/slide16.xml" Type="http://schemas.openxmlformats.org/officeDocument/2006/relationships/slide" Id="rId22"/><Relationship Target="commentAuthors.xml" Type="http://schemas.openxmlformats.org/officeDocument/2006/relationships/commentAuthors" Id="rId4"/><Relationship Target="slides/slide17.xml" Type="http://schemas.openxmlformats.org/officeDocument/2006/relationships/slide" Id="rId23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//</p:text>
  </p:cm>
</p:cmLst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620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680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6800" x="388620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914400"/>
            <a:ext cy="4114800" cx="5029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idx="11" type="ftr"/>
          </p:nvPr>
        </p:nvSpPr>
        <p:spPr>
          <a:xfrm>
            <a:off y="6324600" x="3276600"/>
            <a:ext cy="304799" cx="129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1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y="6324600" x="2133600"/>
            <a:ext cy="304799" cx="83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1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324600" x="1066800"/>
            <a:ext cy="304799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lt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0.png" Type="http://schemas.openxmlformats.org/officeDocument/2006/relationships/image" Id="rId1"/><Relationship Target="../theme/theme2.xml" Type="http://schemas.openxmlformats.org/officeDocument/2006/relationships/theme" Id="rId3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/>
        </p:nvSpPr>
        <p:spPr>
          <a:xfrm>
            <a:off y="0" x="0"/>
            <a:ext cy="5181600" cx="457200"/>
          </a:xfrm>
          <a:prstGeom prst="rect">
            <a:avLst/>
          </a:prstGeom>
          <a:solidFill>
            <a:srgbClr val="FF7900">
              <a:alpha val="60000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>
            <a:off y="5943600" x="0"/>
            <a:ext cy="914400" cx="9144000"/>
          </a:xfrm>
          <a:prstGeom prst="rect">
            <a:avLst/>
          </a:prstGeom>
          <a:solidFill>
            <a:srgbClr val="003359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6116637" x="7315200"/>
            <a:ext cy="434974" cx="12954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  <p:sp>
        <p:nvSpPr>
          <p:cNvPr id="12" name="Shape 12"/>
          <p:cNvSpPr txBox="1"/>
          <p:nvPr/>
        </p:nvSpPr>
        <p:spPr>
          <a:xfrm>
            <a:off y="1905000" x="0"/>
            <a:ext cy="914400" cx="457200"/>
          </a:xfrm>
          <a:prstGeom prst="rect">
            <a:avLst/>
          </a:prstGeom>
          <a:solidFill>
            <a:srgbClr val="FF7900">
              <a:alpha val="98823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324600" x="1066800"/>
            <a:ext cy="304799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lt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324600" x="3276600"/>
            <a:ext cy="304799" cx="129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1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24600" x="2133600"/>
            <a:ext cy="304799" cx="83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1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y="2819400" x="0"/>
            <a:ext cy="3124199" cx="457200"/>
          </a:xfrm>
          <a:prstGeom prst="rect">
            <a:avLst/>
          </a:prstGeom>
          <a:solidFill>
            <a:srgbClr val="FF7900">
              <a:alpha val="49803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/>
        </p:nvSpPr>
        <p:spPr>
          <a:xfrm>
            <a:off y="1524000" x="0"/>
            <a:ext cy="3657600" cx="4572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" name="Shape 18"/>
          <p:cNvSpPr txBox="1"/>
          <p:nvPr/>
        </p:nvSpPr>
        <p:spPr>
          <a:xfrm>
            <a:off y="3124200" x="0"/>
            <a:ext cy="76199" cx="457200"/>
          </a:xfrm>
          <a:prstGeom prst="rect">
            <a:avLst/>
          </a:prstGeom>
          <a:solidFill>
            <a:srgbClr val="FF7900">
              <a:alpha val="0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 txBox="1"/>
          <p:nvPr/>
        </p:nvSpPr>
        <p:spPr>
          <a:xfrm>
            <a:off y="381000" x="0"/>
            <a:ext cy="76199" cx="457200"/>
          </a:xfrm>
          <a:prstGeom prst="rect">
            <a:avLst/>
          </a:prstGeom>
          <a:solidFill>
            <a:srgbClr val="FF7900">
              <a:alpha val="49803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" name="Shape 20"/>
          <p:cNvSpPr txBox="1"/>
          <p:nvPr/>
        </p:nvSpPr>
        <p:spPr>
          <a:xfrm>
            <a:off y="5867400" x="0"/>
            <a:ext cy="76199" cx="457200"/>
          </a:xfrm>
          <a:prstGeom prst="rect">
            <a:avLst/>
          </a:prstGeom>
          <a:solidFill>
            <a:schemeClr val="lt1">
              <a:alpha val="44705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>
            <a:off y="6781800" x="0"/>
            <a:ext cy="76199" cx="9144000"/>
          </a:xfrm>
          <a:prstGeom prst="rect">
            <a:avLst/>
          </a:prstGeom>
          <a:solidFill>
            <a:srgbClr val="00747A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2" name="Shape 22"/>
          <p:cNvCxnSpPr/>
          <p:nvPr/>
        </p:nvCxnSpPr>
        <p:spPr>
          <a:xfrm>
            <a:off y="6781800" x="0"/>
            <a:ext cy="0" cx="9144000"/>
          </a:xfrm>
          <a:prstGeom prst="straightConnector1">
            <a:avLst/>
          </a:prstGeom>
          <a:noFill/>
          <a:ln w="9525" cap="rnd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</p:cxnSp>
      <p:sp>
        <p:nvSpPr>
          <p:cNvPr id="23" name="Shape 23"/>
          <p:cNvSpPr txBox="1"/>
          <p:nvPr/>
        </p:nvSpPr>
        <p:spPr>
          <a:xfrm>
            <a:off y="0" x="0"/>
            <a:ext cy="457200" cx="4572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4" name="Shape 24"/>
          <p:cNvSpPr txBox="1"/>
          <p:nvPr/>
        </p:nvSpPr>
        <p:spPr>
          <a:xfrm>
            <a:off y="1219200" x="0"/>
            <a:ext cy="152399" cx="4572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/>
        </p:nvSpPr>
        <p:spPr>
          <a:xfrm>
            <a:off y="5257800" x="0"/>
            <a:ext cy="152399" cx="4572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4"/><Relationship Target="../comments/comment1.xml" Type="http://schemas.openxmlformats.org/officeDocument/2006/relationships/comments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33" name="Shape 33"/>
          <p:cNvSpPr/>
          <p:nvPr/>
        </p:nvSpPr>
        <p:spPr>
          <a:xfrm>
            <a:off y="1210462" x="2190750"/>
            <a:ext cy="1381125" cx="47625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34" name="Shape 34"/>
          <p:cNvSpPr txBox="1"/>
          <p:nvPr/>
        </p:nvSpPr>
        <p:spPr>
          <a:xfrm>
            <a:off y="2996100" x="2743200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CarDuionoDroid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131" name="Shape 131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32" name="Shape 132"/>
          <p:cNvSpPr txBox="1"/>
          <p:nvPr/>
        </p:nvSpPr>
        <p:spPr>
          <a:xfrm>
            <a:off y="366600" x="997500"/>
            <a:ext cy="457200" cx="586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Technik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34" name="Shape 134"/>
          <p:cNvSpPr txBox="1"/>
          <p:nvPr/>
        </p:nvSpPr>
        <p:spPr>
          <a:xfrm>
            <a:off y="1148325" x="997500"/>
            <a:ext cy="4239600" cx="767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-US">
                <a:solidFill>
                  <a:schemeClr val="dk1"/>
                </a:solidFill>
              </a:rPr>
              <a:t>Datenbank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-US">
                <a:solidFill>
                  <a:schemeClr val="dk1"/>
                </a:solidFill>
              </a:rPr>
              <a:t>MySQL vs. Hibernate</a:t>
            </a:r>
          </a:p>
          <a:p>
            <a:r>
              <a:t/>
            </a:r>
          </a:p>
          <a:p>
            <a:pPr rtl="0" lvl="0" indent="-317500" marL="457200"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Datenbanken sind relativ klein </a:t>
            </a:r>
            <a:r>
              <a:rPr lang="en-US">
                <a:solidFill>
                  <a:schemeClr val="dk1"/>
                </a:solidFill>
              </a:rPr>
              <a:t>(s.U.)</a:t>
            </a:r>
          </a:p>
          <a:p>
            <a:r>
              <a:t/>
            </a:r>
          </a:p>
          <a:p>
            <a:pPr rtl="0" lvl="0" indent="-317500" marL="457200"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keine komplexen Anfragen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-US">
                <a:solidFill>
                  <a:schemeClr val="dk1"/>
                </a:solidFill>
              </a:rPr>
              <a:t>unsere Wahl: </a:t>
            </a:r>
            <a:r>
              <a:rPr sz="1800" lang="en-US">
                <a:solidFill>
                  <a:schemeClr val="dk2"/>
                </a:solidFill>
              </a:rPr>
              <a:t>MySQL</a:t>
            </a:r>
          </a:p>
          <a:p>
            <a:r>
              <a:t/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große Kompatibilität</a:t>
            </a:r>
          </a:p>
          <a:p>
            <a:r>
              <a:t/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keine Verwendung für Hibernate-Funktionen (Objektorientierung)</a:t>
            </a:r>
          </a:p>
          <a:p>
            <a:r>
              <a:t/>
            </a:r>
          </a:p>
        </p:txBody>
      </p:sp>
      <p:sp>
        <p:nvSpPr>
          <p:cNvPr id="135" name="Shape 135"/>
          <p:cNvSpPr txBox="1"/>
          <p:nvPr/>
        </p:nvSpPr>
        <p:spPr>
          <a:xfrm>
            <a:off y="5427550" x="8558200"/>
            <a:ext cy="474000" cx="54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/>
              <a:t>8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142" name="Shape 142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43" name="Shape 143"/>
          <p:cNvSpPr txBox="1"/>
          <p:nvPr/>
        </p:nvSpPr>
        <p:spPr>
          <a:xfrm>
            <a:off y="366600" x="997500"/>
            <a:ext cy="457200" cx="586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Technik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45" name="Shape 145"/>
          <p:cNvSpPr txBox="1"/>
          <p:nvPr/>
        </p:nvSpPr>
        <p:spPr>
          <a:xfrm>
            <a:off y="1148325" x="997500"/>
            <a:ext cy="4239600" cx="767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-US">
                <a:solidFill>
                  <a:schemeClr val="dk1"/>
                </a:solidFill>
              </a:rPr>
              <a:t>Datenbank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y="5427550" x="8558200"/>
            <a:ext cy="474000" cx="54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/>
              <a:t>9</a:t>
            </a:r>
          </a:p>
        </p:txBody>
      </p:sp>
      <p:sp>
        <p:nvSpPr>
          <p:cNvPr id="147" name="Shape 147"/>
          <p:cNvSpPr/>
          <p:nvPr/>
        </p:nvSpPr>
        <p:spPr>
          <a:xfrm>
            <a:off y="785149" x="1369189"/>
            <a:ext cy="5093455" cx="773650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154" name="Shape 154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55" name="Shape 155"/>
          <p:cNvSpPr txBox="1"/>
          <p:nvPr/>
        </p:nvSpPr>
        <p:spPr>
          <a:xfrm>
            <a:off y="366600" x="997500"/>
            <a:ext cy="457200" cx="586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Technik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57" name="Shape 157"/>
          <p:cNvSpPr txBox="1"/>
          <p:nvPr/>
        </p:nvSpPr>
        <p:spPr>
          <a:xfrm>
            <a:off y="1148325" x="997500"/>
            <a:ext cy="4239600" cx="767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-US">
                <a:solidFill>
                  <a:schemeClr val="dk1"/>
                </a:solidFill>
              </a:rPr>
              <a:t>Logging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-US">
                <a:solidFill>
                  <a:schemeClr val="dk1"/>
                </a:solidFill>
              </a:rPr>
              <a:t>Benutzeraktivität</a:t>
            </a:r>
          </a:p>
          <a:p>
            <a:pPr rtl="0" lvl="0" indent="-317500" marL="457200"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An-/Abmelden</a:t>
            </a:r>
          </a:p>
          <a:p>
            <a:pPr rtl="0" lvl="0" indent="-317500" marL="457200"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Einreihung in Warteschlange</a:t>
            </a:r>
          </a:p>
          <a:p>
            <a:pPr rtl="0" lvl="0" indent="-317500" marL="457200"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Übernahme / Abgabe der Steuerung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-US">
                <a:solidFill>
                  <a:schemeClr val="dk1"/>
                </a:solidFill>
              </a:rPr>
              <a:t>Chat</a:t>
            </a:r>
          </a:p>
          <a:p>
            <a:pPr rtl="0" lvl="0" indent="-317500" marL="457200"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Wer, wann, Chatnachricht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-US">
                <a:solidFill>
                  <a:schemeClr val="dk1"/>
                </a:solidFill>
              </a:rPr>
              <a:t>GPS</a:t>
            </a:r>
          </a:p>
          <a:p>
            <a:pPr rtl="0" lvl="0" indent="-317500" marL="457200"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GPS-Position im bestimmten Intervall speichern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y="5427550" x="8558200"/>
            <a:ext cy="474000" cx="54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/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165" name="Shape 165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66" name="Shape 166"/>
          <p:cNvSpPr txBox="1"/>
          <p:nvPr/>
        </p:nvSpPr>
        <p:spPr>
          <a:xfrm>
            <a:off y="366600" x="997500"/>
            <a:ext cy="457200" cx="586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Gliederung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68" name="Shape 168"/>
          <p:cNvSpPr txBox="1"/>
          <p:nvPr/>
        </p:nvSpPr>
        <p:spPr>
          <a:xfrm>
            <a:off y="1148325" x="997500"/>
            <a:ext cy="3987900" cx="601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Übersicht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Hauptprobleme der ersten Iteration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Möglichkeiten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Unsere Lösung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Techniken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WebSockets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Datenbanken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Logging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b="1" sz="1800" lang="en-US">
                <a:solidFill>
                  <a:schemeClr val="dk1"/>
                </a:solidFill>
              </a:rPr>
              <a:t>Modellierung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GUI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Zeitplan</a:t>
            </a:r>
          </a:p>
          <a:p>
            <a:r>
              <a:t/>
            </a:r>
          </a:p>
        </p:txBody>
      </p:sp>
      <p:sp>
        <p:nvSpPr>
          <p:cNvPr id="169" name="Shape 169"/>
          <p:cNvSpPr txBox="1"/>
          <p:nvPr/>
        </p:nvSpPr>
        <p:spPr>
          <a:xfrm>
            <a:off y="5427550" x="8558200"/>
            <a:ext cy="474000" cx="54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/>
              <a:t>11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/>
        </p:nvSpPr>
        <p:spPr>
          <a:xfrm>
            <a:off y="495474" x="1825703"/>
            <a:ext cy="5861099" cx="723248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75" name="Shape 175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177" name="Shape 177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78" name="Shape 178"/>
          <p:cNvSpPr txBox="1"/>
          <p:nvPr/>
        </p:nvSpPr>
        <p:spPr>
          <a:xfrm>
            <a:off y="366600" x="997500"/>
            <a:ext cy="457200" cx="586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Modellierung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80" name="Shape 180"/>
          <p:cNvSpPr txBox="1"/>
          <p:nvPr/>
        </p:nvSpPr>
        <p:spPr>
          <a:xfrm>
            <a:off y="1148325" x="997500"/>
            <a:ext cy="4239600" cx="767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-US">
                <a:solidFill>
                  <a:schemeClr val="dk1"/>
                </a:solidFill>
              </a:rPr>
              <a:t>Use case</a:t>
            </a:r>
          </a:p>
          <a:p>
            <a:r>
              <a:t/>
            </a:r>
          </a:p>
        </p:txBody>
      </p:sp>
      <p:sp>
        <p:nvSpPr>
          <p:cNvPr id="181" name="Shape 181"/>
          <p:cNvSpPr txBox="1"/>
          <p:nvPr/>
        </p:nvSpPr>
        <p:spPr>
          <a:xfrm>
            <a:off y="5427550" x="8558200"/>
            <a:ext cy="474000" cx="54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/>
              <a:t>12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/>
        </p:nvSpPr>
        <p:spPr>
          <a:xfrm>
            <a:off y="37335" x="3292046"/>
            <a:ext cy="6271529" cx="58018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87" name="Shape 187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189" name="Shape 189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90" name="Shape 190"/>
          <p:cNvSpPr txBox="1"/>
          <p:nvPr/>
        </p:nvSpPr>
        <p:spPr>
          <a:xfrm>
            <a:off y="366600" x="997500"/>
            <a:ext cy="457200" cx="586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Modellierung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92" name="Shape 192"/>
          <p:cNvSpPr txBox="1"/>
          <p:nvPr/>
        </p:nvSpPr>
        <p:spPr>
          <a:xfrm>
            <a:off y="1148325" x="997500"/>
            <a:ext cy="4239600" cx="767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-US">
                <a:solidFill>
                  <a:schemeClr val="dk1"/>
                </a:solidFill>
              </a:rPr>
              <a:t>Sequenzdiagramm</a:t>
            </a:r>
          </a:p>
          <a:p>
            <a:r>
              <a:t/>
            </a:r>
          </a:p>
        </p:txBody>
      </p:sp>
      <p:sp>
        <p:nvSpPr>
          <p:cNvPr id="193" name="Shape 193"/>
          <p:cNvSpPr txBox="1"/>
          <p:nvPr/>
        </p:nvSpPr>
        <p:spPr>
          <a:xfrm>
            <a:off y="5427550" x="8558200"/>
            <a:ext cy="474000" cx="54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/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/>
        </p:nvSpPr>
        <p:spPr>
          <a:xfrm>
            <a:off y="868386" x="608907"/>
            <a:ext cy="4994532" cx="818371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99" name="Shape 199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201" name="Shape 201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02" name="Shape 202"/>
          <p:cNvSpPr txBox="1"/>
          <p:nvPr/>
        </p:nvSpPr>
        <p:spPr>
          <a:xfrm>
            <a:off y="366600" x="997500"/>
            <a:ext cy="457200" cx="586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Modellierung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04" name="Shape 204"/>
          <p:cNvSpPr txBox="1"/>
          <p:nvPr/>
        </p:nvSpPr>
        <p:spPr>
          <a:xfrm>
            <a:off y="5427550" x="8558200"/>
            <a:ext cy="474000" cx="54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/>
              <a:t>14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y="461700" x="6316000"/>
            <a:ext cy="555899" cx="2242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-US">
                <a:solidFill>
                  <a:schemeClr val="dk1"/>
                </a:solidFill>
              </a:rPr>
              <a:t>Klassendiagramm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212" name="Shape 212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13" name="Shape 213"/>
          <p:cNvSpPr txBox="1"/>
          <p:nvPr/>
        </p:nvSpPr>
        <p:spPr>
          <a:xfrm>
            <a:off y="366600" x="997500"/>
            <a:ext cy="457200" cx="586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Gliederung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15" name="Shape 215"/>
          <p:cNvSpPr txBox="1"/>
          <p:nvPr/>
        </p:nvSpPr>
        <p:spPr>
          <a:xfrm>
            <a:off y="1148325" x="997500"/>
            <a:ext cy="3987900" cx="601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Übersicht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Hauptprobleme der ersten Iteration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Möglichkeiten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Unsere Lösung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Techniken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WebSockets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Datenbanken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Logging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Modellierung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b="1" sz="1800" lang="en-US">
                <a:solidFill>
                  <a:schemeClr val="dk1"/>
                </a:solidFill>
              </a:rPr>
              <a:t>GUI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Zeitplan</a:t>
            </a:r>
          </a:p>
          <a:p>
            <a:r>
              <a:t/>
            </a:r>
          </a:p>
        </p:txBody>
      </p:sp>
      <p:sp>
        <p:nvSpPr>
          <p:cNvPr id="216" name="Shape 216"/>
          <p:cNvSpPr txBox="1"/>
          <p:nvPr/>
        </p:nvSpPr>
        <p:spPr>
          <a:xfrm>
            <a:off y="5427550" x="8558200"/>
            <a:ext cy="474000" cx="54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/>
              <a:t>15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/>
        </p:nvSpPr>
        <p:spPr>
          <a:xfrm>
            <a:off y="1436350" x="2078994"/>
            <a:ext cy="4465533" cx="49860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22" name="Shape 222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224" name="Shape 224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25" name="Shape 225"/>
          <p:cNvSpPr txBox="1"/>
          <p:nvPr/>
        </p:nvSpPr>
        <p:spPr>
          <a:xfrm>
            <a:off y="366600" x="997500"/>
            <a:ext cy="457200" cx="586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GUI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27" name="Shape 227"/>
          <p:cNvSpPr txBox="1"/>
          <p:nvPr/>
        </p:nvSpPr>
        <p:spPr>
          <a:xfrm>
            <a:off y="1148325" x="997500"/>
            <a:ext cy="3987900" cx="601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1800" lang="en-US">
                <a:solidFill>
                  <a:schemeClr val="dk1"/>
                </a:solidFill>
              </a:rPr>
              <a:t>Entwurf in HTML und CSS</a:t>
            </a:r>
          </a:p>
          <a:p>
            <a:r>
              <a:t/>
            </a:r>
          </a:p>
        </p:txBody>
      </p:sp>
      <p:sp>
        <p:nvSpPr>
          <p:cNvPr id="228" name="Shape 228"/>
          <p:cNvSpPr txBox="1"/>
          <p:nvPr/>
        </p:nvSpPr>
        <p:spPr>
          <a:xfrm>
            <a:off y="5427550" x="8558200"/>
            <a:ext cy="474000" cx="54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/>
              <a:t>16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/>
          <p:nvPr/>
        </p:nvSpPr>
        <p:spPr>
          <a:xfrm>
            <a:off y="1567040" x="910550"/>
            <a:ext cy="4145771" cx="73228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34" name="Shape 234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236" name="Shape 236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37" name="Shape 237"/>
          <p:cNvSpPr txBox="1"/>
          <p:nvPr/>
        </p:nvSpPr>
        <p:spPr>
          <a:xfrm>
            <a:off y="366600" x="997500"/>
            <a:ext cy="457200" cx="586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GUI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39" name="Shape 239"/>
          <p:cNvSpPr txBox="1"/>
          <p:nvPr/>
        </p:nvSpPr>
        <p:spPr>
          <a:xfrm>
            <a:off y="1148325" x="997500"/>
            <a:ext cy="3987900" cx="601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1800" lang="en-US">
                <a:solidFill>
                  <a:schemeClr val="dk1"/>
                </a:solidFill>
              </a:rPr>
              <a:t>Entwurf in HTML und CSS</a:t>
            </a:r>
          </a:p>
          <a:p>
            <a:r>
              <a:t/>
            </a:r>
          </a:p>
        </p:txBody>
      </p:sp>
      <p:sp>
        <p:nvSpPr>
          <p:cNvPr id="240" name="Shape 240"/>
          <p:cNvSpPr txBox="1"/>
          <p:nvPr/>
        </p:nvSpPr>
        <p:spPr>
          <a:xfrm>
            <a:off y="5427550" x="8558200"/>
            <a:ext cy="474000" cx="54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/>
              <a:t>17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41" name="Shape 41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2" name="Shape 42"/>
          <p:cNvSpPr txBox="1"/>
          <p:nvPr/>
        </p:nvSpPr>
        <p:spPr>
          <a:xfrm>
            <a:off y="366600" x="997500"/>
            <a:ext cy="457200" cx="586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Gliederung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4" name="Shape 44"/>
          <p:cNvSpPr txBox="1"/>
          <p:nvPr/>
        </p:nvSpPr>
        <p:spPr>
          <a:xfrm>
            <a:off y="1148325" x="997500"/>
            <a:ext cy="3987900" cx="601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Übersicht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Hauptprobleme der ersten Iteration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Möglichkeiten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Unsere Lösung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Techniken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WebSockets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Datenbanken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Logging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Modellierung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GUI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Zeitplan</a:t>
            </a:r>
          </a:p>
          <a:p>
            <a:r>
              <a:t/>
            </a:r>
          </a:p>
        </p:txBody>
      </p:sp>
      <p:sp>
        <p:nvSpPr>
          <p:cNvPr id="45" name="Shape 45"/>
          <p:cNvSpPr txBox="1"/>
          <p:nvPr/>
        </p:nvSpPr>
        <p:spPr>
          <a:xfrm>
            <a:off y="5427550" x="8558200"/>
            <a:ext cy="474000" cx="54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en-US"/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247" name="Shape 247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48" name="Shape 248"/>
          <p:cNvSpPr txBox="1"/>
          <p:nvPr/>
        </p:nvSpPr>
        <p:spPr>
          <a:xfrm>
            <a:off y="366600" x="997500"/>
            <a:ext cy="457200" cx="586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GUI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50" name="Shape 250"/>
          <p:cNvSpPr txBox="1"/>
          <p:nvPr/>
        </p:nvSpPr>
        <p:spPr>
          <a:xfrm>
            <a:off y="1148325" x="997500"/>
            <a:ext cy="3987900" cx="601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1800" lang="en-US">
                <a:solidFill>
                  <a:schemeClr val="dk1"/>
                </a:solidFill>
              </a:rPr>
              <a:t>Entwurf in HTML und CSS</a:t>
            </a:r>
          </a:p>
          <a:p>
            <a:r>
              <a:t/>
            </a:r>
          </a:p>
        </p:txBody>
      </p:sp>
      <p:sp>
        <p:nvSpPr>
          <p:cNvPr id="251" name="Shape 251"/>
          <p:cNvSpPr txBox="1"/>
          <p:nvPr/>
        </p:nvSpPr>
        <p:spPr>
          <a:xfrm>
            <a:off y="5427550" x="8558200"/>
            <a:ext cy="474000" cx="54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/>
              <a:t>18</a:t>
            </a:r>
          </a:p>
          <a:p>
            <a:r>
              <a:t/>
            </a:r>
          </a:p>
        </p:txBody>
      </p:sp>
      <p:sp>
        <p:nvSpPr>
          <p:cNvPr id="252" name="Shape 252"/>
          <p:cNvSpPr/>
          <p:nvPr/>
        </p:nvSpPr>
        <p:spPr>
          <a:xfrm>
            <a:off y="1562821" x="952902"/>
            <a:ext cy="4228377" cx="723819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53" name="Shape 253"/>
          <p:cNvSpPr/>
          <p:nvPr/>
        </p:nvSpPr>
        <p:spPr>
          <a:xfrm>
            <a:off y="5059725" x="1111675"/>
            <a:ext cy="245099" cx="2018999"/>
          </a:xfrm>
          <a:prstGeom prst="rect">
            <a:avLst/>
          </a:prstGeom>
          <a:solidFill>
            <a:srgbClr val="FFFAF6"/>
          </a:solidFill>
          <a:ln w="19050" cap="flat">
            <a:solidFill>
              <a:srgbClr val="FFFAF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260" name="Shape 260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61" name="Shape 261"/>
          <p:cNvSpPr txBox="1"/>
          <p:nvPr/>
        </p:nvSpPr>
        <p:spPr>
          <a:xfrm>
            <a:off y="366600" x="997500"/>
            <a:ext cy="457200" cx="586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Gliederung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63" name="Shape 263"/>
          <p:cNvSpPr txBox="1"/>
          <p:nvPr/>
        </p:nvSpPr>
        <p:spPr>
          <a:xfrm>
            <a:off y="1148325" x="997500"/>
            <a:ext cy="3987900" cx="601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Übersicht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Hauptprobleme der ersten Iteration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Möglichkeiten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Unsere Lösung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Techniken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WebSockets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Datenbanken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Logging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Modellierung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GUI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b="1" sz="1800" lang="en-US">
                <a:solidFill>
                  <a:schemeClr val="dk1"/>
                </a:solidFill>
              </a:rPr>
              <a:t>Zeitplan</a:t>
            </a:r>
          </a:p>
          <a:p>
            <a:r>
              <a:t/>
            </a:r>
          </a:p>
        </p:txBody>
      </p:sp>
      <p:sp>
        <p:nvSpPr>
          <p:cNvPr id="264" name="Shape 264"/>
          <p:cNvSpPr txBox="1"/>
          <p:nvPr/>
        </p:nvSpPr>
        <p:spPr>
          <a:xfrm>
            <a:off y="5427550" x="8558200"/>
            <a:ext cy="474000" cx="54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/>
              <a:t>19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271" name="Shape 271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72" name="Shape 272"/>
          <p:cNvSpPr txBox="1"/>
          <p:nvPr/>
        </p:nvSpPr>
        <p:spPr>
          <a:xfrm>
            <a:off y="366600" x="997500"/>
            <a:ext cy="457200" cx="586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Zeitplan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74" name="Shape 274"/>
          <p:cNvSpPr txBox="1"/>
          <p:nvPr/>
        </p:nvSpPr>
        <p:spPr>
          <a:xfrm>
            <a:off y="1148325" x="997500"/>
            <a:ext cy="4239600" cx="767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-US">
                <a:solidFill>
                  <a:schemeClr val="dk1"/>
                </a:solidFill>
              </a:rPr>
              <a:t>Die Hauptziele für die nächste Phase sind:</a:t>
            </a:r>
          </a:p>
          <a:p>
            <a:r>
              <a:t/>
            </a:r>
          </a:p>
          <a:p>
            <a:pPr rtl="0" lvl="0" indent="-317500" marL="457200"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funktionierendes Webinterface</a:t>
            </a:r>
          </a:p>
          <a:p>
            <a:pPr rtl="0" lvl="1" indent="-317500" marL="914400"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Steuerung des Carduinodroids</a:t>
            </a:r>
          </a:p>
          <a:p>
            <a:pPr rtl="0" lvl="1" indent="-317500" marL="914400"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Anzeigen des Kamerabildes</a:t>
            </a:r>
          </a:p>
          <a:p>
            <a:r>
              <a:t/>
            </a:r>
          </a:p>
          <a:p>
            <a:pPr rtl="0" lvl="0" indent="-317500" marL="457200"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Administratorbereich</a:t>
            </a:r>
          </a:p>
          <a:p>
            <a:pPr rtl="0" lvl="1" indent="-317500" marL="914400"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Benutzerverwaltung</a:t>
            </a:r>
          </a:p>
          <a:p>
            <a:pPr rtl="0" lvl="1" indent="-317500" marL="914400"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globale Einstellungen </a:t>
            </a:r>
          </a:p>
          <a:p>
            <a:pPr rtl="0" lvl="1" indent="-317500" marL="914400"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Log Ansicht</a:t>
            </a:r>
          </a:p>
          <a:p>
            <a:r>
              <a:t/>
            </a:r>
          </a:p>
          <a:p>
            <a:pPr rtl="0" lvl="0" indent="-317500" marL="457200"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Server: Browser &lt;-&gt; Carduinodroid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y="5427550" x="8558200"/>
            <a:ext cy="474000" cx="54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/>
              <a:t>20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282" name="Shape 282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83" name="Shape 283"/>
          <p:cNvSpPr txBox="1"/>
          <p:nvPr/>
        </p:nvSpPr>
        <p:spPr>
          <a:xfrm>
            <a:off y="366600" x="997500"/>
            <a:ext cy="457200" cx="586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Zeitplan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85" name="Shape 285"/>
          <p:cNvSpPr txBox="1"/>
          <p:nvPr/>
        </p:nvSpPr>
        <p:spPr>
          <a:xfrm>
            <a:off y="5424900" x="8558200"/>
            <a:ext cy="474000" cx="54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/>
              <a:t>21</a:t>
            </a:r>
          </a:p>
        </p:txBody>
      </p:sp>
      <p:graphicFrame>
        <p:nvGraphicFramePr>
          <p:cNvPr id="286" name="Shape 286"/>
          <p:cNvGraphicFramePr/>
          <p:nvPr/>
        </p:nvGraphicFramePr>
        <p:xfrm>
          <a:off y="1036250" x="9371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{22DFE88A-F3C8-4D06-B47D-F9363BD2A8EE}</a:tableStyleId>
              </a:tblPr>
              <a:tblGrid>
                <a:gridCol w="955650"/>
                <a:gridCol w="1514925"/>
                <a:gridCol w="1486750"/>
                <a:gridCol w="1372200"/>
                <a:gridCol w="1274200"/>
                <a:gridCol w="1237425"/>
              </a:tblGrid>
              <a:tr h="275275">
                <a:tc>
                  <a:txBody>
                    <a:bodyPr>
                      <a:noAutofit/>
                    </a:bodyPr>
                    <a:lstStyle/>
                    <a:p/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Woche 1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Woche 2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Woche 3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Woche 4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Woche 5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463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Alex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IDE / Controller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Kamera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Kamera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Adminbereich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Testen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463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Christoph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GUI Javascript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GUI Javascript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Chat Bot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Chat Client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Debugging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463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Jenja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GUI Design / Implementierung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GUI Implementierung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Java Adminbereich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*Bedarf*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Debugging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463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Marc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Informations-</a:t>
                      </a:r>
                    </a:p>
                    <a:p>
                      <a:pPr rtl="0" lvl="0">
                        <a:buNone/>
                      </a:pPr>
                      <a:r>
                        <a:rPr lang="en-US"/>
                        <a:t>sammlung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Quellcodedoku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Quellcodedoku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Doku-</a:t>
                      </a:r>
                    </a:p>
                    <a:p>
                      <a:pPr rtl="0" lvl="0">
                        <a:buNone/>
                      </a:pPr>
                      <a:r>
                        <a:rPr lang="en-US"/>
                        <a:t>formatierung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Kontrolle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463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Michael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DB-Initialisierung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Kamera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Queue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Chat Server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Code Cleanup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7886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Sven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Kommunikation Server-Android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Kommunikation Server-Android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Steuerung d. Autos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*Bedarf*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Debugging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7886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Vincenz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IDE / DB Verbindung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DB Verwaltung (Admin)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DB Tests und Optimierung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Frontend Finalisierung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-US"/>
                        <a:t>Testen</a:t>
                      </a:r>
                    </a:p>
                  </a:txBody>
                  <a:tcPr marR="66675" marB="66675" marT="66675" marL="666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293" name="Shape 293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94" name="Shape 294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95" name="Shape 295"/>
          <p:cNvSpPr txBox="1"/>
          <p:nvPr/>
        </p:nvSpPr>
        <p:spPr>
          <a:xfrm>
            <a:off y="243775" x="3406350"/>
            <a:ext cy="4239600" cx="2331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0" lang="en-US">
                <a:solidFill>
                  <a:schemeClr val="dk2"/>
                </a:solidFill>
              </a:rPr>
              <a:t>?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y="4483375" x="3087750"/>
            <a:ext cy="1052400" cx="2968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2400" lang="en-US">
                <a:solidFill>
                  <a:schemeClr val="dk1"/>
                </a:solidFill>
              </a:rPr>
              <a:t>Das wars!</a:t>
            </a:r>
          </a:p>
          <a:p>
            <a:pPr algn="ctr">
              <a:buNone/>
            </a:pPr>
            <a:r>
              <a:rPr b="1" sz="2400" lang="en-US">
                <a:solidFill>
                  <a:schemeClr val="dk1"/>
                </a:solidFill>
              </a:rPr>
              <a:t>Noch Fragen?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52" name="Shape 52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3" name="Shape 53"/>
          <p:cNvSpPr txBox="1"/>
          <p:nvPr/>
        </p:nvSpPr>
        <p:spPr>
          <a:xfrm>
            <a:off y="366600" x="997500"/>
            <a:ext cy="457200" cx="586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Gliederung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55" name="Shape 55"/>
          <p:cNvSpPr txBox="1"/>
          <p:nvPr/>
        </p:nvSpPr>
        <p:spPr>
          <a:xfrm>
            <a:off y="1148325" x="997500"/>
            <a:ext cy="3987900" cx="601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b="1" sz="1800" lang="en-US">
                <a:solidFill>
                  <a:schemeClr val="dk1"/>
                </a:solidFill>
              </a:rPr>
              <a:t>Übersicht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Hauptprobleme der ersten Iteration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Möglichkeiten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Unsere Lösung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Techniken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WebSockets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Datenbanken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Logging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Modellierung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GUI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Zeitplan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5427550" x="8558200"/>
            <a:ext cy="474000" cx="54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/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63" name="Shape 63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4" name="Shape 64"/>
          <p:cNvSpPr txBox="1"/>
          <p:nvPr/>
        </p:nvSpPr>
        <p:spPr>
          <a:xfrm>
            <a:off y="366600" x="997500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Übersicht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6" name="Shape 66"/>
          <p:cNvSpPr txBox="1"/>
          <p:nvPr/>
        </p:nvSpPr>
        <p:spPr>
          <a:xfrm>
            <a:off y="1148325" x="997500"/>
            <a:ext cy="3987900" cx="7656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2"/>
                </a:solidFill>
              </a:rPr>
              <a:t>Carduinodroid</a:t>
            </a:r>
            <a:r>
              <a:rPr sz="1800" lang="en-US">
                <a:solidFill>
                  <a:schemeClr val="dk1"/>
                </a:solidFill>
              </a:rPr>
              <a:t>: Modellfahrzeug, welches um ein Arduino Mikrocontrollerboard und ein Android Smartphone erweitert wurde</a:t>
            </a:r>
          </a:p>
          <a:p>
            <a:r>
              <a:t/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Vorgängerprojekt entwickelte einen Desktop Client und damit verbunden eine grundsätzliche Kommunikationsschnittstelle</a:t>
            </a:r>
          </a:p>
          <a:p>
            <a:r>
              <a:t/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Entwicklung einer Webseite zur Steuerung des Carduinodroids von einem beliebigen Computer aus</a:t>
            </a:r>
          </a:p>
          <a:p>
            <a:r>
              <a:t/>
            </a:r>
          </a:p>
        </p:txBody>
      </p:sp>
      <p:sp>
        <p:nvSpPr>
          <p:cNvPr id="67" name="Shape 67"/>
          <p:cNvSpPr txBox="1"/>
          <p:nvPr/>
        </p:nvSpPr>
        <p:spPr>
          <a:xfrm>
            <a:off y="5427550" x="8558200"/>
            <a:ext cy="474000" cx="54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/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74" name="Shape 74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5" name="Shape 75"/>
          <p:cNvSpPr txBox="1"/>
          <p:nvPr/>
        </p:nvSpPr>
        <p:spPr>
          <a:xfrm>
            <a:off y="366600" x="997500"/>
            <a:ext cy="457200" cx="586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Gliederung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77" name="Shape 77"/>
          <p:cNvSpPr txBox="1"/>
          <p:nvPr/>
        </p:nvSpPr>
        <p:spPr>
          <a:xfrm>
            <a:off y="1148325" x="997500"/>
            <a:ext cy="3987900" cx="601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Übersicht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b="1" sz="1800" lang="en-US">
                <a:solidFill>
                  <a:schemeClr val="dk1"/>
                </a:solidFill>
              </a:rPr>
              <a:t>Hauptprobleme der ersten Iteration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Möglichkeiten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Unsere Lösung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Techniken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WebSockets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Datenbanken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Logging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Modellierung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GUI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Zeitplan</a:t>
            </a:r>
          </a:p>
          <a:p>
            <a:r>
              <a:t/>
            </a:r>
          </a:p>
        </p:txBody>
      </p:sp>
      <p:sp>
        <p:nvSpPr>
          <p:cNvPr id="78" name="Shape 78"/>
          <p:cNvSpPr txBox="1"/>
          <p:nvPr/>
        </p:nvSpPr>
        <p:spPr>
          <a:xfrm>
            <a:off y="5427550" x="8558200"/>
            <a:ext cy="474000" cx="54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/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85" name="Shape 85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6" name="Shape 86"/>
          <p:cNvSpPr txBox="1"/>
          <p:nvPr/>
        </p:nvSpPr>
        <p:spPr>
          <a:xfrm>
            <a:off y="366600" x="997500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Umsetzung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88" name="Shape 88"/>
          <p:cNvSpPr txBox="1"/>
          <p:nvPr/>
        </p:nvSpPr>
        <p:spPr>
          <a:xfrm>
            <a:off y="1148325" x="997500"/>
            <a:ext cy="3987900" cx="7480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b="1" sz="2400" lang="en-US">
                <a:solidFill>
                  <a:schemeClr val="dk1"/>
                </a:solidFill>
              </a:rPr>
              <a:t>Problem:</a:t>
            </a:r>
          </a:p>
          <a:p>
            <a:pPr rtl="0" lvl="0">
              <a:lnSpc>
                <a:spcPct val="115000"/>
              </a:lnSpc>
              <a:buNone/>
            </a:pPr>
            <a:r>
              <a:rPr sz="1800" lang="en-US">
                <a:solidFill>
                  <a:schemeClr val="dk1"/>
                </a:solidFill>
              </a:rPr>
              <a:t>Standard HTML-Server arbeitet nur auf </a:t>
            </a:r>
            <a:r>
              <a:rPr sz="1800" lang="en-US">
                <a:solidFill>
                  <a:schemeClr val="dk2"/>
                </a:solidFill>
              </a:rPr>
              <a:t>Anfrage</a:t>
            </a:r>
            <a:r>
              <a:rPr sz="1800" lang="en-US">
                <a:solidFill>
                  <a:schemeClr val="dk1"/>
                </a:solidFill>
              </a:rPr>
              <a:t>	</a:t>
            </a:r>
          </a:p>
          <a:p>
            <a:pPr algn="ctr" rtl="0" lvl="0">
              <a:lnSpc>
                <a:spcPct val="115000"/>
              </a:lnSpc>
              <a:buNone/>
            </a:pPr>
            <a:r>
              <a:rPr sz="1800" lang="en-US">
                <a:solidFill>
                  <a:schemeClr val="dk1"/>
                </a:solidFill>
              </a:rPr>
              <a:t>vs.</a:t>
            </a:r>
          </a:p>
          <a:p>
            <a:pPr algn="r" rtl="0" lvl="0">
              <a:lnSpc>
                <a:spcPct val="115000"/>
              </a:lnSpc>
              <a:buNone/>
            </a:pPr>
            <a:r>
              <a:rPr sz="1800" lang="en-US">
                <a:solidFill>
                  <a:schemeClr val="dk2"/>
                </a:solidFill>
              </a:rPr>
              <a:t>stetige </a:t>
            </a:r>
            <a:r>
              <a:rPr sz="1800" lang="en-US">
                <a:solidFill>
                  <a:schemeClr val="dk1"/>
                </a:solidFill>
              </a:rPr>
              <a:t>Verbindung zum Carduinodroid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b="1" sz="2400" lang="en-US">
                <a:solidFill>
                  <a:schemeClr val="dk1"/>
                </a:solidFill>
              </a:rPr>
              <a:t>Mögliche Realisierungen:</a:t>
            </a:r>
          </a:p>
          <a:p>
            <a:pPr rtl="0" lvl="0" indent="-317500" marL="457200">
              <a:buClr>
                <a:schemeClr val="dk1"/>
              </a:buClr>
              <a:buSzPct val="77777"/>
              <a:buFont typeface="Arial"/>
              <a:buAutoNum type="arabicPeriod"/>
            </a:pPr>
            <a:r>
              <a:rPr sz="1800" lang="en-US">
                <a:solidFill>
                  <a:schemeClr val="dk1"/>
                </a:solidFill>
              </a:rPr>
              <a:t>Hintergrundprogramm (Daemon)</a:t>
            </a:r>
          </a:p>
          <a:p>
            <a:pPr rtl="0" lvl="0" indent="-317500" marL="457200">
              <a:buClr>
                <a:schemeClr val="dk1"/>
              </a:buClr>
              <a:buSzPct val="77777"/>
              <a:buFont typeface="Arial"/>
              <a:buAutoNum type="arabicPeriod"/>
            </a:pPr>
            <a:r>
              <a:rPr sz="1800" lang="en-US">
                <a:solidFill>
                  <a:schemeClr val="dk1"/>
                </a:solidFill>
              </a:rPr>
              <a:t>PHP-Extension</a:t>
            </a:r>
          </a:p>
          <a:p>
            <a:pPr rtl="0" lvl="0" indent="-317500" marL="457200">
              <a:buClr>
                <a:schemeClr val="dk1"/>
              </a:buClr>
              <a:buSzPct val="77777"/>
              <a:buFont typeface="Arial"/>
              <a:buAutoNum type="arabicPeriod"/>
            </a:pPr>
            <a:r>
              <a:rPr sz="1800" lang="en-US">
                <a:solidFill>
                  <a:schemeClr val="dk1"/>
                </a:solidFill>
              </a:rPr>
              <a:t>Java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y="5427550" x="8558200"/>
            <a:ext cy="474000" cx="54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/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96" name="Shape 96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7" name="Shape 97"/>
          <p:cNvSpPr txBox="1"/>
          <p:nvPr/>
        </p:nvSpPr>
        <p:spPr>
          <a:xfrm>
            <a:off y="366600" x="997500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Umsetzung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99" name="Shape 99"/>
          <p:cNvSpPr txBox="1"/>
          <p:nvPr/>
        </p:nvSpPr>
        <p:spPr>
          <a:xfrm>
            <a:off y="1166300" x="997500"/>
            <a:ext cy="1727099" cx="7120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b="1" sz="2400" lang="en-US">
                <a:solidFill>
                  <a:schemeClr val="dk1"/>
                </a:solidFill>
              </a:rPr>
              <a:t>Unsere Lösung: Java</a:t>
            </a:r>
          </a:p>
          <a:p>
            <a:r>
              <a:t/>
            </a:r>
          </a:p>
          <a:p>
            <a:pPr rtl="0" lvl="0" indent="-317500" marL="457200">
              <a:buClr>
                <a:schemeClr val="dk1"/>
              </a:buClr>
              <a:buSzPct val="77777"/>
              <a:buFont typeface="Arial"/>
              <a:buAutoNum type="arabicPeriod"/>
            </a:pPr>
            <a:r>
              <a:rPr sz="1800" lang="en-US">
                <a:solidFill>
                  <a:schemeClr val="dk1"/>
                </a:solidFill>
              </a:rPr>
              <a:t>Vorgängerprojekt ist in Java geschrieben</a:t>
            </a:r>
          </a:p>
          <a:p>
            <a:pPr rtl="0" lvl="0" indent="-317500" marL="457200">
              <a:buClr>
                <a:schemeClr val="dk1"/>
              </a:buClr>
              <a:buSzPct val="77777"/>
              <a:buFont typeface="Arial"/>
              <a:buAutoNum type="arabicPeriod"/>
            </a:pPr>
            <a:r>
              <a:rPr sz="1800" lang="en-US">
                <a:solidFill>
                  <a:schemeClr val="dk1"/>
                </a:solidFill>
              </a:rPr>
              <a:t>Modell-View-Controller war Vorlage </a:t>
            </a:r>
          </a:p>
          <a:p>
            <a:pPr rtl="0" lvl="0" indent="-317500" marL="457200">
              <a:buClr>
                <a:schemeClr val="dk1"/>
              </a:buClr>
              <a:buSzPct val="77777"/>
              <a:buFont typeface="Arial"/>
              <a:buAutoNum type="arabicPeriod"/>
            </a:pPr>
            <a:r>
              <a:rPr sz="1800" lang="en-US">
                <a:solidFill>
                  <a:schemeClr val="dk1"/>
                </a:solidFill>
              </a:rPr>
              <a:t>gelungene Trennung von verschiedenen Codeblöcken</a:t>
            </a:r>
          </a:p>
          <a:p>
            <a:r>
              <a:t/>
            </a:r>
          </a:p>
          <a:p>
            <a:r>
              <a:t/>
            </a:r>
          </a:p>
        </p:txBody>
      </p:sp>
      <p:cxnSp>
        <p:nvCxnSpPr>
          <p:cNvPr id="100" name="Shape 100"/>
          <p:cNvCxnSpPr/>
          <p:nvPr/>
        </p:nvCxnSpPr>
        <p:spPr>
          <a:xfrm>
            <a:off y="3113200" x="997500"/>
            <a:ext cy="0" cx="395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1" name="Shape 101"/>
          <p:cNvSpPr txBox="1"/>
          <p:nvPr/>
        </p:nvSpPr>
        <p:spPr>
          <a:xfrm>
            <a:off y="2893400" x="1431993"/>
            <a:ext cy="1608900" cx="6808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-US">
                <a:solidFill>
                  <a:schemeClr val="dk1"/>
                </a:solidFill>
              </a:rPr>
              <a:t>Migration des bestehenden Codes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Netzwerkcode kann ohne großen Aufwand übernommen werden</a:t>
            </a:r>
          </a:p>
          <a:p>
            <a:r>
              <a:t/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(alte) GUI-Elemente können leicht entfernt werden</a:t>
            </a:r>
          </a:p>
          <a:p>
            <a:r>
              <a:t/>
            </a:r>
          </a:p>
          <a:p>
            <a:pPr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neue Schnittstellen müssen erstellt werden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y="5427550" x="8558200"/>
            <a:ext cy="474000" cx="54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/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109" name="Shape 109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10" name="Shape 110"/>
          <p:cNvSpPr txBox="1"/>
          <p:nvPr/>
        </p:nvSpPr>
        <p:spPr>
          <a:xfrm>
            <a:off y="366600" x="997500"/>
            <a:ext cy="457200" cx="586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Gliederung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12" name="Shape 112"/>
          <p:cNvSpPr txBox="1"/>
          <p:nvPr/>
        </p:nvSpPr>
        <p:spPr>
          <a:xfrm>
            <a:off y="1148325" x="997500"/>
            <a:ext cy="3987900" cx="601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Übersicht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Hauptprobleme der ersten Iteration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Möglichkeiten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Unsere Lösung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b="1" sz="1800" lang="en-US">
                <a:solidFill>
                  <a:schemeClr val="dk1"/>
                </a:solidFill>
              </a:rPr>
              <a:t>Techniken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WebSockets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Datenbanken</a:t>
            </a:r>
          </a:p>
          <a:p>
            <a:pPr rtl="0" lvl="1" indent="-317500" marL="914400">
              <a:lnSpc>
                <a:spcPct val="115000"/>
              </a:lnSpc>
              <a:buClr>
                <a:schemeClr val="dk1"/>
              </a:buClr>
              <a:buSzPct val="77777"/>
              <a:buFont typeface="Courier New"/>
              <a:buChar char="o"/>
            </a:pPr>
            <a:r>
              <a:rPr sz="1800" lang="en-US">
                <a:solidFill>
                  <a:schemeClr val="dk1"/>
                </a:solidFill>
              </a:rPr>
              <a:t>Logging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Modellierung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GUI</a:t>
            </a:r>
          </a:p>
          <a:p>
            <a:pPr rtl="0" lvl="0" indent="-317500" marL="457200">
              <a:lnSpc>
                <a:spcPct val="115000"/>
              </a:lnSpc>
              <a:buClr>
                <a:schemeClr val="dk1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Zeitplan</a:t>
            </a:r>
          </a:p>
          <a:p>
            <a:r>
              <a:t/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5427550" x="8558200"/>
            <a:ext cy="474000" cx="54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/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/>
        </p:nvSpPr>
        <p:spPr>
          <a:xfrm>
            <a:off y="6111350" x="5405900"/>
            <a:ext cy="457200" cx="174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-US">
                <a:solidFill>
                  <a:schemeClr val="accent3"/>
                </a:solidFill>
              </a:rPr>
              <a:t>16.06.2013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y="6062000" x="3331700"/>
            <a:ext cy="555899" cx="1527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Michael Röding</a:t>
            </a:r>
          </a:p>
          <a:p>
            <a:pPr rtl="0" lvl="0">
              <a:buNone/>
            </a:pPr>
            <a:r>
              <a:rPr lang="en-US">
                <a:solidFill>
                  <a:schemeClr val="accent3"/>
                </a:solidFill>
              </a:rPr>
              <a:t>Christoph Braun</a:t>
            </a:r>
          </a:p>
        </p:txBody>
      </p:sp>
      <p:sp>
        <p:nvSpPr>
          <p:cNvPr id="120" name="Shape 120"/>
          <p:cNvSpPr/>
          <p:nvPr/>
        </p:nvSpPr>
        <p:spPr>
          <a:xfrm>
            <a:off y="6020875" x="116338"/>
            <a:ext cy="687367" cx="23313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1" name="Shape 121"/>
          <p:cNvSpPr txBox="1"/>
          <p:nvPr/>
        </p:nvSpPr>
        <p:spPr>
          <a:xfrm>
            <a:off y="366600" x="997500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200" lang="en-US">
                <a:solidFill>
                  <a:schemeClr val="accent5"/>
                </a:solidFill>
              </a:rPr>
              <a:t>Techniken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y="1512550" x="633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23" name="Shape 123"/>
          <p:cNvSpPr txBox="1"/>
          <p:nvPr/>
        </p:nvSpPr>
        <p:spPr>
          <a:xfrm>
            <a:off y="1148325" x="997500"/>
            <a:ext cy="3987900" cx="6019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b="1" sz="2400" lang="en-US">
                <a:solidFill>
                  <a:schemeClr val="dk1"/>
                </a:solidFill>
              </a:rPr>
              <a:t>WebSockets</a:t>
            </a:r>
          </a:p>
          <a:p>
            <a:r>
              <a:t/>
            </a:r>
          </a:p>
          <a:p>
            <a:pPr rtl="0" lvl="0" indent="-317500" marL="457200">
              <a:buClr>
                <a:srgbClr val="000000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ständige bidirektionale Kommunikation zwischen Browser und Webserver</a:t>
            </a:r>
          </a:p>
          <a:p>
            <a:r>
              <a:t/>
            </a:r>
          </a:p>
          <a:p>
            <a:pPr rtl="0" lvl="0" indent="-317500" marL="457200">
              <a:buClr>
                <a:srgbClr val="000000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werden von jedem aktuellen (auch mobilen) Browser unterstützt</a:t>
            </a:r>
          </a:p>
          <a:p>
            <a:r>
              <a:t/>
            </a:r>
          </a:p>
          <a:p>
            <a:pPr rtl="0" lvl="0" indent="-317500" marL="457200">
              <a:buClr>
                <a:srgbClr val="000000"/>
              </a:buClr>
              <a:buSzPct val="129629"/>
              <a:buFont typeface="Arial"/>
              <a:buChar char="•"/>
            </a:pPr>
            <a:r>
              <a:rPr sz="1800" lang="en-US">
                <a:solidFill>
                  <a:schemeClr val="dk1"/>
                </a:solidFill>
              </a:rPr>
              <a:t>viele verschiedene Implementierungen für verschiedene Toolkits / Frameworks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y="5427550" x="8558200"/>
            <a:ext cy="474000" cx="547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-US"/>
              <a:t>7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Leere Präsentation 1">
      <a:dk1>
        <a:srgbClr val="003359"/>
      </a:dk1>
      <a:lt1>
        <a:srgbClr val="FFFFFF"/>
      </a:lt1>
      <a:dk2>
        <a:srgbClr val="FF7900"/>
      </a:dk2>
      <a:lt2>
        <a:srgbClr val="808080"/>
      </a:lt2>
      <a:accent1>
        <a:srgbClr val="B4DCDC"/>
      </a:accent1>
      <a:accent2>
        <a:srgbClr val="FF7900"/>
      </a:accent2>
      <a:accent3>
        <a:srgbClr val="FFFFFF"/>
      </a:accent3>
      <a:accent4>
        <a:srgbClr val="B4DCDC"/>
      </a:accent4>
      <a:accent5>
        <a:srgbClr val="FF7900"/>
      </a:accent5>
      <a:accent6>
        <a:srgbClr val="FFFFFF"/>
      </a:accent6>
      <a:hlink>
        <a:srgbClr val="00747A"/>
      </a:hlink>
      <a:folHlink>
        <a:srgbClr val="78B6A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