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buNone/>
            </a:pPr>
            <a:r>
              <a:rPr lang="de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276600" y="6324600"/>
            <a:ext cx="12954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066800" y="6324600"/>
            <a:ext cx="10667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l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315200" y="6116637"/>
            <a:ext cx="1295400" cy="4349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6" name="Shape 36"/>
          <p:cNvSpPr txBox="1"/>
          <p:nvPr/>
        </p:nvSpPr>
        <p:spPr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066800" y="6324600"/>
            <a:ext cx="10667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l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276600" y="6324600"/>
            <a:ext cx="12954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2819400"/>
            <a:ext cx="457200" cy="3124199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0" y="3124200"/>
            <a:ext cx="457200" cy="76199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0" y="381000"/>
            <a:ext cx="457200" cy="76199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0" y="5867400"/>
            <a:ext cx="457200" cy="76199"/>
          </a:xfrm>
          <a:prstGeom prst="rect">
            <a:avLst/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81800"/>
            <a:ext cx="9144000" cy="76199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6781800"/>
            <a:ext cx="9144000" cy="0"/>
          </a:xfrm>
          <a:prstGeom prst="straightConnector1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" name="Shape 47"/>
          <p:cNvSpPr txBox="1"/>
          <p:nvPr/>
        </p:nvSpPr>
        <p:spPr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0" y="1219200"/>
            <a:ext cx="457200" cy="152399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0" y="5257800"/>
            <a:ext cx="457200" cy="152399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58" name="Shape 58"/>
          <p:cNvSpPr/>
          <p:nvPr/>
        </p:nvSpPr>
        <p:spPr>
          <a:xfrm>
            <a:off x="1017925" y="1278700"/>
            <a:ext cx="7573725" cy="32172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73" name="Shape 173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4" name="Shape 174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/>
              <a:t>9</a:t>
            </a:r>
            <a:endParaRPr lang="de" dirty="0"/>
          </a:p>
        </p:txBody>
      </p:sp>
      <p:sp>
        <p:nvSpPr>
          <p:cNvPr id="175" name="Shape 175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868825" y="12925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Problem: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TimerTasks können nicht von innen heraus neu aufgerufen werden</a:t>
            </a:r>
          </a:p>
          <a:p>
            <a:endParaRPr/>
          </a:p>
          <a:p>
            <a:endParaRPr/>
          </a:p>
          <a:p>
            <a:endParaRPr/>
          </a:p>
          <a:p>
            <a:pPr lvl="0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Lösung:</a:t>
            </a:r>
          </a:p>
          <a:p>
            <a:pPr lvl="0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Dummy Objekt ruft neuen TimerTask auf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86" name="Shape 186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7" name="Shape 187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10</a:t>
            </a:r>
            <a:endParaRPr lang="de" dirty="0"/>
          </a:p>
        </p:txBody>
      </p:sp>
      <p:sp>
        <p:nvSpPr>
          <p:cNvPr id="188" name="Shape 188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de" b="1">
                <a:solidFill>
                  <a:srgbClr val="7F0055"/>
                </a:solidFill>
              </a:rPr>
              <a:t>public class</a:t>
            </a:r>
            <a:r>
              <a:rPr lang="de"/>
              <a:t> Dummy </a:t>
            </a:r>
            <a:r>
              <a:rPr lang="de" b="1">
                <a:solidFill>
                  <a:srgbClr val="7F0055"/>
                </a:solidFill>
              </a:rPr>
              <a:t>extends</a:t>
            </a:r>
            <a:r>
              <a:rPr lang="de"/>
              <a:t> TimerTask {</a:t>
            </a:r>
          </a:p>
          <a:p>
            <a:endParaRPr/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 b="1">
                <a:solidFill>
                  <a:srgbClr val="7F0055"/>
                </a:solidFill>
              </a:rPr>
              <a:t>private</a:t>
            </a:r>
            <a:r>
              <a:rPr lang="de"/>
              <a:t> TimerTask </a:t>
            </a:r>
            <a:r>
              <a:rPr lang="de">
                <a:solidFill>
                  <a:srgbClr val="0000C0"/>
                </a:solidFill>
              </a:rPr>
              <a:t>tt</a:t>
            </a:r>
            <a:r>
              <a:rPr lang="de"/>
              <a:t> = </a:t>
            </a:r>
            <a:r>
              <a:rPr lang="de" b="1">
                <a:solidFill>
                  <a:srgbClr val="7F0055"/>
                </a:solidFill>
              </a:rPr>
              <a:t>null</a:t>
            </a:r>
            <a:r>
              <a:rPr lang="de"/>
              <a:t>;</a:t>
            </a:r>
          </a:p>
          <a:p>
            <a:endParaRPr/>
          </a:p>
          <a:p>
            <a:pPr lvl="0" indent="457200" rtl="0">
              <a:lnSpc>
                <a:spcPct val="115000"/>
              </a:lnSpc>
              <a:buNone/>
            </a:pPr>
            <a:r>
              <a:rPr lang="de" b="1">
                <a:solidFill>
                  <a:srgbClr val="7F0055"/>
                </a:solidFill>
              </a:rPr>
              <a:t>public</a:t>
            </a:r>
            <a:r>
              <a:rPr lang="de"/>
              <a:t> Dummy(TimerTask tt) {		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 b="1">
                <a:solidFill>
                  <a:srgbClr val="7F0055"/>
                </a:solidFill>
              </a:rPr>
              <a:t>this</a:t>
            </a:r>
            <a:r>
              <a:rPr lang="de"/>
              <a:t>.</a:t>
            </a:r>
            <a:r>
              <a:rPr lang="de">
                <a:solidFill>
                  <a:srgbClr val="0000C0"/>
                </a:solidFill>
              </a:rPr>
              <a:t>tt</a:t>
            </a:r>
            <a:r>
              <a:rPr lang="de"/>
              <a:t> = tt;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/>
              <a:t>	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/>
              <a:t>	</a:t>
            </a:r>
          </a:p>
          <a:p>
            <a:pPr lvl="0" indent="457200" rtl="0">
              <a:lnSpc>
                <a:spcPct val="115000"/>
              </a:lnSpc>
              <a:buNone/>
            </a:pPr>
            <a:r>
              <a:rPr lang="de">
                <a:solidFill>
                  <a:srgbClr val="646464"/>
                </a:solidFill>
              </a:rPr>
              <a:t>@Override</a:t>
            </a:r>
            <a:r>
              <a:rPr lang="de"/>
              <a:t>	</a:t>
            </a:r>
          </a:p>
          <a:p>
            <a:pPr lvl="0" indent="457200" rtl="0">
              <a:lnSpc>
                <a:spcPct val="115000"/>
              </a:lnSpc>
              <a:buNone/>
            </a:pPr>
            <a:r>
              <a:rPr lang="de" b="1">
                <a:solidFill>
                  <a:srgbClr val="7F0055"/>
                </a:solidFill>
              </a:rPr>
              <a:t>public</a:t>
            </a:r>
            <a:r>
              <a:rPr lang="de"/>
              <a:t> </a:t>
            </a:r>
            <a:r>
              <a:rPr lang="de" b="1">
                <a:solidFill>
                  <a:srgbClr val="7F0055"/>
                </a:solidFill>
              </a:rPr>
              <a:t>void</a:t>
            </a:r>
            <a:r>
              <a:rPr lang="de"/>
              <a:t> run()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>
                <a:solidFill>
                  <a:srgbClr val="0000C0"/>
                </a:solidFill>
              </a:rPr>
              <a:t>tt</a:t>
            </a:r>
            <a:r>
              <a:rPr lang="de"/>
              <a:t>.run();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/>
              <a:t>	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/>
              <a:t>}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99" name="Shape 199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00" name="Shape 200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11</a:t>
            </a:r>
            <a:endParaRPr lang="de" dirty="0"/>
          </a:p>
        </p:txBody>
      </p:sp>
      <p:sp>
        <p:nvSpPr>
          <p:cNvPr id="201" name="Shape 201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4375"/>
              <a:buFont typeface="Arial"/>
              <a:buNone/>
            </a:pPr>
            <a:r>
              <a:rPr lang="de" sz="3200" b="1">
                <a:solidFill>
                  <a:srgbClr val="FF7900"/>
                </a:solidFill>
              </a:rPr>
              <a:t>Gliederung</a:t>
            </a:r>
          </a:p>
          <a:p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Übersicht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Umsetzung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Probleme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Lösungen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 b="1">
                <a:solidFill>
                  <a:srgbClr val="003359"/>
                </a:solidFill>
              </a:rPr>
              <a:t>Ergebnisse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 b="1">
                <a:solidFill>
                  <a:srgbClr val="003359"/>
                </a:solidFill>
              </a:rPr>
              <a:t>GUI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Logging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Zeitplan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12" name="Shape 212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3" name="Shape 213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12</a:t>
            </a:r>
            <a:endParaRPr lang="de" dirty="0"/>
          </a:p>
        </p:txBody>
      </p:sp>
      <p:sp>
        <p:nvSpPr>
          <p:cNvPr id="214" name="Shape 214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94800" y="980728"/>
            <a:ext cx="7222800" cy="48581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26" name="Shape 226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27" name="Shape 227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13</a:t>
            </a:r>
            <a:endParaRPr lang="de" dirty="0"/>
          </a:p>
        </p:txBody>
      </p:sp>
      <p:sp>
        <p:nvSpPr>
          <p:cNvPr id="228" name="Shape 228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75725" y="1075100"/>
            <a:ext cx="8652201" cy="41864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40" name="Shape 240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1" name="Shape 241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14</a:t>
            </a:r>
            <a:endParaRPr lang="de" dirty="0"/>
          </a:p>
        </p:txBody>
      </p:sp>
      <p:sp>
        <p:nvSpPr>
          <p:cNvPr id="242" name="Shape 242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382275" y="1610250"/>
            <a:ext cx="6665675" cy="33030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54" name="Shape 254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5" name="Shape 255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15</a:t>
            </a:r>
            <a:endParaRPr lang="de" dirty="0"/>
          </a:p>
        </p:txBody>
      </p:sp>
      <p:sp>
        <p:nvSpPr>
          <p:cNvPr id="256" name="Shape 256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4375"/>
              <a:buFont typeface="Arial"/>
              <a:buNone/>
            </a:pPr>
            <a:r>
              <a:rPr lang="de" sz="3200" b="1">
                <a:solidFill>
                  <a:srgbClr val="FF7900"/>
                </a:solidFill>
              </a:rPr>
              <a:t>Gliederung</a:t>
            </a:r>
          </a:p>
          <a:p>
            <a:endParaRPr/>
          </a:p>
          <a:p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Übersicht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Umsetzung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Probleme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Lösungen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Ergebnisse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GUI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 b="1">
                <a:solidFill>
                  <a:srgbClr val="003359"/>
                </a:solidFill>
              </a:rPr>
              <a:t>Logging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Zeitplan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67" name="Shape 267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8" name="Shape 268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16</a:t>
            </a:r>
            <a:endParaRPr lang="de" dirty="0"/>
          </a:p>
        </p:txBody>
      </p:sp>
      <p:sp>
        <p:nvSpPr>
          <p:cNvPr id="269" name="Shape 269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  <a:p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Logging</a:t>
            </a:r>
          </a:p>
          <a:p>
            <a:endParaRPr/>
          </a:p>
          <a:p>
            <a:pPr lvl="0" rtl="0">
              <a:lnSpc>
                <a:spcPct val="115000"/>
              </a:lnSpc>
              <a:buNone/>
            </a:pPr>
            <a:r>
              <a:rPr lang="de" sz="1800" u="sng">
                <a:solidFill>
                  <a:srgbClr val="003359"/>
                </a:solidFill>
              </a:rPr>
              <a:t>Pflichtenheft: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Benutzeraktionen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Benutzername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Zeitpunkt und Dauer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IP-Adresse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80" name="Shape 280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1" name="Shape 281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17</a:t>
            </a:r>
            <a:endParaRPr lang="de" dirty="0"/>
          </a:p>
        </p:txBody>
      </p:sp>
      <p:sp>
        <p:nvSpPr>
          <p:cNvPr id="282" name="Shape 282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  <a:p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Logging</a:t>
            </a:r>
          </a:p>
          <a:p>
            <a:endParaRPr/>
          </a:p>
          <a:p>
            <a:pPr lvl="0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momentaner Stand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Login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Benutzername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Zeitpunkt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IP-Adresse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Einreihen in Warteschlange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Benutzer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Zeitpunkt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Erhalten bzw. Abgeben des Fahrrechts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Benutzer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Zeitpunkt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293" name="Shape 293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4" name="Shape 294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18</a:t>
            </a:r>
            <a:endParaRPr lang="de" dirty="0"/>
          </a:p>
        </p:txBody>
      </p:sp>
      <p:sp>
        <p:nvSpPr>
          <p:cNvPr id="295" name="Shape 295"/>
          <p:cNvSpPr txBox="1"/>
          <p:nvPr/>
        </p:nvSpPr>
        <p:spPr>
          <a:xfrm>
            <a:off x="841800" y="3591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Ergebnisse</a:t>
            </a:r>
          </a:p>
          <a:p>
            <a:endParaRPr/>
          </a:p>
          <a:p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Logging</a:t>
            </a:r>
          </a:p>
          <a:p>
            <a:endParaRPr/>
          </a:p>
          <a:p>
            <a:pPr lvl="0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momentaner Stand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Logout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Benutzer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Zeitpunkt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GPS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Langitude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Longitude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Zeitintervall einstellbar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Chat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Absender</a:t>
            </a:r>
          </a:p>
          <a:p>
            <a:pPr marL="914400" lvl="1" indent="-317500" rtl="0">
              <a:lnSpc>
                <a:spcPct val="115000"/>
              </a:lnSpc>
              <a:buClr>
                <a:srgbClr val="000000"/>
              </a:buClr>
              <a:buSzPct val="77777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Nachricht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1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4375"/>
              <a:buFont typeface="Arial"/>
              <a:buNone/>
            </a:pPr>
            <a:r>
              <a:rPr lang="de" sz="3200" b="1">
                <a:solidFill>
                  <a:srgbClr val="FF7900"/>
                </a:solidFill>
              </a:rPr>
              <a:t>Gliederung</a:t>
            </a:r>
          </a:p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Übersicht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Umsetzung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Probleme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Lösungen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Ergebnisse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GUI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Logging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Zeitplan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306" name="Shape 306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7" name="Shape 307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19</a:t>
            </a:r>
            <a:endParaRPr lang="de" dirty="0"/>
          </a:p>
        </p:txBody>
      </p:sp>
      <p:sp>
        <p:nvSpPr>
          <p:cNvPr id="308" name="Shape 308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4375"/>
              <a:buFont typeface="Arial"/>
              <a:buNone/>
            </a:pPr>
            <a:r>
              <a:rPr lang="de" sz="3200" b="1">
                <a:solidFill>
                  <a:srgbClr val="FF7900"/>
                </a:solidFill>
              </a:rPr>
              <a:t>Gliederung</a:t>
            </a:r>
          </a:p>
          <a:p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Übersicht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Umsetzung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Probleme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Lösungen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Ergebnisse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GUI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Logging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 b="1">
                <a:solidFill>
                  <a:srgbClr val="003359"/>
                </a:solidFill>
              </a:rPr>
              <a:t>Zeitplan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319" name="Shape 319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0" name="Shape 320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20</a:t>
            </a:r>
            <a:endParaRPr lang="de" dirty="0"/>
          </a:p>
        </p:txBody>
      </p:sp>
      <p:sp>
        <p:nvSpPr>
          <p:cNvPr id="321" name="Shape 321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4375"/>
              <a:buFont typeface="Arial"/>
              <a:buNone/>
            </a:pPr>
            <a:r>
              <a:rPr lang="de" sz="3200" b="1">
                <a:solidFill>
                  <a:srgbClr val="FF7900"/>
                </a:solidFill>
              </a:rPr>
              <a:t>Zeitplan</a:t>
            </a:r>
          </a:p>
          <a:p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Testen der GUI (Buttons,Chat, Videoübertragung)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Überprüfung auf Fehler bei Ausführung von Buttons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Einstellung verschiedener Videoauflösungen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Testen der Ausrichtung der übertragenen Bilder 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Testen der Benutzer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korrekte Zugriffe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korrekt übergebene Rechte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Testen der Verbindung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Aufbau, Abbau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Timeout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332" name="Shape 332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33" name="Shape 333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 smtClean="0"/>
              <a:t>21</a:t>
            </a:r>
            <a:endParaRPr lang="de" dirty="0"/>
          </a:p>
        </p:txBody>
      </p:sp>
      <p:sp>
        <p:nvSpPr>
          <p:cNvPr id="334" name="Shape 334"/>
          <p:cNvSpPr txBox="1"/>
          <p:nvPr/>
        </p:nvSpPr>
        <p:spPr>
          <a:xfrm>
            <a:off x="841800" y="347425"/>
            <a:ext cx="7460399" cy="5004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de" sz="25000">
                <a:solidFill>
                  <a:srgbClr val="FF7900"/>
                </a:solidFill>
              </a:rPr>
              <a:t>?</a:t>
            </a:r>
          </a:p>
          <a:p>
            <a:pPr lvl="0" algn="ctr" rtl="0">
              <a:buNone/>
            </a:pPr>
            <a:r>
              <a:rPr lang="de" sz="3600">
                <a:solidFill>
                  <a:schemeClr val="dk2"/>
                </a:solidFill>
              </a:rPr>
              <a:t>Das war's.</a:t>
            </a:r>
          </a:p>
          <a:p>
            <a:pPr lvl="0" algn="ctr" rtl="0">
              <a:buNone/>
            </a:pPr>
            <a:r>
              <a:rPr lang="de" sz="3600">
                <a:solidFill>
                  <a:schemeClr val="dk2"/>
                </a:solidFill>
              </a:rPr>
              <a:t>Noch Fragen?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82" name="Shape 82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3" name="Shape 83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Übersicht</a:t>
            </a:r>
          </a:p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FF7900"/>
                </a:solidFill>
              </a:rPr>
              <a:t>Carduinodroid</a:t>
            </a:r>
            <a:r>
              <a:rPr lang="de" sz="1800">
                <a:solidFill>
                  <a:srgbClr val="003359"/>
                </a:solidFill>
              </a:rPr>
              <a:t>: Modellfahrzeug, welches um ein Arduino Mikrocontrollerboard und ein Android Smartphone erweitert wurde</a:t>
            </a:r>
          </a:p>
          <a:p>
            <a:endParaRPr/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Vorgängerprojekt entwickelte einen Desktop Client und damit verbunden eine grundsätzliche Kommunikationsschnittstelle</a:t>
            </a:r>
          </a:p>
          <a:p>
            <a:endParaRPr/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Entwicklung einer Webseite zur Steuerung des Carduinodroids von einem beliebigen Computer aus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95" name="Shape 95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6" name="Shape 96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3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Gliederung</a:t>
            </a:r>
          </a:p>
          <a:p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Übersicht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 b="1">
                <a:solidFill>
                  <a:srgbClr val="003359"/>
                </a:solidFill>
              </a:rPr>
              <a:t>Umsetzung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Probleme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Lösungen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Ergebnisse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GUI</a:t>
            </a:r>
          </a:p>
          <a:p>
            <a:pPr marL="914400" lvl="1" indent="-298450" rtl="0">
              <a:lnSpc>
                <a:spcPct val="115000"/>
              </a:lnSpc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de" sz="1800">
                <a:solidFill>
                  <a:srgbClr val="003359"/>
                </a:solidFill>
              </a:rPr>
              <a:t>Logging</a:t>
            </a:r>
          </a:p>
          <a:p>
            <a:pPr marL="457200" lvl="0" indent="-298450" rtl="0">
              <a:lnSpc>
                <a:spcPct val="115000"/>
              </a:lnSpc>
              <a:buClr>
                <a:srgbClr val="000000"/>
              </a:buClr>
              <a:buSzPct val="101851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Zeitplan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08" name="Shape 108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4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845675" y="12105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lang="de" sz="2400" b="1">
                <a:solidFill>
                  <a:srgbClr val="003359"/>
                </a:solidFill>
              </a:rPr>
              <a:t>Problem: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Website: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Java sollte nicht auf Website vorkommen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z.B. in UserListing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ohne Javacode kein Zugriff auf DB</a:t>
            </a:r>
          </a:p>
          <a:p>
            <a:endParaRPr/>
          </a:p>
          <a:p>
            <a:pPr lvl="0" rtl="0">
              <a:buNone/>
            </a:pPr>
            <a:r>
              <a:rPr lang="de" sz="2400" b="1">
                <a:solidFill>
                  <a:srgbClr val="003359"/>
                </a:solidFill>
              </a:rPr>
              <a:t>Lösung:</a:t>
            </a:r>
          </a:p>
          <a:p>
            <a:pPr lvl="0" rtl="0">
              <a:buNone/>
            </a:pPr>
            <a:r>
              <a:rPr lang="de" sz="1800">
                <a:solidFill>
                  <a:srgbClr val="003359"/>
                </a:solidFill>
              </a:rPr>
              <a:t>	- JSTL = Java Standard Tag Library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21" name="Shape 121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2" name="Shape 122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5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845675" y="12105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lang="de" sz="2400" b="1">
                <a:solidFill>
                  <a:srgbClr val="003359"/>
                </a:solidFill>
              </a:rPr>
              <a:t>Problem: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Tomcat Websockets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kaum vorhandene Dokumentation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keine vorhandene Tutorials für Einsteiger</a:t>
            </a:r>
          </a:p>
          <a:p>
            <a:endParaRPr/>
          </a:p>
          <a:p>
            <a:pPr lvl="0" rtl="0">
              <a:buNone/>
            </a:pPr>
            <a:r>
              <a:rPr lang="de" sz="2400" b="1">
                <a:solidFill>
                  <a:srgbClr val="003359"/>
                </a:solidFill>
              </a:rPr>
              <a:t>Lösung:</a:t>
            </a:r>
          </a:p>
          <a:p>
            <a:pPr lvl="0" rtl="0">
              <a:buNone/>
            </a:pPr>
            <a:r>
              <a:rPr lang="de" sz="1800">
                <a:solidFill>
                  <a:srgbClr val="003359"/>
                </a:solidFill>
              </a:rPr>
              <a:t>	- mühevolle Kleinstarbeit an verschiedenen Beispielen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34" name="Shape 134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5" name="Shape 135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/>
              <a:t>6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845675" y="12105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lang="de" sz="2400" b="1">
                <a:solidFill>
                  <a:srgbClr val="003359"/>
                </a:solidFill>
              </a:rPr>
              <a:t>Problem: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IPv4 vs IPv6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Datenbank anfangs für IPv4 ausgelegt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	- Tomcat-Session liefert IPv4 oder IPv6 je nach Situation</a:t>
            </a:r>
          </a:p>
          <a:p>
            <a:endParaRPr/>
          </a:p>
          <a:p>
            <a:pPr lvl="0" rtl="0">
              <a:buNone/>
            </a:pPr>
            <a:r>
              <a:rPr lang="de" sz="2400" b="1">
                <a:solidFill>
                  <a:srgbClr val="003359"/>
                </a:solidFill>
              </a:rPr>
              <a:t>Lösung:</a:t>
            </a:r>
          </a:p>
          <a:p>
            <a:pPr lvl="0" rtl="0">
              <a:buNone/>
            </a:pPr>
            <a:r>
              <a:rPr lang="de" sz="1800">
                <a:solidFill>
                  <a:srgbClr val="003359"/>
                </a:solidFill>
              </a:rPr>
              <a:t>	- Datenbank nimmt Adresse als String auf</a:t>
            </a:r>
          </a:p>
          <a:p>
            <a:pPr lvl="0" rtl="0">
              <a:buNone/>
            </a:pPr>
            <a:r>
              <a:rPr lang="de" sz="1800">
                <a:solidFill>
                  <a:srgbClr val="003359"/>
                </a:solidFill>
              </a:rPr>
              <a:t>	- beide IP-Varianten können so verarbeitet werden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47" name="Shape 147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8" name="Shape 148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/>
              <a:t>7</a:t>
            </a:r>
            <a:endParaRPr lang="de" dirty="0"/>
          </a:p>
        </p:txBody>
      </p:sp>
      <p:sp>
        <p:nvSpPr>
          <p:cNvPr id="149" name="Shape 149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Problem:</a:t>
            </a:r>
          </a:p>
          <a:p>
            <a:pPr lvl="0" algn="l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003359"/>
                </a:solidFill>
              </a:rPr>
              <a:t>CarController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de" sz="1800">
                <a:solidFill>
                  <a:srgbClr val="003359"/>
                </a:solidFill>
              </a:rPr>
              <a:t>	- darf nicht mehrmals erstellt werden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de" sz="2400" b="1">
                <a:solidFill>
                  <a:srgbClr val="003359"/>
                </a:solidFill>
              </a:rPr>
              <a:t>Lösung:</a:t>
            </a:r>
          </a:p>
          <a:p>
            <a:pPr marL="457200" lvl="0" indent="-317500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Singleton</a:t>
            </a:r>
          </a:p>
          <a:p>
            <a:pPr marL="457200" lvl="0" indent="-317500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Controller wird nur beim ersten initialisieren erstellt</a:t>
            </a:r>
          </a:p>
          <a:p>
            <a:pPr marL="457200" lvl="0" indent="-317500" rtl="0">
              <a:buClr>
                <a:srgbClr val="000000"/>
              </a:buClr>
              <a:buSzPct val="129629"/>
              <a:buFont typeface="Arial"/>
              <a:buChar char="•"/>
            </a:pPr>
            <a:r>
              <a:rPr lang="de" sz="1800">
                <a:solidFill>
                  <a:srgbClr val="003359"/>
                </a:solidFill>
              </a:rPr>
              <a:t>Danach wird immer nur dieses Objekt zurückgegeben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968625" y="6103937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200312" y="6019800"/>
            <a:ext cx="2110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Vincenz Vogel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600"/>
              <a:t>Alexander Rose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2133600" y="6324600"/>
            <a:ext cx="838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960225" y="6128175"/>
            <a:ext cx="10946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>
                <a:solidFill>
                  <a:srgbClr val="FFFFFF"/>
                </a:solidFill>
              </a:rPr>
              <a:t>20.06.2013</a:t>
            </a:r>
          </a:p>
        </p:txBody>
      </p:sp>
      <p:sp>
        <p:nvSpPr>
          <p:cNvPr id="160" name="Shape 160"/>
          <p:cNvSpPr/>
          <p:nvPr/>
        </p:nvSpPr>
        <p:spPr>
          <a:xfrm>
            <a:off x="146200" y="6000050"/>
            <a:ext cx="2577975" cy="71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 txBox="1"/>
          <p:nvPr/>
        </p:nvSpPr>
        <p:spPr>
          <a:xfrm>
            <a:off x="7993275" y="5352025"/>
            <a:ext cx="521400" cy="40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dirty="0"/>
              <a:t>8</a:t>
            </a:r>
            <a:endParaRPr lang="de" dirty="0"/>
          </a:p>
        </p:txBody>
      </p:sp>
      <p:sp>
        <p:nvSpPr>
          <p:cNvPr id="162" name="Shape 162"/>
          <p:cNvSpPr txBox="1"/>
          <p:nvPr/>
        </p:nvSpPr>
        <p:spPr>
          <a:xfrm>
            <a:off x="845675" y="347525"/>
            <a:ext cx="7460399" cy="62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e" sz="3200" b="1">
                <a:solidFill>
                  <a:srgbClr val="FF7900"/>
                </a:solidFill>
              </a:rPr>
              <a:t>Umsetzung</a:t>
            </a:r>
          </a:p>
          <a:p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68825" y="1216375"/>
            <a:ext cx="7865999" cy="3903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de" sz="2400" b="1">
                <a:solidFill>
                  <a:srgbClr val="003359"/>
                </a:solidFill>
              </a:rPr>
              <a:t>Singleton</a:t>
            </a:r>
          </a:p>
          <a:p>
            <a:endParaRPr/>
          </a:p>
          <a:p>
            <a:pPr lvl="0" rtl="0">
              <a:buNone/>
            </a:pPr>
            <a:r>
              <a:rPr lang="de" b="1">
                <a:solidFill>
                  <a:srgbClr val="7F0055"/>
                </a:solidFill>
              </a:rPr>
              <a:t>static </a:t>
            </a:r>
            <a:r>
              <a:rPr lang="de"/>
              <a:t>CarControllerWrapper </a:t>
            </a:r>
            <a:r>
              <a:rPr lang="de" i="1">
                <a:solidFill>
                  <a:srgbClr val="0000C0"/>
                </a:solidFill>
              </a:rPr>
              <a:t>ccw</a:t>
            </a:r>
            <a:r>
              <a:rPr lang="de"/>
              <a:t> = </a:t>
            </a:r>
            <a:r>
              <a:rPr lang="de" b="1">
                <a:solidFill>
                  <a:srgbClr val="7F0055"/>
                </a:solidFill>
              </a:rPr>
              <a:t>null</a:t>
            </a:r>
            <a:r>
              <a:rPr lang="de"/>
              <a:t>;</a:t>
            </a:r>
          </a:p>
          <a:p>
            <a:endParaRPr/>
          </a:p>
          <a:p>
            <a:pPr lvl="0" rtl="0">
              <a:lnSpc>
                <a:spcPct val="115000"/>
              </a:lnSpc>
              <a:buNone/>
            </a:pPr>
            <a:r>
              <a:rPr lang="de" b="1">
                <a:solidFill>
                  <a:srgbClr val="7F0055"/>
                </a:solidFill>
              </a:rPr>
              <a:t>public static</a:t>
            </a:r>
            <a:r>
              <a:rPr lang="de"/>
              <a:t> CarControllerWrapper getCarController(LogNG log) {</a:t>
            </a:r>
          </a:p>
          <a:p>
            <a:endParaRPr/>
          </a:p>
          <a:p>
            <a:pPr lvl="0" indent="457200" rtl="0">
              <a:lnSpc>
                <a:spcPct val="115000"/>
              </a:lnSpc>
              <a:buNone/>
            </a:pPr>
            <a:r>
              <a:rPr lang="de" b="1">
                <a:solidFill>
                  <a:srgbClr val="7F0055"/>
                </a:solidFill>
              </a:rPr>
              <a:t>if</a:t>
            </a:r>
            <a:r>
              <a:rPr lang="de"/>
              <a:t>(</a:t>
            </a:r>
            <a:r>
              <a:rPr lang="de" i="1">
                <a:solidFill>
                  <a:srgbClr val="0000C0"/>
                </a:solidFill>
              </a:rPr>
              <a:t>ccw</a:t>
            </a:r>
            <a:r>
              <a:rPr lang="de"/>
              <a:t> == </a:t>
            </a:r>
            <a:r>
              <a:rPr lang="de" b="1">
                <a:solidFill>
                  <a:srgbClr val="7F0055"/>
                </a:solidFill>
              </a:rPr>
              <a:t>null</a:t>
            </a:r>
            <a:r>
              <a:rPr lang="de"/>
              <a:t>){	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 i="1">
                <a:solidFill>
                  <a:srgbClr val="0000C0"/>
                </a:solidFill>
              </a:rPr>
              <a:t>ccw</a:t>
            </a:r>
            <a:r>
              <a:rPr lang="de"/>
              <a:t> = </a:t>
            </a:r>
            <a:r>
              <a:rPr lang="de" b="1">
                <a:solidFill>
                  <a:srgbClr val="7F0055"/>
                </a:solidFill>
              </a:rPr>
              <a:t>new</a:t>
            </a:r>
            <a:r>
              <a:rPr lang="de"/>
              <a:t> CarControllerWrapper(log);</a:t>
            </a:r>
          </a:p>
          <a:p>
            <a:pPr lvl="0" indent="457200" rtl="0">
              <a:lnSpc>
                <a:spcPct val="115000"/>
              </a:lnSpc>
              <a:buNone/>
            </a:pPr>
            <a:r>
              <a:rPr lang="de"/>
              <a:t>}		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 b="1">
                <a:solidFill>
                  <a:srgbClr val="7F0055"/>
                </a:solidFill>
              </a:rPr>
              <a:t>return</a:t>
            </a:r>
            <a:r>
              <a:rPr lang="de"/>
              <a:t> </a:t>
            </a:r>
            <a:r>
              <a:rPr lang="de" i="1">
                <a:solidFill>
                  <a:srgbClr val="0000C0"/>
                </a:solidFill>
              </a:rPr>
              <a:t>ccw</a:t>
            </a:r>
            <a:r>
              <a:rPr lang="de"/>
              <a:t>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de"/>
              <a:t>}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Leere Präsentation 1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B4DCDC"/>
      </a:accent4>
      <a:accent5>
        <a:srgbClr val="FF7900"/>
      </a:accent5>
      <a:accent6>
        <a:srgbClr val="FFFFFF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Bildschirmpräsentation (4:3)</PresentationFormat>
  <Paragraphs>319</Paragraphs>
  <Slides>22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/>
      <vt:lpstr/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Alexander Rose</cp:lastModifiedBy>
  <cp:revision>1</cp:revision>
  <dcterms:modified xsi:type="dcterms:W3CDTF">2013-06-18T23:01:55Z</dcterms:modified>
</cp:coreProperties>
</file>