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7" r:id="rId12"/>
    <p:sldId id="266" r:id="rId13"/>
    <p:sldId id="271" r:id="rId14"/>
    <p:sldId id="270" r:id="rId15"/>
    <p:sldId id="268" r:id="rId16"/>
    <p:sldId id="269"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070C0"/>
                </a:solidFill>
              </a:rPr>
              <a:t>AN IN-DEPTH ANALYSIS OF MISSING MARKS ISSUES IN THE UNIVERSITY OF ELDORET</a:t>
            </a:r>
          </a:p>
        </p:txBody>
      </p:sp>
      <p:sp>
        <p:nvSpPr>
          <p:cNvPr id="3" name="Subtitle 2"/>
          <p:cNvSpPr>
            <a:spLocks noGrp="1"/>
          </p:cNvSpPr>
          <p:nvPr>
            <p:ph type="subTitle" idx="1"/>
          </p:nvPr>
        </p:nvSpPr>
        <p:spPr>
          <a:xfrm>
            <a:off x="1507067" y="4050836"/>
            <a:ext cx="2502529" cy="1096899"/>
          </a:xfrm>
        </p:spPr>
        <p:txBody>
          <a:bodyPr>
            <a:normAutofit/>
          </a:bodyPr>
          <a:lstStyle/>
          <a:p>
            <a:r>
              <a:rPr lang="en-US" sz="3200" dirty="0" smtClean="0">
                <a:solidFill>
                  <a:srgbClr val="FF0000"/>
                </a:solidFill>
              </a:rPr>
              <a:t>PRESENTERS</a:t>
            </a:r>
            <a:r>
              <a:rPr lang="en-US" sz="2800" dirty="0" smtClean="0">
                <a:solidFill>
                  <a:srgbClr val="FF0000"/>
                </a:solidFill>
              </a:rPr>
              <a:t>  </a:t>
            </a:r>
            <a:endParaRPr lang="en-US" sz="28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09024053"/>
              </p:ext>
            </p:extLst>
          </p:nvPr>
        </p:nvGraphicFramePr>
        <p:xfrm>
          <a:off x="1343429" y="4559120"/>
          <a:ext cx="7594509" cy="2234916"/>
        </p:xfrm>
        <a:graphic>
          <a:graphicData uri="http://schemas.openxmlformats.org/drawingml/2006/table">
            <a:tbl>
              <a:tblPr firstRow="1" firstCol="1" bandRow="1">
                <a:tableStyleId>{5C22544A-7EE6-4342-B048-85BDC9FD1C3A}</a:tableStyleId>
              </a:tblPr>
              <a:tblGrid>
                <a:gridCol w="657292"/>
                <a:gridCol w="4426138"/>
                <a:gridCol w="2511079"/>
              </a:tblGrid>
              <a:tr h="436260">
                <a:tc>
                  <a:txBody>
                    <a:bodyPr/>
                    <a:lstStyle/>
                    <a:p>
                      <a:pPr marL="0" marR="0">
                        <a:lnSpc>
                          <a:spcPct val="107000"/>
                        </a:lnSpc>
                        <a:spcBef>
                          <a:spcPts val="0"/>
                        </a:spcBef>
                        <a:spcAft>
                          <a:spcPts val="0"/>
                        </a:spcAft>
                      </a:pPr>
                      <a:r>
                        <a:rPr lang="en-US" sz="1200" b="0" dirty="0">
                          <a:solidFill>
                            <a:srgbClr val="0070C0"/>
                          </a:solidFill>
                          <a:effectLst/>
                        </a:rPr>
                        <a:t>S/N</a:t>
                      </a:r>
                      <a:endParaRPr lang="en-US" sz="1100" b="0" dirty="0">
                        <a:solidFill>
                          <a:srgbClr val="0070C0"/>
                        </a:solidFill>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solidFill>
                            <a:srgbClr val="0070C0"/>
                          </a:solidFill>
                          <a:effectLst/>
                        </a:rPr>
                        <a:t>NAME</a:t>
                      </a:r>
                      <a:endParaRPr lang="en-US" sz="1100" b="1" dirty="0">
                        <a:solidFill>
                          <a:srgbClr val="0070C0"/>
                        </a:solidFill>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b="1" dirty="0">
                          <a:solidFill>
                            <a:srgbClr val="0070C0"/>
                          </a:solidFill>
                          <a:effectLst/>
                        </a:rPr>
                        <a:t>REG.NO</a:t>
                      </a:r>
                      <a:endParaRPr lang="en-US" sz="1100" b="1" dirty="0">
                        <a:solidFill>
                          <a:srgbClr val="0070C0"/>
                        </a:solidFill>
                        <a:effectLst/>
                        <a:latin typeface="Calibri" panose="020F0502020204030204" pitchFamily="34" charset="0"/>
                        <a:ea typeface="Yu Mincho"/>
                        <a:cs typeface="Times New Roman" panose="02020603050405020304" pitchFamily="18" charset="0"/>
                      </a:endParaRPr>
                    </a:p>
                  </a:txBody>
                  <a:tcPr marL="68580" marR="68580" marT="0" marB="0"/>
                </a:tc>
              </a:tr>
              <a:tr h="299776">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TIBERIUS ONCHIRI</a:t>
                      </a:r>
                      <a:endParaRPr lang="en-US" sz="1100" dirty="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AST/057/20</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r>
              <a:tr h="299776">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LORENA  ATIENO</a:t>
                      </a:r>
                      <a:endParaRPr lang="en-US" sz="1100" dirty="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AST/059/20</a:t>
                      </a:r>
                      <a:endParaRPr lang="en-US" sz="1100" dirty="0">
                        <a:effectLst/>
                        <a:latin typeface="Calibri" panose="020F0502020204030204" pitchFamily="34" charset="0"/>
                        <a:ea typeface="Yu Mincho"/>
                        <a:cs typeface="Times New Roman" panose="02020603050405020304" pitchFamily="18" charset="0"/>
                      </a:endParaRPr>
                    </a:p>
                  </a:txBody>
                  <a:tcPr marL="68580" marR="68580" marT="0" marB="0"/>
                </a:tc>
              </a:tr>
              <a:tr h="299776">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KIPROTICH KELVIN KOSKEI</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AST/060/20</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r>
              <a:tr h="299776">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MARY WANJIKU NJUGUNA</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AST/062/20</a:t>
                      </a:r>
                      <a:endParaRPr lang="en-US" sz="1100" dirty="0">
                        <a:effectLst/>
                        <a:latin typeface="Calibri" panose="020F0502020204030204" pitchFamily="34" charset="0"/>
                        <a:ea typeface="Yu Mincho"/>
                        <a:cs typeface="Times New Roman" panose="02020603050405020304" pitchFamily="18" charset="0"/>
                      </a:endParaRPr>
                    </a:p>
                  </a:txBody>
                  <a:tcPr marL="68580" marR="68580" marT="0" marB="0"/>
                </a:tc>
              </a:tr>
              <a:tr h="299776">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EMMANUEL LISECHE</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AST/063/20</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r>
              <a:tr h="299776">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ALICE CHONI NGOMBO</a:t>
                      </a:r>
                      <a:endParaRPr lang="en-US" sz="1100">
                        <a:effectLst/>
                        <a:latin typeface="Calibri" panose="020F0502020204030204" pitchFamily="34" charset="0"/>
                        <a:ea typeface="Yu Mincho"/>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AST/061/20</a:t>
                      </a:r>
                      <a:endParaRPr lang="en-US" sz="1100" dirty="0">
                        <a:effectLst/>
                        <a:latin typeface="Calibri" panose="020F0502020204030204" pitchFamily="34" charset="0"/>
                        <a:ea typeface="Yu Mincho"/>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2638736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20700"/>
          </a:xfrm>
        </p:spPr>
        <p:txBody>
          <a:bodyPr>
            <a:normAutofit fontScale="90000"/>
          </a:bodyPr>
          <a:lstStyle/>
          <a:p>
            <a:r>
              <a:rPr lang="en-US" b="1" dirty="0" smtClean="0"/>
              <a:t>           Gender </a:t>
            </a:r>
            <a:r>
              <a:rPr lang="en-US" b="1" dirty="0"/>
              <a:t>Rate</a:t>
            </a:r>
            <a:endParaRPr lang="en-US" dirty="0"/>
          </a:p>
        </p:txBody>
      </p:sp>
      <p:sp>
        <p:nvSpPr>
          <p:cNvPr id="3" name="Content Placeholder 2"/>
          <p:cNvSpPr>
            <a:spLocks noGrp="1"/>
          </p:cNvSpPr>
          <p:nvPr>
            <p:ph idx="1"/>
          </p:nvPr>
        </p:nvSpPr>
        <p:spPr>
          <a:xfrm>
            <a:off x="677334" y="419100"/>
            <a:ext cx="8596668" cy="6222999"/>
          </a:xfrm>
        </p:spPr>
        <p:txBody>
          <a:bodyPr/>
          <a:lstStyle/>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r>
              <a:rPr lang="en-US" dirty="0" smtClean="0"/>
              <a:t>From </a:t>
            </a:r>
            <a:r>
              <a:rPr lang="en-US" dirty="0"/>
              <a:t>the bar plots, it can be seen that there were fewer females as compared to males who participated in the missing marks survey.</a:t>
            </a:r>
          </a:p>
          <a:p>
            <a:r>
              <a:rPr lang="en-US" dirty="0"/>
              <a:t>Thus from this result, we find the proportions of males and females who participated in the study as follows. Thus there were about 46% female participants and 54% male participants. “(185/404)*100=46% female ”,(219/404)*100=54% male</a:t>
            </a:r>
            <a:r>
              <a:rPr lang="en-US" dirty="0" smtClean="0"/>
              <a:t>.</a:t>
            </a:r>
          </a:p>
          <a:p>
            <a:r>
              <a:rPr lang="en-US" dirty="0" smtClean="0"/>
              <a:t>The exact counts were as follows: </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2122" y="5640601"/>
            <a:ext cx="2423421" cy="1001498"/>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97262" y="573303"/>
            <a:ext cx="5376870" cy="3238499"/>
          </a:xfrm>
          <a:prstGeom prst="rect">
            <a:avLst/>
          </a:prstGeom>
        </p:spPr>
      </p:pic>
    </p:spTree>
    <p:extLst>
      <p:ext uri="{BB962C8B-B14F-4D97-AF65-F5344CB8AC3E}">
        <p14:creationId xmlns:p14="http://schemas.microsoft.com/office/powerpoint/2010/main" val="343543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Bar plot showing the percentage of responded factors causing missing marks</a:t>
            </a:r>
            <a:r>
              <a:rPr lang="en-US" dirty="0"/>
              <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809" y="1930400"/>
            <a:ext cx="4849859" cy="3881437"/>
          </a:xfrm>
          <a:prstGeom prst="rect">
            <a:avLst/>
          </a:prstGeom>
          <a:noFill/>
          <a:ln>
            <a:noFill/>
          </a:ln>
        </p:spPr>
      </p:pic>
      <p:sp>
        <p:nvSpPr>
          <p:cNvPr id="5" name="Rectangle 4"/>
          <p:cNvSpPr/>
          <p:nvPr/>
        </p:nvSpPr>
        <p:spPr>
          <a:xfrm>
            <a:off x="5092700" y="1930400"/>
            <a:ext cx="6096000" cy="3416320"/>
          </a:xfrm>
          <a:prstGeom prst="rect">
            <a:avLst/>
          </a:prstGeom>
        </p:spPr>
        <p:txBody>
          <a:bodyPr>
            <a:spAutoFit/>
          </a:bodyPr>
          <a:lstStyle/>
          <a:p>
            <a:pPr>
              <a:lnSpc>
                <a:spcPct val="150000"/>
              </a:lnSpc>
            </a:pPr>
            <a:r>
              <a:rPr lang="en-US" b="1" dirty="0">
                <a:latin typeface="Times New Roman" panose="02020603050405020304" pitchFamily="18" charset="0"/>
                <a:ea typeface="Yu Mincho"/>
                <a:cs typeface="Times New Roman" panose="02020603050405020304" pitchFamily="18" charset="0"/>
              </a:rPr>
              <a:t>A total of 114 out of 404 respondents perceived the administrative issues (omission of student’s details) as the main cause of students geeing missing marks. 101 respondents perceived that technical issue as the main cause, 79 respondents perceived that academic plagiarism as the main, 44 thought communication breakdown as the case, 39 perceived poor time management skills as the cause and 27 </a:t>
            </a:r>
            <a:r>
              <a:rPr lang="en-US" b="1" dirty="0" err="1">
                <a:latin typeface="Times New Roman" panose="02020603050405020304" pitchFamily="18" charset="0"/>
                <a:ea typeface="Yu Mincho"/>
                <a:cs typeface="Times New Roman" panose="02020603050405020304" pitchFamily="18" charset="0"/>
              </a:rPr>
              <a:t>sugggested</a:t>
            </a:r>
            <a:r>
              <a:rPr lang="en-US" b="1" dirty="0">
                <a:latin typeface="Times New Roman" panose="02020603050405020304" pitchFamily="18" charset="0"/>
                <a:ea typeface="Yu Mincho"/>
                <a:cs typeface="Times New Roman" panose="02020603050405020304" pitchFamily="18" charset="0"/>
              </a:rPr>
              <a:t> the personal issues as the main cause.</a:t>
            </a:r>
            <a:endParaRPr lang="en-US" sz="1600" b="1" dirty="0">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2623956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734" y="114300"/>
            <a:ext cx="8596668" cy="1104900"/>
          </a:xfrm>
        </p:spPr>
        <p:txBody>
          <a:bodyPr>
            <a:normAutofit fontScale="90000"/>
          </a:bodyPr>
          <a:lstStyle/>
          <a:p>
            <a:r>
              <a:rPr lang="en-US" b="1" dirty="0"/>
              <a:t>CROSSTABULATION</a:t>
            </a:r>
            <a:r>
              <a:rPr lang="en-US" dirty="0"/>
              <a:t/>
            </a:r>
            <a:br>
              <a:rPr lang="en-US" dirty="0"/>
            </a:br>
            <a:r>
              <a:rPr lang="en-US" b="1" dirty="0">
                <a:solidFill>
                  <a:srgbClr val="002060"/>
                </a:solidFill>
              </a:rPr>
              <a:t>MISSING MARKS VS GENDER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734" y="1219200"/>
            <a:ext cx="3907366" cy="2629800"/>
          </a:xfrm>
        </p:spPr>
      </p:pic>
      <p:pic>
        <p:nvPicPr>
          <p:cNvPr id="5" name="Picture 4" descr="C:\Users\HP\AppData\Local\Microsoft\Windows\INetCache\Content.Word\IMG-20240417-WA0009.jpg"/>
          <p:cNvPicPr/>
          <p:nvPr/>
        </p:nvPicPr>
        <p:blipFill>
          <a:blip r:embed="rId3">
            <a:extLst>
              <a:ext uri="{28A0092B-C50C-407E-A947-70E740481C1C}">
                <a14:useLocalDpi xmlns:a14="http://schemas.microsoft.com/office/drawing/2010/main" val="0"/>
              </a:ext>
            </a:extLst>
          </a:blip>
          <a:srcRect/>
          <a:stretch>
            <a:fillRect/>
          </a:stretch>
        </p:blipFill>
        <p:spPr bwMode="auto">
          <a:xfrm>
            <a:off x="5750368" y="1016000"/>
            <a:ext cx="5059608" cy="3619500"/>
          </a:xfrm>
          <a:prstGeom prst="rect">
            <a:avLst/>
          </a:prstGeom>
          <a:noFill/>
          <a:ln>
            <a:noFill/>
          </a:ln>
        </p:spPr>
      </p:pic>
      <p:sp>
        <p:nvSpPr>
          <p:cNvPr id="6" name="Rectangle 5"/>
          <p:cNvSpPr/>
          <p:nvPr/>
        </p:nvSpPr>
        <p:spPr>
          <a:xfrm>
            <a:off x="266700" y="4056231"/>
            <a:ext cx="10543276" cy="1631216"/>
          </a:xfrm>
          <a:prstGeom prst="rect">
            <a:avLst/>
          </a:prstGeom>
        </p:spPr>
        <p:txBody>
          <a:bodyPr wrap="square">
            <a:spAutoFit/>
          </a:bodyPr>
          <a:lstStyle/>
          <a:p>
            <a:pPr>
              <a:lnSpc>
                <a:spcPts val="2000"/>
              </a:lnSpc>
              <a:spcAft>
                <a:spcPts val="800"/>
              </a:spcAft>
            </a:pPr>
            <a:r>
              <a:rPr lang="en-US" dirty="0">
                <a:solidFill>
                  <a:srgbClr val="0D0D0D"/>
                </a:solidFill>
                <a:latin typeface="Times New Roman" panose="02020603050405020304" pitchFamily="18" charset="0"/>
                <a:ea typeface="Yu Mincho"/>
                <a:cs typeface="Times New Roman" panose="02020603050405020304" pitchFamily="18" charset="0"/>
              </a:rPr>
              <a:t>The "</a:t>
            </a:r>
            <a:r>
              <a:rPr lang="en-US" dirty="0" err="1">
                <a:solidFill>
                  <a:srgbClr val="0D0D0D"/>
                </a:solidFill>
                <a:latin typeface="Times New Roman" panose="02020603050405020304" pitchFamily="18" charset="0"/>
                <a:ea typeface="Yu Mincho"/>
                <a:cs typeface="Times New Roman" panose="02020603050405020304" pitchFamily="18" charset="0"/>
              </a:rPr>
              <a:t>Missing_Marks</a:t>
            </a:r>
            <a:r>
              <a:rPr lang="en-US" dirty="0">
                <a:solidFill>
                  <a:srgbClr val="0D0D0D"/>
                </a:solidFill>
                <a:latin typeface="Times New Roman" panose="02020603050405020304" pitchFamily="18" charset="0"/>
                <a:ea typeface="Yu Mincho"/>
                <a:cs typeface="Times New Roman" panose="02020603050405020304" pitchFamily="18" charset="0"/>
              </a:rPr>
              <a:t> * Gender </a:t>
            </a:r>
            <a:r>
              <a:rPr lang="en-US" dirty="0" err="1">
                <a:solidFill>
                  <a:srgbClr val="0D0D0D"/>
                </a:solidFill>
                <a:latin typeface="Times New Roman" panose="02020603050405020304" pitchFamily="18" charset="0"/>
                <a:ea typeface="Yu Mincho"/>
                <a:cs typeface="Times New Roman" panose="02020603050405020304" pitchFamily="18" charset="0"/>
              </a:rPr>
              <a:t>Crosstabulation</a:t>
            </a:r>
            <a:r>
              <a:rPr lang="en-US" dirty="0">
                <a:solidFill>
                  <a:srgbClr val="0D0D0D"/>
                </a:solidFill>
                <a:latin typeface="Times New Roman" panose="02020603050405020304" pitchFamily="18" charset="0"/>
                <a:ea typeface="Yu Mincho"/>
                <a:cs typeface="Times New Roman" panose="02020603050405020304" pitchFamily="18" charset="0"/>
              </a:rPr>
              <a:t>" table provides a breakdown of the count of individuals based on their gender and whether they have missing marks. It reveals that among females, 79 individuals do not have missing marks, while 106 do. Similarly, among males, 89 individuals do not have missing marks, while 130 do. Overall, out of 185 females and 219 males included in the analysis, 168 and 236 individuals respectively have been categorized regarding missing marks. This breakdown allows for a comparison of missing marks between genders within the dataset.</a:t>
            </a:r>
            <a:endParaRPr lang="en-US" sz="1600" dirty="0">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1808862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338"/>
            <a:ext cx="8596668" cy="940350"/>
          </a:xfrm>
        </p:spPr>
        <p:txBody>
          <a:bodyPr>
            <a:normAutofit fontScale="90000"/>
          </a:bodyPr>
          <a:lstStyle/>
          <a:p>
            <a:r>
              <a:rPr lang="en-US" dirty="0" smtClean="0"/>
              <a:t>Cross-tabulation between missing mark and Schools</a:t>
            </a:r>
            <a:endParaRPr lang="en-US" dirty="0"/>
          </a:p>
        </p:txBody>
      </p:sp>
      <p:sp>
        <p:nvSpPr>
          <p:cNvPr id="5" name="Content Placeholder 4"/>
          <p:cNvSpPr>
            <a:spLocks noGrp="1"/>
          </p:cNvSpPr>
          <p:nvPr>
            <p:ph idx="1"/>
          </p:nvPr>
        </p:nvSpPr>
        <p:spPr>
          <a:xfrm>
            <a:off x="677334" y="870013"/>
            <a:ext cx="8596668" cy="5171350"/>
          </a:xfrm>
        </p:spPr>
        <p:txBody>
          <a:bodyPr/>
          <a:lstStyle/>
          <a:p>
            <a:r>
              <a:rPr lang="en-US" dirty="0" smtClean="0"/>
              <a:t>Ho: There is no association between missing mark and  Schools. </a:t>
            </a:r>
          </a:p>
          <a:p>
            <a:r>
              <a:rPr lang="en-US" dirty="0" smtClean="0"/>
              <a:t>Vs H1: There is a association between missing mark and schools</a:t>
            </a:r>
            <a:endParaRPr lang="en-US" dirty="0"/>
          </a:p>
          <a:p>
            <a:r>
              <a:rPr lang="en-US" dirty="0"/>
              <a:t>From the above the </a:t>
            </a:r>
            <a:r>
              <a:rPr lang="en-US" i="1" dirty="0"/>
              <a:t>Pearson Chi-Square value</a:t>
            </a:r>
            <a:r>
              <a:rPr lang="en-US" dirty="0"/>
              <a:t> is 48.364, with 18 degrees of freedom. The associated p-value is less than .0001 indicating that there is a statistically significant association between the variables based on the Pearson Chi-Square test. On </a:t>
            </a:r>
            <a:r>
              <a:rPr lang="en-US" i="1" dirty="0" err="1"/>
              <a:t>theLikelihood</a:t>
            </a:r>
            <a:r>
              <a:rPr lang="en-US" i="1" dirty="0"/>
              <a:t> Ratio Chi-Square</a:t>
            </a:r>
            <a:r>
              <a:rPr lang="en-US" dirty="0"/>
              <a:t> the value is 50.151, with 18 degrees of freedom, and a p-value of less than .0001, indicating a statistically significant association between the variables based on the Likelihood Ratio Chi-Square test.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833" y="3326004"/>
            <a:ext cx="4829163" cy="2903974"/>
          </a:xfrm>
          <a:prstGeom prst="rect">
            <a:avLst/>
          </a:prstGeom>
        </p:spPr>
      </p:pic>
    </p:spTree>
    <p:extLst>
      <p:ext uri="{BB962C8B-B14F-4D97-AF65-F5344CB8AC3E}">
        <p14:creationId xmlns:p14="http://schemas.microsoft.com/office/powerpoint/2010/main" val="224109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of Missing marks areas affected</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058" y="2409599"/>
            <a:ext cx="7069206" cy="3800282"/>
          </a:xfrm>
        </p:spPr>
      </p:pic>
    </p:spTree>
    <p:extLst>
      <p:ext uri="{BB962C8B-B14F-4D97-AF65-F5344CB8AC3E}">
        <p14:creationId xmlns:p14="http://schemas.microsoft.com/office/powerpoint/2010/main" val="23427766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SUMMARY </a:t>
            </a:r>
            <a:r>
              <a:rPr lang="en-US" b="1" dirty="0"/>
              <a:t>OF FINDINGS, CONCLUSIONS AND RECOMMENDATIONS</a:t>
            </a:r>
            <a:endParaRPr lang="en-US" dirty="0"/>
          </a:p>
        </p:txBody>
      </p:sp>
      <p:sp>
        <p:nvSpPr>
          <p:cNvPr id="3" name="Content Placeholder 2"/>
          <p:cNvSpPr>
            <a:spLocks noGrp="1"/>
          </p:cNvSpPr>
          <p:nvPr>
            <p:ph idx="1"/>
          </p:nvPr>
        </p:nvSpPr>
        <p:spPr>
          <a:xfrm>
            <a:off x="677334" y="2160589"/>
            <a:ext cx="8596668" cy="4367211"/>
          </a:xfrm>
        </p:spPr>
        <p:txBody>
          <a:bodyPr>
            <a:normAutofit fontScale="92500" lnSpcReduction="10000"/>
          </a:bodyPr>
          <a:lstStyle/>
          <a:p>
            <a:r>
              <a:rPr lang="en-US" dirty="0"/>
              <a:t>This chapter provides recommendations based on the findings of the study on missing marks within the University of </a:t>
            </a:r>
            <a:r>
              <a:rPr lang="en-US" dirty="0" err="1"/>
              <a:t>Eldoret</a:t>
            </a:r>
            <a:r>
              <a:rPr lang="en-US" dirty="0"/>
              <a:t> System. Drawing upon the insights assembled from the research. This section offers actionable suggestions to address the identified issues and enhance academic administration and quality assurance within the institution. Additionally, future directions for research and interventions are proposed to further mitigate the occurrence of missing marks and improve the overall effectiveness of academic assessment processes</a:t>
            </a:r>
            <a:r>
              <a:rPr lang="en-US" dirty="0" smtClean="0"/>
              <a:t>.</a:t>
            </a:r>
          </a:p>
          <a:p>
            <a:endParaRPr lang="en-US" dirty="0"/>
          </a:p>
          <a:p>
            <a:pPr marL="0" indent="0">
              <a:buNone/>
            </a:pPr>
            <a:r>
              <a:rPr lang="en-US" sz="2400" b="1" dirty="0" smtClean="0">
                <a:solidFill>
                  <a:srgbClr val="002060"/>
                </a:solidFill>
              </a:rPr>
              <a:t>       CONCLUSION</a:t>
            </a:r>
            <a:r>
              <a:rPr lang="en-US" sz="2400" dirty="0" smtClean="0"/>
              <a:t> </a:t>
            </a:r>
            <a:endParaRPr lang="en-US" sz="2400" dirty="0"/>
          </a:p>
          <a:p>
            <a:pPr marL="0" indent="0">
              <a:buNone/>
            </a:pPr>
            <a:r>
              <a:rPr lang="en-US" dirty="0"/>
              <a:t>In conclusion, addressing missing marks issues requires a multifaceted approach that encompasses technological innovation, policy reform, capacity building, and stakeholder collaboration. By implementing the recommendations outlined in this chapter and embracing future research directions, the University of </a:t>
            </a:r>
            <a:r>
              <a:rPr lang="en-US" dirty="0" err="1"/>
              <a:t>Eldoret</a:t>
            </a:r>
            <a:r>
              <a:rPr lang="en-US" dirty="0"/>
              <a:t> can enhance the integrity and reliability of its academic assessment processes, ultimately fostering a conducive learning environment for student success and institutional excellence</a:t>
            </a:r>
          </a:p>
          <a:p>
            <a:endParaRPr lang="en-US" dirty="0"/>
          </a:p>
        </p:txBody>
      </p:sp>
    </p:spTree>
    <p:extLst>
      <p:ext uri="{BB962C8B-B14F-4D97-AF65-F5344CB8AC3E}">
        <p14:creationId xmlns:p14="http://schemas.microsoft.com/office/powerpoint/2010/main" val="544837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31065"/>
          </a:xfrm>
        </p:spPr>
        <p:txBody>
          <a:bodyPr>
            <a:normAutofit fontScale="90000"/>
          </a:bodyPr>
          <a:lstStyle/>
          <a:p>
            <a:r>
              <a:rPr lang="en-US" b="1" dirty="0">
                <a:solidFill>
                  <a:srgbClr val="00B0F0"/>
                </a:solidFill>
              </a:rPr>
              <a:t>Recommendations</a:t>
            </a:r>
            <a:r>
              <a:rPr lang="en-US" b="1" dirty="0">
                <a:solidFill>
                  <a:srgbClr val="002060"/>
                </a:solidFill>
              </a:rPr>
              <a:t/>
            </a:r>
            <a:br>
              <a:rPr lang="en-US" b="1" dirty="0">
                <a:solidFill>
                  <a:srgbClr val="002060"/>
                </a:solidFill>
              </a:rPr>
            </a:br>
            <a:endParaRPr lang="en-US" dirty="0"/>
          </a:p>
        </p:txBody>
      </p:sp>
      <p:sp>
        <p:nvSpPr>
          <p:cNvPr id="3" name="Content Placeholder 2"/>
          <p:cNvSpPr>
            <a:spLocks noGrp="1"/>
          </p:cNvSpPr>
          <p:nvPr>
            <p:ph idx="1"/>
          </p:nvPr>
        </p:nvSpPr>
        <p:spPr>
          <a:xfrm>
            <a:off x="471272" y="631065"/>
            <a:ext cx="8596668" cy="6226935"/>
          </a:xfrm>
        </p:spPr>
        <p:txBody>
          <a:bodyPr>
            <a:normAutofit fontScale="70000" lnSpcReduction="20000"/>
          </a:bodyPr>
          <a:lstStyle/>
          <a:p>
            <a:pPr marL="0" indent="0">
              <a:buNone/>
            </a:pPr>
            <a:r>
              <a:rPr lang="en-US" b="1" dirty="0"/>
              <a:t> </a:t>
            </a:r>
            <a:r>
              <a:rPr lang="en-US" b="1" dirty="0">
                <a:solidFill>
                  <a:srgbClr val="002060"/>
                </a:solidFill>
              </a:rPr>
              <a:t>(a) Strengthening Data Management Systems</a:t>
            </a:r>
          </a:p>
          <a:p>
            <a:r>
              <a:rPr lang="en-US" dirty="0"/>
              <a:t>Given the prevalence of missing marks incidents reported by respondents, it is imperative for the University of </a:t>
            </a:r>
            <a:r>
              <a:rPr lang="en-US" dirty="0" err="1"/>
              <a:t>Eldoret</a:t>
            </a:r>
            <a:r>
              <a:rPr lang="en-US" dirty="0"/>
              <a:t> to invest in robust data management systems. Implementing automated systems for recording and managing academic data can significantly reduce the occurrence of errors and discrepancies, thereby minimizing the risk of missing marks incidents. These systems should be user-friendly, accessible to all stakeholders, and regularly updated to ensure accuracy and reliability.</a:t>
            </a:r>
          </a:p>
          <a:p>
            <a:pPr marL="0" indent="0">
              <a:buNone/>
            </a:pPr>
            <a:r>
              <a:rPr lang="en-US" b="1" dirty="0"/>
              <a:t> </a:t>
            </a:r>
            <a:r>
              <a:rPr lang="en-US" b="1" dirty="0" smtClean="0"/>
              <a:t> </a:t>
            </a:r>
            <a:r>
              <a:rPr lang="en-US" b="1" dirty="0">
                <a:solidFill>
                  <a:srgbClr val="002060"/>
                </a:solidFill>
              </a:rPr>
              <a:t>(b) Enhancing Training and Capacity Building</a:t>
            </a:r>
            <a:endParaRPr lang="en-US" dirty="0">
              <a:solidFill>
                <a:srgbClr val="002060"/>
              </a:solidFill>
            </a:endParaRPr>
          </a:p>
          <a:p>
            <a:r>
              <a:rPr lang="en-US" dirty="0"/>
              <a:t>To address the underlying causes of missing marks, such as human error and administrative inefficiencies, comprehensive training programs should be implemented for faculty and staff involved in academic administration. Training sessions should cover best practices for data entry, grade submission, and record-keeping, as well as provide guidance on the use of technology tools and platforms. Additionally, ongoing capacity-building initiatives can help staff stay abreast of emerging trends and developments in academic assessment processes</a:t>
            </a:r>
            <a:r>
              <a:rPr lang="en-US" dirty="0" smtClean="0"/>
              <a:t>.</a:t>
            </a:r>
          </a:p>
          <a:p>
            <a:pPr marL="0" indent="0">
              <a:buNone/>
            </a:pPr>
            <a:r>
              <a:rPr lang="en-US" b="1" dirty="0"/>
              <a:t>(c)  Improving Communication and Collaboration</a:t>
            </a:r>
            <a:endParaRPr lang="en-US" dirty="0"/>
          </a:p>
          <a:p>
            <a:r>
              <a:rPr lang="en-US" dirty="0"/>
              <a:t>Effective communication and collaboration among stakeholders are essential for preventing and addressing missing marks incidents. The University of </a:t>
            </a:r>
            <a:r>
              <a:rPr lang="en-US" dirty="0" err="1"/>
              <a:t>Eldoret</a:t>
            </a:r>
            <a:r>
              <a:rPr lang="en-US" dirty="0"/>
              <a:t> should establish clear channels of communication between faculty, administrators, and students to facilitate timely exchange of information and feedback. Regular meetings, forums, and workshops can foster a culture of transparency and accountability, enabling proactive interventions to resolve issues related to missing marks.</a:t>
            </a:r>
          </a:p>
          <a:p>
            <a:pPr marL="0" indent="0">
              <a:buNone/>
            </a:pPr>
            <a:r>
              <a:rPr lang="en-US" b="1" dirty="0" smtClean="0"/>
              <a:t>(</a:t>
            </a:r>
            <a:r>
              <a:rPr lang="en-US" b="1" dirty="0"/>
              <a:t>d) Reviewing and Updating Policies</a:t>
            </a:r>
            <a:endParaRPr lang="en-US" dirty="0"/>
          </a:p>
          <a:p>
            <a:r>
              <a:rPr lang="en-US" dirty="0"/>
              <a:t>It is crucial for the university to review and update its policies and procedures related to academic assessment and quality assurance. Clear guidelines should be established for grade submission, verification, and appeals processes, ensuring consistency and fairness across departments and programs. Moreover, mechanisms for monitoring and evaluating the effectiveness of these policies should be put in place to identify areas for improvement and adaptation.</a:t>
            </a:r>
          </a:p>
          <a:p>
            <a:pPr marL="0" indent="0">
              <a:buNone/>
            </a:pPr>
            <a:r>
              <a:rPr lang="en-US" b="1" dirty="0" smtClean="0"/>
              <a:t>(</a:t>
            </a:r>
            <a:r>
              <a:rPr lang="en-US" b="1" dirty="0"/>
              <a:t>e) Longitudinal Studies</a:t>
            </a:r>
            <a:endParaRPr lang="en-US" dirty="0"/>
          </a:p>
          <a:p>
            <a:r>
              <a:rPr lang="en-US" dirty="0"/>
              <a:t>Future research should consider conducting longitudinal studies to track the prevalence and trends of missing marks over time. Longitudinal data can provide insights into the effectiveness of interventions and policy changes implemented by the university, allowing for continuous improvement and refinement of academic assessment processes.</a:t>
            </a:r>
          </a:p>
          <a:p>
            <a:endParaRPr lang="en-US" dirty="0"/>
          </a:p>
        </p:txBody>
      </p:sp>
    </p:spTree>
    <p:extLst>
      <p:ext uri="{BB962C8B-B14F-4D97-AF65-F5344CB8AC3E}">
        <p14:creationId xmlns:p14="http://schemas.microsoft.com/office/powerpoint/2010/main" val="14007194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lvl="1" indent="0">
              <a:buNone/>
            </a:pPr>
            <a:r>
              <a:rPr lang="en-US" b="1" dirty="0" smtClean="0"/>
              <a:t>        </a:t>
            </a:r>
          </a:p>
          <a:p>
            <a:pPr lvl="1"/>
            <a:endParaRPr lang="en-US" b="1" dirty="0"/>
          </a:p>
          <a:p>
            <a:pPr marL="457200" lvl="1" indent="0">
              <a:buNone/>
            </a:pPr>
            <a:r>
              <a:rPr lang="en-US" b="1" dirty="0" smtClean="0"/>
              <a:t>                                 </a:t>
            </a:r>
          </a:p>
          <a:p>
            <a:pPr marL="457200" lvl="1" indent="0">
              <a:buNone/>
            </a:pPr>
            <a:endParaRPr lang="en-US" b="1" dirty="0"/>
          </a:p>
          <a:p>
            <a:pPr marL="457200" lvl="1" indent="0">
              <a:buNone/>
            </a:pPr>
            <a:r>
              <a:rPr lang="en-US" b="1" dirty="0" smtClean="0"/>
              <a:t>                         </a:t>
            </a:r>
            <a:r>
              <a:rPr lang="en-US" sz="6600" b="1" dirty="0" smtClean="0">
                <a:solidFill>
                  <a:srgbClr val="002060"/>
                </a:solidFill>
                <a:latin typeface="Script MT Bold" panose="03040602040607080904" pitchFamily="66" charset="0"/>
              </a:rPr>
              <a:t>THANK YOU</a:t>
            </a:r>
            <a:endParaRPr lang="en-US" b="1" dirty="0">
              <a:solidFill>
                <a:srgbClr val="002060"/>
              </a:solidFill>
              <a:latin typeface="Script MT Bold" panose="03040602040607080904" pitchFamily="66" charset="0"/>
            </a:endParaRPr>
          </a:p>
        </p:txBody>
      </p:sp>
    </p:spTree>
    <p:extLst>
      <p:ext uri="{BB962C8B-B14F-4D97-AF65-F5344CB8AC3E}">
        <p14:creationId xmlns:p14="http://schemas.microsoft.com/office/powerpoint/2010/main" val="2144743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airplane"/>
        <p:sndAc>
          <p:stSnd>
            <p:snd r:embed="rId2" name="whoosh.wav"/>
          </p:stSnd>
        </p:sndAc>
      </p:transition>
    </mc:Choice>
    <mc:Fallback>
      <p:transition spd="slow">
        <p:fade/>
        <p:sndAc>
          <p:stSnd>
            <p:snd r:embed="rId2" name="whoosh.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rPr>
              <a:t>1. INTRODUCTION</a:t>
            </a:r>
            <a:endParaRPr lang="en-US" dirty="0">
              <a:solidFill>
                <a:srgbClr val="0070C0"/>
              </a:solidFill>
            </a:endParaRPr>
          </a:p>
        </p:txBody>
      </p:sp>
      <p:sp>
        <p:nvSpPr>
          <p:cNvPr id="3" name="Content Placeholder 2"/>
          <p:cNvSpPr>
            <a:spLocks noGrp="1"/>
          </p:cNvSpPr>
          <p:nvPr>
            <p:ph idx="1"/>
          </p:nvPr>
        </p:nvSpPr>
        <p:spPr/>
        <p:txBody>
          <a:bodyPr/>
          <a:lstStyle/>
          <a:p>
            <a:pPr marL="0" indent="0">
              <a:buNone/>
            </a:pPr>
            <a:r>
              <a:rPr lang="en-US" dirty="0" smtClean="0">
                <a:solidFill>
                  <a:srgbClr val="00B0F0"/>
                </a:solidFill>
              </a:rPr>
              <a:t> 1.1 Background </a:t>
            </a:r>
            <a:r>
              <a:rPr lang="en-US" dirty="0">
                <a:solidFill>
                  <a:srgbClr val="00B0F0"/>
                </a:solidFill>
              </a:rPr>
              <a:t>of the </a:t>
            </a:r>
            <a:r>
              <a:rPr lang="en-US" dirty="0" smtClean="0">
                <a:solidFill>
                  <a:srgbClr val="00B0F0"/>
                </a:solidFill>
              </a:rPr>
              <a:t>study</a:t>
            </a:r>
          </a:p>
          <a:p>
            <a:pPr marL="0" indent="0">
              <a:buNone/>
            </a:pPr>
            <a:r>
              <a:rPr lang="en-US" dirty="0"/>
              <a:t>The University of </a:t>
            </a:r>
            <a:r>
              <a:rPr lang="en-US" dirty="0" err="1"/>
              <a:t>Eldoret</a:t>
            </a:r>
            <a:r>
              <a:rPr lang="en-US" dirty="0"/>
              <a:t>, like many institutions of higher learning, operates within a complex ecosystem of academic administration, where the accurate recording and maintenance of students' academic records are paramount. In recent years, the university has faced challenges regarding missing marks in student records, which has raised concerns </a:t>
            </a:r>
            <a:r>
              <a:rPr lang="en-US" dirty="0" smtClean="0"/>
              <a:t>among </a:t>
            </a:r>
            <a:r>
              <a:rPr lang="en-US" dirty="0"/>
              <a:t>stakeholders. </a:t>
            </a:r>
            <a:endParaRPr lang="en-US" dirty="0" smtClean="0"/>
          </a:p>
          <a:p>
            <a:pPr marL="0" indent="0">
              <a:buNone/>
            </a:pPr>
            <a:r>
              <a:rPr lang="en-US" dirty="0"/>
              <a:t>According to Smith et al. (2019), the accurate documentation of academic performance is fundamental to ensuring transparency, fairness, and credibility within the academic system. However, discrepancies in the recording of marks can have far-reaching implications, including incorrect grade calculations, delays </a:t>
            </a:r>
          </a:p>
          <a:p>
            <a:pPr marL="0" indent="0">
              <a:buNone/>
            </a:pPr>
            <a:endParaRPr lang="en-US" dirty="0">
              <a:solidFill>
                <a:srgbClr val="00B0F0"/>
              </a:solidFill>
            </a:endParaRPr>
          </a:p>
        </p:txBody>
      </p:sp>
    </p:spTree>
    <p:extLst>
      <p:ext uri="{BB962C8B-B14F-4D97-AF65-F5344CB8AC3E}">
        <p14:creationId xmlns:p14="http://schemas.microsoft.com/office/powerpoint/2010/main" val="10188436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2" y="0"/>
            <a:ext cx="8686820" cy="862885"/>
          </a:xfrm>
        </p:spPr>
        <p:txBody>
          <a:bodyPr>
            <a:normAutofit fontScale="90000"/>
          </a:bodyPr>
          <a:lstStyle/>
          <a:p>
            <a:r>
              <a:rPr lang="en-US" dirty="0" smtClean="0"/>
              <a:t>1.2 Significance of the Research</a:t>
            </a:r>
            <a:br>
              <a:rPr lang="en-US" dirty="0" smtClean="0"/>
            </a:br>
            <a:endParaRPr lang="en-US" dirty="0"/>
          </a:p>
        </p:txBody>
      </p:sp>
      <p:sp>
        <p:nvSpPr>
          <p:cNvPr id="3" name="Content Placeholder 2"/>
          <p:cNvSpPr>
            <a:spLocks noGrp="1"/>
          </p:cNvSpPr>
          <p:nvPr>
            <p:ph idx="1"/>
          </p:nvPr>
        </p:nvSpPr>
        <p:spPr>
          <a:xfrm>
            <a:off x="587182" y="1107583"/>
            <a:ext cx="8596668" cy="5241701"/>
          </a:xfrm>
        </p:spPr>
        <p:txBody>
          <a:bodyPr>
            <a:normAutofit fontScale="92500" lnSpcReduction="20000"/>
          </a:bodyPr>
          <a:lstStyle/>
          <a:p>
            <a:r>
              <a:rPr lang="en-US" dirty="0" smtClean="0">
                <a:solidFill>
                  <a:srgbClr val="00B050"/>
                </a:solidFill>
              </a:rPr>
              <a:t>Improving </a:t>
            </a:r>
            <a:r>
              <a:rPr lang="en-US" dirty="0">
                <a:solidFill>
                  <a:srgbClr val="00B050"/>
                </a:solidFill>
              </a:rPr>
              <a:t>Academic Integrity</a:t>
            </a:r>
            <a:r>
              <a:rPr lang="en-US" dirty="0"/>
              <a:t>: By identifying the extent of missing marks within the University of </a:t>
            </a:r>
            <a:r>
              <a:rPr lang="en-US" dirty="0" err="1"/>
              <a:t>Eldoret</a:t>
            </a:r>
            <a:r>
              <a:rPr lang="en-US" dirty="0"/>
              <a:t> system, this </a:t>
            </a:r>
            <a:r>
              <a:rPr lang="en-US" dirty="0" smtClean="0"/>
              <a:t>presentation </a:t>
            </a:r>
            <a:r>
              <a:rPr lang="en-US" dirty="0"/>
              <a:t>will shed light on the integrity of the academic assessment process. Addressing missing marks is crucial for upholding the university's reputation for fairness and transparency in </a:t>
            </a:r>
            <a:r>
              <a:rPr lang="en-US" dirty="0" smtClean="0"/>
              <a:t>grading</a:t>
            </a:r>
          </a:p>
          <a:p>
            <a:r>
              <a:rPr lang="en-US" dirty="0">
                <a:solidFill>
                  <a:srgbClr val="00B050"/>
                </a:solidFill>
              </a:rPr>
              <a:t>Enhancing Educational Equity</a:t>
            </a:r>
            <a:r>
              <a:rPr lang="en-US" dirty="0"/>
              <a:t>: Investigating specific schools experiencing higher instances of missing marks will help pinpoint areas where students may be disproportionately affected. This information can inform targeted interventions to ensure equitable educational opportunities for all students, regardless of their academic program or </a:t>
            </a:r>
            <a:r>
              <a:rPr lang="en-US" dirty="0" smtClean="0"/>
              <a:t>department.</a:t>
            </a:r>
          </a:p>
          <a:p>
            <a:r>
              <a:rPr lang="en-US" dirty="0">
                <a:solidFill>
                  <a:srgbClr val="00B050"/>
                </a:solidFill>
              </a:rPr>
              <a:t>Enhancing Institutional Effectiveness</a:t>
            </a:r>
            <a:r>
              <a:rPr lang="en-US" dirty="0"/>
              <a:t>: Identifying patterns related to the type of assessment affected, such as Continuous Assessment Tests (CAT), final exams, or both, will enable the university to pinpoint areas where improvements are needed in assessment practices. Developing strategies and interventions to mitigate the occurrence of missing marks will enhance the overall effectiveness and reliability of the university's academic assessment processes, ultimately benefiting students, faculty, and the institution as a whole</a:t>
            </a:r>
            <a:r>
              <a:rPr lang="en-US" dirty="0" smtClean="0"/>
              <a:t>.</a:t>
            </a:r>
          </a:p>
          <a:p>
            <a:r>
              <a:rPr lang="en-US" dirty="0">
                <a:solidFill>
                  <a:srgbClr val="00B050"/>
                </a:solidFill>
              </a:rPr>
              <a:t>Promoting Gender Equity</a:t>
            </a:r>
            <a:r>
              <a:rPr lang="en-US" dirty="0"/>
              <a:t>: By investigating which gender has a higher incidence of missing marks, this study can uncover potential gender disparities in academic assessment. Addressing any gender-based discrepancies in missing marks is essential for promoting gender equity and ensuring that all students have equal opportunities for academic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737553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Statement of the problem</a:t>
            </a:r>
            <a:endParaRPr lang="en-US" dirty="0"/>
          </a:p>
        </p:txBody>
      </p:sp>
      <p:sp>
        <p:nvSpPr>
          <p:cNvPr id="3" name="Content Placeholder 2"/>
          <p:cNvSpPr>
            <a:spLocks noGrp="1"/>
          </p:cNvSpPr>
          <p:nvPr>
            <p:ph idx="1"/>
          </p:nvPr>
        </p:nvSpPr>
        <p:spPr>
          <a:xfrm>
            <a:off x="677334" y="2160589"/>
            <a:ext cx="8596668" cy="4227332"/>
          </a:xfrm>
        </p:spPr>
        <p:txBody>
          <a:bodyPr>
            <a:normAutofit fontScale="92500" lnSpcReduction="20000"/>
          </a:bodyPr>
          <a:lstStyle/>
          <a:p>
            <a:pPr marL="0" indent="0">
              <a:buNone/>
            </a:pPr>
            <a:r>
              <a:rPr lang="en-US" dirty="0"/>
              <a:t>The persistent occurrence of missing marks within the University of </a:t>
            </a:r>
            <a:r>
              <a:rPr lang="en-US" dirty="0" err="1"/>
              <a:t>Eldoret</a:t>
            </a:r>
            <a:r>
              <a:rPr lang="en-US" dirty="0"/>
              <a:t> System poses a significant challenge to the integrity and reliability of academic records. Despite efforts to mitigate this issue, it continues to persist, raising concerns among students, faculty, administrators, and other stakeholders. As Thompson and Brown (2021) highlight, "Missing marks not only create confusion and frustration among students but also erode trust in the academic assessment process, ultimately compromising the credibility of the institution." Furthermore, Gomez and Patel (2022) note, "The lack of a systematic approach to addressing missing marks perpetuates inefficiencies in academic administration and undermines the institution's ability to fulfill its educational mandate</a:t>
            </a:r>
          </a:p>
          <a:p>
            <a:pPr marL="0" indent="0">
              <a:buNone/>
            </a:pPr>
            <a:r>
              <a:rPr lang="en-US" dirty="0"/>
              <a:t>Despite these challenges, there is a dearth of comprehensive research examining the root causes and implications of missing marks within the University of </a:t>
            </a:r>
            <a:r>
              <a:rPr lang="en-US" dirty="0" err="1"/>
              <a:t>Eldoret</a:t>
            </a:r>
            <a:r>
              <a:rPr lang="en-US" dirty="0"/>
              <a:t> System. As such, there is an urgent need for an in-depth analysis to identify the underlying factors contributing to missing marks, assess their impact on students and the institution, and propose targeted interventions to address this critical issue. By addressing these gaps in knowledge, this study aims to provide actionable insights that will inform evidence-based strategies to enhance the integrity and reliability of academic assessment processes within the University of Eldora System.</a:t>
            </a:r>
          </a:p>
        </p:txBody>
      </p:sp>
    </p:spTree>
    <p:extLst>
      <p:ext uri="{BB962C8B-B14F-4D97-AF65-F5344CB8AC3E}">
        <p14:creationId xmlns:p14="http://schemas.microsoft.com/office/powerpoint/2010/main" val="735906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837127"/>
          </a:xfrm>
        </p:spPr>
        <p:txBody>
          <a:bodyPr/>
          <a:lstStyle/>
          <a:p>
            <a:r>
              <a:rPr lang="en-US" dirty="0" smtClean="0"/>
              <a:t>2. Research Question</a:t>
            </a:r>
            <a:endParaRPr lang="en-US" dirty="0"/>
          </a:p>
        </p:txBody>
      </p:sp>
      <p:sp>
        <p:nvSpPr>
          <p:cNvPr id="3" name="Content Placeholder 2"/>
          <p:cNvSpPr>
            <a:spLocks noGrp="1"/>
          </p:cNvSpPr>
          <p:nvPr>
            <p:ph idx="1"/>
          </p:nvPr>
        </p:nvSpPr>
        <p:spPr>
          <a:xfrm>
            <a:off x="677334" y="682581"/>
            <a:ext cx="8596668" cy="5358782"/>
          </a:xfrm>
        </p:spPr>
        <p:txBody>
          <a:bodyPr>
            <a:normAutofit/>
          </a:bodyPr>
          <a:lstStyle/>
          <a:p>
            <a:r>
              <a:rPr lang="en-US" dirty="0"/>
              <a:t>What are the primary factors contributing to the occurrence of missing marks in the University of </a:t>
            </a:r>
            <a:r>
              <a:rPr lang="en-US" dirty="0" err="1" smtClean="0"/>
              <a:t>Eldoret</a:t>
            </a:r>
            <a:r>
              <a:rPr lang="en-US" dirty="0" smtClean="0"/>
              <a:t>?</a:t>
            </a:r>
            <a:endParaRPr lang="en-US" dirty="0"/>
          </a:p>
          <a:p>
            <a:r>
              <a:rPr lang="en-US" dirty="0" smtClean="0"/>
              <a:t>Which schools have higher incidences of missing marks?</a:t>
            </a:r>
          </a:p>
          <a:p>
            <a:r>
              <a:rPr lang="en-US" dirty="0" smtClean="0"/>
              <a:t>Which Gender has higher cases of missing marks across the university?</a:t>
            </a:r>
          </a:p>
          <a:p>
            <a:r>
              <a:rPr lang="en-US" dirty="0" smtClean="0"/>
              <a:t>Which assessment area is mostly affected that is, CAT or Exam.</a:t>
            </a:r>
          </a:p>
          <a:p>
            <a:pPr marL="0" indent="0">
              <a:buNone/>
            </a:pPr>
            <a:r>
              <a:rPr lang="en-US" sz="2600" b="1" dirty="0" smtClean="0">
                <a:solidFill>
                  <a:srgbClr val="0070C0"/>
                </a:solidFill>
              </a:rPr>
              <a:t>     Objectives</a:t>
            </a:r>
            <a:endParaRPr lang="en-US" sz="2600" b="1" dirty="0">
              <a:solidFill>
                <a:srgbClr val="0070C0"/>
              </a:solidFill>
            </a:endParaRPr>
          </a:p>
          <a:p>
            <a:pPr lvl="0"/>
            <a:r>
              <a:rPr lang="en-US" dirty="0" smtClean="0"/>
              <a:t>Identify </a:t>
            </a:r>
            <a:r>
              <a:rPr lang="en-US" dirty="0"/>
              <a:t>the extent of missing marks within the University of </a:t>
            </a:r>
            <a:r>
              <a:rPr lang="en-US" dirty="0" err="1"/>
              <a:t>Eldoret</a:t>
            </a:r>
            <a:r>
              <a:rPr lang="en-US" dirty="0"/>
              <a:t>.</a:t>
            </a:r>
          </a:p>
          <a:p>
            <a:pPr lvl="0"/>
            <a:r>
              <a:rPr lang="en-US" dirty="0"/>
              <a:t>Investigate the specific schools experiencing higher instances of missing marks.</a:t>
            </a:r>
          </a:p>
          <a:p>
            <a:pPr lvl="0"/>
            <a:r>
              <a:rPr lang="en-US" dirty="0"/>
              <a:t>Investigate upon which gender has high missing mark problem.</a:t>
            </a:r>
          </a:p>
          <a:p>
            <a:pPr lvl="0"/>
            <a:r>
              <a:rPr lang="en-US" dirty="0"/>
              <a:t>Identify patterns related to the type of assessment affected (Continuous Assessment Tests - CAT, final exams, or both).</a:t>
            </a:r>
          </a:p>
          <a:p>
            <a:r>
              <a:rPr lang="en-US" dirty="0" smtClean="0"/>
              <a:t>Identify the association between  assessment area affected and school.</a:t>
            </a:r>
            <a:endParaRPr lang="en-US" dirty="0"/>
          </a:p>
        </p:txBody>
      </p:sp>
    </p:spTree>
    <p:extLst>
      <p:ext uri="{BB962C8B-B14F-4D97-AF65-F5344CB8AC3E}">
        <p14:creationId xmlns:p14="http://schemas.microsoft.com/office/powerpoint/2010/main" val="710207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Research </a:t>
            </a:r>
            <a:r>
              <a:rPr lang="en-US" dirty="0"/>
              <a:t>Methodology </a:t>
            </a:r>
          </a:p>
        </p:txBody>
      </p:sp>
      <p:sp>
        <p:nvSpPr>
          <p:cNvPr id="3" name="Content Placeholder 2"/>
          <p:cNvSpPr>
            <a:spLocks noGrp="1"/>
          </p:cNvSpPr>
          <p:nvPr>
            <p:ph idx="1"/>
          </p:nvPr>
        </p:nvSpPr>
        <p:spPr>
          <a:xfrm>
            <a:off x="677334" y="2160589"/>
            <a:ext cx="8596668" cy="4549304"/>
          </a:xfrm>
        </p:spPr>
        <p:txBody>
          <a:bodyPr>
            <a:normAutofit fontScale="92500" lnSpcReduction="20000"/>
          </a:bodyPr>
          <a:lstStyle/>
          <a:p>
            <a:r>
              <a:rPr lang="en-US" dirty="0">
                <a:solidFill>
                  <a:srgbClr val="002060"/>
                </a:solidFill>
              </a:rPr>
              <a:t>Surveys</a:t>
            </a:r>
            <a:r>
              <a:rPr lang="en-US" dirty="0"/>
              <a:t>: Online surveys were distributed to students using a Convenience sampling approach. The surveys will be designed to gather quantitative data on the frequency of missing marks incidents, perceived causes, and their impact on academic records and student </a:t>
            </a:r>
            <a:r>
              <a:rPr lang="en-US" dirty="0" smtClean="0"/>
              <a:t>progression</a:t>
            </a:r>
          </a:p>
          <a:p>
            <a:r>
              <a:rPr lang="en-US" dirty="0">
                <a:solidFill>
                  <a:srgbClr val="002060"/>
                </a:solidFill>
              </a:rPr>
              <a:t>Qualitative </a:t>
            </a:r>
            <a:r>
              <a:rPr lang="en-US" dirty="0" smtClean="0">
                <a:solidFill>
                  <a:srgbClr val="002060"/>
                </a:solidFill>
              </a:rPr>
              <a:t>Research</a:t>
            </a:r>
            <a:r>
              <a:rPr lang="en-US" dirty="0" smtClean="0"/>
              <a:t>, such as interview with the target population to gather comprehensive insights about missing mark.</a:t>
            </a:r>
          </a:p>
          <a:p>
            <a:r>
              <a:rPr lang="en-US" dirty="0">
                <a:solidFill>
                  <a:srgbClr val="002060"/>
                </a:solidFill>
              </a:rPr>
              <a:t>Quantitative Research</a:t>
            </a:r>
            <a:r>
              <a:rPr lang="en-US" dirty="0"/>
              <a:t>: Quantitative </a:t>
            </a:r>
            <a:r>
              <a:rPr lang="en-US" dirty="0" smtClean="0"/>
              <a:t>research, such as </a:t>
            </a:r>
            <a:r>
              <a:rPr lang="en-US" dirty="0"/>
              <a:t>statistical analysis</a:t>
            </a:r>
            <a:r>
              <a:rPr lang="en-US" dirty="0" smtClean="0"/>
              <a:t> that involves </a:t>
            </a:r>
            <a:r>
              <a:rPr lang="en-US" dirty="0"/>
              <a:t>the collection and analysis of </a:t>
            </a:r>
            <a:r>
              <a:rPr lang="en-US" dirty="0" smtClean="0"/>
              <a:t>data </a:t>
            </a:r>
            <a:r>
              <a:rPr lang="en-US" dirty="0"/>
              <a:t>to test hypotheses and generalize </a:t>
            </a:r>
            <a:r>
              <a:rPr lang="en-US" dirty="0" smtClean="0"/>
              <a:t>findings to the whole University.</a:t>
            </a:r>
          </a:p>
          <a:p>
            <a:r>
              <a:rPr lang="en-US" b="1" dirty="0" smtClean="0">
                <a:solidFill>
                  <a:srgbClr val="0070C0"/>
                </a:solidFill>
              </a:rPr>
              <a:t>Target population: </a:t>
            </a:r>
            <a:r>
              <a:rPr lang="en-US" b="1" dirty="0" smtClean="0">
                <a:solidFill>
                  <a:schemeClr val="tx1">
                    <a:lumMod val="65000"/>
                    <a:lumOff val="35000"/>
                  </a:schemeClr>
                </a:solidFill>
              </a:rPr>
              <a:t>Fourth year students and fifth year students(Engineering students</a:t>
            </a:r>
            <a:r>
              <a:rPr lang="en-US" b="1" dirty="0" smtClean="0">
                <a:solidFill>
                  <a:srgbClr val="0070C0"/>
                </a:solidFill>
              </a:rPr>
              <a:t>).</a:t>
            </a:r>
          </a:p>
          <a:p>
            <a:r>
              <a:rPr lang="en-US" b="1" dirty="0" smtClean="0">
                <a:solidFill>
                  <a:srgbClr val="0070C0"/>
                </a:solidFill>
              </a:rPr>
              <a:t>Sample size: </a:t>
            </a:r>
            <a:r>
              <a:rPr lang="en-US" dirty="0"/>
              <a:t>n </a:t>
            </a:r>
            <a:r>
              <a:rPr lang="en-US" dirty="0" smtClean="0"/>
              <a:t>= 5500/ 1+ 5500*0.05^2 = 373</a:t>
            </a:r>
          </a:p>
          <a:p>
            <a:r>
              <a:rPr lang="en-US" b="1" dirty="0" err="1" smtClean="0">
                <a:solidFill>
                  <a:srgbClr val="0070C0"/>
                </a:solidFill>
              </a:rPr>
              <a:t>Softwares</a:t>
            </a:r>
            <a:r>
              <a:rPr lang="en-US" b="1" dirty="0" smtClean="0">
                <a:solidFill>
                  <a:srgbClr val="0070C0"/>
                </a:solidFill>
              </a:rPr>
              <a:t> used</a:t>
            </a:r>
          </a:p>
          <a:p>
            <a:pPr lvl="3">
              <a:buFont typeface="Wingdings" panose="05000000000000000000" pitchFamily="2" charset="2"/>
              <a:buChar char="v"/>
            </a:pPr>
            <a:r>
              <a:rPr lang="en-US" sz="1900" b="1" dirty="0" err="1" smtClean="0"/>
              <a:t>Rstudio</a:t>
            </a:r>
            <a:endParaRPr lang="en-US" sz="1900" b="1" dirty="0" smtClean="0"/>
          </a:p>
          <a:p>
            <a:pPr lvl="3">
              <a:buFont typeface="Wingdings" panose="05000000000000000000" pitchFamily="2" charset="2"/>
              <a:buChar char="v"/>
            </a:pPr>
            <a:r>
              <a:rPr lang="en-US" sz="1900" b="1" dirty="0" smtClean="0"/>
              <a:t>SPSS</a:t>
            </a:r>
          </a:p>
          <a:p>
            <a:pPr lvl="3">
              <a:buFont typeface="Wingdings" panose="05000000000000000000" pitchFamily="2" charset="2"/>
              <a:buChar char="v"/>
            </a:pPr>
            <a:r>
              <a:rPr lang="en-US" sz="1900" b="1" dirty="0" smtClean="0"/>
              <a:t>MS Excel</a:t>
            </a:r>
            <a:endParaRPr lang="en-US" sz="1900" b="1" dirty="0"/>
          </a:p>
        </p:txBody>
      </p:sp>
    </p:spTree>
    <p:extLst>
      <p:ext uri="{BB962C8B-B14F-4D97-AF65-F5344CB8AC3E}">
        <p14:creationId xmlns:p14="http://schemas.microsoft.com/office/powerpoint/2010/main" val="2464772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746975"/>
          </a:xfrm>
        </p:spPr>
        <p:txBody>
          <a:bodyPr/>
          <a:lstStyle/>
          <a:p>
            <a:r>
              <a:rPr lang="en-US" dirty="0" smtClean="0"/>
              <a:t>4. RESEARCH FINDINGS </a:t>
            </a:r>
            <a:r>
              <a:rPr lang="en-US" b="1" dirty="0"/>
              <a:t>AND DISCUSSION</a:t>
            </a:r>
            <a:endParaRPr lang="en-US" dirty="0"/>
          </a:p>
        </p:txBody>
      </p:sp>
      <p:sp>
        <p:nvSpPr>
          <p:cNvPr id="3" name="Content Placeholder 2"/>
          <p:cNvSpPr>
            <a:spLocks noGrp="1"/>
          </p:cNvSpPr>
          <p:nvPr>
            <p:ph idx="1"/>
          </p:nvPr>
        </p:nvSpPr>
        <p:spPr>
          <a:xfrm>
            <a:off x="677334" y="746975"/>
            <a:ext cx="10862136" cy="6111025"/>
          </a:xfrm>
        </p:spPr>
        <p:txBody>
          <a:bodyPr/>
          <a:lstStyle/>
          <a:p>
            <a:r>
              <a:rPr lang="en-US" dirty="0"/>
              <a:t>This chapter presents the findings and analysis of the research on missing marks within the University of </a:t>
            </a:r>
            <a:r>
              <a:rPr lang="en-US" dirty="0" err="1"/>
              <a:t>Eldoret</a:t>
            </a:r>
            <a:r>
              <a:rPr lang="en-US" dirty="0"/>
              <a:t> System. It synthesizes quantitative and qualitative data to uncover patterns, trends, and insights regarding the prevalence, causes, consequences, and potential solutions to missing marks incidents. By providing actionable insights, this chapter contributes to enhancing academic administration and quality assurance within </a:t>
            </a:r>
            <a:r>
              <a:rPr lang="en-US" dirty="0" smtClean="0"/>
              <a:t>the </a:t>
            </a:r>
            <a:r>
              <a:rPr lang="en-US" dirty="0"/>
              <a:t>institution. </a:t>
            </a:r>
            <a:endParaRPr lang="en-US" dirty="0" smtClean="0"/>
          </a:p>
          <a:p>
            <a:pPr marL="0" indent="0">
              <a:buNone/>
            </a:pPr>
            <a:r>
              <a:rPr lang="en-US" b="1" dirty="0" smtClean="0">
                <a:solidFill>
                  <a:srgbClr val="002060"/>
                </a:solidFill>
              </a:rPr>
              <a:t>                                               SCHOOL </a:t>
            </a:r>
            <a:r>
              <a:rPr lang="en-US" b="1" dirty="0">
                <a:solidFill>
                  <a:srgbClr val="002060"/>
                </a:solidFill>
              </a:rPr>
              <a:t>RATE</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428" y="2838845"/>
            <a:ext cx="5455341" cy="3368772"/>
          </a:xfrm>
          <a:prstGeom prst="rect">
            <a:avLst/>
          </a:prstGeom>
        </p:spPr>
      </p:pic>
      <p:pic>
        <p:nvPicPr>
          <p:cNvPr id="10" name="Picture 9"/>
          <p:cNvPicPr/>
          <p:nvPr/>
        </p:nvPicPr>
        <p:blipFill>
          <a:blip r:embed="rId3"/>
          <a:stretch>
            <a:fillRect/>
          </a:stretch>
        </p:blipFill>
        <p:spPr>
          <a:xfrm>
            <a:off x="6462864" y="3013657"/>
            <a:ext cx="4947818" cy="3193960"/>
          </a:xfrm>
          <a:prstGeom prst="rect">
            <a:avLst/>
          </a:prstGeom>
        </p:spPr>
      </p:pic>
    </p:spTree>
    <p:extLst>
      <p:ext uri="{BB962C8B-B14F-4D97-AF65-F5344CB8AC3E}">
        <p14:creationId xmlns:p14="http://schemas.microsoft.com/office/powerpoint/2010/main" val="2018166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a:t>The output indicates the distribution of respondents across different schools within the institution. The School of Education has the highest representation, comprising 34.7% of respondents, followed by the School of Business, Economics and Management Sciences at 18.1%, and the School of Science also at 18.1%. The School of Engineering accounts for 10.9%, while the School of Arts and Human Development and the School of Agriculture constitute 9.7% and 7.4% respectively. Additionally, smaller percentages are attributed to the School of Environmental Science and Natural Resource Management at 1.2%.</a:t>
            </a:r>
          </a:p>
          <a:p>
            <a:endParaRPr lang="en-US" dirty="0"/>
          </a:p>
        </p:txBody>
      </p:sp>
    </p:spTree>
    <p:extLst>
      <p:ext uri="{BB962C8B-B14F-4D97-AF65-F5344CB8AC3E}">
        <p14:creationId xmlns:p14="http://schemas.microsoft.com/office/powerpoint/2010/main" val="15252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Missingmark_Area</a:t>
            </a:r>
            <a:r>
              <a:rPr lang="en-US" b="1" dirty="0"/>
              <a:t> * School </a:t>
            </a:r>
            <a:r>
              <a:rPr lang="en-US" b="1" dirty="0" err="1"/>
              <a:t>Crosstabulation</a:t>
            </a:r>
            <a:r>
              <a:rPr lang="en-US" b="1" dirty="0"/>
              <a: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755" y="1932211"/>
            <a:ext cx="4282494" cy="3009900"/>
          </a:xfrm>
        </p:spPr>
      </p:pic>
      <p:sp>
        <p:nvSpPr>
          <p:cNvPr id="5" name="Rectangle 4"/>
          <p:cNvSpPr/>
          <p:nvPr/>
        </p:nvSpPr>
        <p:spPr>
          <a:xfrm>
            <a:off x="4343889" y="1930400"/>
            <a:ext cx="6858000" cy="3416320"/>
          </a:xfrm>
          <a:prstGeom prst="rect">
            <a:avLst/>
          </a:prstGeom>
        </p:spPr>
        <p:txBody>
          <a:bodyPr wrap="square">
            <a:spAutoFit/>
          </a:bodyPr>
          <a:lstStyle/>
          <a:p>
            <a:pPr>
              <a:lnSpc>
                <a:spcPct val="150000"/>
              </a:lnSpc>
              <a:spcAft>
                <a:spcPts val="800"/>
              </a:spcAft>
            </a:pPr>
            <a:r>
              <a:rPr lang="en-US" b="1" dirty="0">
                <a:latin typeface="Times New Roman" panose="02020603050405020304" pitchFamily="18" charset="0"/>
                <a:ea typeface="Yu Mincho"/>
                <a:cs typeface="Times New Roman" panose="02020603050405020304" pitchFamily="18" charset="0"/>
              </a:rPr>
              <a:t>From the above the </a:t>
            </a:r>
            <a:r>
              <a:rPr lang="en-US" b="1" i="1" dirty="0">
                <a:latin typeface="Times New Roman" panose="02020603050405020304" pitchFamily="18" charset="0"/>
                <a:ea typeface="Yu Mincho"/>
                <a:cs typeface="Times New Roman" panose="02020603050405020304" pitchFamily="18" charset="0"/>
              </a:rPr>
              <a:t>Pearson Chi-Square value</a:t>
            </a:r>
            <a:r>
              <a:rPr lang="en-US" b="1" dirty="0">
                <a:latin typeface="Times New Roman" panose="02020603050405020304" pitchFamily="18" charset="0"/>
                <a:ea typeface="Yu Mincho"/>
                <a:cs typeface="Times New Roman" panose="02020603050405020304" pitchFamily="18" charset="0"/>
              </a:rPr>
              <a:t> is 48.364, with 18 degrees of freedom. The associated p-value is less than 0.01 indicating that there is a statistically significant association between the variables based on the Pearson Chi-Square test. On </a:t>
            </a:r>
            <a:r>
              <a:rPr lang="en-US" b="1" i="1" dirty="0" err="1">
                <a:latin typeface="Times New Roman" panose="02020603050405020304" pitchFamily="18" charset="0"/>
                <a:ea typeface="Yu Mincho"/>
                <a:cs typeface="Times New Roman" panose="02020603050405020304" pitchFamily="18" charset="0"/>
              </a:rPr>
              <a:t>theLikelihood</a:t>
            </a:r>
            <a:r>
              <a:rPr lang="en-US" b="1" i="1" dirty="0">
                <a:latin typeface="Times New Roman" panose="02020603050405020304" pitchFamily="18" charset="0"/>
                <a:ea typeface="Yu Mincho"/>
                <a:cs typeface="Times New Roman" panose="02020603050405020304" pitchFamily="18" charset="0"/>
              </a:rPr>
              <a:t> Ratio Chi-Square</a:t>
            </a:r>
            <a:r>
              <a:rPr lang="en-US" b="1" dirty="0">
                <a:latin typeface="Times New Roman" panose="02020603050405020304" pitchFamily="18" charset="0"/>
                <a:ea typeface="Yu Mincho"/>
                <a:cs typeface="Times New Roman" panose="02020603050405020304" pitchFamily="18" charset="0"/>
              </a:rPr>
              <a:t> the value is 50.151, with 18 degrees of freedom, and a p-value of less than .01 indicating a statistically significant association between the variables based on the Likelihood Ratio Chi-Square test.</a:t>
            </a:r>
            <a:endParaRPr lang="en-US" sz="1600" b="1" dirty="0">
              <a:latin typeface="Calibri" panose="020F0502020204030204" pitchFamily="34" charset="0"/>
              <a:ea typeface="Yu Mincho"/>
              <a:cs typeface="Times New Roman" panose="02020603050405020304" pitchFamily="18" charset="0"/>
            </a:endParaRPr>
          </a:p>
        </p:txBody>
      </p:sp>
    </p:spTree>
    <p:extLst>
      <p:ext uri="{BB962C8B-B14F-4D97-AF65-F5344CB8AC3E}">
        <p14:creationId xmlns:p14="http://schemas.microsoft.com/office/powerpoint/2010/main" val="2645293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178</TotalTime>
  <Words>2078</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Script MT Bold</vt:lpstr>
      <vt:lpstr>Times New Roman</vt:lpstr>
      <vt:lpstr>Trebuchet MS</vt:lpstr>
      <vt:lpstr>Wingdings</vt:lpstr>
      <vt:lpstr>Wingdings 3</vt:lpstr>
      <vt:lpstr>Yu Mincho</vt:lpstr>
      <vt:lpstr>Facet</vt:lpstr>
      <vt:lpstr>AN IN-DEPTH ANALYSIS OF MISSING MARKS ISSUES IN THE UNIVERSITY OF ELDORET</vt:lpstr>
      <vt:lpstr>1. INTRODUCTION</vt:lpstr>
      <vt:lpstr>1.2 Significance of the Research </vt:lpstr>
      <vt:lpstr>1.3 Statement of the problem</vt:lpstr>
      <vt:lpstr>2. Research Question</vt:lpstr>
      <vt:lpstr>3. Research Methodology </vt:lpstr>
      <vt:lpstr>4. RESEARCH FINDINGS AND DISCUSSION</vt:lpstr>
      <vt:lpstr>Interpretation</vt:lpstr>
      <vt:lpstr>Missingmark_Area * School Crosstabulation </vt:lpstr>
      <vt:lpstr>           Gender Rate</vt:lpstr>
      <vt:lpstr>Bar plot showing the percentage of responded factors causing missing marks </vt:lpstr>
      <vt:lpstr>CROSSTABULATION MISSING MARKS VS GENDER</vt:lpstr>
      <vt:lpstr>Cross-tabulation between missing mark and Schools</vt:lpstr>
      <vt:lpstr>Frequency of Missing marks areas affected</vt:lpstr>
      <vt:lpstr>5. SUMMARY OF FINDINGS, CONCLUSIONS AND RECOMMENDATIONS</vt:lpstr>
      <vt:lpstr>Recommendations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IN-DEPTH ANALYSIS OF MISSING MARKS ISSUES IN THE UNIVERSITY OF ELDORET</dc:title>
  <dc:creator>Microsoft account</dc:creator>
  <cp:lastModifiedBy>Microsoft account</cp:lastModifiedBy>
  <cp:revision>18</cp:revision>
  <dcterms:created xsi:type="dcterms:W3CDTF">2024-04-19T04:40:45Z</dcterms:created>
  <dcterms:modified xsi:type="dcterms:W3CDTF">2024-04-19T08:32:44Z</dcterms:modified>
</cp:coreProperties>
</file>