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2468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9"/>
  </p:normalViewPr>
  <p:slideViewPr>
    <p:cSldViewPr snapToGrid="0" snapToObjects="1">
      <p:cViewPr varScale="1">
        <p:scale>
          <a:sx n="29" d="100"/>
          <a:sy n="29" d="100"/>
        </p:scale>
        <p:origin x="16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4040507"/>
            <a:ext cx="32918400" cy="85953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2967337"/>
            <a:ext cx="32918400" cy="5960743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6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1314450"/>
            <a:ext cx="9464040" cy="209226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1314450"/>
            <a:ext cx="27843480" cy="209226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9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6155059"/>
            <a:ext cx="37856160" cy="10269853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6522069"/>
            <a:ext cx="37856160" cy="5400673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1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6572250"/>
            <a:ext cx="18653760" cy="156648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4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314452"/>
            <a:ext cx="37856160" cy="4772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6052187"/>
            <a:ext cx="18568033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9018270"/>
            <a:ext cx="18568033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6052187"/>
            <a:ext cx="18659477" cy="2966083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9018270"/>
            <a:ext cx="18659477" cy="13264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8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3554732"/>
            <a:ext cx="22219920" cy="1754505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1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645920"/>
            <a:ext cx="14156053" cy="57607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3554732"/>
            <a:ext cx="22219920" cy="1754505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7406640"/>
            <a:ext cx="14156053" cy="13721717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7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314452"/>
            <a:ext cx="37856160" cy="477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6572250"/>
            <a:ext cx="37856160" cy="15664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5E3BB-FCA8-9344-8771-92867CF94430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22882862"/>
            <a:ext cx="1481328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22882862"/>
            <a:ext cx="9875520" cy="1314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C8FC0-7BD7-5A4E-AC7F-47D2810D19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3BCE6F6D-DAC1-470C-9159-F7E1A51DAC6E}"/>
              </a:ext>
            </a:extLst>
          </p:cNvPr>
          <p:cNvSpPr/>
          <p:nvPr/>
        </p:nvSpPr>
        <p:spPr>
          <a:xfrm>
            <a:off x="617002" y="20876643"/>
            <a:ext cx="42732825" cy="3257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215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30697A-8362-41F9-9586-CB72F3C4B37D}"/>
              </a:ext>
            </a:extLst>
          </p:cNvPr>
          <p:cNvSpPr/>
          <p:nvPr/>
        </p:nvSpPr>
        <p:spPr>
          <a:xfrm>
            <a:off x="617002" y="633875"/>
            <a:ext cx="42732825" cy="32576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215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F47FE78-8204-4CEB-A681-4A54D1BC6A6C}"/>
              </a:ext>
            </a:extLst>
          </p:cNvPr>
          <p:cNvSpPr/>
          <p:nvPr/>
        </p:nvSpPr>
        <p:spPr>
          <a:xfrm>
            <a:off x="974194" y="21350034"/>
            <a:ext cx="12868031" cy="23318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29184" tIns="164592" rIns="329184" bIns="1645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215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7909" y="1404133"/>
            <a:ext cx="40032605" cy="1773491"/>
          </a:xfrm>
        </p:spPr>
        <p:txBody>
          <a:bodyPr>
            <a:noAutofit/>
          </a:bodyPr>
          <a:lstStyle/>
          <a:p>
            <a:r>
              <a:rPr lang="en-US" sz="10799" b="1" dirty="0">
                <a:solidFill>
                  <a:schemeClr val="bg1"/>
                </a:solidFill>
              </a:rPr>
              <a:t>Electric Eye: A Cost Efficient and Portable Surveillance System</a:t>
            </a:r>
            <a:endParaRPr lang="en-US" sz="432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11E801-B0E4-41D9-8E32-4E8E06E2D647}"/>
              </a:ext>
            </a:extLst>
          </p:cNvPr>
          <p:cNvSpPr txBox="1"/>
          <p:nvPr/>
        </p:nvSpPr>
        <p:spPr>
          <a:xfrm>
            <a:off x="31021515" y="4655440"/>
            <a:ext cx="8791061" cy="135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228" dirty="0">
                <a:solidFill>
                  <a:schemeClr val="accent1">
                    <a:lumMod val="75000"/>
                  </a:schemeClr>
                </a:solidFill>
              </a:rPr>
              <a:t>Analysis and Review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E472C6-8D30-48BD-8BC0-7DB26D061DE4}"/>
              </a:ext>
            </a:extLst>
          </p:cNvPr>
          <p:cNvSpPr txBox="1"/>
          <p:nvPr/>
        </p:nvSpPr>
        <p:spPr>
          <a:xfrm>
            <a:off x="1519602" y="4589817"/>
            <a:ext cx="7644704" cy="135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228" dirty="0">
                <a:solidFill>
                  <a:schemeClr val="accent1">
                    <a:lumMod val="75000"/>
                  </a:schemeClr>
                </a:solidFill>
              </a:rPr>
              <a:t>Project Overview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205685-67B9-4839-BB2B-C65A4667A96C}"/>
              </a:ext>
            </a:extLst>
          </p:cNvPr>
          <p:cNvSpPr txBox="1"/>
          <p:nvPr/>
        </p:nvSpPr>
        <p:spPr>
          <a:xfrm>
            <a:off x="1587841" y="5872733"/>
            <a:ext cx="618947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project’s purpose is to create a portable and cost effective surveillance system. This project will realize this goal via a network of raspberry pi “nodes” that will each serve as an “Electronic Eye” and together will all remote to a server based Central management system. A mobile friendly website will serve as a portal to the collected data from the nodes and will also serve as a GUI for controlling each individual node.</a:t>
            </a:r>
          </a:p>
          <a:p>
            <a:endParaRPr lang="en-US" sz="1600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8A6F032-89A5-4A1E-AA13-B819CBD7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9" y="21721448"/>
            <a:ext cx="6316251" cy="171747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591CB69-72BD-419E-8781-342E0E4C3E73}"/>
              </a:ext>
            </a:extLst>
          </p:cNvPr>
          <p:cNvSpPr txBox="1"/>
          <p:nvPr/>
        </p:nvSpPr>
        <p:spPr>
          <a:xfrm>
            <a:off x="8101752" y="21688242"/>
            <a:ext cx="5648256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40" dirty="0">
                <a:solidFill>
                  <a:schemeClr val="tx1">
                    <a:lumMod val="50000"/>
                    <a:lumOff val="5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College of Engineering</a:t>
            </a:r>
          </a:p>
          <a:p>
            <a:r>
              <a:rPr lang="en-US" sz="5040" dirty="0">
                <a:solidFill>
                  <a:schemeClr val="tx1">
                    <a:lumMod val="50000"/>
                    <a:lumOff val="50000"/>
                  </a:schemeClr>
                </a:solidFill>
                <a:latin typeface="Gabriola" panose="04040605051002020D02" pitchFamily="82" charset="0"/>
                <a:cs typeface="Times New Roman" panose="02020603050405020304" pitchFamily="18" charset="0"/>
              </a:rPr>
              <a:t>     and Computer Science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0B93FDB-0D3E-403E-923B-DC881943F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88" y="804293"/>
            <a:ext cx="2928507" cy="291924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7E9C7EF-37D4-4AA1-A2FF-D834CE5DF2EB}"/>
              </a:ext>
            </a:extLst>
          </p:cNvPr>
          <p:cNvSpPr txBox="1"/>
          <p:nvPr/>
        </p:nvSpPr>
        <p:spPr>
          <a:xfrm>
            <a:off x="20178370" y="9767369"/>
            <a:ext cx="4171078" cy="135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228" dirty="0">
                <a:solidFill>
                  <a:schemeClr val="accent1">
                    <a:lumMod val="75000"/>
                  </a:schemeClr>
                </a:solidFill>
              </a:rPr>
              <a:t>Database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A7BDC74-DB78-43D4-A6D8-FD7A72853296}"/>
              </a:ext>
            </a:extLst>
          </p:cNvPr>
          <p:cNvSpPr txBox="1"/>
          <p:nvPr/>
        </p:nvSpPr>
        <p:spPr>
          <a:xfrm>
            <a:off x="31021515" y="11359578"/>
            <a:ext cx="10112609" cy="135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228" dirty="0">
                <a:solidFill>
                  <a:schemeClr val="accent1">
                    <a:lumMod val="75000"/>
                  </a:schemeClr>
                </a:solidFill>
              </a:rPr>
              <a:t>Results and Conclusion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44B12C6-194B-4F27-BE10-8AA1CF63E0E0}"/>
              </a:ext>
            </a:extLst>
          </p:cNvPr>
          <p:cNvSpPr/>
          <p:nvPr/>
        </p:nvSpPr>
        <p:spPr>
          <a:xfrm rot="10800000" flipV="1">
            <a:off x="18188140" y="22075706"/>
            <a:ext cx="2111399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Senior Project by Elijah Lopez| Supervisor: Fitratullah Khan | Fall 2018</a:t>
            </a:r>
            <a:endParaRPr lang="en-US" sz="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11E801-B0E4-41D9-8E32-4E8E06E2D647}"/>
              </a:ext>
            </a:extLst>
          </p:cNvPr>
          <p:cNvSpPr txBox="1"/>
          <p:nvPr/>
        </p:nvSpPr>
        <p:spPr>
          <a:xfrm>
            <a:off x="10483973" y="14680111"/>
            <a:ext cx="9307163" cy="135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228" dirty="0">
                <a:solidFill>
                  <a:schemeClr val="accent1">
                    <a:lumMod val="75000"/>
                  </a:schemeClr>
                </a:solidFill>
              </a:rPr>
              <a:t>Method of Operation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11E801-B0E4-41D9-8E32-4E8E06E2D647}"/>
              </a:ext>
            </a:extLst>
          </p:cNvPr>
          <p:cNvSpPr txBox="1"/>
          <p:nvPr/>
        </p:nvSpPr>
        <p:spPr>
          <a:xfrm>
            <a:off x="1330696" y="11645704"/>
            <a:ext cx="4381199" cy="135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228" dirty="0">
                <a:solidFill>
                  <a:schemeClr val="accent1">
                    <a:lumMod val="75000"/>
                  </a:schemeClr>
                </a:solidFill>
              </a:rPr>
              <a:t>Hardware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E9C7EF-37D4-4AA1-A2FF-D834CE5DF2EB}"/>
              </a:ext>
            </a:extLst>
          </p:cNvPr>
          <p:cNvSpPr txBox="1"/>
          <p:nvPr/>
        </p:nvSpPr>
        <p:spPr>
          <a:xfrm>
            <a:off x="20279126" y="14734197"/>
            <a:ext cx="3681777" cy="135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228" dirty="0">
                <a:solidFill>
                  <a:schemeClr val="accent1">
                    <a:lumMod val="75000"/>
                  </a:schemeClr>
                </a:solidFill>
              </a:rPr>
              <a:t>Website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E9C7EF-37D4-4AA1-A2FF-D834CE5DF2EB}"/>
              </a:ext>
            </a:extLst>
          </p:cNvPr>
          <p:cNvSpPr txBox="1"/>
          <p:nvPr/>
        </p:nvSpPr>
        <p:spPr>
          <a:xfrm>
            <a:off x="20098068" y="4655440"/>
            <a:ext cx="7333931" cy="135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228" dirty="0">
                <a:solidFill>
                  <a:schemeClr val="accent1">
                    <a:lumMod val="75000"/>
                  </a:schemeClr>
                </a:solidFill>
              </a:rPr>
              <a:t>Computer Vision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D19330-2BD7-480A-99DF-992B94495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497" y="7896712"/>
            <a:ext cx="4492196" cy="2888336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A5B60730-183D-40FE-BCFB-0ABBFF29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370" y="11365453"/>
            <a:ext cx="5127017" cy="322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 descr="https://cdn-images-1.medium.com/max/1600/1*vIiY6zGDgzdpQA6Y_0mEaA.png">
            <a:extLst>
              <a:ext uri="{FF2B5EF4-FFF2-40B4-BE49-F238E27FC236}">
                <a16:creationId xmlns:a16="http://schemas.microsoft.com/office/drawing/2014/main" id="{2D4CF579-A778-46A6-BC51-9D1AFEBB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8370" y="6156900"/>
            <a:ext cx="5702035" cy="301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4E0938-D5AE-489F-9416-8CCB2DCEB6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651" y="13488943"/>
            <a:ext cx="8167655" cy="3844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DF4392-E5C0-4F5D-8593-A6B0488A9C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00190" y="16955226"/>
            <a:ext cx="4594361" cy="2476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928FF4-8377-4B27-91A4-A10140CF1C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50317" y="16628580"/>
            <a:ext cx="5127017" cy="3231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7FA73C-C09B-43F1-B310-89837B604BA6}"/>
              </a:ext>
            </a:extLst>
          </p:cNvPr>
          <p:cNvSpPr txBox="1"/>
          <p:nvPr/>
        </p:nvSpPr>
        <p:spPr>
          <a:xfrm>
            <a:off x="31152633" y="13090907"/>
            <a:ext cx="56324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Cost Effective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Raspberry Pi 3: $35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Raspberry PI Camera: $10 USD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Battery: $8.00 USD</a:t>
            </a:r>
          </a:p>
          <a:p>
            <a:r>
              <a:rPr lang="en-US" sz="2000" dirty="0"/>
              <a:t>----------------------------------------------------</a:t>
            </a:r>
          </a:p>
          <a:p>
            <a:endParaRPr lang="en-US" sz="2000" dirty="0"/>
          </a:p>
          <a:p>
            <a:r>
              <a:rPr lang="en-US" sz="2000" dirty="0"/>
              <a:t>	Total: </a:t>
            </a:r>
            <a:r>
              <a:rPr lang="en-US" sz="2000" b="1" dirty="0"/>
              <a:t>53 $ USD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5E8A2A-8B72-4D8B-AC04-568D58C735A9}"/>
              </a:ext>
            </a:extLst>
          </p:cNvPr>
          <p:cNvSpPr txBox="1"/>
          <p:nvPr/>
        </p:nvSpPr>
        <p:spPr>
          <a:xfrm>
            <a:off x="31090240" y="17984868"/>
            <a:ext cx="763273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Easier method of connecting to nodes to new WIFI network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“Dead Data” Protection/Node replacement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Phone alerts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660EB-2261-42CC-88EA-AC209AA094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1295" y="16581213"/>
            <a:ext cx="3984466" cy="3984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43323E-2C5F-41EC-B166-74DF5D70AC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125485" y="18520737"/>
            <a:ext cx="659631" cy="659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67BC44-9198-4CBF-9B1A-AC0A28A8AA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478543" y="19032762"/>
            <a:ext cx="843053" cy="8430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6A2BA6-46C6-4B52-9C8E-7A89B239A7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681046" y="17653882"/>
            <a:ext cx="1041928" cy="11348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F5D0F6-AFFB-43EC-A316-9FD74BB84DE1}"/>
              </a:ext>
            </a:extLst>
          </p:cNvPr>
          <p:cNvSpPr txBox="1"/>
          <p:nvPr/>
        </p:nvSpPr>
        <p:spPr>
          <a:xfrm>
            <a:off x="31134018" y="15983247"/>
            <a:ext cx="7185058" cy="1631216"/>
          </a:xfrm>
          <a:prstGeom prst="rect">
            <a:avLst/>
          </a:prstGeom>
          <a:solidFill>
            <a:schemeClr val="bg2"/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sz="8200" dirty="0">
                <a:solidFill>
                  <a:schemeClr val="accent1">
                    <a:lumMod val="75000"/>
                  </a:schemeClr>
                </a:solidFill>
              </a:rPr>
              <a:t>Future Research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DF70EB-B3C5-430F-BA86-43DD44964C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40262" y="16275989"/>
            <a:ext cx="4594361" cy="46216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45B8BBB-148E-416F-9715-D16AC830116B}"/>
              </a:ext>
            </a:extLst>
          </p:cNvPr>
          <p:cNvSpPr txBox="1"/>
          <p:nvPr/>
        </p:nvSpPr>
        <p:spPr>
          <a:xfrm>
            <a:off x="10483973" y="4557203"/>
            <a:ext cx="7070718" cy="13585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8228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2F323CD-604C-41F5-B156-D070E6A8FA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37170366" y="6436629"/>
            <a:ext cx="6096000" cy="4572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0254D50-736E-4555-BE84-33C543AF341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30759907" y="6440190"/>
            <a:ext cx="6096000" cy="45720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5D2F72F-7DEE-4C50-8467-CB04CE9F45A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125003" y="6351993"/>
            <a:ext cx="8167656" cy="78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2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40397</TotalTime>
  <Words>172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Gabriola</vt:lpstr>
      <vt:lpstr>Times New Roman</vt:lpstr>
      <vt:lpstr>Office Theme</vt:lpstr>
      <vt:lpstr>Electric Eye: A Cost Efficient and Portable Surveillance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Based Real-Time Distributed Parking Lot Management System</dc:title>
  <dc:creator>Adolfo Sierra</dc:creator>
  <cp:lastModifiedBy>Elijah Lopez</cp:lastModifiedBy>
  <cp:revision>49</cp:revision>
  <dcterms:created xsi:type="dcterms:W3CDTF">2018-04-04T23:17:55Z</dcterms:created>
  <dcterms:modified xsi:type="dcterms:W3CDTF">2018-11-28T05:57:30Z</dcterms:modified>
</cp:coreProperties>
</file>