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38" r:id="rId3"/>
    <p:sldId id="439" r:id="rId4"/>
    <p:sldId id="440" r:id="rId5"/>
    <p:sldId id="445" r:id="rId6"/>
    <p:sldId id="449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1" r:id="rId21"/>
    <p:sldId id="480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FFFF66"/>
    <a:srgbClr val="DE8F00"/>
    <a:srgbClr val="FAB900"/>
    <a:srgbClr val="E6AA00"/>
    <a:srgbClr val="CC9900"/>
    <a:srgbClr val="F3C03F"/>
    <a:srgbClr val="F4DA3E"/>
    <a:srgbClr val="F3D629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35" autoAdjust="0"/>
    <p:restoredTop sz="94434" autoAdjust="0"/>
  </p:normalViewPr>
  <p:slideViewPr>
    <p:cSldViewPr>
      <p:cViewPr varScale="1">
        <p:scale>
          <a:sx n="69" d="100"/>
          <a:sy n="69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790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6A1AE-B3C8-4A89-B742-1269CD9B63E0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63B44-83A8-425E-8EE5-12935BC0200D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B8036-BD53-4347-8758-F0FC2190CEBC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BDBE0-E8FB-4021-AD4E-C3097C3D869F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DBMS</a:t>
          </a:r>
          <a:endParaRPr lang="en-US" sz="1600" kern="1200" dirty="0"/>
        </a:p>
      </dsp:txBody>
      <dsp:txXfrm>
        <a:off x="2156891" y="953758"/>
        <a:ext cx="1782216" cy="891108"/>
      </dsp:txXfrm>
    </dsp:sp>
    <dsp:sp modelId="{46069DA0-6820-4951-B592-6E14A0ECEBD3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Hierarchal DBMS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09" y="2219132"/>
        <a:ext cx="1782216" cy="891108"/>
      </dsp:txXfrm>
    </dsp:sp>
    <dsp:sp modelId="{8AB3173B-58D6-4129-8294-25F49787CB9E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Network DBMS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156891" y="2219132"/>
        <a:ext cx="1782216" cy="891108"/>
      </dsp:txXfrm>
    </dsp:sp>
    <dsp:sp modelId="{A0C57194-AFD1-43C7-8E01-4E1600451911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Relational DBMS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313373" y="2219132"/>
        <a:ext cx="1782216" cy="891108"/>
      </dsp:txXfrm>
    </dsp:sp>
  </dsp:spTree>
</dsp:drawing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B816F-27FE-4C86-A193-586EE6972E6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A873-8FC2-4A1B-81C9-D13426C9AB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7819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860CC4-94CA-4354-99C7-9C0B01C60505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2AB241-9474-46A7-BEC2-4B92C108E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769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AB241-9474-46A7-BEC2-4B92C108E6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47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9654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975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018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809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70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53" y="48904"/>
            <a:ext cx="17138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904" y="6526266"/>
            <a:ext cx="789296" cy="365125"/>
          </a:xfrm>
        </p:spPr>
        <p:txBody>
          <a:bodyPr/>
          <a:lstStyle>
            <a:lvl1pPr algn="l">
              <a:defRPr/>
            </a:lvl1pPr>
          </a:lstStyle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905" y="48904"/>
            <a:ext cx="1147895" cy="40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53" y="48904"/>
            <a:ext cx="17138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53" y="48904"/>
            <a:ext cx="17138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53" y="48904"/>
            <a:ext cx="17138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1143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53" y="48904"/>
            <a:ext cx="17138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53" y="48904"/>
            <a:ext cx="17138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53" y="48904"/>
            <a:ext cx="17138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="" xmlns:p14="http://schemas.microsoft.com/office/powerpoint/2010/main" val="4058840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62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" y="25400"/>
            <a:ext cx="90678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" y="698500"/>
            <a:ext cx="9052560" cy="562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2198-DFD9-41F6-879F-C9AD067AD492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E52D-192F-404D-AF3F-40400558A3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14400" y="2221468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“You are in good company”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97468"/>
            <a:ext cx="4873143" cy="17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3212068"/>
            <a:ext cx="26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www.fewgoodpeople.com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44368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Century Gothic" pitchFamily="34" charset="0"/>
                <a:cs typeface="Arial" pitchFamily="34" charset="0"/>
              </a:rPr>
              <a:t>“ Core JAVA”</a:t>
            </a:r>
          </a:p>
          <a:p>
            <a:pPr algn="ctr"/>
            <a:endParaRPr lang="en-US" sz="3600" b="1" dirty="0">
              <a:solidFill>
                <a:srgbClr val="00B050"/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Century Gothic" pitchFamily="34" charset="0"/>
                <a:cs typeface="Arial" pitchFamily="34" charset="0"/>
              </a:rPr>
              <a:t>						        </a:t>
            </a:r>
            <a:r>
              <a:rPr lang="en-US" sz="1400" b="1" dirty="0" smtClean="0">
                <a:solidFill>
                  <a:srgbClr val="00B050"/>
                </a:solidFill>
                <a:latin typeface="Century Gothic" pitchFamily="34" charset="0"/>
                <a:cs typeface="Arial" pitchFamily="34" charset="0"/>
              </a:rPr>
              <a:t>by </a:t>
            </a:r>
            <a:r>
              <a:rPr lang="en-US" sz="1400" b="1" dirty="0" err="1" smtClean="0">
                <a:solidFill>
                  <a:srgbClr val="00B050"/>
                </a:solidFill>
                <a:latin typeface="Century Gothic" pitchFamily="34" charset="0"/>
                <a:cs typeface="Arial" pitchFamily="34" charset="0"/>
              </a:rPr>
              <a:t>Girish</a:t>
            </a:r>
            <a:r>
              <a:rPr lang="en-US" sz="1400" b="1" dirty="0" smtClean="0">
                <a:solidFill>
                  <a:srgbClr val="00B050"/>
                </a:solidFill>
                <a:latin typeface="Century Gothic" pitchFamily="34" charset="0"/>
                <a:cs typeface="Arial" pitchFamily="34" charset="0"/>
              </a:rPr>
              <a:t>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Data 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type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sz="1500" dirty="0" smtClean="0"/>
              <a:t>The data type of a variable is an attribute that tells what kind of data that value can have.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1500" dirty="0" smtClean="0"/>
              <a:t>Data type ‘s Types :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Primitive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Non Primitive</a:t>
            </a:r>
          </a:p>
        </p:txBody>
      </p:sp>
      <p:pic>
        <p:nvPicPr>
          <p:cNvPr id="7" name="Picture 6" descr="datatype in jav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72005"/>
            <a:ext cx="6705600" cy="387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Data type memory </a:t>
            </a: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allocation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endParaRPr lang="en-US" sz="1400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990600"/>
          <a:ext cx="8153400" cy="4267197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47413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Type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Default Value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Default size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>
                      <a:noFill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boolean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False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1 bit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''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2 byte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byte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1 byte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short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2 byte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4 byte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long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0L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8 byte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float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0.0f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4 byte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double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0.0d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8 byte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75" marR="41275" marT="41275" marB="4127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Java 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Operators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5516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sz="1500" dirty="0" smtClean="0"/>
              <a:t>Java provides a rich set of operators to manipulate variables.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Arithmetic Operators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Relational Operators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Bitwise Operators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Logical Operators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Assignment Operators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Misc Operators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 smtClean="0"/>
              <a:t>Arithmetic operators are used in mathematical expressions in the same way that they are used in algebra.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 err="1" smtClean="0"/>
              <a:t>Eg</a:t>
            </a:r>
            <a:r>
              <a:rPr lang="en-US" sz="1400" dirty="0" smtClean="0"/>
              <a:t> : a=10, b=5 c=</a:t>
            </a:r>
            <a:r>
              <a:rPr lang="en-US" sz="1400" dirty="0" err="1" smtClean="0"/>
              <a:t>a+b</a:t>
            </a:r>
            <a:r>
              <a:rPr lang="en-US" sz="1400" dirty="0" smtClean="0"/>
              <a:t> =&gt; c=(10+5)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5908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Arithmetic Operators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3505200"/>
          <a:ext cx="8382000" cy="3178624"/>
        </p:xfrm>
        <a:graphic>
          <a:graphicData uri="http://schemas.openxmlformats.org/drawingml/2006/table">
            <a:tbl>
              <a:tblPr/>
              <a:tblGrid>
                <a:gridCol w="1371600"/>
                <a:gridCol w="7010400"/>
              </a:tblGrid>
              <a:tr h="293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Operator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100" b="1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93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+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Addition - Adds values on either side of the operator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Subtraction - Subtracts right hand operand from left hand operand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Multiplication - Multiplies values on either side of the operator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/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Division - Divides left hand operand by right hand operand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%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Modulus - Divides left hand operand by right hand operand and returns remainder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++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Increment - Increases the value of operand by 1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--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3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Decrement - Decreases the value of operand by 1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78" marR="76878" marT="76878" marB="768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Relational Operators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endParaRPr lang="en-US" sz="1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838200"/>
          <a:ext cx="8686800" cy="3728415"/>
        </p:xfrm>
        <a:graphic>
          <a:graphicData uri="http://schemas.openxmlformats.org/drawingml/2006/table">
            <a:tbl>
              <a:tblPr/>
              <a:tblGrid>
                <a:gridCol w="1075509"/>
                <a:gridCol w="7611291"/>
              </a:tblGrid>
              <a:tr h="2100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1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==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Checks if the values of two operands are equal or not, if yes then condition becomes true.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!=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Checks if the values of two operands are equal or not, if values are not equal then condition becomes true.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&gt;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Checks if the value of left operand is greater than the value of right operand, if yes then condition becomes true.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&lt;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Checks if the value of left operand is less than the value of right operand, if yes then condition becomes true.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&gt;=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Checks if the value of left operand is greater than or equal to the value of right operand, if yes then condition becomes true.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 smtClean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&lt;=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 smtClean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Checks if the value of left operand is less than or equal to the value of right operand, if yes then condition becomes true.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86" marR="55686" marT="55686" marB="5568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Bitwise Operators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Java defines several bitwise operators, which can be applied to the integer types, long, </a:t>
            </a:r>
            <a:r>
              <a:rPr lang="en-US" sz="1500" dirty="0" err="1" smtClean="0"/>
              <a:t>int</a:t>
            </a:r>
            <a:r>
              <a:rPr lang="en-US" sz="1500" dirty="0" smtClean="0"/>
              <a:t>, short, char, and byte.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Bitwise operator works on bits and performs bit-by-bit operation. Assume if a = 60; and b = 13; now in binary format they will be as follows: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pt-BR" sz="1500" dirty="0" smtClean="0"/>
              <a:t>a = 0011 1100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pt-BR" sz="1500" dirty="0" smtClean="0"/>
              <a:t>b = 0000 1101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pt-BR" sz="1500" dirty="0" smtClean="0"/>
              <a:t>-----------------</a:t>
            </a:r>
          </a:p>
          <a:p>
            <a:pPr marL="2171700" lvl="4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sz="1500" dirty="0" smtClean="0"/>
              <a:t>a&amp;b 	= 	0000 1100</a:t>
            </a:r>
          </a:p>
          <a:p>
            <a:pPr marL="2171700" lvl="4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sz="1500" dirty="0" smtClean="0"/>
              <a:t>a|b 	= 	0011 1101</a:t>
            </a:r>
          </a:p>
          <a:p>
            <a:pPr marL="2171700" lvl="4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sz="1500" dirty="0" smtClean="0"/>
              <a:t>a^b 	= 	0011 0001</a:t>
            </a:r>
          </a:p>
          <a:p>
            <a:pPr marL="2171700" lvl="4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sz="1500" dirty="0" smtClean="0"/>
              <a:t>~a  	= 	1100 0011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41910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962401"/>
          <a:ext cx="8001000" cy="1706733"/>
        </p:xfrm>
        <a:graphic>
          <a:graphicData uri="http://schemas.openxmlformats.org/drawingml/2006/table">
            <a:tbl>
              <a:tblPr/>
              <a:tblGrid>
                <a:gridCol w="1045968"/>
                <a:gridCol w="6955032"/>
              </a:tblGrid>
              <a:tr h="21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1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&amp;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Binary AND Operator copies a bit to the result if it exists in both operands.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|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Binary OR Operator copies a bit if it exists in either operand.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^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Binary XOR Operator copies the bit if it is set in one operand but not both.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~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Binary Ones Complement Operator is unary and has the effect of 'flipping' bits.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3" marR="45293" marT="45293" marB="4529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Logical Operators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6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685800"/>
          <a:ext cx="8382000" cy="2486926"/>
        </p:xfrm>
        <a:graphic>
          <a:graphicData uri="http://schemas.openxmlformats.org/drawingml/2006/table">
            <a:tbl>
              <a:tblPr/>
              <a:tblGrid>
                <a:gridCol w="1219200"/>
                <a:gridCol w="7162800"/>
              </a:tblGrid>
              <a:tr h="255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 b="1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Operator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 b="1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&amp;&amp;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Called Logical AND operator. If both the operands are non-zero, then the condition becomes true.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||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Called Logical OR Operator. If any of the two operands are non-zero, then the condition becomes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 dirty="0" smtClean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!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5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Called Logical NOT Operator. Use to reverses the logical state of its operand. If a condition is true then Logical NOT operator will make false.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837" marR="80837" marT="80837" marB="80837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Assignment Operators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990600"/>
          <a:ext cx="8229600" cy="4648504"/>
        </p:xfrm>
        <a:graphic>
          <a:graphicData uri="http://schemas.openxmlformats.org/drawingml/2006/table">
            <a:tbl>
              <a:tblPr/>
              <a:tblGrid>
                <a:gridCol w="1382432"/>
                <a:gridCol w="6847168"/>
              </a:tblGrid>
              <a:tr h="210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Simple assignment operator, Assigns values from right side operands to left side operand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+=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Add AND assignment operator, It adds right operand to the left operand and assign the result to left operand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-=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Subtract AND assignment operator, It subtracts right operand from the left operand and assign the result to left operand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*=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Multiply AND assignment operator, It multiplies right operand with the left operand and assign the result to left operand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/=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Divide AND assignment operator, It divides left operand with the right operand and assign the result to left operand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%=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Modulus AND assignment operator, It takes modulus using two operands and assign the result to left operand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&amp;=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Bitwise AND assignment operator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^=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bitwise exclusive OR and assignment operator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|=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25"/>
                        </a:spcAft>
                      </a:pPr>
                      <a:r>
                        <a:rPr lang="en-US" sz="1400" dirty="0">
                          <a:solidFill>
                            <a:srgbClr val="313131"/>
                          </a:solidFill>
                          <a:latin typeface="Arial"/>
                          <a:ea typeface="Calibri"/>
                          <a:cs typeface="Times New Roman"/>
                        </a:rPr>
                        <a:t>bitwise inclusive OR and assignment 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34" marR="36134" marT="36134" marB="36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Misc Operators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Conditional Operator ( ? : 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Conditional operator is also known as the </a:t>
            </a:r>
            <a:r>
              <a:rPr lang="en-US" sz="1500" b="1" dirty="0" smtClean="0"/>
              <a:t>ternary operator</a:t>
            </a:r>
            <a:r>
              <a:rPr lang="en-US" sz="1500" dirty="0" smtClean="0"/>
              <a:t>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This operator consists of </a:t>
            </a:r>
            <a:r>
              <a:rPr lang="en-US" sz="1500" b="1" dirty="0" smtClean="0"/>
              <a:t>three operands </a:t>
            </a:r>
            <a:r>
              <a:rPr lang="en-US" sz="1500" dirty="0" smtClean="0"/>
              <a:t>and is used to evaluate Boolean expressions. The goal of the operator is to decide which value should be assigned to the variable. The operator is written as: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variable x = (expression) ? value if true : value if false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 Example :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err="1" smtClean="0"/>
              <a:t>int</a:t>
            </a:r>
            <a:r>
              <a:rPr lang="en-US" sz="1500" dirty="0" smtClean="0"/>
              <a:t> a , b;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 = 10;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b = (a == 1) ? 20: 30; 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OOPs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OOPs (</a:t>
            </a:r>
            <a:r>
              <a:rPr lang="en-US" sz="1500" b="1" dirty="0" smtClean="0"/>
              <a:t>Object Oriented Programming System</a:t>
            </a:r>
            <a:r>
              <a:rPr lang="en-US" sz="1500" dirty="0" smtClean="0"/>
              <a:t>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Object-Oriented Programming is a methodology or paradigm to </a:t>
            </a:r>
            <a:r>
              <a:rPr lang="en-US" sz="1500" b="1" dirty="0" smtClean="0"/>
              <a:t>design a program using classes and objects</a:t>
            </a:r>
            <a:r>
              <a:rPr lang="en-US" sz="1500" dirty="0" smtClean="0"/>
              <a:t>. It simplifies the software development and maintenance by providing some concepts:</a:t>
            </a:r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Object</a:t>
            </a:r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Class</a:t>
            </a:r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Inheritance</a:t>
            </a:r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Polymorphism</a:t>
            </a:r>
          </a:p>
          <a:p>
            <a:pPr marL="3086100" lvl="6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Overloading</a:t>
            </a:r>
          </a:p>
          <a:p>
            <a:pPr marL="3086100" lvl="6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Overriding</a:t>
            </a:r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Abstraction</a:t>
            </a:r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500" dirty="0" smtClean="0"/>
              <a:t>Encapsulation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Object means a </a:t>
            </a:r>
            <a:r>
              <a:rPr lang="en-US" sz="1500" b="1" dirty="0" smtClean="0"/>
              <a:t>real word entity</a:t>
            </a:r>
            <a:r>
              <a:rPr lang="en-US" sz="1500" dirty="0" smtClean="0"/>
              <a:t> that has </a:t>
            </a:r>
            <a:r>
              <a:rPr lang="en-US" sz="1500" b="1" dirty="0" smtClean="0"/>
              <a:t>its own state and behavior</a:t>
            </a:r>
            <a:r>
              <a:rPr lang="en-US" sz="1500" dirty="0" smtClean="0"/>
              <a:t>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For example: chair, pen, table, keyboard, bike etc. It can be physical and logical.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Java class is a </a:t>
            </a:r>
            <a:r>
              <a:rPr lang="en-US" sz="1500" b="1" dirty="0" smtClean="0"/>
              <a:t>template / blueprint</a:t>
            </a:r>
            <a:r>
              <a:rPr lang="en-US" sz="1500" dirty="0" smtClean="0"/>
              <a:t> based on which we will be </a:t>
            </a:r>
            <a:r>
              <a:rPr lang="en-US" sz="1500" b="1" dirty="0" smtClean="0"/>
              <a:t>creating an object</a:t>
            </a:r>
            <a:r>
              <a:rPr lang="en-US" sz="1500" dirty="0" smtClean="0"/>
              <a:t>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 class is a set of specifications that </a:t>
            </a:r>
            <a:r>
              <a:rPr lang="en-US" sz="1500" b="1" dirty="0" smtClean="0"/>
              <a:t>describes the characteristics (state) and behavior </a:t>
            </a:r>
            <a:r>
              <a:rPr lang="en-US" sz="1500" dirty="0" smtClean="0"/>
              <a:t>of </a:t>
            </a:r>
            <a:r>
              <a:rPr lang="en-US" sz="1500" b="1" dirty="0" smtClean="0"/>
              <a:t>an entity</a:t>
            </a:r>
            <a:r>
              <a:rPr lang="en-US" sz="1500" dirty="0" smtClean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36830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Object and Class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Inheritance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: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 feature by which one class acquires the properties and functionalities of another class. This is important because it supports the concept of reusability.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Polymorphism  (from the Greek meaning "having multiple forms") is the ability of different objects to respond, each in its own way, to identical messages.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 process of extracting  the </a:t>
            </a:r>
            <a:r>
              <a:rPr lang="en-US" sz="1500" b="1" dirty="0" smtClean="0"/>
              <a:t>essential information and hiding the irrelevant details</a:t>
            </a:r>
            <a:r>
              <a:rPr lang="en-US" sz="1500" dirty="0" smtClean="0"/>
              <a:t>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 process of </a:t>
            </a:r>
            <a:r>
              <a:rPr lang="en-US" sz="1500" b="1" dirty="0" smtClean="0"/>
              <a:t>binding code and data together </a:t>
            </a:r>
            <a:r>
              <a:rPr lang="en-US" sz="1500" dirty="0" smtClean="0"/>
              <a:t>in the form of a </a:t>
            </a:r>
            <a:r>
              <a:rPr lang="en-US" sz="1500" b="1" dirty="0" smtClean="0"/>
              <a:t>capsule</a:t>
            </a:r>
            <a:r>
              <a:rPr lang="en-US" sz="1500" dirty="0" smtClean="0"/>
              <a:t>. The insulation of the data from the direct access by the program is called data hiding.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4732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Polymorphism: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692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Abstraction: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38862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Encapsulation: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Core JAVA Training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38100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1300" dirty="0" smtClean="0"/>
              <a:t>Session I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What is Java?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Where Java is used?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Java Foundation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Java Versions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Types of Java Applications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Features of Java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Java System Setting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300" dirty="0" smtClean="0"/>
              <a:t>Session </a:t>
            </a:r>
            <a:r>
              <a:rPr lang="en-US" sz="1300" dirty="0"/>
              <a:t>II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Program Structure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Variable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Types of variables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Variable declaration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Data type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Data type memory allocation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300" dirty="0" smtClean="0"/>
              <a:t>Session III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Java Operators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Arithmetic Operators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Relational Operators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Bitwise Operators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Logical Operators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Assignment Operators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Misc Operators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13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95800" y="609600"/>
            <a:ext cx="38100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1300" dirty="0" smtClean="0"/>
              <a:t>Session IV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OOPs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Object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Class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Inheritance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Polymorphism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Overloading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300" dirty="0" smtClean="0"/>
              <a:t>Overriding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Abstraction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Encapsulation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300" dirty="0" smtClean="0"/>
              <a:t>Session V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Java Keywords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Programming Conditional Controls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Comments in Java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Access </a:t>
            </a:r>
            <a:r>
              <a:rPr lang="en-US" sz="1300" dirty="0" err="1" smtClean="0"/>
              <a:t>Specifiers</a:t>
            </a:r>
            <a:r>
              <a:rPr lang="en-US" sz="1300" dirty="0" smtClean="0"/>
              <a:t> /Modifiers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300" smtClean="0"/>
              <a:t>Session </a:t>
            </a:r>
            <a:r>
              <a:rPr lang="en-US" sz="1300" dirty="0" smtClean="0"/>
              <a:t>VI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Java Naming Conventions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Java Constructor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Static Keyword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“this” Keyword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“super” Keyword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300" dirty="0" smtClean="0"/>
              <a:t>Array (1D &amp; 2D)</a:t>
            </a:r>
          </a:p>
        </p:txBody>
      </p:sp>
    </p:spTree>
    <p:extLst>
      <p:ext uri="{BB962C8B-B14F-4D97-AF65-F5344CB8AC3E}">
        <p14:creationId xmlns="" xmlns:p14="http://schemas.microsoft.com/office/powerpoint/2010/main" val="30077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Java </a:t>
            </a: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Keywords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Data types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byte, short, </a:t>
            </a:r>
            <a:r>
              <a:rPr lang="en-US" sz="1500" dirty="0" err="1" smtClean="0"/>
              <a:t>int</a:t>
            </a:r>
            <a:r>
              <a:rPr lang="en-US" sz="1500" dirty="0" smtClean="0"/>
              <a:t>, long, char, float, double, and </a:t>
            </a:r>
            <a:r>
              <a:rPr lang="en-US" sz="1500" dirty="0" err="1" smtClean="0"/>
              <a:t>boolean</a:t>
            </a: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Control Statements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If, else, switch, for, while, do, case, break, default, continue</a:t>
            </a:r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Class &amp; Objects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class, interface, extends, implements, new, return, super, this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Access </a:t>
            </a:r>
            <a:r>
              <a:rPr lang="en-US" sz="1500" b="1" dirty="0" err="1" smtClean="0"/>
              <a:t>Specifier</a:t>
            </a:r>
            <a:r>
              <a:rPr lang="en-US" sz="1500" b="1" dirty="0" smtClean="0"/>
              <a:t>  / Modifier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default, private, protected, public, abstract, final, static, transient, synchronized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Packages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package, import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Exception Handling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try, catch, finally, throw, throws</a:t>
            </a:r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Miscellaneous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err="1" smtClean="0"/>
              <a:t>instanceof</a:t>
            </a:r>
            <a:r>
              <a:rPr lang="en-US" sz="1500" dirty="0" smtClean="0"/>
              <a:t>, void</a:t>
            </a: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Programming Conditional Controls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if  statement, if else statement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Nested if statement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if  else  if else ladder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switch case statements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Ternary operator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for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while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do-while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for each loop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2098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Iterative Controls( Loops)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Comments in Java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A single line comment in Java will start with //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		// This is a single line comment in Java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A multi line comment starts with a /* and ends with a */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    /* This is a multi line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       comment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       in Java */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A multi-line comment that can be documented by </a:t>
            </a:r>
            <a:r>
              <a:rPr lang="en-US" sz="1500" b="1" dirty="0" err="1" smtClean="0"/>
              <a:t>javadoc</a:t>
            </a:r>
            <a:r>
              <a:rPr lang="en-US" sz="1500" b="1" dirty="0" smtClean="0"/>
              <a:t> tool.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/**  This is documented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         comment */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Access </a:t>
            </a:r>
            <a:r>
              <a:rPr lang="en-US" altLang="zh-CN" sz="2600" kern="1200" dirty="0" err="1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Specifiers</a:t>
            </a: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 /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Modifiers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Java provides access protection at 2 levels: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Class level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Member level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Four Access Control Modifiers in Java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public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private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protected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default</a:t>
            </a:r>
            <a:endParaRPr lang="en-US" sz="1400" dirty="0" smtClean="0"/>
          </a:p>
        </p:txBody>
      </p:sp>
      <p:pic>
        <p:nvPicPr>
          <p:cNvPr id="7" name="Table 3"/>
          <p:cNvPicPr>
            <a:picLocks noGrp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76600"/>
            <a:ext cx="7162799" cy="3048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Java Naming Conventions 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endParaRPr lang="en-US" sz="10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Interface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Abstract Class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920776"/>
          <a:ext cx="8382000" cy="2965424"/>
        </p:xfrm>
        <a:graphic>
          <a:graphicData uri="http://schemas.openxmlformats.org/drawingml/2006/table">
            <a:tbl>
              <a:tblPr/>
              <a:tblGrid>
                <a:gridCol w="2057400"/>
                <a:gridCol w="6324600"/>
              </a:tblGrid>
              <a:tr h="2893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500" b="1" dirty="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Convention</a:t>
                      </a:r>
                      <a:endParaRPr lang="en-US" sz="1500" b="1" dirty="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>
                      <a:noFill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9634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class name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should start with uppercase letter and be a noun e.g. String, Color, Button, System, Thread etc.</a:t>
                      </a:r>
                      <a:endParaRPr lang="en-US" sz="1500" dirty="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634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interface name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should start with uppercase letter and be an adjective e.g. Runnable, Remote, ActionListener etc.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9634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method name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should start with lowercase letter and be a verb e.g. actionPerformed(), main(), print(), println() etc.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917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variable name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should start with lowercase letter e.g. firstName, orderNumber etc.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89344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package name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should be in lowercase letter e.g. java, lang, sql, util etc.</a:t>
                      </a:r>
                      <a:endParaRPr lang="en-US" sz="150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917"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constants name</a:t>
                      </a:r>
                      <a:endParaRPr lang="en-US" sz="1500" dirty="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0">
                        <a:lnSpc>
                          <a:spcPts val="1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 (Body)"/>
                          <a:ea typeface="Times New Roman"/>
                          <a:cs typeface="Times New Roman"/>
                        </a:rPr>
                        <a:t>should be in uppercase letter. e.g. RED, YELLOW, MAX_PRIORITY etc.</a:t>
                      </a:r>
                      <a:endParaRPr lang="en-US" sz="1500" dirty="0">
                        <a:latin typeface="Calibri (Body)"/>
                        <a:ea typeface="Calibri"/>
                        <a:cs typeface="Times New Roman"/>
                      </a:endParaRPr>
                    </a:p>
                  </a:txBody>
                  <a:tcPr marL="35807" marR="35807" marT="35807" marB="35807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Java </a:t>
            </a: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Constructor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Constructor in java is a </a:t>
            </a:r>
            <a:r>
              <a:rPr lang="en-US" sz="1500" b="1" dirty="0" smtClean="0"/>
              <a:t>special type of method </a:t>
            </a:r>
            <a:r>
              <a:rPr lang="en-US" sz="1500" dirty="0" smtClean="0"/>
              <a:t>that is used to </a:t>
            </a:r>
            <a:r>
              <a:rPr lang="en-US" sz="1500" b="1" dirty="0" smtClean="0"/>
              <a:t>initialize the object</a:t>
            </a:r>
            <a:r>
              <a:rPr lang="en-US" sz="1500" dirty="0" smtClean="0"/>
              <a:t>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Java constructor is </a:t>
            </a:r>
            <a:r>
              <a:rPr lang="en-US" sz="1500" b="1" dirty="0" smtClean="0"/>
              <a:t>invoked at the time of object creation</a:t>
            </a:r>
            <a:r>
              <a:rPr lang="en-US" sz="1500" dirty="0" smtClean="0"/>
              <a:t>. It constructs the values i.e. provides data for the object that is why it is known as constructor.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There are basically two rules defined for the constructor.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1.	Constructor name must be same as its class name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2.	Constructor must have no explicit return type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There are two types of constructors: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1.	Default constructor (no-</a:t>
            </a:r>
            <a:r>
              <a:rPr lang="en-US" sz="1500" dirty="0" err="1" smtClean="0"/>
              <a:t>arg</a:t>
            </a:r>
            <a:r>
              <a:rPr lang="en-US" sz="1500" dirty="0" smtClean="0"/>
              <a:t> constructor)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2.	Parameterized constructor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676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Rules for creating java constructor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2766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Types of java constructors</a:t>
            </a:r>
          </a:p>
        </p:txBody>
      </p:sp>
      <p:pic>
        <p:nvPicPr>
          <p:cNvPr id="8" name="Picture 7" descr="java constructo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953000"/>
            <a:ext cx="430022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“static” Keyword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 static keyword in java is used for </a:t>
            </a:r>
            <a:r>
              <a:rPr lang="en-US" sz="1500" b="1" dirty="0" smtClean="0"/>
              <a:t>memory management </a:t>
            </a:r>
            <a:r>
              <a:rPr lang="en-US" sz="1500" dirty="0" smtClean="0"/>
              <a:t>mainly.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We can apply </a:t>
            </a:r>
            <a:r>
              <a:rPr lang="en-US" sz="1500" b="1" dirty="0" smtClean="0"/>
              <a:t>java static keyword </a:t>
            </a:r>
            <a:r>
              <a:rPr lang="en-US" sz="1500" dirty="0" smtClean="0"/>
              <a:t>with </a:t>
            </a:r>
            <a:r>
              <a:rPr lang="en-US" sz="1500" b="1" dirty="0" smtClean="0"/>
              <a:t>variables, methods and blocks</a:t>
            </a:r>
            <a:r>
              <a:rPr lang="en-US" sz="1500" dirty="0" smtClean="0"/>
              <a:t>. The static keyword belongs to the class than instance of the class.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 static can be used for: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1.	variable (also known as class variable)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2.	method (also known as class method)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3.	block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“this” Keyword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"this" </a:t>
            </a:r>
            <a:r>
              <a:rPr lang="en-US" sz="1500" dirty="0" smtClean="0"/>
              <a:t>is a reference variable that refers to the </a:t>
            </a:r>
            <a:r>
              <a:rPr lang="en-US" sz="1500" b="1" dirty="0" smtClean="0"/>
              <a:t>current object</a:t>
            </a:r>
            <a:r>
              <a:rPr lang="en-US" sz="1500" dirty="0" smtClean="0"/>
              <a:t>.</a:t>
            </a:r>
          </a:p>
          <a:p>
            <a:pPr marL="2171700" lvl="4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class Student{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</a:t>
            </a:r>
            <a:r>
              <a:rPr lang="en-US" sz="1500" dirty="0" err="1" smtClean="0"/>
              <a:t>int</a:t>
            </a:r>
            <a:r>
              <a:rPr lang="en-US" sz="1500" dirty="0" smtClean="0"/>
              <a:t> id;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String name;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    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Student(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id,String</a:t>
            </a:r>
            <a:r>
              <a:rPr lang="en-US" sz="1500" dirty="0" smtClean="0"/>
              <a:t> name){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id = id;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name = name;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}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void display(){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(id+" "+name);}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public static void main(String </a:t>
            </a:r>
            <a:r>
              <a:rPr lang="en-US" sz="1500" dirty="0" err="1" smtClean="0"/>
              <a:t>args</a:t>
            </a:r>
            <a:r>
              <a:rPr lang="en-US" sz="1500" dirty="0" smtClean="0"/>
              <a:t>[]){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Student s1 = new Student(111,"AAAA");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Student s2 = new Student(112,"BBBB");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s1.display();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s2.display();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}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“super” 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keyword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 super keyword in java is a reference variable that is used to refer immediate parent class object.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class Vehicle{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</a:t>
            </a:r>
            <a:r>
              <a:rPr lang="en-US" sz="1500" dirty="0" err="1" smtClean="0"/>
              <a:t>int</a:t>
            </a:r>
            <a:r>
              <a:rPr lang="en-US" sz="1500" dirty="0" smtClean="0"/>
              <a:t> speed=50;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}  </a:t>
            </a:r>
          </a:p>
          <a:p>
            <a:pPr marL="2171700" lvl="4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class Bike extends Vehicle{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</a:t>
            </a:r>
            <a:r>
              <a:rPr lang="en-US" sz="1500" dirty="0" err="1" smtClean="0"/>
              <a:t>int</a:t>
            </a:r>
            <a:r>
              <a:rPr lang="en-US" sz="1500" dirty="0" smtClean="0"/>
              <a:t> speed=100;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void display(){ 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(speed);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}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public static void main(String </a:t>
            </a:r>
            <a:r>
              <a:rPr lang="en-US" sz="1500" dirty="0" err="1" smtClean="0"/>
              <a:t>args</a:t>
            </a:r>
            <a:r>
              <a:rPr lang="en-US" sz="1500" dirty="0" smtClean="0"/>
              <a:t>[]){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Bike b=new Bike();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	</a:t>
            </a:r>
            <a:r>
              <a:rPr lang="en-US" sz="1500" dirty="0" err="1" smtClean="0"/>
              <a:t>b.display</a:t>
            </a:r>
            <a:r>
              <a:rPr lang="en-US" sz="1500" dirty="0" smtClean="0"/>
              <a:t>();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	}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Array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Arrays are used to store a group of related elements.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1D Arrays: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 I. Declaring array name: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err="1" smtClean="0"/>
              <a:t>datatype</a:t>
            </a:r>
            <a:r>
              <a:rPr lang="en-US" sz="1500" dirty="0" smtClean="0"/>
              <a:t> [ ]  </a:t>
            </a:r>
            <a:r>
              <a:rPr lang="en-US" sz="1500" dirty="0" err="1" smtClean="0"/>
              <a:t>arrayName</a:t>
            </a:r>
            <a:r>
              <a:rPr lang="en-US" sz="1500" dirty="0" smtClean="0"/>
              <a:t> ; or </a:t>
            </a:r>
            <a:r>
              <a:rPr lang="en-US" sz="1500" dirty="0" err="1" smtClean="0"/>
              <a:t>datatype</a:t>
            </a:r>
            <a:r>
              <a:rPr lang="en-US" sz="1500" dirty="0" smtClean="0"/>
              <a:t> </a:t>
            </a:r>
            <a:r>
              <a:rPr lang="en-US" sz="1500" dirty="0" err="1" smtClean="0"/>
              <a:t>arrayName</a:t>
            </a:r>
            <a:r>
              <a:rPr lang="en-US" sz="1500" dirty="0" smtClean="0"/>
              <a:t>[] 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Ex. </a:t>
            </a:r>
            <a:r>
              <a:rPr lang="en-US" sz="1500" dirty="0" err="1" smtClean="0"/>
              <a:t>int</a:t>
            </a:r>
            <a:r>
              <a:rPr lang="en-US" sz="1500" dirty="0" smtClean="0"/>
              <a:t> [ ] list; or   </a:t>
            </a:r>
            <a:r>
              <a:rPr lang="en-US" sz="1500" dirty="0" err="1" smtClean="0"/>
              <a:t>int</a:t>
            </a:r>
            <a:r>
              <a:rPr lang="en-US" sz="1500" dirty="0" smtClean="0"/>
              <a:t> list[ ];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II. Allocating memory for holding data values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err="1" smtClean="0"/>
              <a:t>arrayName</a:t>
            </a:r>
            <a:r>
              <a:rPr lang="en-US" sz="1500" dirty="0" smtClean="0"/>
              <a:t> = new </a:t>
            </a:r>
            <a:r>
              <a:rPr lang="en-US" sz="1500" dirty="0" err="1" smtClean="0"/>
              <a:t>datatype</a:t>
            </a:r>
            <a:r>
              <a:rPr lang="en-US" sz="1500" dirty="0" smtClean="0"/>
              <a:t>[NE];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Ex. </a:t>
            </a:r>
            <a:r>
              <a:rPr lang="en-US" sz="1500" dirty="0" err="1" smtClean="0"/>
              <a:t>int</a:t>
            </a:r>
            <a:r>
              <a:rPr lang="en-US" sz="1500" dirty="0" smtClean="0"/>
              <a:t> [ ] list = new </a:t>
            </a:r>
            <a:r>
              <a:rPr lang="en-US" sz="1500" dirty="0" err="1" smtClean="0"/>
              <a:t>int</a:t>
            </a:r>
            <a:r>
              <a:rPr lang="en-US" sz="1500" dirty="0" smtClean="0"/>
              <a:t>[10]; or   </a:t>
            </a:r>
            <a:r>
              <a:rPr lang="en-US" sz="1500" dirty="0" err="1" smtClean="0"/>
              <a:t>int</a:t>
            </a:r>
            <a:r>
              <a:rPr lang="en-US" sz="1500" dirty="0" smtClean="0"/>
              <a:t> list[ ]  = new </a:t>
            </a:r>
            <a:r>
              <a:rPr lang="en-US" sz="1500" dirty="0" err="1" smtClean="0"/>
              <a:t>int</a:t>
            </a:r>
            <a:r>
              <a:rPr lang="en-US" sz="1500" dirty="0" smtClean="0"/>
              <a:t>[10];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III. Combine I and II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err="1" smtClean="0"/>
              <a:t>datatype</a:t>
            </a:r>
            <a:r>
              <a:rPr lang="en-US" sz="1500" dirty="0" smtClean="0"/>
              <a:t>  </a:t>
            </a:r>
            <a:r>
              <a:rPr lang="en-US" sz="1500" dirty="0" err="1" smtClean="0"/>
              <a:t>arrayName</a:t>
            </a:r>
            <a:r>
              <a:rPr lang="en-US" sz="1500" dirty="0" smtClean="0"/>
              <a:t> [ ] = new </a:t>
            </a:r>
            <a:r>
              <a:rPr lang="en-US" sz="1500" dirty="0" err="1" smtClean="0"/>
              <a:t>datatype</a:t>
            </a:r>
            <a:r>
              <a:rPr lang="en-US" sz="1500" dirty="0" smtClean="0"/>
              <a:t>[NE];</a:t>
            </a:r>
          </a:p>
          <a:p>
            <a:pPr marL="2171700" lvl="4" indent="-342900">
              <a:spcBef>
                <a:spcPct val="20000"/>
              </a:spcBef>
              <a:defRPr/>
            </a:pPr>
            <a:r>
              <a:rPr lang="en-US" sz="1500" dirty="0" smtClean="0"/>
              <a:t>Ex. String names[] = new String[10]; </a:t>
            </a:r>
          </a:p>
          <a:p>
            <a:pPr marL="2171700" lvl="4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Where NE indicates Number of Elements( Can be constant or variable)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Note : data type can be primitive type or reference type.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b="1" dirty="0" smtClean="0"/>
              <a:t>Initialization 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err="1" smtClean="0"/>
              <a:t>int</a:t>
            </a:r>
            <a:r>
              <a:rPr lang="en-US" sz="1500" dirty="0" smtClean="0"/>
              <a:t> marks[]= { 85,68,90,56 };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What 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is Java</a:t>
            </a: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?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spcBef>
                <a:spcPct val="20000"/>
              </a:spcBef>
              <a:defRPr/>
            </a:pPr>
            <a:endParaRPr lang="en-US" sz="15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" y="1611328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Platform: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92404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Any hardware or software environment in which a program runs, is known as a platform. Since Java has its own runtime environment (JRE) and API, it is called </a:t>
            </a:r>
            <a:r>
              <a:rPr lang="en-US" sz="1500" b="1" dirty="0" smtClean="0"/>
              <a:t>platform</a:t>
            </a:r>
            <a:r>
              <a:rPr lang="en-US" sz="1500" dirty="0" smtClean="0"/>
              <a:t>. </a:t>
            </a:r>
            <a:endParaRPr lang="en-US" sz="1500" dirty="0"/>
          </a:p>
          <a:p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" y="3135328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Where Java is used?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96313"/>
            <a:ext cx="84582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According to Sun, 3 billion devices run java. There are many devices where java is currently used. Some of them are as follows: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Desktop Applications such as acrobat reader, media player, antivirus etc.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Web Applications such as irctc.co.in, ticket booking sites and etc.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Enterprise Applications such as banking applications.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Mobile,  Embedded System,  Smart Card, Robotics,  Games etc.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15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3400"/>
            <a:ext cx="84582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Java is a programming language and a platform.</a:t>
            </a:r>
            <a:endParaRPr lang="en-US" sz="1500" dirty="0"/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Java is a high level, robust, secured and object-oriented programming language.</a:t>
            </a:r>
          </a:p>
        </p:txBody>
      </p:sp>
    </p:spTree>
    <p:extLst>
      <p:ext uri="{BB962C8B-B14F-4D97-AF65-F5344CB8AC3E}">
        <p14:creationId xmlns="" xmlns:p14="http://schemas.microsoft.com/office/powerpoint/2010/main" val="7789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Array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Arrays are used to store a group of related elements.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2D Arrays</a:t>
            </a:r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err="1" smtClean="0"/>
              <a:t>datatype</a:t>
            </a:r>
            <a:r>
              <a:rPr lang="en-US" sz="1500" dirty="0" smtClean="0"/>
              <a:t> [ ][ ]  </a:t>
            </a:r>
            <a:r>
              <a:rPr lang="en-US" sz="1500" dirty="0" err="1" smtClean="0"/>
              <a:t>arrayName</a:t>
            </a:r>
            <a:r>
              <a:rPr lang="en-US" sz="1500" dirty="0" smtClean="0"/>
              <a:t> 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err="1" smtClean="0"/>
              <a:t>arrayName</a:t>
            </a:r>
            <a:r>
              <a:rPr lang="en-US" sz="1500" dirty="0" smtClean="0"/>
              <a:t> = new </a:t>
            </a:r>
            <a:r>
              <a:rPr lang="en-US" sz="1500" dirty="0" err="1" smtClean="0"/>
              <a:t>datatype</a:t>
            </a:r>
            <a:r>
              <a:rPr lang="en-US" sz="1500" dirty="0" smtClean="0"/>
              <a:t>[NR][NC];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                                      OR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err="1" smtClean="0"/>
              <a:t>datatype</a:t>
            </a:r>
            <a:r>
              <a:rPr lang="en-US" sz="1500" dirty="0" smtClean="0"/>
              <a:t> </a:t>
            </a:r>
            <a:r>
              <a:rPr lang="en-US" sz="1500" dirty="0" err="1" smtClean="0"/>
              <a:t>arrayName</a:t>
            </a:r>
            <a:r>
              <a:rPr lang="en-US" sz="1500" dirty="0" smtClean="0"/>
              <a:t> [ ] [ ] = new </a:t>
            </a:r>
            <a:r>
              <a:rPr lang="en-US" sz="1500" dirty="0" err="1" smtClean="0"/>
              <a:t>datatype</a:t>
            </a:r>
            <a:r>
              <a:rPr lang="en-US" sz="1500" dirty="0" smtClean="0"/>
              <a:t>[NR][NC];</a:t>
            </a:r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Note : data type can be primitive type or reference type.</a:t>
            </a:r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Ex. 	</a:t>
            </a:r>
            <a:r>
              <a:rPr lang="en-US" sz="1500" dirty="0" err="1" smtClean="0"/>
              <a:t>int</a:t>
            </a:r>
            <a:r>
              <a:rPr lang="en-US" sz="1500" dirty="0" smtClean="0"/>
              <a:t> m[][] = new </a:t>
            </a:r>
            <a:r>
              <a:rPr lang="en-US" sz="1500" dirty="0" err="1" smtClean="0"/>
              <a:t>int</a:t>
            </a:r>
            <a:r>
              <a:rPr lang="en-US" sz="1500" dirty="0" smtClean="0"/>
              <a:t>[4][3];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Ex.	</a:t>
            </a:r>
            <a:r>
              <a:rPr lang="en-US" sz="1500" dirty="0" err="1" smtClean="0"/>
              <a:t>int</a:t>
            </a:r>
            <a:r>
              <a:rPr lang="en-US" sz="1500" dirty="0" smtClean="0"/>
              <a:t> [][] list = new </a:t>
            </a:r>
            <a:r>
              <a:rPr lang="en-US" sz="1500" dirty="0" err="1" smtClean="0"/>
              <a:t>int</a:t>
            </a:r>
            <a:r>
              <a:rPr lang="en-US" sz="1500" dirty="0" smtClean="0"/>
              <a:t>[4][ ];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             list[0] = new </a:t>
            </a:r>
            <a:r>
              <a:rPr lang="en-US" sz="1500" dirty="0" err="1" smtClean="0"/>
              <a:t>int</a:t>
            </a:r>
            <a:r>
              <a:rPr lang="en-US" sz="1500" dirty="0" smtClean="0"/>
              <a:t>[3]; // First row has 3 columns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             list[1] = new </a:t>
            </a:r>
            <a:r>
              <a:rPr lang="en-US" sz="1500" dirty="0" err="1" smtClean="0"/>
              <a:t>int</a:t>
            </a:r>
            <a:r>
              <a:rPr lang="en-US" sz="1500" dirty="0" smtClean="0"/>
              <a:t>[4]; // Second row has 4 columns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dirty="0" smtClean="0"/>
              <a:t>Note: rows are allowed to vary in length, called jagged arrays</a:t>
            </a: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Object 7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0521562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86" name="think-cell Slide" r:id="rId5" imgW="360" imgH="360" progId="">
              <p:embed/>
            </p:oleObj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Java Foundation</a:t>
            </a: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The history of java starts from </a:t>
            </a:r>
            <a:r>
              <a:rPr lang="en-US" sz="1500" b="1" dirty="0" smtClean="0"/>
              <a:t>Green Team</a:t>
            </a:r>
            <a:r>
              <a:rPr lang="en-US" sz="1500" dirty="0" smtClean="0"/>
              <a:t>. Initially Java is used to develop a </a:t>
            </a:r>
            <a:r>
              <a:rPr lang="en-US" sz="1500" b="1" dirty="0" smtClean="0"/>
              <a:t>language for digital devices </a:t>
            </a:r>
            <a:r>
              <a:rPr lang="en-US" sz="1500" dirty="0" smtClean="0"/>
              <a:t>such as set-top boxes, televisions etc.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Later they get entered into </a:t>
            </a:r>
            <a:r>
              <a:rPr lang="en-US" sz="1500" b="1" dirty="0" smtClean="0"/>
              <a:t>internet programming.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First it was called "</a:t>
            </a:r>
            <a:r>
              <a:rPr lang="en-US" sz="1500" b="1" dirty="0" err="1" smtClean="0"/>
              <a:t>Greentalk</a:t>
            </a:r>
            <a:r>
              <a:rPr lang="en-US" sz="1500" dirty="0" smtClean="0"/>
              <a:t>“  with file extension as </a:t>
            </a:r>
            <a:r>
              <a:rPr lang="en-US" sz="1500" b="1" dirty="0" smtClean="0"/>
              <a:t>.</a:t>
            </a:r>
            <a:r>
              <a:rPr lang="en-US" sz="1500" b="1" dirty="0" err="1" smtClean="0"/>
              <a:t>gt</a:t>
            </a:r>
            <a:endParaRPr lang="en-US" sz="1500" b="1" dirty="0" smtClean="0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After that, it was called </a:t>
            </a:r>
            <a:r>
              <a:rPr lang="en-US" sz="1500" b="1" dirty="0" smtClean="0"/>
              <a:t>Oak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In 1995, Oak was renamed as "</a:t>
            </a:r>
            <a:r>
              <a:rPr lang="en-US" sz="1500" b="1" dirty="0" smtClean="0"/>
              <a:t>Java</a:t>
            </a:r>
            <a:r>
              <a:rPr lang="en-US" sz="1500" dirty="0" smtClean="0"/>
              <a:t>" because it was already a trademark by </a:t>
            </a:r>
            <a:r>
              <a:rPr lang="en-US" sz="1500" b="1" dirty="0" smtClean="0"/>
              <a:t>Oak Technologies.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Java was developed by </a:t>
            </a:r>
            <a:r>
              <a:rPr lang="en-US" sz="1500" b="1" dirty="0" smtClean="0"/>
              <a:t>James Gosling</a:t>
            </a:r>
            <a:r>
              <a:rPr lang="en-US" sz="1500" dirty="0" smtClean="0"/>
              <a:t> and their team at </a:t>
            </a:r>
            <a:r>
              <a:rPr lang="en-US" sz="1500" b="1" dirty="0" smtClean="0"/>
              <a:t>Sun Microsystems </a:t>
            </a:r>
            <a:r>
              <a:rPr lang="en-US" sz="1500" dirty="0" smtClean="0"/>
              <a:t>(which is now a subsidiary of </a:t>
            </a:r>
            <a:r>
              <a:rPr lang="en-US" sz="1500" b="1" dirty="0" smtClean="0"/>
              <a:t>Oracle Corporation</a:t>
            </a:r>
            <a:r>
              <a:rPr lang="en-US" sz="1500" dirty="0" smtClean="0"/>
              <a:t>) and released in </a:t>
            </a:r>
            <a:r>
              <a:rPr lang="en-US" sz="1500" b="1" dirty="0" smtClean="0"/>
              <a:t>1995</a:t>
            </a:r>
            <a:r>
              <a:rPr lang="en-US" sz="1500" dirty="0" smtClean="0"/>
              <a:t>.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100" dirty="0" smtClean="0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There are many java versions that has been released. Current stable release of Java is Java SE 8.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JDK Alpha and Beta (1995)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JDK 1.0 (23rd Jan, 1996)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JDK 1.1 (19th Feb, 1997)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J2SE 1.2 (8th Dec, 1998)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J2SE 1.3 (8th May, 2000)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J2SE 1.4 (6th Feb, 2002)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J2SE 5.0 (30th Sep, 2004)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Java SE 6 (11th Dec, 2006)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Java SE 7 (28th July, 2011)</a:t>
            </a:r>
          </a:p>
          <a:p>
            <a:pPr marL="1657350" lvl="3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Java SE 8 (18th March, 2014)</a:t>
            </a: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>
          <a:xfrm>
            <a:off x="76200" y="27686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marR="0" lvl="1" indent="-4763" algn="l" defTabSz="914400" rtl="0" eaLnBrk="0" fontAlgn="auto" latinLnBrk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itchFamily="34" charset="0"/>
              </a:rPr>
              <a:t>Java Versions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3105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Object 7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3193" name="think-cell Slide" r:id="rId5" imgW="360" imgH="360" progId="">
              <p:embed/>
            </p:oleObj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Types 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of Java </a:t>
            </a: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Applications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sz="1500" dirty="0" smtClean="0"/>
              <a:t>There are mainly 4 type of applications that can be created using java programming: </a:t>
            </a:r>
          </a:p>
          <a:p>
            <a:pPr lvl="1">
              <a:spcBef>
                <a:spcPct val="20000"/>
              </a:spcBef>
              <a:defRPr/>
            </a:pPr>
            <a:endParaRPr lang="en-US" sz="1500" dirty="0" smtClean="0"/>
          </a:p>
          <a:p>
            <a:pPr marL="800100" lvl="1" indent="-342900">
              <a:spcBef>
                <a:spcPct val="20000"/>
              </a:spcBef>
              <a:buAutoNum type="arabicParenR"/>
              <a:defRPr/>
            </a:pPr>
            <a:r>
              <a:rPr lang="en-US" sz="1500" b="1" dirty="0" smtClean="0"/>
              <a:t>Standalone Application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It is also known as desktop application or window-based application.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An application that we need to install on every machine such as media player, antivirus etc.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AWT and Swing are used in java for creating standalone applications.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800100" lvl="1" indent="-342900">
              <a:spcBef>
                <a:spcPct val="20000"/>
              </a:spcBef>
              <a:buAutoNum type="arabicParenR"/>
              <a:defRPr/>
            </a:pPr>
            <a:r>
              <a:rPr lang="en-US" sz="1500" b="1" dirty="0" smtClean="0"/>
              <a:t>Web Application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An application that runs on the server side and creates dynamic page, is called web application. Currently, </a:t>
            </a:r>
            <a:r>
              <a:rPr lang="en-US" sz="1500" dirty="0" err="1" smtClean="0"/>
              <a:t>servlet</a:t>
            </a:r>
            <a:r>
              <a:rPr lang="en-US" sz="1500" dirty="0" smtClean="0"/>
              <a:t>, </a:t>
            </a:r>
            <a:r>
              <a:rPr lang="en-US" sz="1500" dirty="0" err="1" smtClean="0"/>
              <a:t>jsp</a:t>
            </a:r>
            <a:r>
              <a:rPr lang="en-US" sz="1500" dirty="0" smtClean="0"/>
              <a:t>, struts, </a:t>
            </a:r>
            <a:r>
              <a:rPr lang="en-US" sz="1500" dirty="0" err="1" smtClean="0"/>
              <a:t>jsf</a:t>
            </a:r>
            <a:r>
              <a:rPr lang="en-US" sz="1500" dirty="0" smtClean="0"/>
              <a:t> etc. technologies are used for creating web applications in java.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800100" lvl="1" indent="-342900">
              <a:spcBef>
                <a:spcPct val="20000"/>
              </a:spcBef>
              <a:buAutoNum type="arabicParenR"/>
              <a:defRPr/>
            </a:pPr>
            <a:r>
              <a:rPr lang="en-US" sz="1500" b="1" dirty="0" smtClean="0"/>
              <a:t>Enterprise Application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An application that is distributed in nature, such as banking applications etc.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It has the advantage of high level security, load balancing and clustering. In java, EJB is used for creating enterprise applications.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800100" lvl="1" indent="-342900">
              <a:spcBef>
                <a:spcPct val="20000"/>
              </a:spcBef>
              <a:buAutoNum type="arabicParenR"/>
              <a:defRPr/>
            </a:pPr>
            <a:r>
              <a:rPr lang="en-US" sz="1500" b="1" dirty="0" smtClean="0"/>
              <a:t>Mobile Application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An application that is created for mobile devices. Currently Android and Java ME are used for creating mobile applications.</a:t>
            </a:r>
          </a:p>
          <a:p>
            <a:pPr lvl="1">
              <a:spcBef>
                <a:spcPct val="20000"/>
              </a:spcBef>
              <a:defRPr/>
            </a:pP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589658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Features </a:t>
            </a:r>
            <a:r>
              <a:rPr lang="en-US" altLang="zh-CN" sz="2600" kern="1200" dirty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of </a:t>
            </a: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Java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sz="1500" b="1" dirty="0" smtClean="0"/>
              <a:t>Some of the major features of JAVA are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Simple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Object-Oriented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Platform independent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Secured  &amp; Robust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Dynamic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High Performance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Multithreaded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Distributed</a:t>
            </a:r>
          </a:p>
          <a:p>
            <a:pPr marL="800100" lvl="1" indent="-342900">
              <a:spcBef>
                <a:spcPct val="20000"/>
              </a:spcBef>
              <a:buAutoNum type="arabicParenR"/>
              <a:defRPr/>
            </a:pPr>
            <a:endParaRPr lang="en-US" sz="1500" b="1" dirty="0" smtClean="0"/>
          </a:p>
          <a:p>
            <a:pPr marL="800100" lvl="1" indent="-342900">
              <a:spcBef>
                <a:spcPct val="20000"/>
              </a:spcBef>
              <a:buAutoNum type="arabicParenR"/>
              <a:defRPr/>
            </a:pPr>
            <a:endParaRPr lang="en-US" sz="1500" b="1" dirty="0" smtClean="0"/>
          </a:p>
          <a:p>
            <a:pPr marL="800100" lvl="1" indent="-342900">
              <a:spcBef>
                <a:spcPct val="20000"/>
              </a:spcBef>
              <a:buAutoNum type="arabicParenR"/>
              <a:defRPr/>
            </a:pPr>
            <a:endParaRPr lang="en-US" sz="15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JDK, JRE, JVM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JAVA_HOME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CLASSPATH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PATH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Compile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Run Java</a:t>
            </a:r>
            <a:endParaRPr lang="en-US" sz="1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33782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Java System Settings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Java Program Structure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sz="1500" b="1" dirty="0" smtClean="0"/>
              <a:t>Package declaration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1500" b="1" dirty="0" smtClean="0"/>
              <a:t>Import references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1500" b="1" dirty="0" smtClean="0"/>
              <a:t>Class declaration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1500" b="1" dirty="0" smtClean="0"/>
              <a:t>Variables and methods declaration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lvl="3"/>
            <a:r>
              <a:rPr lang="en-US" b="1" dirty="0" smtClean="0"/>
              <a:t>package </a:t>
            </a:r>
            <a:r>
              <a:rPr lang="en-US" b="1" dirty="0" err="1" smtClean="0"/>
              <a:t>com.tibil</a:t>
            </a:r>
            <a:r>
              <a:rPr lang="en-US" b="1" dirty="0" smtClean="0"/>
              <a:t>;</a:t>
            </a:r>
          </a:p>
          <a:p>
            <a:pPr lvl="3"/>
            <a:r>
              <a:rPr lang="en-US" b="1" dirty="0" smtClean="0"/>
              <a:t>import </a:t>
            </a:r>
            <a:r>
              <a:rPr lang="en-US" b="1" dirty="0" err="1" smtClean="0"/>
              <a:t>java.lang</a:t>
            </a:r>
            <a:r>
              <a:rPr lang="en-US" b="1" dirty="0" smtClean="0"/>
              <a:t>.*;</a:t>
            </a:r>
          </a:p>
          <a:p>
            <a:pPr lvl="3"/>
            <a:endParaRPr lang="en-US" dirty="0" smtClean="0"/>
          </a:p>
          <a:p>
            <a:pPr lvl="3"/>
            <a:r>
              <a:rPr lang="en-US" b="1" dirty="0" smtClean="0"/>
              <a:t>public class </a:t>
            </a:r>
            <a:r>
              <a:rPr lang="en-US" b="1" dirty="0" err="1" smtClean="0"/>
              <a:t>HelloFriendsProgram</a:t>
            </a:r>
            <a:r>
              <a:rPr lang="en-US" b="1" dirty="0" smtClean="0"/>
              <a:t> {</a:t>
            </a:r>
            <a:endParaRPr lang="en-US" dirty="0" smtClean="0"/>
          </a:p>
          <a:p>
            <a:pPr lvl="4"/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 lvl="4"/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("Hello Friends..");</a:t>
            </a:r>
          </a:p>
          <a:p>
            <a:pPr lvl="4"/>
            <a:r>
              <a:rPr lang="en-US" dirty="0" smtClean="0"/>
              <a:t>}</a:t>
            </a:r>
          </a:p>
          <a:p>
            <a:pPr lvl="3"/>
            <a:r>
              <a:rPr lang="en-US" dirty="0" smtClean="0"/>
              <a:t>}</a:t>
            </a:r>
            <a:endParaRPr lang="en-US" sz="3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Variable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Variable are reserved area in </a:t>
            </a:r>
            <a:r>
              <a:rPr lang="en-US" sz="1500" b="1" dirty="0" smtClean="0"/>
              <a:t>memory location</a:t>
            </a:r>
            <a:r>
              <a:rPr lang="en-US" sz="1500" dirty="0" smtClean="0"/>
              <a:t>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There are three types of variables: local, instance and static.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There are two types of </a:t>
            </a:r>
            <a:r>
              <a:rPr lang="en-US" sz="1500" dirty="0" err="1" smtClean="0"/>
              <a:t>datatypes</a:t>
            </a:r>
            <a:r>
              <a:rPr lang="en-US" sz="1500" dirty="0" smtClean="0"/>
              <a:t> in java, primitive and non-primitive.</a:t>
            </a:r>
          </a:p>
          <a:p>
            <a:pPr lvl="3"/>
            <a:endParaRPr lang="en-US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600" b="1" dirty="0" smtClean="0"/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Local variable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Instance variable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Static variable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500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Local Variable 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 variable that is declared inside the method is called local variable.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Instance Variable 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 variable that is declared inside the class but outside the method is called instance variable . It is not declared as static.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Static Variable 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 variable that is declared as static is called static variable. It cannot be local.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8288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Types of variables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9067800" cy="584200"/>
          </a:xfr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algn="l" rtl="0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kern="1200" dirty="0" smtClean="0">
                <a:solidFill>
                  <a:srgbClr val="0070C0"/>
                </a:solidFill>
                <a:latin typeface="Century Gothic" pitchFamily="34" charset="0"/>
                <a:ea typeface="+mn-ea"/>
                <a:cs typeface="Arial" pitchFamily="34" charset="0"/>
              </a:rPr>
              <a:t>Variable declaration</a:t>
            </a:r>
            <a:endParaRPr lang="en-US" altLang="zh-CN" sz="2600" kern="1200" dirty="0">
              <a:solidFill>
                <a:srgbClr val="0070C0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Slide Number Placeholder 21"/>
          <p:cNvSpPr txBox="1">
            <a:spLocks/>
          </p:cNvSpPr>
          <p:nvPr/>
        </p:nvSpPr>
        <p:spPr bwMode="auto">
          <a:xfrm>
            <a:off x="48904" y="6526268"/>
            <a:ext cx="789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25F47-A4B5-4062-80C6-0ABA2CC0C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627888"/>
            <a:ext cx="9067800" cy="5696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sz="1500" b="1" dirty="0" smtClean="0"/>
              <a:t>class A{  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err="1" smtClean="0"/>
              <a:t>int</a:t>
            </a:r>
            <a:r>
              <a:rPr lang="en-US" sz="1500" b="1" dirty="0" smtClean="0"/>
              <a:t> data=50;//instance variable  </a:t>
            </a:r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static </a:t>
            </a:r>
            <a:r>
              <a:rPr lang="en-US" sz="1500" b="1" dirty="0" err="1" smtClean="0"/>
              <a:t>int</a:t>
            </a:r>
            <a:r>
              <a:rPr lang="en-US" sz="1500" b="1" dirty="0" smtClean="0"/>
              <a:t> m=100;//static variable  </a:t>
            </a:r>
          </a:p>
          <a:p>
            <a:pPr marL="1257300" lvl="2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void method(){  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	</a:t>
            </a:r>
            <a:r>
              <a:rPr lang="en-US" sz="1500" b="1" dirty="0" err="1" smtClean="0"/>
              <a:t>int</a:t>
            </a:r>
            <a:r>
              <a:rPr lang="en-US" sz="1500" b="1" dirty="0" smtClean="0"/>
              <a:t> n=90;//local variable  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1500" b="1" dirty="0" smtClean="0"/>
              <a:t>}  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1500" b="1" dirty="0" smtClean="0"/>
              <a:t>}//end of class  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b="1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1500" dirty="0" smtClean="0"/>
              <a:t>The Identifier can contain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Alphabets, digits, _, $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First character must be an alphabet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500" dirty="0" smtClean="0"/>
              <a:t>Keywords should not be used as Identifiers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5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8862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763" lvl="1" indent="-4763" eaLnBrk="0" hangingPunct="0">
              <a:spcBef>
                <a:spcPts val="1500"/>
              </a:spcBef>
              <a:buClr>
                <a:schemeClr val="accent2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600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User Defined Identifiers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1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14160</TotalTime>
  <Words>2134</Words>
  <Application>Microsoft Office PowerPoint</Application>
  <PresentationFormat>On-screen Show (4:3)</PresentationFormat>
  <Paragraphs>557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think-cell Slide</vt:lpstr>
      <vt:lpstr>Slide 1</vt:lpstr>
      <vt:lpstr>Core JAVA Training</vt:lpstr>
      <vt:lpstr>What is Java?</vt:lpstr>
      <vt:lpstr>Java Foundation</vt:lpstr>
      <vt:lpstr>Types of Java Applications</vt:lpstr>
      <vt:lpstr>Features of Java</vt:lpstr>
      <vt:lpstr>Java Program Structure</vt:lpstr>
      <vt:lpstr>Variable</vt:lpstr>
      <vt:lpstr>Variable declaration</vt:lpstr>
      <vt:lpstr>Data type</vt:lpstr>
      <vt:lpstr>Data type memory allocation</vt:lpstr>
      <vt:lpstr>Java Operators</vt:lpstr>
      <vt:lpstr>Relational Operators</vt:lpstr>
      <vt:lpstr>Bitwise Operators</vt:lpstr>
      <vt:lpstr>Logical Operators</vt:lpstr>
      <vt:lpstr>Assignment Operators</vt:lpstr>
      <vt:lpstr>Misc Operators</vt:lpstr>
      <vt:lpstr>OOPs</vt:lpstr>
      <vt:lpstr>Inheritance:</vt:lpstr>
      <vt:lpstr>Java Keywords</vt:lpstr>
      <vt:lpstr>Programming Conditional Controls</vt:lpstr>
      <vt:lpstr>Comments in Java</vt:lpstr>
      <vt:lpstr>Access Specifiers /Modifiers</vt:lpstr>
      <vt:lpstr>Java Naming Conventions </vt:lpstr>
      <vt:lpstr>Java Constructor</vt:lpstr>
      <vt:lpstr>“static” Keyword</vt:lpstr>
      <vt:lpstr>“this” Keyword</vt:lpstr>
      <vt:lpstr>“super” keyword</vt:lpstr>
      <vt:lpstr>Array</vt:lpstr>
      <vt:lpstr>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Tibil</dc:creator>
  <cp:lastModifiedBy>DH67CL</cp:lastModifiedBy>
  <cp:revision>1852</cp:revision>
  <dcterms:created xsi:type="dcterms:W3CDTF">2012-09-02T15:20:46Z</dcterms:created>
  <dcterms:modified xsi:type="dcterms:W3CDTF">2015-05-11T06:03:28Z</dcterms:modified>
</cp:coreProperties>
</file>