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8"/>
  </p:notesMasterIdLst>
  <p:handoutMasterIdLst>
    <p:handoutMasterId r:id="rId29"/>
  </p:handoutMasterIdLst>
  <p:sldIdLst>
    <p:sldId id="295" r:id="rId5"/>
    <p:sldId id="282" r:id="rId6"/>
    <p:sldId id="262" r:id="rId7"/>
    <p:sldId id="298" r:id="rId8"/>
    <p:sldId id="299" r:id="rId9"/>
    <p:sldId id="266" r:id="rId10"/>
    <p:sldId id="296" r:id="rId11"/>
    <p:sldId id="264" r:id="rId12"/>
    <p:sldId id="276" r:id="rId13"/>
    <p:sldId id="290" r:id="rId14"/>
    <p:sldId id="297" r:id="rId15"/>
    <p:sldId id="261" r:id="rId16"/>
    <p:sldId id="289" r:id="rId17"/>
    <p:sldId id="258" r:id="rId18"/>
    <p:sldId id="278" r:id="rId19"/>
    <p:sldId id="268" r:id="rId20"/>
    <p:sldId id="280" r:id="rId21"/>
    <p:sldId id="270" r:id="rId22"/>
    <p:sldId id="293" r:id="rId23"/>
    <p:sldId id="294" r:id="rId24"/>
    <p:sldId id="260" r:id="rId25"/>
    <p:sldId id="283" r:id="rId26"/>
    <p:sldId id="275" r:id="rId27"/>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ing Mitarbeitergespräch" id="{8F529A5D-35FB-4F75-986C-3AA0FB1698D7}">
          <p14:sldIdLst>
            <p14:sldId id="295"/>
            <p14:sldId id="282"/>
            <p14:sldId id="262"/>
            <p14:sldId id="298"/>
            <p14:sldId id="299"/>
            <p14:sldId id="266"/>
            <p14:sldId id="296"/>
            <p14:sldId id="264"/>
            <p14:sldId id="276"/>
          </p14:sldIdLst>
        </p14:section>
        <p14:section name="Vorlage" id="{6D1935EF-B44E-4CDD-B2CA-46ECC7CDB6DB}">
          <p14:sldIdLst>
            <p14:sldId id="290"/>
            <p14:sldId id="297"/>
            <p14:sldId id="261"/>
            <p14:sldId id="289"/>
            <p14:sldId id="258"/>
            <p14:sldId id="278"/>
            <p14:sldId id="268"/>
            <p14:sldId id="280"/>
            <p14:sldId id="270"/>
            <p14:sldId id="293"/>
            <p14:sldId id="294"/>
            <p14:sldId id="260"/>
            <p14:sldId id="283"/>
            <p14:sldId id="275"/>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6F3"/>
    <a:srgbClr val="F292DD"/>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1" d="100"/>
          <a:sy n="111" d="100"/>
        </p:scale>
        <p:origin x="534" y="9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Umsätze</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Teil 1</c:v>
                </c:pt>
                <c:pt idx="1">
                  <c:v>Teil 2</c:v>
                </c:pt>
                <c:pt idx="2">
                  <c:v>Teil 3</c:v>
                </c:pt>
                <c:pt idx="3">
                  <c:v>Teil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Umsätze</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Teil 1</c:v>
                </c:pt>
                <c:pt idx="1">
                  <c:v>Teil 2</c:v>
                </c:pt>
                <c:pt idx="2">
                  <c:v>Teil 3</c:v>
                </c:pt>
                <c:pt idx="3">
                  <c:v>Teil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Umsätze</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Teil 1</c:v>
                </c:pt>
                <c:pt idx="1">
                  <c:v>Teil 2</c:v>
                </c:pt>
                <c:pt idx="2">
                  <c:v>Teil 3</c:v>
                </c:pt>
                <c:pt idx="3">
                  <c:v>Teil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Umsätze</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Teil 1</c:v>
                </c:pt>
                <c:pt idx="1">
                  <c:v>Teil 2</c:v>
                </c:pt>
                <c:pt idx="2">
                  <c:v>Teil 3</c:v>
                </c:pt>
                <c:pt idx="3">
                  <c:v>Teil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 1</c:v>
                </c:pt>
              </c:strCache>
            </c:strRef>
          </c:tx>
          <c:spPr>
            <a:solidFill>
              <a:schemeClr val="accent1">
                <a:lumMod val="75000"/>
              </a:schemeClr>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#,##0\ "€"</c:formatCode>
                <c:ptCount val="4"/>
                <c:pt idx="0">
                  <c:v>10000</c:v>
                </c:pt>
                <c:pt idx="1">
                  <c:v>20000</c:v>
                </c:pt>
                <c:pt idx="2">
                  <c:v>30000</c:v>
                </c:pt>
                <c:pt idx="3">
                  <c:v>40000</c:v>
                </c:pt>
              </c:numCache>
            </c:numRef>
          </c:val>
          <c:extLst>
            <c:ext xmlns:c16="http://schemas.microsoft.com/office/drawing/2014/chart" uri="{C3380CC4-5D6E-409C-BE32-E72D297353CC}">
              <c16:uniqueId val="{00000000-C848-4E48-ABB1-DDFB089F9479}"/>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5A4BAD4-14F2-4D4A-BAC1-A644C6A8B8B8}" type="datetime1">
              <a:rPr lang="de-DE" smtClean="0"/>
              <a:t>25.11.2024</a:t>
            </a:fld>
            <a:endParaRPr lang="de-DE"/>
          </a:p>
        </p:txBody>
      </p:sp>
      <p:sp>
        <p:nvSpPr>
          <p:cNvPr id="4" name="Fußzeilenplatzhalt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de-DE" smtClean="0"/>
              <a:t>‹Nr.›</a:t>
            </a:fld>
            <a:endParaRPr lang="de-DE"/>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F6048-6F8A-4683-A7AB-9FF3D1DE1A65}" type="datetime1">
              <a:rPr lang="de-DE" smtClean="0"/>
              <a:pPr/>
              <a:t>25.11.2024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de-DE" noProof="0" smtClean="0"/>
              <a:t>‹Nr.›</a:t>
            </a:fld>
            <a:endParaRPr lang="de-DE"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C2AB3-9C23-E7C3-84DE-00034390949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14DA7E0-F498-B041-9D31-3BA8084A1CD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957418D-CE43-2EAD-1816-21D61D857FCD}"/>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10B69C2A-E33D-2791-C687-98A937087922}"/>
              </a:ext>
            </a:extLst>
          </p:cNvPr>
          <p:cNvSpPr>
            <a:spLocks noGrp="1"/>
          </p:cNvSpPr>
          <p:nvPr>
            <p:ph type="sldNum" sz="quarter" idx="5"/>
          </p:nvPr>
        </p:nvSpPr>
        <p:spPr/>
        <p:txBody>
          <a:bodyPr/>
          <a:lstStyle/>
          <a:p>
            <a:pPr rtl="0"/>
            <a:fld id="{D4B9A9E5-4F7F-4A7D-9DE1-899232329269}" type="slidenum">
              <a:rPr lang="de-DE" smtClean="0"/>
              <a:t>1</a:t>
            </a:fld>
            <a:endParaRPr lang="de-DE"/>
          </a:p>
        </p:txBody>
      </p:sp>
    </p:spTree>
    <p:extLst>
      <p:ext uri="{BB962C8B-B14F-4D97-AF65-F5344CB8AC3E}">
        <p14:creationId xmlns:p14="http://schemas.microsoft.com/office/powerpoint/2010/main" val="2166779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10</a:t>
            </a:fld>
            <a:endParaRPr lang="de-DE"/>
          </a:p>
        </p:txBody>
      </p:sp>
    </p:spTree>
    <p:extLst>
      <p:ext uri="{BB962C8B-B14F-4D97-AF65-F5344CB8AC3E}">
        <p14:creationId xmlns:p14="http://schemas.microsoft.com/office/powerpoint/2010/main" val="418994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DB4BA-82A2-4E53-E29C-7F463B437E5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70290AD-FB65-D89F-7027-ACFEAAF5AE1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8D7434C-5EDC-E3BA-74C9-813C5E53B7A0}"/>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F86EA1A-A575-6E5D-7658-7835A98ED7AD}"/>
              </a:ext>
            </a:extLst>
          </p:cNvPr>
          <p:cNvSpPr>
            <a:spLocks noGrp="1"/>
          </p:cNvSpPr>
          <p:nvPr>
            <p:ph type="sldNum" sz="quarter" idx="5"/>
          </p:nvPr>
        </p:nvSpPr>
        <p:spPr/>
        <p:txBody>
          <a:bodyPr/>
          <a:lstStyle/>
          <a:p>
            <a:pPr rtl="0"/>
            <a:fld id="{D4B9A9E5-4F7F-4A7D-9DE1-899232329269}" type="slidenum">
              <a:rPr lang="de-DE" smtClean="0"/>
              <a:t>11</a:t>
            </a:fld>
            <a:endParaRPr lang="de-DE"/>
          </a:p>
        </p:txBody>
      </p:sp>
    </p:spTree>
    <p:extLst>
      <p:ext uri="{BB962C8B-B14F-4D97-AF65-F5344CB8AC3E}">
        <p14:creationId xmlns:p14="http://schemas.microsoft.com/office/powerpoint/2010/main" val="942843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12</a:t>
            </a:fld>
            <a:endParaRPr lang="de-DE"/>
          </a:p>
        </p:txBody>
      </p:sp>
    </p:spTree>
    <p:extLst>
      <p:ext uri="{BB962C8B-B14F-4D97-AF65-F5344CB8AC3E}">
        <p14:creationId xmlns:p14="http://schemas.microsoft.com/office/powerpoint/2010/main" val="3421348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13</a:t>
            </a:fld>
            <a:endParaRPr lang="de-DE"/>
          </a:p>
        </p:txBody>
      </p:sp>
    </p:spTree>
    <p:extLst>
      <p:ext uri="{BB962C8B-B14F-4D97-AF65-F5344CB8AC3E}">
        <p14:creationId xmlns:p14="http://schemas.microsoft.com/office/powerpoint/2010/main" val="1588072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14</a:t>
            </a:fld>
            <a:endParaRPr lang="de-DE"/>
          </a:p>
        </p:txBody>
      </p:sp>
    </p:spTree>
    <p:extLst>
      <p:ext uri="{BB962C8B-B14F-4D97-AF65-F5344CB8AC3E}">
        <p14:creationId xmlns:p14="http://schemas.microsoft.com/office/powerpoint/2010/main" val="1015287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4B9A9E5-4F7F-4A7D-9DE1-899232329269}" type="slidenum">
              <a:rPr lang="de-DE" smtClean="0"/>
              <a:t>15</a:t>
            </a:fld>
            <a:endParaRPr lang="de-DE" dirty="0"/>
          </a:p>
        </p:txBody>
      </p:sp>
    </p:spTree>
    <p:extLst>
      <p:ext uri="{BB962C8B-B14F-4D97-AF65-F5344CB8AC3E}">
        <p14:creationId xmlns:p14="http://schemas.microsoft.com/office/powerpoint/2010/main" val="772062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4B9A9E5-4F7F-4A7D-9DE1-899232329269}" type="slidenum">
              <a:rPr lang="de-DE" smtClean="0"/>
              <a:t>16</a:t>
            </a:fld>
            <a:endParaRPr lang="de-DE" dirty="0"/>
          </a:p>
        </p:txBody>
      </p:sp>
    </p:spTree>
    <p:extLst>
      <p:ext uri="{BB962C8B-B14F-4D97-AF65-F5344CB8AC3E}">
        <p14:creationId xmlns:p14="http://schemas.microsoft.com/office/powerpoint/2010/main" val="1570187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17</a:t>
            </a:fld>
            <a:endParaRPr lang="de-DE"/>
          </a:p>
        </p:txBody>
      </p:sp>
    </p:spTree>
    <p:extLst>
      <p:ext uri="{BB962C8B-B14F-4D97-AF65-F5344CB8AC3E}">
        <p14:creationId xmlns:p14="http://schemas.microsoft.com/office/powerpoint/2010/main" val="1345643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18</a:t>
            </a:fld>
            <a:endParaRPr lang="de-DE"/>
          </a:p>
        </p:txBody>
      </p:sp>
    </p:spTree>
    <p:extLst>
      <p:ext uri="{BB962C8B-B14F-4D97-AF65-F5344CB8AC3E}">
        <p14:creationId xmlns:p14="http://schemas.microsoft.com/office/powerpoint/2010/main" val="1311042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19</a:t>
            </a:fld>
            <a:endParaRPr lang="de-DE"/>
          </a:p>
        </p:txBody>
      </p:sp>
    </p:spTree>
    <p:extLst>
      <p:ext uri="{BB962C8B-B14F-4D97-AF65-F5344CB8AC3E}">
        <p14:creationId xmlns:p14="http://schemas.microsoft.com/office/powerpoint/2010/main" val="261417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a:t>
            </a:fld>
            <a:endParaRPr lang="de-DE"/>
          </a:p>
        </p:txBody>
      </p:sp>
    </p:spTree>
    <p:extLst>
      <p:ext uri="{BB962C8B-B14F-4D97-AF65-F5344CB8AC3E}">
        <p14:creationId xmlns:p14="http://schemas.microsoft.com/office/powerpoint/2010/main" val="1435633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20</a:t>
            </a:fld>
            <a:endParaRPr lang="de-DE"/>
          </a:p>
        </p:txBody>
      </p:sp>
    </p:spTree>
    <p:extLst>
      <p:ext uri="{BB962C8B-B14F-4D97-AF65-F5344CB8AC3E}">
        <p14:creationId xmlns:p14="http://schemas.microsoft.com/office/powerpoint/2010/main" val="2012677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21</a:t>
            </a:fld>
            <a:endParaRPr lang="de-DE"/>
          </a:p>
        </p:txBody>
      </p:sp>
    </p:spTree>
    <p:extLst>
      <p:ext uri="{BB962C8B-B14F-4D97-AF65-F5344CB8AC3E}">
        <p14:creationId xmlns:p14="http://schemas.microsoft.com/office/powerpoint/2010/main" val="4104239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22</a:t>
            </a:fld>
            <a:endParaRPr lang="de-DE"/>
          </a:p>
        </p:txBody>
      </p:sp>
    </p:spTree>
    <p:extLst>
      <p:ext uri="{BB962C8B-B14F-4D97-AF65-F5344CB8AC3E}">
        <p14:creationId xmlns:p14="http://schemas.microsoft.com/office/powerpoint/2010/main" val="3552142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23</a:t>
            </a:fld>
            <a:endParaRPr lang="de-DE"/>
          </a:p>
        </p:txBody>
      </p:sp>
    </p:spTree>
    <p:extLst>
      <p:ext uri="{BB962C8B-B14F-4D97-AF65-F5344CB8AC3E}">
        <p14:creationId xmlns:p14="http://schemas.microsoft.com/office/powerpoint/2010/main" val="430424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3</a:t>
            </a:fld>
            <a:endParaRPr lang="de-DE"/>
          </a:p>
        </p:txBody>
      </p:sp>
    </p:spTree>
    <p:extLst>
      <p:ext uri="{BB962C8B-B14F-4D97-AF65-F5344CB8AC3E}">
        <p14:creationId xmlns:p14="http://schemas.microsoft.com/office/powerpoint/2010/main" val="1362879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BED3F-4E1C-3C35-02A0-CEB932DAFBE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A28493D-EA57-B3AE-482A-BCC5CE6FEA9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E713FB-000A-D502-CC1C-F303C8758CE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CF1FA0A1-9364-47B8-E04F-C27E09F7C13D}"/>
              </a:ext>
            </a:extLst>
          </p:cNvPr>
          <p:cNvSpPr>
            <a:spLocks noGrp="1"/>
          </p:cNvSpPr>
          <p:nvPr>
            <p:ph type="sldNum" sz="quarter" idx="5"/>
          </p:nvPr>
        </p:nvSpPr>
        <p:spPr/>
        <p:txBody>
          <a:bodyPr/>
          <a:lstStyle/>
          <a:p>
            <a:pPr rtl="0"/>
            <a:fld id="{D4B9A9E5-4F7F-4A7D-9DE1-899232329269}" type="slidenum">
              <a:rPr lang="de-DE" smtClean="0"/>
              <a:t>4</a:t>
            </a:fld>
            <a:endParaRPr lang="de-DE"/>
          </a:p>
        </p:txBody>
      </p:sp>
    </p:spTree>
    <p:extLst>
      <p:ext uri="{BB962C8B-B14F-4D97-AF65-F5344CB8AC3E}">
        <p14:creationId xmlns:p14="http://schemas.microsoft.com/office/powerpoint/2010/main" val="221197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FA738-068C-92EC-5CEC-A7C9787FA46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1872A5B-097F-2F60-D64E-4631529853E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B5C443-C13A-03E8-38A0-213B5E30179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E071CAC-CA55-26AB-A687-C503867992E5}"/>
              </a:ext>
            </a:extLst>
          </p:cNvPr>
          <p:cNvSpPr>
            <a:spLocks noGrp="1"/>
          </p:cNvSpPr>
          <p:nvPr>
            <p:ph type="sldNum" sz="quarter" idx="5"/>
          </p:nvPr>
        </p:nvSpPr>
        <p:spPr/>
        <p:txBody>
          <a:bodyPr/>
          <a:lstStyle/>
          <a:p>
            <a:pPr rtl="0"/>
            <a:fld id="{D4B9A9E5-4F7F-4A7D-9DE1-899232329269}" type="slidenum">
              <a:rPr lang="de-DE" smtClean="0"/>
              <a:t>5</a:t>
            </a:fld>
            <a:endParaRPr lang="de-DE" dirty="0"/>
          </a:p>
        </p:txBody>
      </p:sp>
    </p:spTree>
    <p:extLst>
      <p:ext uri="{BB962C8B-B14F-4D97-AF65-F5344CB8AC3E}">
        <p14:creationId xmlns:p14="http://schemas.microsoft.com/office/powerpoint/2010/main" val="1561071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6</a:t>
            </a:fld>
            <a:endParaRPr lang="de-DE"/>
          </a:p>
        </p:txBody>
      </p:sp>
    </p:spTree>
    <p:extLst>
      <p:ext uri="{BB962C8B-B14F-4D97-AF65-F5344CB8AC3E}">
        <p14:creationId xmlns:p14="http://schemas.microsoft.com/office/powerpoint/2010/main" val="3945986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BE923-1E56-209A-C327-D34EA36E607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3F60361-DC70-CA36-964C-10A5AE3D58A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5DF130F-88A1-0677-3FC3-04249C17448B}"/>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50472EC-2334-1C65-4602-A285E70FAE0E}"/>
              </a:ext>
            </a:extLst>
          </p:cNvPr>
          <p:cNvSpPr>
            <a:spLocks noGrp="1"/>
          </p:cNvSpPr>
          <p:nvPr>
            <p:ph type="sldNum" sz="quarter" idx="5"/>
          </p:nvPr>
        </p:nvSpPr>
        <p:spPr/>
        <p:txBody>
          <a:bodyPr/>
          <a:lstStyle/>
          <a:p>
            <a:pPr rtl="0"/>
            <a:fld id="{D4B9A9E5-4F7F-4A7D-9DE1-899232329269}" type="slidenum">
              <a:rPr lang="de-DE" smtClean="0"/>
              <a:t>7</a:t>
            </a:fld>
            <a:endParaRPr lang="de-DE"/>
          </a:p>
        </p:txBody>
      </p:sp>
    </p:spTree>
    <p:extLst>
      <p:ext uri="{BB962C8B-B14F-4D97-AF65-F5344CB8AC3E}">
        <p14:creationId xmlns:p14="http://schemas.microsoft.com/office/powerpoint/2010/main" val="3877722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B9A9E5-4F7F-4A7D-9DE1-899232329269}" type="slidenum">
              <a:rPr lang="de-DE" smtClean="0"/>
              <a:t>8</a:t>
            </a:fld>
            <a:endParaRPr lang="de-DE"/>
          </a:p>
        </p:txBody>
      </p:sp>
    </p:spTree>
    <p:extLst>
      <p:ext uri="{BB962C8B-B14F-4D97-AF65-F5344CB8AC3E}">
        <p14:creationId xmlns:p14="http://schemas.microsoft.com/office/powerpoint/2010/main" val="1673241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D4B9A9E5-4F7F-4A7D-9DE1-899232329269}" type="slidenum">
              <a:rPr lang="de-DE" smtClean="0"/>
              <a:t>9</a:t>
            </a:fld>
            <a:endParaRPr lang="de-DE"/>
          </a:p>
        </p:txBody>
      </p:sp>
    </p:spTree>
    <p:extLst>
      <p:ext uri="{BB962C8B-B14F-4D97-AF65-F5344CB8AC3E}">
        <p14:creationId xmlns:p14="http://schemas.microsoft.com/office/powerpoint/2010/main" val="170328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de-DE" noProof="0"/>
              <a:t>TITELMASTERFORMAT DURCH KLICKEN BEARBEITEN</a:t>
            </a:r>
          </a:p>
        </p:txBody>
      </p:sp>
      <p:sp>
        <p:nvSpPr>
          <p:cNvPr id="3" name="Untertitel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pic>
        <p:nvPicPr>
          <p:cNvPr id="8" name="Grafik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tvergleich">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23" name="Textplatzhalt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24" name="Textplatzhalt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4" name="Inhaltsplatzhalt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Zum Bearbeiten klicken</a:t>
            </a:r>
          </a:p>
        </p:txBody>
      </p:sp>
      <p:sp>
        <p:nvSpPr>
          <p:cNvPr id="6" name="Inhaltsplatzhalter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Zum Bearbeiten klicken</a:t>
            </a:r>
          </a:p>
        </p:txBody>
      </p:sp>
      <p:sp>
        <p:nvSpPr>
          <p:cNvPr id="22" name="Inhaltsplatzhalter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Zum Bearbeiten klicken</a:t>
            </a:r>
          </a:p>
        </p:txBody>
      </p:sp>
      <p:pic>
        <p:nvPicPr>
          <p:cNvPr id="11" name="Grafik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fik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fik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Inhaltsplatzhalter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Textmasterformat durch Klicken bearbeiten</a:t>
            </a:r>
          </a:p>
        </p:txBody>
      </p:sp>
      <p:sp>
        <p:nvSpPr>
          <p:cNvPr id="26" name="Inhaltsplatzhalter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Textmasterformat durch Klicken bearbeiten</a:t>
            </a:r>
          </a:p>
          <a:p>
            <a:pPr lvl="1" rtl="0"/>
            <a:endParaRPr lang="de-DE" noProof="0"/>
          </a:p>
        </p:txBody>
      </p:sp>
      <p:sp>
        <p:nvSpPr>
          <p:cNvPr id="27" name="Inhaltsplatzhalter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de-DE" noProof="0"/>
              <a:t>Textmasterformat durch Klicken bearbeiten</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de-DE" noProof="0"/>
              <a:t>16.12.2024</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de-DE" noProof="0"/>
              <a:t>Mitarbeitergespräch</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Zwei Inhalte">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 DURCH KLICKEN BEARBEITEN</a:t>
            </a:r>
          </a:p>
        </p:txBody>
      </p:sp>
      <p:sp>
        <p:nvSpPr>
          <p:cNvPr id="4" name="Inhaltsplatzhalt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de-DE" noProof="0"/>
              <a:t>MASTERTEXT DURCH KLICKEN BEARBEITEN</a:t>
            </a:r>
          </a:p>
        </p:txBody>
      </p:sp>
      <p:sp>
        <p:nvSpPr>
          <p:cNvPr id="6" name="Inhaltsplatzhalter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de-DE" noProof="0"/>
              <a:t>16.12.2024</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de-DE" noProof="0"/>
              <a:t>Mitarbeitergespräch</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pic>
        <p:nvPicPr>
          <p:cNvPr id="11" name="Grafik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el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rtlCol="0">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5" name="Textplatzhalt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rtlCol="0"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rtl="0"/>
            <a:r>
              <a:rPr lang="de-DE" noProof="0"/>
              <a:t>Klicken, um Namen hinzuzufügen</a:t>
            </a:r>
          </a:p>
        </p:txBody>
      </p:sp>
      <p:sp>
        <p:nvSpPr>
          <p:cNvPr id="18" name="Textplatzhalt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de-DE" noProof="0"/>
              <a:t>Klicken, um Namen hinzuzufügen</a:t>
            </a:r>
          </a:p>
        </p:txBody>
      </p:sp>
      <p:sp>
        <p:nvSpPr>
          <p:cNvPr id="26" name="Textplatzhalt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rtlCol="0"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rtl="0"/>
            <a:r>
              <a:rPr lang="de-DE" noProof="0"/>
              <a:t>Klicken, um Namen hinzuzufügen</a:t>
            </a:r>
          </a:p>
        </p:txBody>
      </p:sp>
      <p:sp>
        <p:nvSpPr>
          <p:cNvPr id="23" name="Textplatzhalt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rtlCol="0"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rtl="0"/>
            <a:r>
              <a:rPr lang="de-DE" noProof="0"/>
              <a:t>Klicken, um Namen hinzuzufügen</a:t>
            </a:r>
          </a:p>
        </p:txBody>
      </p:sp>
      <p:sp>
        <p:nvSpPr>
          <p:cNvPr id="17" name="Textplatzhalt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rtlCol="0"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rtl="0"/>
            <a:r>
              <a:rPr lang="de-DE" noProof="0"/>
              <a:t>Klicken, um Namen hinzuzufügen</a:t>
            </a:r>
          </a:p>
        </p:txBody>
      </p:sp>
      <p:sp>
        <p:nvSpPr>
          <p:cNvPr id="20" name="Textplatzhalt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de-DE" noProof="0"/>
              <a:t>Klicken, um Namen hinzuzufügen</a:t>
            </a:r>
          </a:p>
        </p:txBody>
      </p:sp>
      <p:sp>
        <p:nvSpPr>
          <p:cNvPr id="19" name="Textplatzhalt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de-DE" noProof="0"/>
              <a:t>Klicken, um Namen hinzuzufügen</a:t>
            </a:r>
          </a:p>
        </p:txBody>
      </p:sp>
      <p:sp>
        <p:nvSpPr>
          <p:cNvPr id="21" name="Textplatzhalt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de-DE" noProof="0"/>
              <a:t>Klicken, um Namen hinzuzufügen</a:t>
            </a:r>
          </a:p>
        </p:txBody>
      </p:sp>
      <p:sp>
        <p:nvSpPr>
          <p:cNvPr id="16" name="Textplatzhalt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rtlCol="0"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rtl="0"/>
            <a:r>
              <a:rPr lang="de-DE" noProof="0"/>
              <a:t>Klicken, um Namen hinzuzufügen</a:t>
            </a:r>
          </a:p>
        </p:txBody>
      </p:sp>
      <p:sp>
        <p:nvSpPr>
          <p:cNvPr id="22" name="Textplatzhalt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rtl="0"/>
            <a:r>
              <a:rPr lang="de-DE" noProof="0"/>
              <a:t>Klicken, um Namen hinzuzufügen</a:t>
            </a:r>
          </a:p>
        </p:txBody>
      </p:sp>
      <p:cxnSp>
        <p:nvCxnSpPr>
          <p:cNvPr id="24" name="Gerader Verbinde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umsplatzhalt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rtlCol="0"/>
          <a:lstStyle>
            <a:lvl1pPr>
              <a:defRPr sz="900"/>
            </a:lvl1pPr>
          </a:lstStyle>
          <a:p>
            <a:pPr rtl="0"/>
            <a:r>
              <a:rPr lang="de-DE" noProof="0"/>
              <a:t>16.12.2024</a:t>
            </a:r>
          </a:p>
        </p:txBody>
      </p:sp>
      <p:sp>
        <p:nvSpPr>
          <p:cNvPr id="32" name="Fußzeilenplatzhalt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rtlCol="0"/>
          <a:lstStyle>
            <a:lvl1pPr>
              <a:defRPr sz="900"/>
            </a:lvl1pPr>
          </a:lstStyle>
          <a:p>
            <a:pPr rtl="0"/>
            <a:r>
              <a:rPr lang="de-DE" noProof="0"/>
              <a:t>Mitarbeitergespräch</a:t>
            </a:r>
          </a:p>
        </p:txBody>
      </p:sp>
      <p:sp>
        <p:nvSpPr>
          <p:cNvPr id="33" name="Foliennummernplatzhalt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el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20" name="Textplatzhalt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25" name="Textplatzhalt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26" name="Textplatzhalt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27" name="Textplatzhalt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28" name="Textplatzhalt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29" name="Textplatzhalt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21" name="Datumsplatzhalt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de-DE" noProof="0"/>
              <a:t>16.12.2024</a:t>
            </a:r>
          </a:p>
        </p:txBody>
      </p:sp>
      <p:sp>
        <p:nvSpPr>
          <p:cNvPr id="22" name="Fußzeilenplatzhalt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de-DE" noProof="0"/>
              <a:t>Mitarbeitergespräch</a:t>
            </a:r>
          </a:p>
        </p:txBody>
      </p:sp>
      <p:sp>
        <p:nvSpPr>
          <p:cNvPr id="24" name="Foliennummernplatzhalt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agramm und Tabelle">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5" name="Textplatzhalter 14">
            <a:extLst>
              <a:ext uri="{FF2B5EF4-FFF2-40B4-BE49-F238E27FC236}">
                <a16:creationId xmlns:a16="http://schemas.microsoft.com/office/drawing/2014/main" id="{B250D272-9B39-4C2D-B0F5-21010D11E437}"/>
              </a:ext>
            </a:extLst>
          </p:cNvPr>
          <p:cNvSpPr>
            <a:spLocks noGrp="1"/>
          </p:cNvSpPr>
          <p:nvPr>
            <p:ph type="body" sz="quarter" idx="16" hasCustomPrompt="1"/>
          </p:nvPr>
        </p:nvSpPr>
        <p:spPr>
          <a:xfrm>
            <a:off x="748749" y="1361938"/>
            <a:ext cx="6765925" cy="496888"/>
          </a:xfrm>
        </p:spPr>
        <p:txBody>
          <a:bodyPr rtlCol="0">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de-DE" noProof="0"/>
              <a:t>Textmasterformat durch Klicken bearbeiten</a:t>
            </a:r>
          </a:p>
        </p:txBody>
      </p:sp>
      <p:sp>
        <p:nvSpPr>
          <p:cNvPr id="7" name="Diagrammplatzhalter 6">
            <a:extLst>
              <a:ext uri="{FF2B5EF4-FFF2-40B4-BE49-F238E27FC236}">
                <a16:creationId xmlns:a16="http://schemas.microsoft.com/office/drawing/2014/main" id="{08AF2DB4-A973-4307-B59C-6058A138835C}"/>
              </a:ext>
            </a:extLst>
          </p:cNvPr>
          <p:cNvSpPr>
            <a:spLocks noGrp="1"/>
          </p:cNvSpPr>
          <p:nvPr>
            <p:ph type="chart" sz="quarter" idx="13" hasCustomPrompt="1"/>
          </p:nvPr>
        </p:nvSpPr>
        <p:spPr>
          <a:xfrm>
            <a:off x="838200" y="2286002"/>
            <a:ext cx="6094270" cy="3542143"/>
          </a:xfrm>
        </p:spPr>
        <p:txBody>
          <a:bodyPr rtlCol="0"/>
          <a:lstStyle/>
          <a:p>
            <a:pPr rtl="0"/>
            <a:r>
              <a:rPr lang="de-DE" noProof="0"/>
              <a:t>Diagramm durch Klicken auf das Symbol hinzufügen</a:t>
            </a:r>
          </a:p>
        </p:txBody>
      </p:sp>
      <p:sp>
        <p:nvSpPr>
          <p:cNvPr id="11" name="Textplatzhalter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de-DE" noProof="0"/>
              <a:t>Zum Bearbeiten klicken</a:t>
            </a:r>
          </a:p>
        </p:txBody>
      </p:sp>
      <p:sp>
        <p:nvSpPr>
          <p:cNvPr id="13" name="Inhaltsplatzhalt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de-DE" noProof="0"/>
              <a:t>Klicken, um Inhalt hinzuzufügen</a:t>
            </a:r>
          </a:p>
        </p:txBody>
      </p:sp>
      <p:sp>
        <p:nvSpPr>
          <p:cNvPr id="3" name="Datumsplatzhalt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de-DE" noProof="0"/>
              <a:t>16.12.2024</a:t>
            </a:r>
          </a:p>
        </p:txBody>
      </p:sp>
      <p:sp>
        <p:nvSpPr>
          <p:cNvPr id="4" name="Fußzeilenplatzhalt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de-DE" noProof="0"/>
              <a:t>Mitarbeitergespräch</a:t>
            </a:r>
          </a:p>
        </p:txBody>
      </p:sp>
      <p:sp>
        <p:nvSpPr>
          <p:cNvPr id="5" name="Foliennummernplatzhalt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eitachse 2">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solidFill>
                <a:schemeClr val="tx1">
                  <a:lumMod val="75000"/>
                  <a:lumOff val="25000"/>
                </a:schemeClr>
              </a:solidFill>
            </a:endParaRPr>
          </a:p>
        </p:txBody>
      </p:sp>
      <p:sp>
        <p:nvSpPr>
          <p:cNvPr id="2" name="Titel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6" name="Textplatzhalt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de-DE" noProof="0"/>
              <a:t>Jahr</a:t>
            </a:r>
          </a:p>
        </p:txBody>
      </p:sp>
      <p:sp>
        <p:nvSpPr>
          <p:cNvPr id="7" name="Textplatzhalt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8" name="Textplatzhalt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9" name="Textplatzhalt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0" name="Textplatzhalt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1" name="Textplatzhalt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de-DE" noProof="0"/>
              <a:t>Jahr</a:t>
            </a:r>
          </a:p>
        </p:txBody>
      </p:sp>
      <p:sp>
        <p:nvSpPr>
          <p:cNvPr id="12" name="Textplatzhalt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3" name="Textplatzhalt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4" name="Textplatzhalt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5" name="Textplatzhalt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6" name="Textplatzhalt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7" name="Textplatzhalt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8" name="Textplatzhalt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19" name="Textplatzhalt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0" name="Textplatzhalt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1" name="Textplatzhalt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2" name="Textplatzhalt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3" name="Textplatzhalt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4" name="Textplatzhalt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5" name="Textplatzhalt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6" name="Textplatzhalt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7" name="Textplatzhalt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8" name="Textplatzhalt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29" name="Textplatzhalt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30" name="Textplatzhalt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31" name="Textplatzhalt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de-DE" noProof="0"/>
              <a:t>MM</a:t>
            </a:r>
          </a:p>
        </p:txBody>
      </p:sp>
      <p:sp>
        <p:nvSpPr>
          <p:cNvPr id="32" name="Rechteck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solidFill>
                <a:schemeClr val="tx1">
                  <a:lumMod val="75000"/>
                  <a:lumOff val="25000"/>
                </a:schemeClr>
              </a:solidFill>
            </a:endParaRPr>
          </a:p>
        </p:txBody>
      </p:sp>
      <p:sp>
        <p:nvSpPr>
          <p:cNvPr id="36" name="Datumsplatzhalt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de-DE" noProof="0"/>
              <a:t>16.12.2024</a:t>
            </a:r>
          </a:p>
        </p:txBody>
      </p:sp>
      <p:sp>
        <p:nvSpPr>
          <p:cNvPr id="37" name="Fußzeilenplatzhalt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de-DE" noProof="0"/>
              <a:t>Mitarbeitergespräch</a:t>
            </a:r>
          </a:p>
        </p:txBody>
      </p:sp>
      <p:sp>
        <p:nvSpPr>
          <p:cNvPr id="38" name="Foliennummernplatzhalt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Platzhalt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de-DE" noProof="0"/>
              <a:t>Klicken Sie auf Symbol, um die SmartArt-Grafik hinzufügen</a:t>
            </a:r>
          </a:p>
        </p:txBody>
      </p:sp>
      <p:sp>
        <p:nvSpPr>
          <p:cNvPr id="2" name="Titel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Datumsplatzhalt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de-DE" noProof="0"/>
              <a:t>16.12.2024</a:t>
            </a:r>
          </a:p>
        </p:txBody>
      </p:sp>
      <p:sp>
        <p:nvSpPr>
          <p:cNvPr id="4" name="Fußzeilenplatzhalt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de-DE" noProof="0"/>
              <a:t>Mitarbeitergespräch</a:t>
            </a:r>
          </a:p>
        </p:txBody>
      </p:sp>
      <p:cxnSp>
        <p:nvCxnSpPr>
          <p:cNvPr id="10" name="Gerader Verbinde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liennummernplatzhalt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folie 4 Personen">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1" name="Bildplatzhalter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de-DE" noProof="0"/>
              <a:t>Klicken Sie, um ein Bild hinzuzufügen.</a:t>
            </a:r>
          </a:p>
        </p:txBody>
      </p:sp>
      <p:sp>
        <p:nvSpPr>
          <p:cNvPr id="17" name="Bildplatzhalter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de-DE" noProof="0"/>
              <a:t>Klicken Sie, um ein Bild hinzuzufügen.</a:t>
            </a:r>
          </a:p>
        </p:txBody>
      </p:sp>
      <p:sp>
        <p:nvSpPr>
          <p:cNvPr id="18" name="Bildplatzhalter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de-DE" noProof="0"/>
              <a:t>Klicken Sie, um ein Bild hinzuzufügen.</a:t>
            </a:r>
          </a:p>
        </p:txBody>
      </p:sp>
      <p:sp>
        <p:nvSpPr>
          <p:cNvPr id="19" name="Bildplatzhalter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de-DE" noProof="0"/>
              <a:t>Klicken Sie, um ein Bild hinzuzufügen.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3" name="Textplatzhalt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4" name="Textplatzhalt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5" name="Textplatzhalt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6" name="Textplatzhalt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7" name="Textplatzhalt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8" name="Textplatzhalt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9" name="Textplatzhalt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de-DE" noProof="0"/>
              <a:t>16.12.2024</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de-DE" noProof="0"/>
              <a:t>Mitarbeitergespräch</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cxnSp>
        <p:nvCxnSpPr>
          <p:cNvPr id="10" name="Gerader Verbinde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folie 8 Personen">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de-DE" noProof="0"/>
              <a:t>TITELMASTERFORMAT DURCH KLICKEN BEARBEITEN</a:t>
            </a:r>
          </a:p>
        </p:txBody>
      </p:sp>
      <p:sp>
        <p:nvSpPr>
          <p:cNvPr id="11" name="Bildplatzhalter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17" name="Bildplatzhalter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18" name="Bildplatzhalter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de-DE" noProof="0"/>
              <a:t>Klicken Sie, um ein Bild hinzuzufügen.</a:t>
            </a:r>
          </a:p>
        </p:txBody>
      </p:sp>
      <p:sp>
        <p:nvSpPr>
          <p:cNvPr id="19" name="Bildplatzhalter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6" name="Textplatzhalt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3" name="Textplatzhalt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7" name="Textplatzhalt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4" name="Textplatzhalt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8" name="Textplatzhalt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5" name="Textplatzhalt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9" name="Textplatzhalt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55" name="Bildplatzhalter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56" name="Bildplatzhalter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57" name="Bildplatzhalter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de-DE" noProof="0"/>
              <a:t>Klicken Sie, um ein Bild hinzuzufügen.</a:t>
            </a:r>
          </a:p>
        </p:txBody>
      </p:sp>
      <p:sp>
        <p:nvSpPr>
          <p:cNvPr id="58" name="Bildplatzhalter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de-DE" noProof="0"/>
              <a:t>Klicken Sie, um ein Bild hinzuzufügen.</a:t>
            </a:r>
          </a:p>
        </p:txBody>
      </p:sp>
      <p:sp>
        <p:nvSpPr>
          <p:cNvPr id="54" name="Textplatzhalt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2" name="Textplatzhalt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59" name="Textplatzhalt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3" name="Textplatzhalt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0" name="Textplatzhalt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4" name="Textplatzhalt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1" name="Textplatzhalt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65" name="Textplatzhalt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de-DE" noProof="0"/>
              <a:t>16.12.2024</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de-DE" noProof="0"/>
              <a:t>Mitarbeitergespräch</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de-DE" noProof="0" smtClean="0"/>
              <a:t>‹Nr.›</a:t>
            </a:fld>
            <a:endParaRPr lang="de-DE" noProof="0"/>
          </a:p>
        </p:txBody>
      </p:sp>
      <p:pic>
        <p:nvPicPr>
          <p:cNvPr id="13" name="Grafik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fik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Inhal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1" name="Inhaltsplatzhalt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de-DE" noProof="0"/>
              <a:t>Klicken, um Inhalt hinzuzufügen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17" name="Textplatzhalt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4" name="Inhaltsplatzhalt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de-DE" noProof="0"/>
              <a:t>Textmasterformat durch Klicken bearbeiten</a:t>
            </a:r>
          </a:p>
        </p:txBody>
      </p:sp>
      <p:sp>
        <p:nvSpPr>
          <p:cNvPr id="24" name="Inhaltsplatzhalt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de-DE" noProof="0"/>
              <a:t>Klicken, um Inhalt hinzuzufügen</a:t>
            </a:r>
          </a:p>
        </p:txBody>
      </p:sp>
      <p:sp>
        <p:nvSpPr>
          <p:cNvPr id="5" name="Textplatzhalt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18" name="Textplatzhalt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de-DE" noProof="0"/>
              <a:t>ZUM BEARBEITEN KLICKEN</a:t>
            </a:r>
          </a:p>
        </p:txBody>
      </p:sp>
      <p:sp>
        <p:nvSpPr>
          <p:cNvPr id="6" name="Inhaltsplatzhalter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de-DE" noProof="0"/>
              <a:t>Textmasterformat durch Klicken bearbeiten</a:t>
            </a:r>
          </a:p>
        </p:txBody>
      </p:sp>
      <p:sp>
        <p:nvSpPr>
          <p:cNvPr id="25" name="Inhaltsplatzhalt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de-DE" noProof="0"/>
              <a:t>Klicken, um Inhalt hinzuzufügen</a:t>
            </a:r>
          </a:p>
        </p:txBody>
      </p:sp>
      <p:sp>
        <p:nvSpPr>
          <p:cNvPr id="21" name="Textplatzhalt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19" name="Textplatzhalt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sp>
        <p:nvSpPr>
          <p:cNvPr id="22" name="Inhaltsplatzhalter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de-DE" noProof="0"/>
              <a:t>Textmasterformat durch Klicken bearbeiten</a:t>
            </a:r>
          </a:p>
        </p:txBody>
      </p:sp>
      <p:sp>
        <p:nvSpPr>
          <p:cNvPr id="26" name="Inhaltsplatzhalt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de-DE" noProof="0"/>
              <a:t>Klicken, um Inhalt hinzuzufügen</a:t>
            </a:r>
          </a:p>
        </p:txBody>
      </p:sp>
      <p:sp>
        <p:nvSpPr>
          <p:cNvPr id="14" name="Textplatzhalt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a:t>
            </a:r>
          </a:p>
        </p:txBody>
      </p:sp>
      <p:sp>
        <p:nvSpPr>
          <p:cNvPr id="23" name="Textplatzhalt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ZUM BEARBEITEN KLICKEN</a:t>
            </a:r>
          </a:p>
        </p:txBody>
      </p:sp>
      <p:cxnSp>
        <p:nvCxnSpPr>
          <p:cNvPr id="16" name="Gerader Verbinde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Inhaltsplatzhalter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de-DE" noProof="0"/>
              <a:t>Textmasterformat durch Klicken bearbeiten</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de-DE" noProof="0"/>
              <a:t>16.12.2024</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de-DE" noProof="0"/>
              <a:t>Mitarbeitergespräch</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agesordnung">
    <p:bg>
      <p:bgPr>
        <a:solidFill>
          <a:schemeClr val="bg1"/>
        </a:solidFill>
        <a:effectLst/>
      </p:bgPr>
    </p:bg>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el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de-DE" noProof="0"/>
              <a:t>16.12.2024</a:t>
            </a:r>
          </a:p>
        </p:txBody>
      </p:sp>
      <p:sp>
        <p:nvSpPr>
          <p:cNvPr id="5" name="Fußzeilenplatzhalt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de-DE" noProof="0"/>
              <a:t>Mitarbeitergespräch</a:t>
            </a:r>
          </a:p>
        </p:txBody>
      </p:sp>
      <p:sp>
        <p:nvSpPr>
          <p:cNvPr id="6" name="Foliennummernplatzhalt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Zusammenfass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 durch Klicken bearbeiten</a:t>
            </a:r>
          </a:p>
        </p:txBody>
      </p:sp>
      <p:cxnSp>
        <p:nvCxnSpPr>
          <p:cNvPr id="23" name="Gerader Verbinde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umsplatzhalt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de-DE" noProof="0"/>
              <a:t>16.12.2024</a:t>
            </a:r>
          </a:p>
        </p:txBody>
      </p:sp>
      <p:sp>
        <p:nvSpPr>
          <p:cNvPr id="22" name="Fußzeilenplatzhalt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de-DE" noProof="0"/>
              <a:t>Mitarbeitergespräch</a:t>
            </a:r>
          </a:p>
        </p:txBody>
      </p:sp>
      <p:sp>
        <p:nvSpPr>
          <p:cNvPr id="24" name="Foliennummernplatzhalt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Schlussbemerkung">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de-DE" noProof="0"/>
              <a:t>TITELMASTERFORMAT DURCH KLICKEN BEARBEITEN</a:t>
            </a:r>
          </a:p>
        </p:txBody>
      </p:sp>
      <p:sp>
        <p:nvSpPr>
          <p:cNvPr id="3" name="Untertitel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pic>
        <p:nvPicPr>
          <p:cNvPr id="6" name="Grafik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umsplatzhalt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de-DE" noProof="0"/>
              <a:t>16.12.2024</a:t>
            </a:r>
          </a:p>
        </p:txBody>
      </p:sp>
      <p:sp>
        <p:nvSpPr>
          <p:cNvPr id="10" name="Fußzeilenplatzhalt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de-DE" noProof="0"/>
              <a:t>Mitarbeitergespräch</a:t>
            </a:r>
          </a:p>
        </p:txBody>
      </p:sp>
      <p:sp>
        <p:nvSpPr>
          <p:cNvPr id="11" name="Foliennummernplatzhalt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Zeitachse">
    <p:spTree>
      <p:nvGrpSpPr>
        <p:cNvPr id="1" name=""/>
        <p:cNvGrpSpPr/>
        <p:nvPr/>
      </p:nvGrpSpPr>
      <p:grpSpPr>
        <a:xfrm>
          <a:off x="0" y="0"/>
          <a:ext cx="0" cy="0"/>
          <a:chOff x="0" y="0"/>
          <a:chExt cx="0" cy="0"/>
        </a:xfrm>
      </p:grpSpPr>
      <p:sp>
        <p:nvSpPr>
          <p:cNvPr id="12" name="Grafik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de-DE" noProof="0"/>
          </a:p>
        </p:txBody>
      </p:sp>
      <p:sp>
        <p:nvSpPr>
          <p:cNvPr id="2" name="Titel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de-DE" noProof="0"/>
              <a:t>TITEL DURCH KLICKEN BEARBEITEN</a:t>
            </a:r>
          </a:p>
        </p:txBody>
      </p:sp>
      <p:sp>
        <p:nvSpPr>
          <p:cNvPr id="16" name="Textplatzhalt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de-DE" noProof="0"/>
              <a:t>MASTERTEXTFORMAT DURCH KLICKEN BEARBEITEN</a:t>
            </a:r>
          </a:p>
        </p:txBody>
      </p:sp>
      <p:sp>
        <p:nvSpPr>
          <p:cNvPr id="17" name="Textplatzhalt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de-DE" noProof="0"/>
              <a:t>MASTERTEXTFORMAT DURCH KLICKEN BEARBEITEN</a:t>
            </a:r>
          </a:p>
        </p:txBody>
      </p:sp>
      <p:sp>
        <p:nvSpPr>
          <p:cNvPr id="18" name="Textplatzhalt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de-DE" noProof="0"/>
              <a:t>MASTERTEXTFORMAT DURCH KLICKEN BEARBEITEN</a:t>
            </a:r>
          </a:p>
        </p:txBody>
      </p:sp>
      <p:sp>
        <p:nvSpPr>
          <p:cNvPr id="19" name="Textplatzhalt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de-DE" noProof="0"/>
              <a:t>MASTERTEXTFORMAT DURCH KLICKEN BEARBEITEN</a:t>
            </a:r>
          </a:p>
        </p:txBody>
      </p:sp>
      <p:sp>
        <p:nvSpPr>
          <p:cNvPr id="34" name="Textplatzhalt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de-DE" noProof="0"/>
              <a:t>Textmasterformat durch Klicken bearbeiten</a:t>
            </a:r>
          </a:p>
        </p:txBody>
      </p:sp>
      <p:sp>
        <p:nvSpPr>
          <p:cNvPr id="35" name="Textplatzhalt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de-DE" noProof="0"/>
              <a:t>Textmasterformat durch Klicken bearbeiten</a:t>
            </a:r>
          </a:p>
        </p:txBody>
      </p:sp>
      <p:sp>
        <p:nvSpPr>
          <p:cNvPr id="36" name="Textplatzhalt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de-DE" noProof="0"/>
              <a:t>Textmasterformat durch Klicken bearbeiten</a:t>
            </a:r>
          </a:p>
        </p:txBody>
      </p:sp>
      <p:sp>
        <p:nvSpPr>
          <p:cNvPr id="37" name="Textplatzhalt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de-DE" noProof="0"/>
              <a:t>Textmasterformat durch Klicken bearbeiten</a:t>
            </a:r>
          </a:p>
        </p:txBody>
      </p:sp>
      <p:cxnSp>
        <p:nvCxnSpPr>
          <p:cNvPr id="3" name="Gerader Verbinde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Gerader Verbinde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Gerader Verbinde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Gerader Verbinde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umsplatzhalt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de-DE" noProof="0"/>
              <a:t>16.12.2024</a:t>
            </a:r>
          </a:p>
        </p:txBody>
      </p:sp>
      <p:sp>
        <p:nvSpPr>
          <p:cNvPr id="6" name="Fußzeilenplatzhalt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de-DE" noProof="0"/>
              <a:t>Mitarbeitergespräch</a:t>
            </a:r>
          </a:p>
        </p:txBody>
      </p:sp>
      <p:sp>
        <p:nvSpPr>
          <p:cNvPr id="7" name="Foliennummernplatzhalt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3 Spalte">
    <p:bg>
      <p:bgPr>
        <a:solidFill>
          <a:schemeClr val="accent2"/>
        </a:solidFill>
        <a:effectLst/>
      </p:bgPr>
    </p:bg>
    <p:spTree>
      <p:nvGrpSpPr>
        <p:cNvPr id="1" name=""/>
        <p:cNvGrpSpPr/>
        <p:nvPr/>
      </p:nvGrpSpPr>
      <p:grpSpPr>
        <a:xfrm>
          <a:off x="0" y="0"/>
          <a:ext cx="0" cy="0"/>
          <a:chOff x="0" y="0"/>
          <a:chExt cx="0" cy="0"/>
        </a:xfrm>
      </p:grpSpPr>
      <p:sp>
        <p:nvSpPr>
          <p:cNvPr id="14" name="Titel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5" name="Textplatzhalt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7" name="Textplatzhalt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31" name="Textplatzhalt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de-DE" noProof="0"/>
              <a:t>UNTERTITEL DURCH KLICKEN HINZUFÜGEN</a:t>
            </a:r>
          </a:p>
        </p:txBody>
      </p:sp>
      <p:sp>
        <p:nvSpPr>
          <p:cNvPr id="32" name="Textplatzhalt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33" name="Textplatzhalt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de-DE" noProof="0"/>
              <a:t>UNTERTITEL DURCH KLICKEN HINZUFÜGEN</a:t>
            </a:r>
          </a:p>
        </p:txBody>
      </p:sp>
      <p:sp>
        <p:nvSpPr>
          <p:cNvPr id="34" name="Textplatzhalt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2" name="Textplatzhalt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de-DE" noProof="0"/>
              <a:t>UNTERTITEL DURCH KLICKEN HINZUFÜGEN</a:t>
            </a:r>
          </a:p>
        </p:txBody>
      </p:sp>
      <p:sp>
        <p:nvSpPr>
          <p:cNvPr id="13" name="Textplatzhalt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3" name="Datumsplatzhalt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de-DE" noProof="0"/>
              <a:t>16.12.2024</a:t>
            </a:r>
          </a:p>
        </p:txBody>
      </p:sp>
      <p:sp>
        <p:nvSpPr>
          <p:cNvPr id="4" name="Fußzeilenplatzhalt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de-DE" noProof="0"/>
              <a:t>Mitarbeitergespräch</a:t>
            </a:r>
          </a:p>
        </p:txBody>
      </p:sp>
      <p:sp>
        <p:nvSpPr>
          <p:cNvPr id="5" name="Foliennummernplatzhalt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de-DE" noProof="0" smtClean="0"/>
              <a:t>‹Nr.›</a:t>
            </a:fld>
            <a:endParaRPr lang="de-DE" noProof="0"/>
          </a:p>
        </p:txBody>
      </p:sp>
      <p:cxnSp>
        <p:nvCxnSpPr>
          <p:cNvPr id="2" name="Gerader Verbinde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fik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2 Spalte">
    <p:bg>
      <p:bgPr>
        <a:solidFill>
          <a:schemeClr val="bg1"/>
        </a:solidFill>
        <a:effectLst/>
      </p:bgPr>
    </p:bg>
    <p:spTree>
      <p:nvGrpSpPr>
        <p:cNvPr id="1" name=""/>
        <p:cNvGrpSpPr/>
        <p:nvPr/>
      </p:nvGrpSpPr>
      <p:grpSpPr>
        <a:xfrm>
          <a:off x="0" y="0"/>
          <a:ext cx="0" cy="0"/>
          <a:chOff x="0" y="0"/>
          <a:chExt cx="0" cy="0"/>
        </a:xfrm>
      </p:grpSpPr>
      <p:sp>
        <p:nvSpPr>
          <p:cNvPr id="14" name="Titel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15" name="Textplatzhalt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7" name="Textplatzhalt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6" name="Textplatzhalt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8" name="Textplatzhalt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9" name="Textplatzhalt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20" name="Textplatzhalt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23" name="Textplatzhalt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24" name="Textplatzhalt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3" name="Datumsplatzhalt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de-DE" noProof="0"/>
              <a:t>16.12.2024</a:t>
            </a:r>
          </a:p>
        </p:txBody>
      </p:sp>
      <p:sp>
        <p:nvSpPr>
          <p:cNvPr id="4" name="Fußzeilenplatzhalt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de-DE" noProof="0"/>
              <a:t>Mitarbeitergespräch</a:t>
            </a:r>
          </a:p>
        </p:txBody>
      </p:sp>
      <p:sp>
        <p:nvSpPr>
          <p:cNvPr id="5" name="Foliennummernplatzhalt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de-DE" noProof="0" smtClean="0"/>
              <a:pPr rtl="0"/>
              <a:t>‹Nr.›</a:t>
            </a:fld>
            <a:endParaRPr lang="de-DE" noProof="0"/>
          </a:p>
        </p:txBody>
      </p:sp>
      <p:pic>
        <p:nvPicPr>
          <p:cNvPr id="2" name="Grafik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inführung">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 durch Klicken bearbeiten</a:t>
            </a:r>
          </a:p>
        </p:txBody>
      </p:sp>
      <p:cxnSp>
        <p:nvCxnSpPr>
          <p:cNvPr id="14" name="Gerader Verbinde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umsplatzhalt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de-DE" noProof="0"/>
              <a:t>16.12.2024</a:t>
            </a:r>
          </a:p>
        </p:txBody>
      </p:sp>
      <p:sp>
        <p:nvSpPr>
          <p:cNvPr id="10" name="Fußzeilenplatzhalt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de-DE" noProof="0"/>
              <a:t>Mitarbeitergespräch</a:t>
            </a:r>
          </a:p>
        </p:txBody>
      </p:sp>
      <p:sp>
        <p:nvSpPr>
          <p:cNvPr id="11" name="Foliennummernplatzhalt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de-DE" noProof="0" smtClean="0"/>
              <a:t>‹Nr.›</a:t>
            </a:fld>
            <a:endParaRPr lang="de-DE"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nittsumbruch">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de-DE" noProof="0"/>
              <a:t>TITELMASTERFORMAT DURCH KLICKEN BEARBEITEN</a:t>
            </a:r>
          </a:p>
        </p:txBody>
      </p:sp>
      <p:pic>
        <p:nvPicPr>
          <p:cNvPr id="5" name="Grafik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el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cxnSp>
        <p:nvCxnSpPr>
          <p:cNvPr id="9" name="Gerader Verbinde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platzhalt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2" name="Textplatzhalt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3" name="Textplatzhalt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4" name="Textplatzhalt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5" name="Textplatzhalt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de-DE" noProof="0"/>
              <a:t>UNTERTITEL DURCH KLICKEN HINZUFÜGEN</a:t>
            </a:r>
          </a:p>
        </p:txBody>
      </p:sp>
      <p:sp>
        <p:nvSpPr>
          <p:cNvPr id="16" name="Textplatzhalt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de-DE" noProof="0"/>
              <a:t>Klicken Sie, um Text hinzuzufügen.</a:t>
            </a:r>
          </a:p>
        </p:txBody>
      </p:sp>
      <p:sp>
        <p:nvSpPr>
          <p:cNvPr id="17" name="Datumsplatzhalt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de-DE" noProof="0"/>
              <a:t>16.12.2024</a:t>
            </a:r>
          </a:p>
        </p:txBody>
      </p:sp>
      <p:sp>
        <p:nvSpPr>
          <p:cNvPr id="18" name="Fußzeilenplatzhalt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de-DE" noProof="0"/>
              <a:t>Mitarbeitergespräch</a:t>
            </a:r>
          </a:p>
        </p:txBody>
      </p:sp>
      <p:sp>
        <p:nvSpPr>
          <p:cNvPr id="19" name="Foliennummernplatzhalt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de-DE" noProof="0" smtClean="0"/>
              <a:pPr rtl="0"/>
              <a:t>‹Nr.›</a:t>
            </a:fld>
            <a:endParaRPr lang="de-DE"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rei Inhalte">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 DURCH KLICKEN BEARBEITEN</a:t>
            </a:r>
          </a:p>
        </p:txBody>
      </p:sp>
      <p:sp>
        <p:nvSpPr>
          <p:cNvPr id="4" name="Inhaltsplatzhalt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de-DE" noProof="0"/>
              <a:t>MASTERTEXT DURCH KLICKEN BEARBEITEN</a:t>
            </a:r>
          </a:p>
        </p:txBody>
      </p:sp>
      <p:sp>
        <p:nvSpPr>
          <p:cNvPr id="6" name="Inhaltsplatzhalter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Textplatzhalt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 DURCH KLICKEN BEARBEITEN</a:t>
            </a:r>
          </a:p>
        </p:txBody>
      </p:sp>
      <p:sp>
        <p:nvSpPr>
          <p:cNvPr id="22" name="Inhaltsplatzhalter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de-DE" noProof="0"/>
              <a:t>16.12.2024</a:t>
            </a:r>
          </a:p>
        </p:txBody>
      </p:sp>
      <p:sp>
        <p:nvSpPr>
          <p:cNvPr id="8" name="Fußzeilenplatzhalt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de-DE" noProof="0"/>
              <a:t>Mitarbeitergespräch</a:t>
            </a:r>
          </a:p>
        </p:txBody>
      </p:sp>
      <p:sp>
        <p:nvSpPr>
          <p:cNvPr id="9" name="Foliennummernplatzhalt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de-DE" noProof="0" smtClean="0"/>
              <a:t>‹Nr.›</a:t>
            </a:fld>
            <a:endParaRPr lang="de-DE" noProof="0"/>
          </a:p>
        </p:txBody>
      </p:sp>
      <p:cxnSp>
        <p:nvCxnSpPr>
          <p:cNvPr id="16" name="Gerader Verbinde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de-DE" noProof="0"/>
              <a:t>16.12.2024</a:t>
            </a:r>
          </a:p>
        </p:txBody>
      </p:sp>
      <p:sp>
        <p:nvSpPr>
          <p:cNvPr id="5" name="Fußzeilenplatzhalt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de-DE" noProof="0"/>
              <a:t>Mitarbeitergespräch</a:t>
            </a:r>
          </a:p>
        </p:txBody>
      </p:sp>
      <p:sp>
        <p:nvSpPr>
          <p:cNvPr id="6" name="Foliennummernplatzhalt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de-DE" noProof="0" smtClean="0"/>
              <a:pPr rtl="0"/>
              <a:t>‹Nr.›</a:t>
            </a:fld>
            <a:endParaRPr lang="de-DE"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8" Type="http://schemas.openxmlformats.org/officeDocument/2006/relationships/image" Target="../media/image50.jpg"/><Relationship Id="rId3" Type="http://schemas.openxmlformats.org/officeDocument/2006/relationships/image" Target="../media/image45.jpg"/><Relationship Id="rId7" Type="http://schemas.openxmlformats.org/officeDocument/2006/relationships/image" Target="../media/image49.jpg"/><Relationship Id="rId2" Type="http://schemas.openxmlformats.org/officeDocument/2006/relationships/notesSlide" Target="../notesSlides/notesSlide22.xml"/><Relationship Id="rId1" Type="http://schemas.openxmlformats.org/officeDocument/2006/relationships/slideLayout" Target="../slideLayouts/slideLayout18.xml"/><Relationship Id="rId6" Type="http://schemas.openxmlformats.org/officeDocument/2006/relationships/image" Target="../media/image48.jpg"/><Relationship Id="rId5" Type="http://schemas.openxmlformats.org/officeDocument/2006/relationships/image" Target="../media/image47.jpg"/><Relationship Id="rId10" Type="http://schemas.openxmlformats.org/officeDocument/2006/relationships/image" Target="../media/image52.jpg"/><Relationship Id="rId4" Type="http://schemas.openxmlformats.org/officeDocument/2006/relationships/image" Target="../media/image46.jpg"/><Relationship Id="rId9" Type="http://schemas.openxmlformats.org/officeDocument/2006/relationships/image" Target="../media/image51.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37.pn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0.png"/><Relationship Id="rId7"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image" Target="../media/image28.jpeg"/><Relationship Id="rId5" Type="http://schemas.openxmlformats.org/officeDocument/2006/relationships/image" Target="../media/image27.jpeg"/><Relationship Id="rId10" Type="http://schemas.openxmlformats.org/officeDocument/2006/relationships/image" Target="../media/image44.png"/><Relationship Id="rId4" Type="http://schemas.openxmlformats.org/officeDocument/2006/relationships/image" Target="../media/image41.png"/><Relationship Id="rId9"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9FBDB-A595-5FB6-A8FF-802EDAEA8C25}"/>
            </a:ext>
          </a:extLst>
        </p:cNvPr>
        <p:cNvGrpSpPr/>
        <p:nvPr/>
      </p:nvGrpSpPr>
      <p:grpSpPr>
        <a:xfrm>
          <a:off x="0" y="0"/>
          <a:ext cx="0" cy="0"/>
          <a:chOff x="0" y="0"/>
          <a:chExt cx="0" cy="0"/>
        </a:xfrm>
      </p:grpSpPr>
      <p:sp>
        <p:nvSpPr>
          <p:cNvPr id="5" name="Rechteck 4">
            <a:extLst>
              <a:ext uri="{FF2B5EF4-FFF2-40B4-BE49-F238E27FC236}">
                <a16:creationId xmlns:a16="http://schemas.microsoft.com/office/drawing/2014/main" id="{4E01F41A-0193-8065-F589-A3AA53CE2160}"/>
              </a:ext>
            </a:extLst>
          </p:cNvPr>
          <p:cNvSpPr/>
          <p:nvPr/>
        </p:nvSpPr>
        <p:spPr>
          <a:xfrm>
            <a:off x="1602437" y="3429000"/>
            <a:ext cx="9026694" cy="3028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a:extLst>
              <a:ext uri="{FF2B5EF4-FFF2-40B4-BE49-F238E27FC236}">
                <a16:creationId xmlns:a16="http://schemas.microsoft.com/office/drawing/2014/main" id="{44EF63A1-3766-4EA6-1C00-0C51A08B8940}"/>
              </a:ext>
            </a:extLst>
          </p:cNvPr>
          <p:cNvSpPr>
            <a:spLocks noGrp="1"/>
          </p:cNvSpPr>
          <p:nvPr>
            <p:ph type="ctrTitle"/>
          </p:nvPr>
        </p:nvSpPr>
        <p:spPr>
          <a:xfrm>
            <a:off x="2036987" y="2374085"/>
            <a:ext cx="9162316" cy="2084000"/>
          </a:xfrm>
        </p:spPr>
        <p:txBody>
          <a:bodyPr rtlCol="0"/>
          <a:lstStyle/>
          <a:p>
            <a:pPr rtl="0"/>
            <a:r>
              <a:rPr lang="de-DE" sz="5400" dirty="0"/>
              <a:t>Videobewerbungen</a:t>
            </a:r>
          </a:p>
        </p:txBody>
      </p:sp>
      <p:sp>
        <p:nvSpPr>
          <p:cNvPr id="3" name="Untertitel 2">
            <a:extLst>
              <a:ext uri="{FF2B5EF4-FFF2-40B4-BE49-F238E27FC236}">
                <a16:creationId xmlns:a16="http://schemas.microsoft.com/office/drawing/2014/main" id="{80C4A767-B520-EFA1-4540-BCC91D369D66}"/>
              </a:ext>
            </a:extLst>
          </p:cNvPr>
          <p:cNvSpPr>
            <a:spLocks noGrp="1"/>
          </p:cNvSpPr>
          <p:nvPr>
            <p:ph type="subTitle" idx="1"/>
          </p:nvPr>
        </p:nvSpPr>
        <p:spPr>
          <a:xfrm>
            <a:off x="3625115" y="5805005"/>
            <a:ext cx="4941770" cy="396660"/>
          </a:xfrm>
        </p:spPr>
        <p:txBody>
          <a:bodyPr rtlCol="0"/>
          <a:lstStyle/>
          <a:p>
            <a:pPr rtl="0"/>
            <a:r>
              <a:rPr lang="de-DE" dirty="0"/>
              <a:t>Katarina </a:t>
            </a:r>
            <a:r>
              <a:rPr lang="de-DE" dirty="0" err="1"/>
              <a:t>Zrnic</a:t>
            </a:r>
            <a:r>
              <a:rPr lang="de-DE" dirty="0"/>
              <a:t>, </a:t>
            </a:r>
            <a:r>
              <a:rPr lang="de-DE" dirty="0" err="1"/>
              <a:t>Tibo</a:t>
            </a:r>
            <a:r>
              <a:rPr lang="de-DE" dirty="0"/>
              <a:t> de Vries, Stefanie Eickelpasch</a:t>
            </a:r>
          </a:p>
        </p:txBody>
      </p:sp>
      <p:sp>
        <p:nvSpPr>
          <p:cNvPr id="4" name="Untertitel 2">
            <a:extLst>
              <a:ext uri="{FF2B5EF4-FFF2-40B4-BE49-F238E27FC236}">
                <a16:creationId xmlns:a16="http://schemas.microsoft.com/office/drawing/2014/main" id="{9FE3C688-3D72-6AC5-3A51-1EDB44EB5F28}"/>
              </a:ext>
            </a:extLst>
          </p:cNvPr>
          <p:cNvSpPr txBox="1">
            <a:spLocks/>
          </p:cNvSpPr>
          <p:nvPr/>
        </p:nvSpPr>
        <p:spPr>
          <a:xfrm>
            <a:off x="1467933" y="4665986"/>
            <a:ext cx="9026694" cy="803637"/>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de-DE" sz="3000" dirty="0"/>
              <a:t>SP Kommunikationspsychologie und Konfliktmanagement</a:t>
            </a:r>
          </a:p>
          <a:p>
            <a:pPr algn="ctr"/>
            <a:r>
              <a:rPr lang="de-DE" sz="3000" dirty="0">
                <a:solidFill>
                  <a:schemeClr val="accent1">
                    <a:lumMod val="50000"/>
                  </a:schemeClr>
                </a:solidFill>
              </a:rPr>
              <a:t>TRAINING - 3.12.2024</a:t>
            </a:r>
          </a:p>
          <a:p>
            <a:endParaRPr lang="de-DE" dirty="0"/>
          </a:p>
        </p:txBody>
      </p:sp>
    </p:spTree>
    <p:extLst>
      <p:ext uri="{BB962C8B-B14F-4D97-AF65-F5344CB8AC3E}">
        <p14:creationId xmlns:p14="http://schemas.microsoft.com/office/powerpoint/2010/main" val="200364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rtlCol="0"/>
          <a:lstStyle/>
          <a:p>
            <a:pPr rtl="0"/>
            <a:r>
              <a:rPr lang="de-DE" dirty="0"/>
              <a:t>FINANZIERUNG</a:t>
            </a:r>
          </a:p>
        </p:txBody>
      </p:sp>
      <p:graphicFrame>
        <p:nvGraphicFramePr>
          <p:cNvPr id="58" name="Inhaltsplatzhalter 57" title="Finanzierungsdiagramm">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1488452015"/>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platzhalt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rtlCol="0"/>
          <a:lstStyle/>
          <a:p>
            <a:pPr rtl="0"/>
            <a:r>
              <a:rPr lang="de-DE" dirty="0"/>
              <a:t>14.000 €</a:t>
            </a:r>
          </a:p>
        </p:txBody>
      </p:sp>
      <p:sp>
        <p:nvSpPr>
          <p:cNvPr id="14" name="Textplatzhalt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rtlCol="0"/>
          <a:lstStyle/>
          <a:p>
            <a:pPr rtl="0"/>
            <a:r>
              <a:rPr lang="de-DE" dirty="0"/>
              <a:t>ANGEL-INVESTITIONEN</a:t>
            </a:r>
          </a:p>
        </p:txBody>
      </p:sp>
      <p:sp>
        <p:nvSpPr>
          <p:cNvPr id="4" name="Inhaltsplatzhalt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rtlCol="0"/>
          <a:lstStyle/>
          <a:p>
            <a:pPr rtl="0"/>
            <a:r>
              <a:rPr lang="de-DE" dirty="0"/>
              <a:t>Durch andere Investoren erhaltener Betrag</a:t>
            </a:r>
          </a:p>
        </p:txBody>
      </p:sp>
      <p:graphicFrame>
        <p:nvGraphicFramePr>
          <p:cNvPr id="59" name="Inhaltsplatzhalter 58" title="Finanzierungsdiagramm">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1535508146"/>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platzhalt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rtlCol="0"/>
          <a:lstStyle/>
          <a:p>
            <a:pPr rtl="0"/>
            <a:r>
              <a:rPr lang="de-DE" dirty="0"/>
              <a:t>12.000 €</a:t>
            </a:r>
          </a:p>
        </p:txBody>
      </p:sp>
      <p:sp>
        <p:nvSpPr>
          <p:cNvPr id="15" name="Textplatzhalt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rtlCol="0"/>
          <a:lstStyle/>
          <a:p>
            <a:pPr rtl="0"/>
            <a:r>
              <a:rPr lang="de-DE" dirty="0"/>
              <a:t>EIGENTUM</a:t>
            </a:r>
          </a:p>
        </p:txBody>
      </p:sp>
      <p:sp>
        <p:nvSpPr>
          <p:cNvPr id="6" name="Inhaltsplatzhalt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rtlCol="0"/>
          <a:lstStyle/>
          <a:p>
            <a:pPr rtl="0"/>
            <a:r>
              <a:rPr lang="de-DE" dirty="0"/>
              <a:t>Erzielte Einnahmen aus der Vermietung von Immobilien</a:t>
            </a:r>
          </a:p>
        </p:txBody>
      </p:sp>
      <p:graphicFrame>
        <p:nvGraphicFramePr>
          <p:cNvPr id="60" name="Inhaltsplatzhalter 59" title="Finanzierungsdiagramm">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3025155728"/>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platzhalt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rtlCol="0"/>
          <a:lstStyle/>
          <a:p>
            <a:pPr rtl="0"/>
            <a:r>
              <a:rPr lang="de-DE" dirty="0"/>
              <a:t>82.000 €</a:t>
            </a:r>
          </a:p>
        </p:txBody>
      </p:sp>
      <p:sp>
        <p:nvSpPr>
          <p:cNvPr id="16" name="Textplatzhalt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rtlCol="0"/>
          <a:lstStyle/>
          <a:p>
            <a:pPr rtl="0"/>
            <a:r>
              <a:rPr lang="de-DE" dirty="0"/>
              <a:t>AKTIEN</a:t>
            </a:r>
          </a:p>
        </p:txBody>
      </p:sp>
      <p:sp>
        <p:nvSpPr>
          <p:cNvPr id="11" name="Inhaltsplatzhalt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rtlCol="0"/>
          <a:lstStyle/>
          <a:p>
            <a:pPr rtl="0"/>
            <a:r>
              <a:rPr lang="de-DE" dirty="0"/>
              <a:t>Anzahl der in USD konvertierten Aktien</a:t>
            </a:r>
          </a:p>
          <a:p>
            <a:pPr rtl="0"/>
            <a:endParaRPr lang="de-DE" noProof="1"/>
          </a:p>
        </p:txBody>
      </p:sp>
      <p:graphicFrame>
        <p:nvGraphicFramePr>
          <p:cNvPr id="61" name="Inhaltsplatzhalter 60" title="Finanzierungsdiagramm">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1036018908"/>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platzhalt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rtlCol="0"/>
          <a:lstStyle/>
          <a:p>
            <a:pPr rtl="0"/>
            <a:r>
              <a:rPr lang="de-DE" dirty="0"/>
              <a:t>32.000 €</a:t>
            </a:r>
          </a:p>
        </p:txBody>
      </p:sp>
      <p:sp>
        <p:nvSpPr>
          <p:cNvPr id="17" name="Textplatzhalt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rtlCol="0"/>
          <a:lstStyle/>
          <a:p>
            <a:pPr rtl="0"/>
            <a:r>
              <a:rPr lang="de-DE" dirty="0"/>
              <a:t>BARGELD</a:t>
            </a:r>
          </a:p>
        </p:txBody>
      </p:sp>
      <p:sp>
        <p:nvSpPr>
          <p:cNvPr id="13" name="Inhaltsplatzhalt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rtlCol="0"/>
          <a:lstStyle/>
          <a:p>
            <a:pPr rtl="0"/>
            <a:r>
              <a:rPr lang="de-DE" noProof="1"/>
              <a:t>Liquide Mittel, die wir zur Verfügung haben</a:t>
            </a:r>
          </a:p>
          <a:p>
            <a:pPr rtl="0"/>
            <a:endParaRPr lang="de-DE" dirty="0"/>
          </a:p>
        </p:txBody>
      </p:sp>
      <p:sp>
        <p:nvSpPr>
          <p:cNvPr id="7" name="Datumsplatzhalt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rtlCol="0"/>
          <a:lstStyle/>
          <a:p>
            <a:pPr rtl="0"/>
            <a:r>
              <a:rPr lang="de-DE"/>
              <a:t>16.12.2024</a:t>
            </a:r>
            <a:endParaRPr lang="de-DE" dirty="0"/>
          </a:p>
        </p:txBody>
      </p:sp>
      <p:sp>
        <p:nvSpPr>
          <p:cNvPr id="8" name="Fußzeilenplatzhalt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rtlCol="0"/>
          <a:lstStyle/>
          <a:p>
            <a:pPr rtl="0"/>
            <a:r>
              <a:rPr lang="de-DE"/>
              <a:t>Mitarbeitergespräch</a:t>
            </a:r>
            <a:endParaRPr lang="de-DE" dirty="0"/>
          </a:p>
        </p:txBody>
      </p:sp>
      <p:sp>
        <p:nvSpPr>
          <p:cNvPr id="9" name="Foliennummernplatzhalt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10</a:t>
            </a:fld>
            <a:endParaRPr lang="de-DE" dirty="0"/>
          </a:p>
        </p:txBody>
      </p:sp>
    </p:spTree>
    <p:extLst>
      <p:ext uri="{BB962C8B-B14F-4D97-AF65-F5344CB8AC3E}">
        <p14:creationId xmlns:p14="http://schemas.microsoft.com/office/powerpoint/2010/main" val="117782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CADEE-B8A5-66A1-A715-71E5A62E2BE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AE89294-A6ED-7471-E85D-D8AB3FFE754F}"/>
              </a:ext>
            </a:extLst>
          </p:cNvPr>
          <p:cNvSpPr>
            <a:spLocks noGrp="1"/>
          </p:cNvSpPr>
          <p:nvPr>
            <p:ph type="title"/>
          </p:nvPr>
        </p:nvSpPr>
        <p:spPr>
          <a:xfrm>
            <a:off x="1885156" y="892177"/>
            <a:ext cx="8421688" cy="1325563"/>
          </a:xfrm>
        </p:spPr>
        <p:txBody>
          <a:bodyPr rtlCol="0"/>
          <a:lstStyle/>
          <a:p>
            <a:pPr rtl="0"/>
            <a:r>
              <a:rPr lang="de-DE"/>
              <a:t>LÖSUNG</a:t>
            </a:r>
          </a:p>
        </p:txBody>
      </p:sp>
      <p:sp>
        <p:nvSpPr>
          <p:cNvPr id="3" name="Inhaltsplatzhalter 2">
            <a:extLst>
              <a:ext uri="{FF2B5EF4-FFF2-40B4-BE49-F238E27FC236}">
                <a16:creationId xmlns:a16="http://schemas.microsoft.com/office/drawing/2014/main" id="{6689A91A-58FE-5092-47D1-FFF368FD4BBE}"/>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pPr rtl="0"/>
            <a:r>
              <a:rPr lang="de-DE"/>
              <a:t>DIE LÜCKE SCHLIESSEN</a:t>
            </a:r>
          </a:p>
        </p:txBody>
      </p:sp>
      <p:sp>
        <p:nvSpPr>
          <p:cNvPr id="4" name="Textplatzhalter 3">
            <a:extLst>
              <a:ext uri="{FF2B5EF4-FFF2-40B4-BE49-F238E27FC236}">
                <a16:creationId xmlns:a16="http://schemas.microsoft.com/office/drawing/2014/main" id="{9289BACF-CCF3-7837-62EE-29E331C6A688}"/>
              </a:ext>
            </a:extLst>
          </p:cNvPr>
          <p:cNvSpPr>
            <a:spLocks noGrp="1"/>
          </p:cNvSpPr>
          <p:nvPr>
            <p:ph type="body" sz="quarter" idx="15"/>
          </p:nvPr>
        </p:nvSpPr>
        <p:spPr>
          <a:xfrm>
            <a:off x="1485664" y="3070348"/>
            <a:ext cx="4031030" cy="1057308"/>
          </a:xfrm>
        </p:spPr>
        <p:txBody>
          <a:bodyPr rtlCol="0"/>
          <a:lstStyle/>
          <a:p>
            <a:pPr rtl="0"/>
            <a:r>
              <a:rPr lang="de-DE" dirty="0"/>
              <a:t>Unser Produkt macht das Leben der Verbraucher einfacher. Kein anderes Produkt auf dem Markt bietet die gleichen Funktionen</a:t>
            </a:r>
          </a:p>
        </p:txBody>
      </p:sp>
      <p:sp>
        <p:nvSpPr>
          <p:cNvPr id="5" name="Textplatzhalter 4">
            <a:extLst>
              <a:ext uri="{FF2B5EF4-FFF2-40B4-BE49-F238E27FC236}">
                <a16:creationId xmlns:a16="http://schemas.microsoft.com/office/drawing/2014/main" id="{FEDDBEA8-B50C-4DE6-A534-25A402B6120B}"/>
              </a:ext>
            </a:extLst>
          </p:cNvPr>
          <p:cNvSpPr>
            <a:spLocks noGrp="1"/>
          </p:cNvSpPr>
          <p:nvPr>
            <p:ph type="body" sz="quarter" idx="16"/>
          </p:nvPr>
        </p:nvSpPr>
        <p:spPr>
          <a:xfrm>
            <a:off x="6673004" y="2563123"/>
            <a:ext cx="4031945" cy="365125"/>
          </a:xfrm>
        </p:spPr>
        <p:txBody>
          <a:bodyPr rtlCol="0">
            <a:normAutofit lnSpcReduction="10000"/>
          </a:bodyPr>
          <a:lstStyle/>
          <a:p>
            <a:pPr rtl="0"/>
            <a:r>
              <a:rPr lang="de-DE"/>
              <a:t>ZIELGRUPPE</a:t>
            </a:r>
          </a:p>
        </p:txBody>
      </p:sp>
      <p:sp>
        <p:nvSpPr>
          <p:cNvPr id="6" name="Textplatzhalter 5">
            <a:extLst>
              <a:ext uri="{FF2B5EF4-FFF2-40B4-BE49-F238E27FC236}">
                <a16:creationId xmlns:a16="http://schemas.microsoft.com/office/drawing/2014/main" id="{9EC21D39-3AF5-5E19-B872-9B783AE864C7}"/>
              </a:ext>
            </a:extLst>
          </p:cNvPr>
          <p:cNvSpPr>
            <a:spLocks noGrp="1"/>
          </p:cNvSpPr>
          <p:nvPr>
            <p:ph type="body" sz="quarter" idx="17"/>
          </p:nvPr>
        </p:nvSpPr>
        <p:spPr>
          <a:xfrm>
            <a:off x="6673143" y="3070348"/>
            <a:ext cx="4031030" cy="1057308"/>
          </a:xfrm>
        </p:spPr>
        <p:txBody>
          <a:bodyPr rtlCol="0"/>
          <a:lstStyle/>
          <a:p>
            <a:pPr rtl="0"/>
            <a:r>
              <a:rPr lang="de-DE" dirty="0"/>
              <a:t>Unsere Zielgruppe ist Gen Z (18-25 Jahre alt)</a:t>
            </a:r>
          </a:p>
          <a:p>
            <a:pPr rtl="0"/>
            <a:endParaRPr lang="de-DE" dirty="0"/>
          </a:p>
        </p:txBody>
      </p:sp>
      <p:sp>
        <p:nvSpPr>
          <p:cNvPr id="7" name="Textplatzhalter 6">
            <a:extLst>
              <a:ext uri="{FF2B5EF4-FFF2-40B4-BE49-F238E27FC236}">
                <a16:creationId xmlns:a16="http://schemas.microsoft.com/office/drawing/2014/main" id="{53A93971-4000-23CB-7144-B147B100C567}"/>
              </a:ext>
            </a:extLst>
          </p:cNvPr>
          <p:cNvSpPr>
            <a:spLocks noGrp="1"/>
          </p:cNvSpPr>
          <p:nvPr>
            <p:ph type="body" sz="quarter" idx="18"/>
          </p:nvPr>
        </p:nvSpPr>
        <p:spPr>
          <a:xfrm>
            <a:off x="1485899" y="4319431"/>
            <a:ext cx="4031945" cy="365125"/>
          </a:xfrm>
        </p:spPr>
        <p:txBody>
          <a:bodyPr rtlCol="0">
            <a:normAutofit lnSpcReduction="10000"/>
          </a:bodyPr>
          <a:lstStyle/>
          <a:p>
            <a:pPr rtl="0"/>
            <a:r>
              <a:rPr lang="de-DE"/>
              <a:t>KOSTENEINSPARUNGEN</a:t>
            </a:r>
          </a:p>
        </p:txBody>
      </p:sp>
      <p:sp>
        <p:nvSpPr>
          <p:cNvPr id="8" name="Textplatzhalter 7">
            <a:extLst>
              <a:ext uri="{FF2B5EF4-FFF2-40B4-BE49-F238E27FC236}">
                <a16:creationId xmlns:a16="http://schemas.microsoft.com/office/drawing/2014/main" id="{A2F7A2C6-5E27-669C-19F0-ECCA0F2A0946}"/>
              </a:ext>
            </a:extLst>
          </p:cNvPr>
          <p:cNvSpPr>
            <a:spLocks noGrp="1"/>
          </p:cNvSpPr>
          <p:nvPr>
            <p:ph type="body" sz="quarter" idx="19"/>
          </p:nvPr>
        </p:nvSpPr>
        <p:spPr>
          <a:xfrm>
            <a:off x="1486412" y="4826656"/>
            <a:ext cx="4031030" cy="1057308"/>
          </a:xfrm>
        </p:spPr>
        <p:txBody>
          <a:bodyPr rtlCol="0"/>
          <a:lstStyle/>
          <a:p>
            <a:pPr rtl="0"/>
            <a:r>
              <a:rPr lang="de-DE" dirty="0"/>
              <a:t>Ausgaben für Ersatzprodukte reduzieren </a:t>
            </a:r>
          </a:p>
          <a:p>
            <a:pPr rtl="0"/>
            <a:endParaRPr lang="de-DE" dirty="0"/>
          </a:p>
        </p:txBody>
      </p:sp>
      <p:sp>
        <p:nvSpPr>
          <p:cNvPr id="9" name="Textplatzhalter 8">
            <a:extLst>
              <a:ext uri="{FF2B5EF4-FFF2-40B4-BE49-F238E27FC236}">
                <a16:creationId xmlns:a16="http://schemas.microsoft.com/office/drawing/2014/main" id="{7A0EB0D4-9D3D-761C-3F42-F510FA0402CC}"/>
              </a:ext>
            </a:extLst>
          </p:cNvPr>
          <p:cNvSpPr>
            <a:spLocks noGrp="1"/>
          </p:cNvSpPr>
          <p:nvPr>
            <p:ph type="body" sz="quarter" idx="23"/>
          </p:nvPr>
        </p:nvSpPr>
        <p:spPr>
          <a:xfrm>
            <a:off x="6672630" y="4319431"/>
            <a:ext cx="4031945" cy="365125"/>
          </a:xfrm>
        </p:spPr>
        <p:txBody>
          <a:bodyPr rtlCol="0">
            <a:normAutofit lnSpcReduction="10000"/>
          </a:bodyPr>
          <a:lstStyle/>
          <a:p>
            <a:pPr rtl="0"/>
            <a:r>
              <a:rPr lang="de-DE"/>
              <a:t>EINFACH ZU VERWENDEN</a:t>
            </a:r>
          </a:p>
        </p:txBody>
      </p:sp>
      <p:sp>
        <p:nvSpPr>
          <p:cNvPr id="10" name="Textplatzhalter 9">
            <a:extLst>
              <a:ext uri="{FF2B5EF4-FFF2-40B4-BE49-F238E27FC236}">
                <a16:creationId xmlns:a16="http://schemas.microsoft.com/office/drawing/2014/main" id="{C348D343-0FF5-10B5-A4D3-FE1D273B19A2}"/>
              </a:ext>
            </a:extLst>
          </p:cNvPr>
          <p:cNvSpPr>
            <a:spLocks noGrp="1"/>
          </p:cNvSpPr>
          <p:nvPr>
            <p:ph type="body" sz="quarter" idx="24"/>
          </p:nvPr>
        </p:nvSpPr>
        <p:spPr>
          <a:xfrm>
            <a:off x="6673143" y="4826656"/>
            <a:ext cx="4031030" cy="1057308"/>
          </a:xfrm>
        </p:spPr>
        <p:txBody>
          <a:bodyPr rtlCol="0"/>
          <a:lstStyle/>
          <a:p>
            <a:pPr rtl="0"/>
            <a:r>
              <a:rPr lang="de-DE" dirty="0"/>
              <a:t>Einfaches Design, das dem Kunden gezielt die Informationen liefert, die er braucht</a:t>
            </a:r>
          </a:p>
        </p:txBody>
      </p:sp>
      <p:sp>
        <p:nvSpPr>
          <p:cNvPr id="80" name="Datumsplatzhalter 79">
            <a:extLst>
              <a:ext uri="{FF2B5EF4-FFF2-40B4-BE49-F238E27FC236}">
                <a16:creationId xmlns:a16="http://schemas.microsoft.com/office/drawing/2014/main" id="{5DD67D56-1CB5-302E-6D11-AC1AACA4D280}"/>
              </a:ext>
            </a:extLst>
          </p:cNvPr>
          <p:cNvSpPr>
            <a:spLocks noGrp="1"/>
          </p:cNvSpPr>
          <p:nvPr>
            <p:ph type="dt" sz="half" idx="20"/>
          </p:nvPr>
        </p:nvSpPr>
        <p:spPr>
          <a:xfrm>
            <a:off x="838200" y="6356350"/>
            <a:ext cx="2743200" cy="365125"/>
          </a:xfrm>
        </p:spPr>
        <p:txBody>
          <a:bodyPr rtlCol="0"/>
          <a:lstStyle/>
          <a:p>
            <a:pPr rtl="0"/>
            <a:r>
              <a:rPr lang="de-DE"/>
              <a:t>16.12.2024</a:t>
            </a:r>
          </a:p>
        </p:txBody>
      </p:sp>
      <p:sp>
        <p:nvSpPr>
          <p:cNvPr id="81" name="Fußzeilenplatzhalter 80">
            <a:extLst>
              <a:ext uri="{FF2B5EF4-FFF2-40B4-BE49-F238E27FC236}">
                <a16:creationId xmlns:a16="http://schemas.microsoft.com/office/drawing/2014/main" id="{33C98286-468E-DF0A-14CF-483C5DEF104F}"/>
              </a:ext>
            </a:extLst>
          </p:cNvPr>
          <p:cNvSpPr>
            <a:spLocks noGrp="1"/>
          </p:cNvSpPr>
          <p:nvPr>
            <p:ph type="ftr" sz="quarter" idx="21"/>
          </p:nvPr>
        </p:nvSpPr>
        <p:spPr>
          <a:xfrm>
            <a:off x="4038600" y="6356350"/>
            <a:ext cx="4114800" cy="365125"/>
          </a:xfrm>
        </p:spPr>
        <p:txBody>
          <a:bodyPr rtlCol="0"/>
          <a:lstStyle/>
          <a:p>
            <a:pPr rtl="0"/>
            <a:r>
              <a:rPr lang="de-DE"/>
              <a:t>Mitarbeitergespräch</a:t>
            </a:r>
          </a:p>
        </p:txBody>
      </p:sp>
      <p:sp>
        <p:nvSpPr>
          <p:cNvPr id="82" name="Foliennummernplatzhalter 81">
            <a:extLst>
              <a:ext uri="{FF2B5EF4-FFF2-40B4-BE49-F238E27FC236}">
                <a16:creationId xmlns:a16="http://schemas.microsoft.com/office/drawing/2014/main" id="{774C3081-1668-6C0B-129E-32C29E11E7A9}"/>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de-DE" smtClean="0"/>
              <a:pPr rtl="0"/>
              <a:t>11</a:t>
            </a:fld>
            <a:endParaRPr lang="de-DE"/>
          </a:p>
        </p:txBody>
      </p:sp>
    </p:spTree>
    <p:extLst>
      <p:ext uri="{BB962C8B-B14F-4D97-AF65-F5344CB8AC3E}">
        <p14:creationId xmlns:p14="http://schemas.microsoft.com/office/powerpoint/2010/main" val="136095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rtlCol="0"/>
          <a:lstStyle/>
          <a:p>
            <a:pPr rtl="0"/>
            <a:r>
              <a:rPr lang="de-DE"/>
              <a:t>PROBLEM</a:t>
            </a:r>
          </a:p>
        </p:txBody>
      </p:sp>
      <p:sp>
        <p:nvSpPr>
          <p:cNvPr id="3" name="Inhaltsplatzhalt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pPr rtl="0"/>
            <a:r>
              <a:rPr lang="de-DE"/>
              <a:t>MARKTLÜCKE</a:t>
            </a:r>
          </a:p>
        </p:txBody>
      </p:sp>
      <p:sp>
        <p:nvSpPr>
          <p:cNvPr id="4" name="Textplatzhalt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pPr rtl="0"/>
            <a:r>
              <a:rPr lang="de-DE"/>
              <a:t>KUNDEN</a:t>
            </a:r>
          </a:p>
        </p:txBody>
      </p:sp>
      <p:sp>
        <p:nvSpPr>
          <p:cNvPr id="5" name="Textplatzhalt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rtlCol="0"/>
          <a:lstStyle/>
          <a:p>
            <a:pPr rtl="0"/>
            <a:r>
              <a:rPr lang="de-DE"/>
              <a:t>FINANZDATEN</a:t>
            </a:r>
          </a:p>
        </p:txBody>
      </p:sp>
      <p:sp>
        <p:nvSpPr>
          <p:cNvPr id="6" name="Textplatzhalt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rtlCol="0"/>
          <a:lstStyle/>
          <a:p>
            <a:pPr rtl="0"/>
            <a:r>
              <a:rPr lang="de-DE"/>
              <a:t>KOSTEN</a:t>
            </a:r>
          </a:p>
        </p:txBody>
      </p:sp>
      <p:sp>
        <p:nvSpPr>
          <p:cNvPr id="7" name="Textplatzhalt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rtlCol="0"/>
          <a:lstStyle/>
          <a:p>
            <a:pPr rtl="0"/>
            <a:r>
              <a:rPr lang="de-DE" dirty="0"/>
              <a:t>Nur wenige, wenn überhaupt, Produkte auf dem Markt helfen Kunden so wie wir es tun</a:t>
            </a:r>
          </a:p>
          <a:p>
            <a:pPr rtl="0"/>
            <a:endParaRPr lang="de-DE" dirty="0"/>
          </a:p>
        </p:txBody>
      </p:sp>
      <p:sp>
        <p:nvSpPr>
          <p:cNvPr id="8" name="Textplatzhalt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rtlCol="0"/>
          <a:lstStyle/>
          <a:p>
            <a:pPr rtl="0"/>
            <a:r>
              <a:rPr lang="de-DE" dirty="0"/>
              <a:t>66 % der US-Verbraucher geben Geld für mehrere Produkte aus, die ihr Problem nur teilweise lösen</a:t>
            </a:r>
          </a:p>
          <a:p>
            <a:pPr rtl="0"/>
            <a:endParaRPr lang="de-DE" dirty="0"/>
          </a:p>
        </p:txBody>
      </p:sp>
      <p:sp>
        <p:nvSpPr>
          <p:cNvPr id="9" name="Textplatzhalt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lstStyle/>
          <a:p>
            <a:pPr rtl="0"/>
            <a:r>
              <a:rPr lang="de-DE" dirty="0"/>
              <a:t>Die Ausgaben für andere Produkte im Jahr 2018 betragen etwa ein Viertel der 48 Milliarden US-Dollar.</a:t>
            </a:r>
          </a:p>
          <a:p>
            <a:pPr rtl="0"/>
            <a:endParaRPr lang="de-DE" dirty="0"/>
          </a:p>
        </p:txBody>
      </p:sp>
      <p:sp>
        <p:nvSpPr>
          <p:cNvPr id="10" name="Textplatzhalt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rtlCol="0"/>
          <a:lstStyle/>
          <a:p>
            <a:pPr rtl="0"/>
            <a:r>
              <a:rPr lang="de-DE" dirty="0"/>
              <a:t>Produktivitätsverlust, der Verbraucher tausende Dollar kostet </a:t>
            </a:r>
          </a:p>
          <a:p>
            <a:pPr rtl="0"/>
            <a:endParaRPr lang="de-DE" dirty="0"/>
          </a:p>
        </p:txBody>
      </p:sp>
      <p:sp>
        <p:nvSpPr>
          <p:cNvPr id="11" name="Datumsplatzhalt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12" name="Fußzeilenplatzhalt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rtlCol="0"/>
          <a:lstStyle/>
          <a:p>
            <a:pPr rtl="0"/>
            <a:r>
              <a:rPr lang="de-DE"/>
              <a:t>Mitarbeitergespräch</a:t>
            </a:r>
          </a:p>
        </p:txBody>
      </p:sp>
      <p:sp>
        <p:nvSpPr>
          <p:cNvPr id="13" name="Foliennummernplatzhalt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de-DE" smtClean="0"/>
              <a:pPr rtl="0"/>
              <a:t>12</a:t>
            </a:fld>
            <a:endParaRPr lang="de-DE"/>
          </a:p>
        </p:txBody>
      </p:sp>
    </p:spTree>
    <p:extLst>
      <p:ext uri="{BB962C8B-B14F-4D97-AF65-F5344CB8AC3E}">
        <p14:creationId xmlns:p14="http://schemas.microsoft.com/office/powerpoint/2010/main" val="1738561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950746" cy="1325563"/>
          </a:xfrm>
        </p:spPr>
        <p:txBody>
          <a:bodyPr rtlCol="0"/>
          <a:lstStyle/>
          <a:p>
            <a:pPr rtl="0"/>
            <a:r>
              <a:rPr lang="de-DE"/>
              <a:t>PRODUKTÜBERSICHT</a:t>
            </a:r>
          </a:p>
        </p:txBody>
      </p:sp>
      <p:sp>
        <p:nvSpPr>
          <p:cNvPr id="3" name="Inhaltsplatzhalt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pPr rtl="0"/>
            <a:r>
              <a:rPr lang="de-DE"/>
              <a:t>EINDEUTIG</a:t>
            </a:r>
          </a:p>
        </p:txBody>
      </p:sp>
      <p:sp>
        <p:nvSpPr>
          <p:cNvPr id="4" name="Textplatzhalt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rtlCol="0">
            <a:normAutofit/>
          </a:bodyPr>
          <a:lstStyle/>
          <a:p>
            <a:pPr rtl="0"/>
            <a:r>
              <a:rPr lang="de-DE" dirty="0"/>
              <a:t>Einziges Produkt, das speziell für diesen Nischenmarkt bestimmt ist</a:t>
            </a:r>
          </a:p>
        </p:txBody>
      </p:sp>
      <p:sp>
        <p:nvSpPr>
          <p:cNvPr id="5" name="Textplatzhalt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rtlCol="0">
            <a:normAutofit lnSpcReduction="10000"/>
          </a:bodyPr>
          <a:lstStyle/>
          <a:p>
            <a:pPr rtl="0"/>
            <a:r>
              <a:rPr lang="de-DE"/>
              <a:t>ZUERST AUF DEN MARKT</a:t>
            </a:r>
          </a:p>
        </p:txBody>
      </p:sp>
      <p:sp>
        <p:nvSpPr>
          <p:cNvPr id="6" name="Textplatzhalt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rtlCol="0"/>
          <a:lstStyle/>
          <a:p>
            <a:pPr rtl="0"/>
            <a:r>
              <a:rPr lang="de-DE" dirty="0"/>
              <a:t>Das erste hervorragend gestaltete Produkt, das sowohl stilvoll als auch funktional ist</a:t>
            </a:r>
          </a:p>
        </p:txBody>
      </p:sp>
      <p:sp>
        <p:nvSpPr>
          <p:cNvPr id="7" name="Textplatzhalt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rtlCol="0">
            <a:normAutofit lnSpcReduction="10000"/>
          </a:bodyPr>
          <a:lstStyle/>
          <a:p>
            <a:pPr rtl="0"/>
            <a:r>
              <a:rPr lang="de-DE"/>
              <a:t>GEPRÜFT </a:t>
            </a:r>
          </a:p>
        </p:txBody>
      </p:sp>
      <p:sp>
        <p:nvSpPr>
          <p:cNvPr id="8" name="Textplatzhalt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rtlCol="0"/>
          <a:lstStyle/>
          <a:p>
            <a:pPr rtl="0"/>
            <a:r>
              <a:rPr lang="de-DE" dirty="0"/>
              <a:t>Durchgeführte Tests mit Studenten in der Region</a:t>
            </a:r>
          </a:p>
        </p:txBody>
      </p:sp>
      <p:sp>
        <p:nvSpPr>
          <p:cNvPr id="9" name="Textplatzhalt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rtlCol="0">
            <a:normAutofit lnSpcReduction="10000"/>
          </a:bodyPr>
          <a:lstStyle/>
          <a:p>
            <a:pPr rtl="0"/>
            <a:r>
              <a:rPr lang="de-DE"/>
              <a:t>AUTHENTISCH</a:t>
            </a:r>
          </a:p>
        </p:txBody>
      </p:sp>
      <p:sp>
        <p:nvSpPr>
          <p:cNvPr id="10" name="Textplatzhalt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rtlCol="0"/>
          <a:lstStyle/>
          <a:p>
            <a:pPr rtl="0"/>
            <a:r>
              <a:rPr lang="de-DE" dirty="0"/>
              <a:t>Entwickelt mit der Hilfe und dem Input von Experten auf dem Gebiet </a:t>
            </a:r>
          </a:p>
        </p:txBody>
      </p:sp>
      <p:sp>
        <p:nvSpPr>
          <p:cNvPr id="20" name="Datumsplatzhalt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rtlCol="0"/>
          <a:lstStyle/>
          <a:p>
            <a:pPr rtl="0"/>
            <a:r>
              <a:rPr lang="de-DE"/>
              <a:t>16.12.2024</a:t>
            </a:r>
          </a:p>
        </p:txBody>
      </p:sp>
      <p:sp>
        <p:nvSpPr>
          <p:cNvPr id="21" name="Fußzeilenplatzhalt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rtlCol="0"/>
          <a:lstStyle/>
          <a:p>
            <a:pPr rtl="0"/>
            <a:r>
              <a:rPr lang="de-DE"/>
              <a:t>Mitarbeitergespräch</a:t>
            </a:r>
          </a:p>
        </p:txBody>
      </p:sp>
      <p:sp>
        <p:nvSpPr>
          <p:cNvPr id="22" name="Foliennummernplatzhalt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de-DE" smtClean="0"/>
              <a:pPr rtl="0"/>
              <a:t>13</a:t>
            </a:fld>
            <a:endParaRPr lang="de-DE"/>
          </a:p>
        </p:txBody>
      </p:sp>
    </p:spTree>
    <p:extLst>
      <p:ext uri="{BB962C8B-B14F-4D97-AF65-F5344CB8AC3E}">
        <p14:creationId xmlns:p14="http://schemas.microsoft.com/office/powerpoint/2010/main" val="1844941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3578038" cy="1715531"/>
          </a:xfrm>
        </p:spPr>
        <p:txBody>
          <a:bodyPr rtlCol="0"/>
          <a:lstStyle/>
          <a:p>
            <a:pPr rtl="0"/>
            <a:r>
              <a:rPr lang="de-DE" dirty="0"/>
              <a:t>ÜBERSICHT ÜBER DAS UNTERNEHMEN</a:t>
            </a:r>
          </a:p>
        </p:txBody>
      </p:sp>
    </p:spTree>
    <p:extLst>
      <p:ext uri="{BB962C8B-B14F-4D97-AF65-F5344CB8AC3E}">
        <p14:creationId xmlns:p14="http://schemas.microsoft.com/office/powerpoint/2010/main" val="70778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lstStyle/>
          <a:p>
            <a:pPr rtl="0"/>
            <a:r>
              <a:rPr lang="de-DE" dirty="0"/>
              <a:t>Sober lane d4</a:t>
            </a:r>
          </a:p>
        </p:txBody>
      </p:sp>
      <p:sp>
        <p:nvSpPr>
          <p:cNvPr id="6" name="Textplatzhalt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pPr rtl="0"/>
            <a:r>
              <a:rPr lang="de-DE" noProof="1"/>
              <a:t>Bewerbungsvideos über Instagram</a:t>
            </a:r>
          </a:p>
        </p:txBody>
      </p:sp>
      <p:sp>
        <p:nvSpPr>
          <p:cNvPr id="7" name="Textplatzhalt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rtlCol="0">
            <a:normAutofit/>
          </a:bodyPr>
          <a:lstStyle/>
          <a:p>
            <a:pPr rtl="0"/>
            <a:r>
              <a:rPr lang="de-DE" noProof="1"/>
              <a:t>Unsere Forschung basiert auf Markttrends und sozialen Medien.</a:t>
            </a:r>
          </a:p>
        </p:txBody>
      </p:sp>
      <p:sp>
        <p:nvSpPr>
          <p:cNvPr id="32" name="Datumsplatzhalt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de-DE" dirty="0"/>
              <a:t>16.12.2024</a:t>
            </a:r>
          </a:p>
        </p:txBody>
      </p:sp>
      <p:sp>
        <p:nvSpPr>
          <p:cNvPr id="3" name="Fußzeilenplatzhalt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rtlCol="0"/>
          <a:lstStyle/>
          <a:p>
            <a:pPr rtl="0"/>
            <a:r>
              <a:rPr lang="de-DE" dirty="0"/>
              <a:t>Mitarbeitergespräch</a:t>
            </a:r>
          </a:p>
        </p:txBody>
      </p:sp>
      <p:sp>
        <p:nvSpPr>
          <p:cNvPr id="4" name="Foliennummernplatzhalt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de-DE" smtClean="0"/>
              <a:pPr rtl="0"/>
              <a:t>15</a:t>
            </a:fld>
            <a:endParaRPr lang="de-DE" dirty="0"/>
          </a:p>
        </p:txBody>
      </p:sp>
      <p:pic>
        <p:nvPicPr>
          <p:cNvPr id="12" name="Grafik 11" descr="Ein Bild, das Kunst, Emblem, Symbol, Logo enthält.&#10;&#10;Automatisch generierte Beschreibung">
            <a:extLst>
              <a:ext uri="{FF2B5EF4-FFF2-40B4-BE49-F238E27FC236}">
                <a16:creationId xmlns:a16="http://schemas.microsoft.com/office/drawing/2014/main" id="{C541D048-E02E-D140-C9E7-2FDBE85F973B}"/>
              </a:ext>
            </a:extLst>
          </p:cNvPr>
          <p:cNvPicPr>
            <a:picLocks noChangeAspect="1"/>
          </p:cNvPicPr>
          <p:nvPr/>
        </p:nvPicPr>
        <p:blipFill>
          <a:blip r:embed="rId3"/>
          <a:stretch>
            <a:fillRect/>
          </a:stretch>
        </p:blipFill>
        <p:spPr>
          <a:xfrm>
            <a:off x="1533424" y="2029530"/>
            <a:ext cx="2798940" cy="2798940"/>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rtlCol="0"/>
          <a:lstStyle/>
          <a:p>
            <a:pPr rtl="0"/>
            <a:r>
              <a:rPr lang="de-DE" dirty="0"/>
              <a:t>UNSERE KONKURRENZ</a:t>
            </a:r>
          </a:p>
        </p:txBody>
      </p:sp>
      <p:sp>
        <p:nvSpPr>
          <p:cNvPr id="5" name="Textplatzhalt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rtlCol="0"/>
          <a:lstStyle/>
          <a:p>
            <a:pPr rtl="0"/>
            <a:r>
              <a:rPr lang="de-DE" dirty="0"/>
              <a:t>CONTOSO</a:t>
            </a:r>
          </a:p>
        </p:txBody>
      </p:sp>
      <p:sp>
        <p:nvSpPr>
          <p:cNvPr id="6" name="Inhaltsplatzhalt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2207606"/>
          </a:xfrm>
        </p:spPr>
        <p:txBody>
          <a:bodyPr vert="horz" lIns="91440" tIns="45720" rIns="91440" bIns="45720" rtlCol="0" anchor="t">
            <a:normAutofit/>
          </a:bodyPr>
          <a:lstStyle/>
          <a:p>
            <a:pPr rtl="0"/>
            <a:r>
              <a:rPr lang="de-DE" noProof="1"/>
              <a:t>Unser Produkt liegt preismäßig unter dem anderer Unternehmen auf dem Markt</a:t>
            </a:r>
          </a:p>
          <a:p>
            <a:pPr rtl="0"/>
            <a:r>
              <a:rPr lang="de-DE" noProof="1"/>
              <a:t>Das Design ist im Vergleich zu den komplexen Entwürfen der Mitbewerber einfach und einfach zu verwenden.</a:t>
            </a:r>
          </a:p>
          <a:p>
            <a:pPr rtl="0"/>
            <a:r>
              <a:rPr lang="de-DE" noProof="1"/>
              <a:t>Erschwinglichkeit ist der Hauptanziehungspunkt für unsere Verbraucher zu unserem Produkt</a:t>
            </a:r>
          </a:p>
        </p:txBody>
      </p:sp>
      <p:sp>
        <p:nvSpPr>
          <p:cNvPr id="7" name="Textplatzhalt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rtlCol="0"/>
          <a:lstStyle/>
          <a:p>
            <a:pPr rtl="0"/>
            <a:r>
              <a:rPr lang="de-DE" dirty="0"/>
              <a:t>WETTBEWERBER</a:t>
            </a:r>
          </a:p>
        </p:txBody>
      </p:sp>
      <p:sp>
        <p:nvSpPr>
          <p:cNvPr id="11" name="Inhaltsplatzhalt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2207606"/>
          </a:xfrm>
        </p:spPr>
        <p:txBody>
          <a:bodyPr rtlCol="0">
            <a:normAutofit/>
          </a:bodyPr>
          <a:lstStyle/>
          <a:p>
            <a:pPr rtl="0"/>
            <a:r>
              <a:rPr lang="de-DE" noProof="1"/>
              <a:t>Unternehmen A</a:t>
            </a:r>
            <a:br>
              <a:rPr lang="de-DE" noProof="1"/>
            </a:br>
            <a:r>
              <a:rPr lang="de-DE" noProof="1"/>
              <a:t>Produkt ist teurer</a:t>
            </a:r>
          </a:p>
          <a:p>
            <a:pPr rtl="0"/>
            <a:r>
              <a:rPr lang="de-DE" noProof="1"/>
              <a:t>Unternehmen B &amp; C </a:t>
            </a:r>
            <a:br>
              <a:rPr lang="de-DE" noProof="1"/>
            </a:br>
            <a:r>
              <a:rPr lang="de-DE" noProof="1"/>
              <a:t>Das Produkt ist teuer und umständlich zu verwenden</a:t>
            </a:r>
          </a:p>
          <a:p>
            <a:pPr rtl="0"/>
            <a:r>
              <a:rPr lang="de-DE" noProof="1"/>
              <a:t>Unternehmen D &amp; E</a:t>
            </a:r>
            <a:br>
              <a:rPr lang="de-DE" noProof="1"/>
            </a:br>
            <a:r>
              <a:rPr lang="de-DE" noProof="1"/>
              <a:t>Das Produkt ist kostengünstig, aber umständlich zu verwenden.</a:t>
            </a:r>
          </a:p>
        </p:txBody>
      </p:sp>
      <p:sp>
        <p:nvSpPr>
          <p:cNvPr id="12" name="Datumsplatzhalt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rtlCol="0"/>
          <a:lstStyle/>
          <a:p>
            <a:pPr rtl="0"/>
            <a:r>
              <a:rPr lang="de-DE" dirty="0"/>
              <a:t>16.12.2024</a:t>
            </a:r>
          </a:p>
        </p:txBody>
      </p:sp>
      <p:sp>
        <p:nvSpPr>
          <p:cNvPr id="13" name="Fußzeilenplatzhalt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rtlCol="0"/>
          <a:lstStyle/>
          <a:p>
            <a:pPr rtl="0"/>
            <a:r>
              <a:rPr lang="de-DE" dirty="0"/>
              <a:t>Mitarbeitergespräch</a:t>
            </a:r>
          </a:p>
        </p:txBody>
      </p:sp>
      <p:sp>
        <p:nvSpPr>
          <p:cNvPr id="14" name="Foliennummernplatzhalt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16</a:t>
            </a:fld>
            <a:endParaRPr lang="de-DE" dirty="0"/>
          </a:p>
        </p:txBody>
      </p:sp>
    </p:spTree>
    <p:extLst>
      <p:ext uri="{BB962C8B-B14F-4D97-AF65-F5344CB8AC3E}">
        <p14:creationId xmlns:p14="http://schemas.microsoft.com/office/powerpoint/2010/main" val="415169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rtlCol="0"/>
          <a:lstStyle/>
          <a:p>
            <a:pPr rtl="0"/>
            <a:r>
              <a:rPr lang="de-DE" dirty="0"/>
              <a:t>Unsere Konkurrenz  </a:t>
            </a:r>
          </a:p>
        </p:txBody>
      </p:sp>
      <p:sp>
        <p:nvSpPr>
          <p:cNvPr id="5" name="Textplatzhalt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rtlCol="0">
            <a:normAutofit/>
          </a:bodyPr>
          <a:lstStyle/>
          <a:p>
            <a:pPr rtl="0"/>
            <a:r>
              <a:rPr lang="de-DE" dirty="0"/>
              <a:t>Komfortabel</a:t>
            </a:r>
          </a:p>
        </p:txBody>
      </p:sp>
      <p:sp>
        <p:nvSpPr>
          <p:cNvPr id="8" name="Textplatzhalt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rtlCol="0">
            <a:normAutofit/>
          </a:bodyPr>
          <a:lstStyle/>
          <a:p>
            <a:pPr rtl="0"/>
            <a:r>
              <a:rPr lang="de-DE" dirty="0"/>
              <a:t>Mitbewerber A</a:t>
            </a:r>
          </a:p>
        </p:txBody>
      </p:sp>
      <p:sp>
        <p:nvSpPr>
          <p:cNvPr id="29" name="Textplatzhalt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rtlCol="0"/>
          <a:lstStyle/>
          <a:p>
            <a:pPr rtl="0"/>
            <a:r>
              <a:rPr lang="de-DE" dirty="0" err="1"/>
              <a:t>Contoso</a:t>
            </a:r>
            <a:endParaRPr lang="de-DE" dirty="0"/>
          </a:p>
        </p:txBody>
      </p:sp>
      <p:sp>
        <p:nvSpPr>
          <p:cNvPr id="28" name="Textplatzhalt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rtlCol="0"/>
          <a:lstStyle/>
          <a:p>
            <a:pPr rtl="0"/>
            <a:r>
              <a:rPr lang="de-DE"/>
              <a:t>Günstig</a:t>
            </a:r>
          </a:p>
        </p:txBody>
      </p:sp>
      <p:sp>
        <p:nvSpPr>
          <p:cNvPr id="7" name="Textplatzhalter 6">
            <a:extLst>
              <a:ext uri="{FF2B5EF4-FFF2-40B4-BE49-F238E27FC236}">
                <a16:creationId xmlns:a16="http://schemas.microsoft.com/office/drawing/2014/main" id="{E9C0C8B1-2DBC-40B1-BBA7-7B3D396478A1}"/>
              </a:ext>
            </a:extLst>
          </p:cNvPr>
          <p:cNvSpPr>
            <a:spLocks noGrp="1"/>
          </p:cNvSpPr>
          <p:nvPr>
            <p:ph type="body" sz="quarter" idx="19"/>
          </p:nvPr>
        </p:nvSpPr>
        <p:spPr>
          <a:xfrm>
            <a:off x="9868729" y="3528829"/>
            <a:ext cx="1380681" cy="492025"/>
          </a:xfrm>
        </p:spPr>
        <p:txBody>
          <a:bodyPr rtlCol="0">
            <a:normAutofit/>
          </a:bodyPr>
          <a:lstStyle/>
          <a:p>
            <a:pPr rtl="0"/>
            <a:r>
              <a:rPr lang="de-DE" dirty="0"/>
              <a:t>Teuer</a:t>
            </a:r>
          </a:p>
        </p:txBody>
      </p:sp>
      <p:sp>
        <p:nvSpPr>
          <p:cNvPr id="25" name="Textplatzhalt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rtlCol="0"/>
          <a:lstStyle/>
          <a:p>
            <a:pPr rtl="0"/>
            <a:r>
              <a:rPr lang="de-DE"/>
              <a:t>Mitbewerber B</a:t>
            </a:r>
          </a:p>
        </p:txBody>
      </p:sp>
      <p:sp>
        <p:nvSpPr>
          <p:cNvPr id="24" name="Textplatzhalt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rtlCol="0"/>
          <a:lstStyle/>
          <a:p>
            <a:pPr rtl="0"/>
            <a:r>
              <a:rPr lang="de-DE"/>
              <a:t>Mitbewerber C</a:t>
            </a:r>
          </a:p>
        </p:txBody>
      </p:sp>
      <p:sp>
        <p:nvSpPr>
          <p:cNvPr id="26" name="Textplatzhalt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rtlCol="0"/>
          <a:lstStyle/>
          <a:p>
            <a:pPr rtl="0"/>
            <a:r>
              <a:rPr lang="de-DE"/>
              <a:t>Mitbewerber D</a:t>
            </a:r>
          </a:p>
        </p:txBody>
      </p:sp>
      <p:sp>
        <p:nvSpPr>
          <p:cNvPr id="6" name="Textplatzhalt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rtlCol="0">
            <a:normAutofit/>
          </a:bodyPr>
          <a:lstStyle/>
          <a:p>
            <a:pPr rtl="0"/>
            <a:r>
              <a:rPr lang="de-DE"/>
              <a:t>Unbequem</a:t>
            </a:r>
          </a:p>
        </p:txBody>
      </p:sp>
      <p:sp>
        <p:nvSpPr>
          <p:cNvPr id="27" name="Textplatzhalt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rtlCol="0"/>
          <a:lstStyle/>
          <a:p>
            <a:pPr rtl="0"/>
            <a:r>
              <a:rPr lang="de-DE"/>
              <a:t>Mitbewerber E</a:t>
            </a:r>
          </a:p>
        </p:txBody>
      </p:sp>
      <p:sp>
        <p:nvSpPr>
          <p:cNvPr id="42" name="Datumsplatzhalt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3" name="Fußzeilenplatzhalt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rtlCol="0"/>
          <a:lstStyle/>
          <a:p>
            <a:pPr rtl="0"/>
            <a:r>
              <a:rPr lang="de-DE"/>
              <a:t>Mitarbeitergespräch</a:t>
            </a:r>
          </a:p>
        </p:txBody>
      </p:sp>
      <p:sp>
        <p:nvSpPr>
          <p:cNvPr id="4" name="Foliennummernplatzhalt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de-DE" smtClean="0"/>
              <a:pPr rtl="0"/>
              <a:t>17</a:t>
            </a:fld>
            <a:endParaRPr lang="de-DE"/>
          </a:p>
        </p:txBody>
      </p:sp>
      <p:sp>
        <p:nvSpPr>
          <p:cNvPr id="31" name="Ellipse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3" name="Ellipse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Ellipse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7" name="Ellipse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9" name="Ellipse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63" name="Grafik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pPr rtl="0"/>
            <a:endParaRPr lang="de-DE"/>
          </a:p>
        </p:txBody>
      </p:sp>
    </p:spTree>
    <p:extLst>
      <p:ext uri="{BB962C8B-B14F-4D97-AF65-F5344CB8AC3E}">
        <p14:creationId xmlns:p14="http://schemas.microsoft.com/office/powerpoint/2010/main" val="1417396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rtlCol="0"/>
          <a:lstStyle/>
          <a:p>
            <a:pPr rtl="0"/>
            <a:r>
              <a:rPr lang="de-DE"/>
              <a:t>Wachstumsstrategie</a:t>
            </a:r>
          </a:p>
        </p:txBody>
      </p:sp>
      <p:sp>
        <p:nvSpPr>
          <p:cNvPr id="3" name="Inhaltsplatzhalt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pPr rtl="0"/>
            <a:r>
              <a:rPr lang="de-DE"/>
              <a:t>Feb. 20XX</a:t>
            </a:r>
          </a:p>
        </p:txBody>
      </p:sp>
      <p:sp>
        <p:nvSpPr>
          <p:cNvPr id="17" name="Textplatzhalt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rtlCol="0">
            <a:normAutofit/>
          </a:bodyPr>
          <a:lstStyle/>
          <a:p>
            <a:pPr rtl="0"/>
            <a:r>
              <a:rPr lang="de-DE" dirty="0"/>
              <a:t>Einführung des Produkts bei hochkarätigen oder hochrangigen Teilnehmern, um die Etablierung des Produkts zu unterstützen</a:t>
            </a:r>
          </a:p>
        </p:txBody>
      </p:sp>
      <p:sp>
        <p:nvSpPr>
          <p:cNvPr id="24" name="Textplatzhalt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rtlCol="0">
            <a:normAutofit lnSpcReduction="10000"/>
          </a:bodyPr>
          <a:lstStyle/>
          <a:p>
            <a:pPr rtl="0"/>
            <a:r>
              <a:rPr lang="de-DE"/>
              <a:t>Mrz. 20XX</a:t>
            </a:r>
          </a:p>
        </p:txBody>
      </p:sp>
      <p:sp>
        <p:nvSpPr>
          <p:cNvPr id="25" name="Textplatzhalt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804007" cy="557950"/>
          </a:xfrm>
        </p:spPr>
        <p:txBody>
          <a:bodyPr rtlCol="0">
            <a:normAutofit/>
          </a:bodyPr>
          <a:lstStyle/>
          <a:p>
            <a:pPr rtl="0"/>
            <a:r>
              <a:rPr lang="de-DE" dirty="0"/>
              <a:t>Veröffentlichung des Produkts in der Öffentlichkeit und Überwachung von Pressemitteilungen und Konten in sozialen Medien</a:t>
            </a:r>
          </a:p>
        </p:txBody>
      </p:sp>
      <p:sp>
        <p:nvSpPr>
          <p:cNvPr id="26" name="Textplatzhalt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rtlCol="0">
            <a:normAutofit lnSpcReduction="10000"/>
          </a:bodyPr>
          <a:lstStyle/>
          <a:p>
            <a:pPr rtl="0"/>
            <a:r>
              <a:rPr lang="de-DE"/>
              <a:t>Okt. 20XX</a:t>
            </a:r>
          </a:p>
        </p:txBody>
      </p:sp>
      <p:sp>
        <p:nvSpPr>
          <p:cNvPr id="27" name="Textplatzhalt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rtlCol="0">
            <a:normAutofit/>
          </a:bodyPr>
          <a:lstStyle/>
          <a:p>
            <a:pPr rtl="0"/>
            <a:r>
              <a:rPr lang="de-DE" dirty="0"/>
              <a:t>Feedback einholen und Produktdesign bei Bedarf anpassen</a:t>
            </a:r>
          </a:p>
          <a:p>
            <a:pPr rtl="0"/>
            <a:endParaRPr lang="de-DE" dirty="0"/>
          </a:p>
        </p:txBody>
      </p:sp>
      <p:sp>
        <p:nvSpPr>
          <p:cNvPr id="4" name="Datumsplatzhalt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5" name="Fußzeilenplatzhalt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rtlCol="0"/>
          <a:lstStyle/>
          <a:p>
            <a:pPr rtl="0"/>
            <a:r>
              <a:rPr lang="de-DE"/>
              <a:t>Mitarbeitergespräch</a:t>
            </a:r>
          </a:p>
        </p:txBody>
      </p:sp>
      <p:sp>
        <p:nvSpPr>
          <p:cNvPr id="6" name="Foliennummernplatzhalt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18</a:t>
            </a:fld>
            <a:endParaRPr lang="de-DE"/>
          </a:p>
        </p:txBody>
      </p:sp>
    </p:spTree>
    <p:extLst>
      <p:ext uri="{BB962C8B-B14F-4D97-AF65-F5344CB8AC3E}">
        <p14:creationId xmlns:p14="http://schemas.microsoft.com/office/powerpoint/2010/main" val="1472106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rtlCol="0"/>
          <a:lstStyle/>
          <a:p>
            <a:pPr rtl="0"/>
            <a:r>
              <a:rPr lang="de-DE" dirty="0"/>
              <a:t>ENTWICKLUNG</a:t>
            </a:r>
          </a:p>
        </p:txBody>
      </p:sp>
      <p:sp>
        <p:nvSpPr>
          <p:cNvPr id="75" name="Textplatzhalt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rtlCol="0"/>
          <a:lstStyle/>
          <a:p>
            <a:pPr rtl="0"/>
            <a:r>
              <a:rPr lang="de-DE" dirty="0"/>
              <a:t>Erfolg durch Prognose</a:t>
            </a:r>
          </a:p>
        </p:txBody>
      </p:sp>
      <p:graphicFrame>
        <p:nvGraphicFramePr>
          <p:cNvPr id="53" name="Tabel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3575885635"/>
              </p:ext>
            </p:extLst>
          </p:nvPr>
        </p:nvGraphicFramePr>
        <p:xfrm>
          <a:off x="838200" y="2286000"/>
          <a:ext cx="6099051" cy="3713070"/>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rtl="0"/>
                      <a:r>
                        <a:rPr lang="de-DE" sz="1400" b="0" cap="all" spc="150" noProof="0">
                          <a:solidFill>
                            <a:schemeClr val="tx1">
                              <a:lumMod val="75000"/>
                              <a:lumOff val="25000"/>
                            </a:schemeClr>
                          </a:solidFill>
                          <a:latin typeface="+mj-lt"/>
                        </a:rPr>
                        <a:t>Wichtige Kennzahlen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rtl="0"/>
                      <a:endParaRPr lang="de-DE" sz="1400" b="0" cap="all" spc="150" baseline="0" noProof="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rtl="0"/>
                      <a:endParaRPr lang="de-DE" sz="1400" b="0" cap="all" spc="150" baseline="0" noProof="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rtl="0"/>
                      <a:endParaRPr lang="de-DE" sz="1400" b="0" cap="all" spc="150" baseline="0" noProof="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rtl="0"/>
                      <a:endParaRPr lang="de-DE" sz="1400" b="0" cap="all" spc="150" baseline="0" noProof="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rtl="0"/>
                      <a:endParaRPr lang="de-DE" sz="1000" noProof="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kern="1200" noProof="0">
                          <a:solidFill>
                            <a:schemeClr val="tx1">
                              <a:lumMod val="75000"/>
                              <a:lumOff val="25000"/>
                            </a:schemeClr>
                          </a:solidFill>
                          <a:latin typeface="+mn-lt"/>
                          <a:ea typeface="+mn-ea"/>
                          <a:cs typeface="+mn-cs"/>
                        </a:rPr>
                        <a:t>Kunden</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kern="1200" noProof="0">
                          <a:solidFill>
                            <a:schemeClr val="tx1">
                              <a:lumMod val="75000"/>
                              <a:lumOff val="25000"/>
                            </a:schemeClr>
                          </a:solidFill>
                          <a:latin typeface="+mn-lt"/>
                          <a:ea typeface="+mn-ea"/>
                          <a:cs typeface="+mn-cs"/>
                        </a:rPr>
                        <a:t>Bestellungen</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kern="1200" noProof="0">
                          <a:solidFill>
                            <a:schemeClr val="tx1">
                              <a:lumMod val="75000"/>
                              <a:lumOff val="25000"/>
                            </a:schemeClr>
                          </a:solidFill>
                          <a:latin typeface="+mn-lt"/>
                          <a:ea typeface="+mn-ea"/>
                          <a:cs typeface="+mn-cs"/>
                        </a:rPr>
                        <a:t>Bruttoein-nahmen</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kern="1200" noProof="0">
                          <a:solidFill>
                            <a:schemeClr val="tx1">
                              <a:lumMod val="75000"/>
                              <a:lumOff val="25000"/>
                            </a:schemeClr>
                          </a:solidFill>
                          <a:latin typeface="+mn-lt"/>
                          <a:ea typeface="+mn-ea"/>
                          <a:cs typeface="+mn-cs"/>
                        </a:rPr>
                        <a:t>Nettoeinnahmen</a:t>
                      </a: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rtl="0"/>
                      <a:r>
                        <a:rPr lang="de-DE" sz="1000" noProof="0">
                          <a:solidFill>
                            <a:schemeClr val="tx1">
                              <a:lumMod val="75000"/>
                              <a:lumOff val="25000"/>
                            </a:schemeClr>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10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1100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10.000 €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7.000 €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rtl="0"/>
                      <a:r>
                        <a:rPr lang="de-DE" sz="1000" noProof="0">
                          <a:solidFill>
                            <a:schemeClr val="tx1">
                              <a:lumMod val="75000"/>
                              <a:lumOff val="25000"/>
                            </a:schemeClr>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20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200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a:solidFill>
                            <a:schemeClr val="tx1">
                              <a:lumMod val="75000"/>
                              <a:lumOff val="25000"/>
                            </a:schemeClr>
                          </a:solidFill>
                        </a:rPr>
                        <a:t>20.000 €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a:solidFill>
                            <a:schemeClr val="tx1">
                              <a:lumMod val="75000"/>
                              <a:lumOff val="25000"/>
                            </a:schemeClr>
                          </a:solidFill>
                        </a:rPr>
                        <a:t>16.000 €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rtl="0"/>
                      <a:r>
                        <a:rPr lang="de-DE" sz="1000" noProof="0">
                          <a:solidFill>
                            <a:schemeClr val="tx1">
                              <a:lumMod val="75000"/>
                              <a:lumOff val="25000"/>
                            </a:schemeClr>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30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300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a:solidFill>
                            <a:schemeClr val="tx1">
                              <a:lumMod val="75000"/>
                              <a:lumOff val="25000"/>
                            </a:schemeClr>
                          </a:solidFill>
                        </a:rPr>
                        <a:t>30.000 €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a:solidFill>
                            <a:schemeClr val="tx1">
                              <a:lumMod val="75000"/>
                              <a:lumOff val="25000"/>
                            </a:schemeClr>
                          </a:solidFill>
                        </a:rPr>
                        <a:t>25.000 €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rtl="0"/>
                      <a:r>
                        <a:rPr lang="de-DE" sz="1000" noProof="0">
                          <a:solidFill>
                            <a:schemeClr val="tx1">
                              <a:lumMod val="75000"/>
                              <a:lumOff val="25000"/>
                            </a:schemeClr>
                          </a:solidFill>
                        </a:rPr>
                        <a:t>20XX</a:t>
                      </a: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40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r>
                        <a:rPr lang="de-DE" sz="1000" noProof="0">
                          <a:solidFill>
                            <a:schemeClr val="tx1">
                              <a:lumMod val="75000"/>
                              <a:lumOff val="25000"/>
                            </a:schemeClr>
                          </a:solidFill>
                        </a:rPr>
                        <a:t>400</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a:solidFill>
                            <a:schemeClr val="tx1">
                              <a:lumMod val="75000"/>
                              <a:lumOff val="25000"/>
                            </a:schemeClr>
                          </a:solidFill>
                        </a:rPr>
                        <a:t>40.000 €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000" noProof="0" dirty="0">
                          <a:solidFill>
                            <a:schemeClr val="tx1">
                              <a:lumMod val="75000"/>
                              <a:lumOff val="25000"/>
                            </a:schemeClr>
                          </a:solidFill>
                        </a:rPr>
                        <a:t>30 000 €</a:t>
                      </a: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platzhalt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rtlCol="0">
            <a:normAutofit/>
          </a:bodyPr>
          <a:lstStyle/>
          <a:p>
            <a:pPr rtl="0"/>
            <a:r>
              <a:rPr lang="de-DE" dirty="0"/>
              <a:t>UMSATZERLÖS NACH JAHR</a:t>
            </a:r>
          </a:p>
        </p:txBody>
      </p:sp>
      <p:sp>
        <p:nvSpPr>
          <p:cNvPr id="2" name="Datumsplatzhalt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rtlCol="0"/>
          <a:lstStyle/>
          <a:p>
            <a:pPr rtl="0"/>
            <a:r>
              <a:rPr lang="de-DE"/>
              <a:t>16.12.2024</a:t>
            </a:r>
            <a:endParaRPr lang="de-DE" dirty="0"/>
          </a:p>
        </p:txBody>
      </p:sp>
      <p:sp>
        <p:nvSpPr>
          <p:cNvPr id="3" name="Fußzeilenplatzhalt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rtlCol="0"/>
          <a:lstStyle/>
          <a:p>
            <a:pPr rtl="0"/>
            <a:r>
              <a:rPr lang="de-DE"/>
              <a:t>Mitarbeitergespräch</a:t>
            </a:r>
            <a:endParaRPr lang="de-DE" dirty="0"/>
          </a:p>
        </p:txBody>
      </p:sp>
      <p:sp>
        <p:nvSpPr>
          <p:cNvPr id="5" name="Foliennummernplatzhalt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19</a:t>
            </a:fld>
            <a:endParaRPr lang="de-DE" dirty="0"/>
          </a:p>
        </p:txBody>
      </p:sp>
      <p:cxnSp>
        <p:nvCxnSpPr>
          <p:cNvPr id="10" name="Gerader Verbinde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Inhaltsplatzhalter 13" descr="Chart">
            <a:extLst>
              <a:ext uri="{FF2B5EF4-FFF2-40B4-BE49-F238E27FC236}">
                <a16:creationId xmlns:a16="http://schemas.microsoft.com/office/drawing/2014/main" id="{E994F30A-32D1-42EF-83C1-6CBEF465BEC1}"/>
              </a:ext>
            </a:extLst>
          </p:cNvPr>
          <p:cNvGraphicFramePr>
            <a:graphicFrameLocks noGrp="1"/>
          </p:cNvGraphicFramePr>
          <p:nvPr>
            <p:ph sz="quarter" idx="15"/>
            <p:extLst>
              <p:ext uri="{D42A27DB-BD31-4B8C-83A1-F6EECF244321}">
                <p14:modId xmlns:p14="http://schemas.microsoft.com/office/powerpoint/2010/main" val="4189178890"/>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387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rtlCol="0">
            <a:normAutofit/>
          </a:bodyPr>
          <a:lstStyle/>
          <a:p>
            <a:pPr rtl="0"/>
            <a:r>
              <a:rPr lang="de-DE" sz="4400" b="1" dirty="0"/>
              <a:t>Über uns</a:t>
            </a:r>
          </a:p>
        </p:txBody>
      </p:sp>
      <p:sp>
        <p:nvSpPr>
          <p:cNvPr id="33" name="Textplatzhalter 32">
            <a:extLst>
              <a:ext uri="{FF2B5EF4-FFF2-40B4-BE49-F238E27FC236}">
                <a16:creationId xmlns:a16="http://schemas.microsoft.com/office/drawing/2014/main" id="{10C8C8C1-99D8-4034-A628-DECEB703BA1D}"/>
              </a:ext>
            </a:extLst>
          </p:cNvPr>
          <p:cNvSpPr>
            <a:spLocks noGrp="1"/>
          </p:cNvSpPr>
          <p:nvPr>
            <p:ph type="body" idx="18"/>
          </p:nvPr>
        </p:nvSpPr>
        <p:spPr>
          <a:xfrm>
            <a:off x="2535299" y="4654589"/>
            <a:ext cx="2135755" cy="343061"/>
          </a:xfrm>
        </p:spPr>
        <p:txBody>
          <a:bodyPr rtlCol="0"/>
          <a:lstStyle/>
          <a:p>
            <a:pPr rtl="0"/>
            <a:r>
              <a:rPr lang="de-DE" sz="1800" dirty="0"/>
              <a:t>Katarina </a:t>
            </a:r>
            <a:r>
              <a:rPr lang="de-DE" sz="1800" dirty="0" err="1"/>
              <a:t>Zrnic</a:t>
            </a:r>
            <a:r>
              <a:rPr lang="de-DE" sz="1800" dirty="0"/>
              <a:t>​</a:t>
            </a:r>
          </a:p>
        </p:txBody>
      </p:sp>
      <p:sp>
        <p:nvSpPr>
          <p:cNvPr id="34" name="Textplatzhalter 33">
            <a:extLst>
              <a:ext uri="{FF2B5EF4-FFF2-40B4-BE49-F238E27FC236}">
                <a16:creationId xmlns:a16="http://schemas.microsoft.com/office/drawing/2014/main" id="{08CA58D6-00FD-4D81-A0F6-215C4D558912}"/>
              </a:ext>
            </a:extLst>
          </p:cNvPr>
          <p:cNvSpPr>
            <a:spLocks noGrp="1"/>
          </p:cNvSpPr>
          <p:nvPr>
            <p:ph type="body" idx="19"/>
          </p:nvPr>
        </p:nvSpPr>
        <p:spPr>
          <a:xfrm>
            <a:off x="5025963" y="4654589"/>
            <a:ext cx="2123743" cy="343061"/>
          </a:xfrm>
        </p:spPr>
        <p:txBody>
          <a:bodyPr rtlCol="0"/>
          <a:lstStyle/>
          <a:p>
            <a:pPr rtl="0"/>
            <a:r>
              <a:rPr lang="de-DE" sz="1800" dirty="0" err="1"/>
              <a:t>Tibo</a:t>
            </a:r>
            <a:r>
              <a:rPr lang="de-DE" sz="1800" dirty="0"/>
              <a:t> de Vries​</a:t>
            </a:r>
          </a:p>
        </p:txBody>
      </p:sp>
      <p:sp>
        <p:nvSpPr>
          <p:cNvPr id="35" name="Textplatzhalter 34">
            <a:extLst>
              <a:ext uri="{FF2B5EF4-FFF2-40B4-BE49-F238E27FC236}">
                <a16:creationId xmlns:a16="http://schemas.microsoft.com/office/drawing/2014/main" id="{60D37431-6A3A-47F6-A367-B5ADCF66AE37}"/>
              </a:ext>
            </a:extLst>
          </p:cNvPr>
          <p:cNvSpPr>
            <a:spLocks noGrp="1"/>
          </p:cNvSpPr>
          <p:nvPr>
            <p:ph type="body" idx="20"/>
          </p:nvPr>
        </p:nvSpPr>
        <p:spPr>
          <a:xfrm>
            <a:off x="7445844" y="4639907"/>
            <a:ext cx="2562222" cy="343061"/>
          </a:xfrm>
        </p:spPr>
        <p:txBody>
          <a:bodyPr rtlCol="0"/>
          <a:lstStyle/>
          <a:p>
            <a:pPr rtl="0"/>
            <a:r>
              <a:rPr lang="de-DE" sz="1600" dirty="0"/>
              <a:t>Stefanie Eickelpasch</a:t>
            </a:r>
          </a:p>
        </p:txBody>
      </p:sp>
      <p:sp>
        <p:nvSpPr>
          <p:cNvPr id="37" name="Textplatzhalter 36">
            <a:extLst>
              <a:ext uri="{FF2B5EF4-FFF2-40B4-BE49-F238E27FC236}">
                <a16:creationId xmlns:a16="http://schemas.microsoft.com/office/drawing/2014/main" id="{65786675-BFC6-4743-BFD3-D64691F771D8}"/>
              </a:ext>
            </a:extLst>
          </p:cNvPr>
          <p:cNvSpPr>
            <a:spLocks noGrp="1"/>
          </p:cNvSpPr>
          <p:nvPr>
            <p:ph type="body" idx="22"/>
          </p:nvPr>
        </p:nvSpPr>
        <p:spPr>
          <a:xfrm>
            <a:off x="2679232" y="5034179"/>
            <a:ext cx="1855949" cy="343061"/>
          </a:xfrm>
        </p:spPr>
        <p:txBody>
          <a:bodyPr rtlCol="0"/>
          <a:lstStyle/>
          <a:p>
            <a:pPr rtl="0"/>
            <a:r>
              <a:rPr lang="de-DE" sz="1400" dirty="0"/>
              <a:t>Geschäftsführerin</a:t>
            </a:r>
            <a:endParaRPr lang="de-DE" dirty="0"/>
          </a:p>
        </p:txBody>
      </p:sp>
      <p:sp>
        <p:nvSpPr>
          <p:cNvPr id="38" name="Textplatzhalter 37">
            <a:extLst>
              <a:ext uri="{FF2B5EF4-FFF2-40B4-BE49-F238E27FC236}">
                <a16:creationId xmlns:a16="http://schemas.microsoft.com/office/drawing/2014/main" id="{97062F49-F468-4EA6-B6BF-94BFF89FDCB7}"/>
              </a:ext>
            </a:extLst>
          </p:cNvPr>
          <p:cNvSpPr>
            <a:spLocks noGrp="1"/>
          </p:cNvSpPr>
          <p:nvPr>
            <p:ph type="body" idx="23"/>
          </p:nvPr>
        </p:nvSpPr>
        <p:spPr>
          <a:xfrm>
            <a:off x="5035597" y="5034179"/>
            <a:ext cx="2114110" cy="343061"/>
          </a:xfrm>
        </p:spPr>
        <p:txBody>
          <a:bodyPr rtlCol="0"/>
          <a:lstStyle/>
          <a:p>
            <a:pPr rtl="0"/>
            <a:r>
              <a:rPr lang="de-DE" sz="1400" dirty="0"/>
              <a:t>Trainer für Jahresgespräche</a:t>
            </a:r>
          </a:p>
          <a:p>
            <a:pPr rtl="0"/>
            <a:endParaRPr lang="de-DE" dirty="0"/>
          </a:p>
        </p:txBody>
      </p:sp>
      <p:sp>
        <p:nvSpPr>
          <p:cNvPr id="39" name="Textplatzhalter 38">
            <a:extLst>
              <a:ext uri="{FF2B5EF4-FFF2-40B4-BE49-F238E27FC236}">
                <a16:creationId xmlns:a16="http://schemas.microsoft.com/office/drawing/2014/main" id="{59D9F00A-8CF0-41E8-9BB6-3B8ECDA55D49}"/>
              </a:ext>
            </a:extLst>
          </p:cNvPr>
          <p:cNvSpPr>
            <a:spLocks noGrp="1"/>
          </p:cNvSpPr>
          <p:nvPr>
            <p:ph type="body" idx="24"/>
          </p:nvPr>
        </p:nvSpPr>
        <p:spPr>
          <a:xfrm>
            <a:off x="7589776" y="5019497"/>
            <a:ext cx="2317621" cy="343061"/>
          </a:xfrm>
        </p:spPr>
        <p:txBody>
          <a:bodyPr rtlCol="0"/>
          <a:lstStyle/>
          <a:p>
            <a:pPr rtl="0"/>
            <a:r>
              <a:rPr lang="de-DE" sz="1400" dirty="0"/>
              <a:t>Trainerin für Beschwerdegespräche</a:t>
            </a:r>
          </a:p>
          <a:p>
            <a:pPr rtl="0"/>
            <a:endParaRPr lang="de-DE" dirty="0"/>
          </a:p>
        </p:txBody>
      </p:sp>
      <p:sp>
        <p:nvSpPr>
          <p:cNvPr id="3" name="Datumsplatzhalt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4" name="Fußzeilenplatzhalt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rtlCol="0"/>
          <a:lstStyle/>
          <a:p>
            <a:pPr rtl="0"/>
            <a:r>
              <a:rPr lang="de-DE"/>
              <a:t>Mitarbeitergespräch</a:t>
            </a:r>
          </a:p>
        </p:txBody>
      </p:sp>
      <p:sp>
        <p:nvSpPr>
          <p:cNvPr id="5" name="Foliennummernplatzhalt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2</a:t>
            </a:fld>
            <a:endParaRPr lang="de-DE"/>
          </a:p>
        </p:txBody>
      </p:sp>
      <p:pic>
        <p:nvPicPr>
          <p:cNvPr id="8" name="Picture 2" descr="Profilfoto von Katarina Zrnic">
            <a:extLst>
              <a:ext uri="{FF2B5EF4-FFF2-40B4-BE49-F238E27FC236}">
                <a16:creationId xmlns:a16="http://schemas.microsoft.com/office/drawing/2014/main" id="{0E65F2EE-D7BD-8577-5E92-261D8471890C}"/>
              </a:ext>
            </a:extLst>
          </p:cNvPr>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rcRect l="43" r="43"/>
          <a:stretch>
            <a:fillRect/>
          </a:stretch>
        </p:blipFill>
        <p:spPr bwMode="auto">
          <a:xfrm>
            <a:off x="2690506" y="2440705"/>
            <a:ext cx="1844675" cy="18462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ilfoto von Tibo Arend de Vries">
            <a:extLst>
              <a:ext uri="{FF2B5EF4-FFF2-40B4-BE49-F238E27FC236}">
                <a16:creationId xmlns:a16="http://schemas.microsoft.com/office/drawing/2014/main" id="{DF6290F6-7902-2616-A63A-3077BA240E86}"/>
              </a:ext>
            </a:extLst>
          </p:cNvPr>
          <p:cNvPicPr>
            <a:picLocks noGrp="1" noChangeAspect="1" noChangeArrowheads="1"/>
          </p:cNvPicPr>
          <p:nvPr>
            <p:ph type="pic" sz="quarter" idx="16"/>
          </p:nvPr>
        </p:nvPicPr>
        <p:blipFill>
          <a:blip r:embed="rId4">
            <a:extLst>
              <a:ext uri="{28A0092B-C50C-407E-A947-70E740481C1C}">
                <a14:useLocalDpi xmlns:a14="http://schemas.microsoft.com/office/drawing/2010/main" val="0"/>
              </a:ext>
            </a:extLst>
          </a:blip>
          <a:srcRect l="43" r="43"/>
          <a:stretch>
            <a:fillRect/>
          </a:stretch>
        </p:blipFill>
        <p:spPr bwMode="auto">
          <a:xfrm>
            <a:off x="5165078" y="2440705"/>
            <a:ext cx="1845511" cy="18455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filbild">
            <a:extLst>
              <a:ext uri="{FF2B5EF4-FFF2-40B4-BE49-F238E27FC236}">
                <a16:creationId xmlns:a16="http://schemas.microsoft.com/office/drawing/2014/main" id="{4F41C873-D97D-DD4C-EC50-CE8F590928F0}"/>
              </a:ext>
            </a:extLst>
          </p:cNvPr>
          <p:cNvPicPr>
            <a:picLocks noGrp="1" noChangeAspect="1" noChangeArrowheads="1"/>
          </p:cNvPicPr>
          <p:nvPr>
            <p:ph type="pic" sz="quarter" idx="17"/>
          </p:nvPr>
        </p:nvPicPr>
        <p:blipFill>
          <a:blip r:embed="rId5">
            <a:extLst>
              <a:ext uri="{28A0092B-C50C-407E-A947-70E740481C1C}">
                <a14:useLocalDpi xmlns:a14="http://schemas.microsoft.com/office/drawing/2010/main" val="0"/>
              </a:ext>
            </a:extLst>
          </a:blip>
          <a:srcRect/>
          <a:stretch>
            <a:fillRect/>
          </a:stretch>
        </p:blipFill>
        <p:spPr bwMode="auto">
          <a:xfrm>
            <a:off x="7724075" y="2440704"/>
            <a:ext cx="1845511" cy="1845511"/>
          </a:xfrm>
          <a:prstGeom prst="rect">
            <a:avLst/>
          </a:prstGeom>
          <a:noFill/>
          <a:extLst>
            <a:ext uri="{909E8E84-426E-40DD-AFC4-6F175D3DCCD1}">
              <a14:hiddenFill xmlns:a14="http://schemas.microsoft.com/office/drawing/2010/main">
                <a:solidFill>
                  <a:srgbClr val="FFFFFF"/>
                </a:solidFill>
              </a14:hiddenFill>
            </a:ext>
          </a:extLst>
        </p:spPr>
      </p:pic>
      <p:pic>
        <p:nvPicPr>
          <p:cNvPr id="10" name="Grafik 9" descr="Ein Bild, das Schrift, Grafiken, weiß, Kreis enthält.&#10;&#10;Automatisch generierte Beschreibung">
            <a:extLst>
              <a:ext uri="{FF2B5EF4-FFF2-40B4-BE49-F238E27FC236}">
                <a16:creationId xmlns:a16="http://schemas.microsoft.com/office/drawing/2014/main" id="{F2EEEA9D-ECE1-8204-5055-6B3561D774E1}"/>
              </a:ext>
            </a:extLst>
          </p:cNvPr>
          <p:cNvPicPr>
            <a:picLocks noChangeAspect="1"/>
          </p:cNvPicPr>
          <p:nvPr/>
        </p:nvPicPr>
        <p:blipFill>
          <a:blip r:embed="rId6"/>
          <a:stretch>
            <a:fillRect/>
          </a:stretch>
        </p:blipFill>
        <p:spPr>
          <a:xfrm>
            <a:off x="6111" y="0"/>
            <a:ext cx="2616303" cy="2616303"/>
          </a:xfrm>
          <a:prstGeom prst="rect">
            <a:avLst/>
          </a:prstGeom>
        </p:spPr>
      </p:pic>
    </p:spTree>
    <p:extLst>
      <p:ext uri="{BB962C8B-B14F-4D97-AF65-F5344CB8AC3E}">
        <p14:creationId xmlns:p14="http://schemas.microsoft.com/office/powerpoint/2010/main" val="347745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rtlCol="0"/>
          <a:lstStyle/>
          <a:p>
            <a:pPr rtl="0"/>
            <a:r>
              <a:rPr lang="de-DE"/>
              <a:t>2-JAHRES-AKTIONSPLAN</a:t>
            </a:r>
          </a:p>
        </p:txBody>
      </p:sp>
      <p:sp>
        <p:nvSpPr>
          <p:cNvPr id="110" name="Textplatzhalt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ENTWÜRFE ERSTELLEN</a:t>
            </a:r>
            <a:endParaRPr lang="de-DE" sz="1100"/>
          </a:p>
        </p:txBody>
      </p:sp>
      <p:sp>
        <p:nvSpPr>
          <p:cNvPr id="52" name="Textplatzhalt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FEEDBACK SAMMELN</a:t>
            </a:r>
            <a:endParaRPr lang="de-DE" sz="1100"/>
          </a:p>
        </p:txBody>
      </p:sp>
      <p:sp>
        <p:nvSpPr>
          <p:cNvPr id="54" name="Textplatzhalt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AN KUNDEN ÜBERMITTELN</a:t>
            </a:r>
            <a:endParaRPr lang="de-DE" sz="1100"/>
          </a:p>
        </p:txBody>
      </p:sp>
      <p:sp>
        <p:nvSpPr>
          <p:cNvPr id="6" name="Textplatzhalt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rtlCol="0">
            <a:normAutofit/>
          </a:bodyPr>
          <a:lstStyle/>
          <a:p>
            <a:pPr rtl="0"/>
            <a:r>
              <a:rPr lang="de-DE"/>
              <a:t>20XX</a:t>
            </a:r>
          </a:p>
        </p:txBody>
      </p:sp>
      <p:sp>
        <p:nvSpPr>
          <p:cNvPr id="7" name="Textplatzhalt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rtlCol="0">
            <a:normAutofit fontScale="85000" lnSpcReduction="20000"/>
          </a:bodyPr>
          <a:lstStyle/>
          <a:p>
            <a:pPr rtl="0"/>
            <a:r>
              <a:rPr lang="de-DE"/>
              <a:t>JAN</a:t>
            </a:r>
          </a:p>
        </p:txBody>
      </p:sp>
      <p:sp>
        <p:nvSpPr>
          <p:cNvPr id="8" name="Textplatzhalt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rtlCol="0">
            <a:normAutofit fontScale="85000" lnSpcReduction="20000"/>
          </a:bodyPr>
          <a:lstStyle/>
          <a:p>
            <a:pPr rtl="0"/>
            <a:r>
              <a:rPr lang="de-DE"/>
              <a:t>FEB</a:t>
            </a:r>
          </a:p>
        </p:txBody>
      </p:sp>
      <p:sp>
        <p:nvSpPr>
          <p:cNvPr id="9" name="Textplatzhalt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rtlCol="0">
            <a:normAutofit fontScale="85000" lnSpcReduction="20000"/>
          </a:bodyPr>
          <a:lstStyle/>
          <a:p>
            <a:pPr rtl="0"/>
            <a:r>
              <a:rPr lang="de-DE"/>
              <a:t>MRZ</a:t>
            </a:r>
          </a:p>
        </p:txBody>
      </p:sp>
      <p:sp>
        <p:nvSpPr>
          <p:cNvPr id="10" name="Textplatzhalt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rtlCol="0">
            <a:normAutofit fontScale="85000" lnSpcReduction="20000"/>
          </a:bodyPr>
          <a:lstStyle/>
          <a:p>
            <a:pPr rtl="0"/>
            <a:r>
              <a:rPr lang="de-DE"/>
              <a:t>APR</a:t>
            </a:r>
          </a:p>
        </p:txBody>
      </p:sp>
      <p:sp>
        <p:nvSpPr>
          <p:cNvPr id="12" name="Textplatzhalt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rtlCol="0">
            <a:normAutofit fontScale="85000" lnSpcReduction="20000"/>
          </a:bodyPr>
          <a:lstStyle/>
          <a:p>
            <a:pPr rtl="0"/>
            <a:r>
              <a:rPr lang="de-DE"/>
              <a:t>MAI</a:t>
            </a:r>
          </a:p>
        </p:txBody>
      </p:sp>
      <p:sp>
        <p:nvSpPr>
          <p:cNvPr id="13" name="Textplatzhalt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rtlCol="0">
            <a:normAutofit fontScale="85000" lnSpcReduction="20000"/>
          </a:bodyPr>
          <a:lstStyle/>
          <a:p>
            <a:pPr rtl="0"/>
            <a:r>
              <a:rPr lang="de-DE"/>
              <a:t>JUN</a:t>
            </a:r>
          </a:p>
        </p:txBody>
      </p:sp>
      <p:sp>
        <p:nvSpPr>
          <p:cNvPr id="14" name="Textplatzhalt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rtlCol="0">
            <a:normAutofit fontScale="85000" lnSpcReduction="20000"/>
          </a:bodyPr>
          <a:lstStyle/>
          <a:p>
            <a:pPr rtl="0"/>
            <a:r>
              <a:rPr lang="de-DE"/>
              <a:t>JUL</a:t>
            </a:r>
          </a:p>
        </p:txBody>
      </p:sp>
      <p:sp>
        <p:nvSpPr>
          <p:cNvPr id="16" name="Textplatzhalt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rtlCol="0">
            <a:normAutofit fontScale="85000" lnSpcReduction="20000"/>
          </a:bodyPr>
          <a:lstStyle/>
          <a:p>
            <a:pPr rtl="0"/>
            <a:r>
              <a:rPr lang="de-DE"/>
              <a:t>AUG</a:t>
            </a:r>
          </a:p>
        </p:txBody>
      </p:sp>
      <p:sp>
        <p:nvSpPr>
          <p:cNvPr id="17" name="Textplatzhalt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rtlCol="0">
            <a:normAutofit fontScale="85000" lnSpcReduction="20000"/>
          </a:bodyPr>
          <a:lstStyle/>
          <a:p>
            <a:pPr rtl="0"/>
            <a:r>
              <a:rPr lang="de-DE"/>
              <a:t>SEP</a:t>
            </a:r>
          </a:p>
        </p:txBody>
      </p:sp>
      <p:sp>
        <p:nvSpPr>
          <p:cNvPr id="15" name="Textplatzhalt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rtlCol="0">
            <a:normAutofit fontScale="85000" lnSpcReduction="20000"/>
          </a:bodyPr>
          <a:lstStyle/>
          <a:p>
            <a:pPr rtl="0"/>
            <a:r>
              <a:rPr lang="de-DE"/>
              <a:t>OKT</a:t>
            </a:r>
          </a:p>
        </p:txBody>
      </p:sp>
      <p:sp>
        <p:nvSpPr>
          <p:cNvPr id="18" name="Textplatzhalt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rtlCol="0">
            <a:normAutofit fontScale="85000" lnSpcReduction="20000"/>
          </a:bodyPr>
          <a:lstStyle/>
          <a:p>
            <a:pPr rtl="0"/>
            <a:r>
              <a:rPr lang="de-DE"/>
              <a:t>NOV</a:t>
            </a:r>
          </a:p>
        </p:txBody>
      </p:sp>
      <p:sp>
        <p:nvSpPr>
          <p:cNvPr id="19" name="Textplatzhalt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rtlCol="0">
            <a:normAutofit fontScale="85000" lnSpcReduction="20000"/>
          </a:bodyPr>
          <a:lstStyle/>
          <a:p>
            <a:pPr rtl="0"/>
            <a:r>
              <a:rPr lang="de-DE"/>
              <a:t>DEZ</a:t>
            </a:r>
          </a:p>
        </p:txBody>
      </p:sp>
      <p:sp>
        <p:nvSpPr>
          <p:cNvPr id="11" name="Jah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rtlCol="0">
            <a:normAutofit/>
          </a:bodyPr>
          <a:lstStyle/>
          <a:p>
            <a:pPr rtl="0"/>
            <a:r>
              <a:rPr lang="de-DE"/>
              <a:t>20XX</a:t>
            </a:r>
          </a:p>
        </p:txBody>
      </p:sp>
      <p:sp>
        <p:nvSpPr>
          <p:cNvPr id="20" name="Textplatzhalt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rtlCol="0">
            <a:normAutofit fontScale="85000" lnSpcReduction="20000"/>
          </a:bodyPr>
          <a:lstStyle/>
          <a:p>
            <a:pPr rtl="0"/>
            <a:r>
              <a:rPr lang="de-DE"/>
              <a:t>JAN</a:t>
            </a:r>
          </a:p>
        </p:txBody>
      </p:sp>
      <p:sp>
        <p:nvSpPr>
          <p:cNvPr id="21" name="Textplatzhalt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rtlCol="0">
            <a:normAutofit fontScale="85000" lnSpcReduction="20000"/>
          </a:bodyPr>
          <a:lstStyle/>
          <a:p>
            <a:pPr rtl="0"/>
            <a:r>
              <a:rPr lang="de-DE"/>
              <a:t>FEB</a:t>
            </a:r>
          </a:p>
        </p:txBody>
      </p:sp>
      <p:sp>
        <p:nvSpPr>
          <p:cNvPr id="22" name="Textplatzhalt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rtlCol="0">
            <a:normAutofit fontScale="85000" lnSpcReduction="20000"/>
          </a:bodyPr>
          <a:lstStyle/>
          <a:p>
            <a:pPr rtl="0"/>
            <a:r>
              <a:rPr lang="de-DE"/>
              <a:t>MRZ</a:t>
            </a:r>
          </a:p>
        </p:txBody>
      </p:sp>
      <p:sp>
        <p:nvSpPr>
          <p:cNvPr id="23" name="Textplatzhalt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rtlCol="0">
            <a:normAutofit fontScale="85000" lnSpcReduction="20000"/>
          </a:bodyPr>
          <a:lstStyle/>
          <a:p>
            <a:pPr rtl="0"/>
            <a:r>
              <a:rPr lang="de-DE"/>
              <a:t>APR</a:t>
            </a:r>
          </a:p>
        </p:txBody>
      </p:sp>
      <p:sp>
        <p:nvSpPr>
          <p:cNvPr id="24" name="Textplatzhalt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rtlCol="0">
            <a:normAutofit fontScale="85000" lnSpcReduction="20000"/>
          </a:bodyPr>
          <a:lstStyle/>
          <a:p>
            <a:pPr rtl="0"/>
            <a:r>
              <a:rPr lang="de-DE"/>
              <a:t>MAI</a:t>
            </a:r>
          </a:p>
        </p:txBody>
      </p:sp>
      <p:sp>
        <p:nvSpPr>
          <p:cNvPr id="25" name="Textplatzhalt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rtlCol="0">
            <a:normAutofit fontScale="85000" lnSpcReduction="20000"/>
          </a:bodyPr>
          <a:lstStyle/>
          <a:p>
            <a:pPr rtl="0"/>
            <a:r>
              <a:rPr lang="de-DE"/>
              <a:t>JUN</a:t>
            </a:r>
          </a:p>
        </p:txBody>
      </p:sp>
      <p:sp>
        <p:nvSpPr>
          <p:cNvPr id="26" name="Textplatzhalt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rtlCol="0">
            <a:normAutofit fontScale="85000" lnSpcReduction="20000"/>
          </a:bodyPr>
          <a:lstStyle/>
          <a:p>
            <a:pPr rtl="0"/>
            <a:r>
              <a:rPr lang="de-DE"/>
              <a:t>JUL</a:t>
            </a:r>
          </a:p>
        </p:txBody>
      </p:sp>
      <p:sp>
        <p:nvSpPr>
          <p:cNvPr id="28" name="Textplatzhalt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rtlCol="0">
            <a:normAutofit fontScale="85000" lnSpcReduction="20000"/>
          </a:bodyPr>
          <a:lstStyle/>
          <a:p>
            <a:pPr rtl="0"/>
            <a:r>
              <a:rPr lang="de-DE"/>
              <a:t>AUG</a:t>
            </a:r>
          </a:p>
        </p:txBody>
      </p:sp>
      <p:sp>
        <p:nvSpPr>
          <p:cNvPr id="29" name="Textplatzhalt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rtlCol="0">
            <a:normAutofit fontScale="85000" lnSpcReduction="20000"/>
          </a:bodyPr>
          <a:lstStyle/>
          <a:p>
            <a:pPr rtl="0"/>
            <a:r>
              <a:rPr lang="de-DE"/>
              <a:t>SEP</a:t>
            </a:r>
          </a:p>
        </p:txBody>
      </p:sp>
      <p:sp>
        <p:nvSpPr>
          <p:cNvPr id="27" name="Textplatzhalt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rtlCol="0">
            <a:normAutofit fontScale="85000" lnSpcReduction="20000"/>
          </a:bodyPr>
          <a:lstStyle/>
          <a:p>
            <a:pPr rtl="0"/>
            <a:r>
              <a:rPr lang="de-DE"/>
              <a:t>OKT</a:t>
            </a:r>
          </a:p>
        </p:txBody>
      </p:sp>
      <p:sp>
        <p:nvSpPr>
          <p:cNvPr id="30" name="Textplatzhalt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rtlCol="0">
            <a:normAutofit fontScale="85000" lnSpcReduction="20000"/>
          </a:bodyPr>
          <a:lstStyle/>
          <a:p>
            <a:pPr rtl="0"/>
            <a:r>
              <a:rPr lang="de-DE"/>
              <a:t>NOV</a:t>
            </a:r>
          </a:p>
        </p:txBody>
      </p:sp>
      <p:sp>
        <p:nvSpPr>
          <p:cNvPr id="31" name="Textplatzhalt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rtlCol="0">
            <a:normAutofit fontScale="85000" lnSpcReduction="20000"/>
          </a:bodyPr>
          <a:lstStyle/>
          <a:p>
            <a:pPr rtl="0"/>
            <a:r>
              <a:rPr lang="de-DE"/>
              <a:t>DEZ</a:t>
            </a:r>
          </a:p>
        </p:txBody>
      </p:sp>
      <p:cxnSp>
        <p:nvCxnSpPr>
          <p:cNvPr id="45" name="Gerader Verbinde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4" name="Rechteck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Rechteck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6" name="Textplatzhalt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FOKUSGRUPPEN DURCHFÜHREN</a:t>
            </a:r>
            <a:endParaRPr lang="de-DE" sz="1100"/>
          </a:p>
        </p:txBody>
      </p:sp>
      <p:cxnSp>
        <p:nvCxnSpPr>
          <p:cNvPr id="57" name="Gerader Verbinde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platzhalt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ENTWURF TESTEN</a:t>
            </a:r>
            <a:endParaRPr lang="de-DE" sz="1100"/>
          </a:p>
        </p:txBody>
      </p:sp>
      <p:cxnSp>
        <p:nvCxnSpPr>
          <p:cNvPr id="61" name="Gerader Verbinde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platzhalt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50000"/>
              </a:lnSpc>
              <a:buFont typeface="Arial" panose="020B0604020202020204" pitchFamily="34" charset="0"/>
              <a:buNone/>
            </a:pPr>
            <a:r>
              <a:rPr lang="de-DE" sz="1400" spc="150">
                <a:latin typeface="+mj-lt"/>
                <a:ea typeface="+mj-ea"/>
                <a:cs typeface="+mj-cs"/>
              </a:rPr>
              <a:t>DESIGN EINFÜHREN</a:t>
            </a:r>
            <a:endParaRPr lang="de-DE" sz="1100"/>
          </a:p>
        </p:txBody>
      </p:sp>
      <p:cxnSp>
        <p:nvCxnSpPr>
          <p:cNvPr id="65" name="Gerader Verbinde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1" name="Rechteck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8" name="Rechteck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66" name="Datumsplatzhalt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3" name="Fußzeilenplatzhalt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rtlCol="0"/>
          <a:lstStyle/>
          <a:p>
            <a:pPr rtl="0"/>
            <a:r>
              <a:rPr lang="de-DE"/>
              <a:t>Mitarbeitergespräch</a:t>
            </a:r>
          </a:p>
        </p:txBody>
      </p:sp>
      <p:sp>
        <p:nvSpPr>
          <p:cNvPr id="4" name="Foliennummernplatzhalt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de-DE" smtClean="0"/>
              <a:pPr rtl="0"/>
              <a:t>20</a:t>
            </a:fld>
            <a:endParaRPr lang="de-DE"/>
          </a:p>
        </p:txBody>
      </p:sp>
    </p:spTree>
    <p:extLst>
      <p:ext uri="{BB962C8B-B14F-4D97-AF65-F5344CB8AC3E}">
        <p14:creationId xmlns:p14="http://schemas.microsoft.com/office/powerpoint/2010/main" val="3084972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rtlCol="0" anchor="ctr">
            <a:normAutofit/>
          </a:bodyPr>
          <a:lstStyle/>
          <a:p>
            <a:pPr rtl="0"/>
            <a:r>
              <a:rPr lang="de-DE"/>
              <a:t>FINANZDATEN</a:t>
            </a:r>
          </a:p>
        </p:txBody>
      </p:sp>
      <p:sp>
        <p:nvSpPr>
          <p:cNvPr id="2" name="Datumsplatzhalt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3" name="Fußzeilenplatzhalt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rtlCol="0"/>
          <a:lstStyle/>
          <a:p>
            <a:pPr rtl="0"/>
            <a:r>
              <a:rPr lang="de-DE"/>
              <a:t>Mitarbeitergespräch</a:t>
            </a:r>
          </a:p>
        </p:txBody>
      </p:sp>
      <p:sp>
        <p:nvSpPr>
          <p:cNvPr id="4" name="Foliennummernplatzhalt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21</a:t>
            </a:fld>
            <a:endParaRPr lang="de-DE"/>
          </a:p>
        </p:txBody>
      </p:sp>
      <p:graphicFrame>
        <p:nvGraphicFramePr>
          <p:cNvPr id="17" name="Tabelle 9">
            <a:extLst>
              <a:ext uri="{FF2B5EF4-FFF2-40B4-BE49-F238E27FC236}">
                <a16:creationId xmlns:a16="http://schemas.microsoft.com/office/drawing/2014/main" id="{D6E90A56-AF21-45DC-A08C-27875260C7CB}"/>
              </a:ext>
            </a:extLst>
          </p:cNvPr>
          <p:cNvGraphicFramePr>
            <a:graphicFrameLocks noGrp="1"/>
          </p:cNvGraphicFramePr>
          <p:nvPr>
            <p:ph type="dgm" sz="quarter" idx="15"/>
            <p:extLst>
              <p:ext uri="{D42A27DB-BD31-4B8C-83A1-F6EECF244321}">
                <p14:modId xmlns:p14="http://schemas.microsoft.com/office/powerpoint/2010/main" val="953328445"/>
              </p:ext>
            </p:extLst>
          </p:nvPr>
        </p:nvGraphicFramePr>
        <p:xfrm>
          <a:off x="838200" y="213677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rtl="0" fontAlgn="b"/>
                      <a:endParaRPr lang="de-DE" sz="1200" b="0" i="0" u="none" strike="noStrike" noProof="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rtl="0" fontAlgn="b"/>
                      <a:r>
                        <a:rPr lang="de-DE" sz="1200" b="1" u="none" strike="noStrike" noProof="0">
                          <a:solidFill>
                            <a:schemeClr val="tx1">
                              <a:lumMod val="75000"/>
                              <a:lumOff val="25000"/>
                            </a:schemeClr>
                          </a:solidFill>
                          <a:effectLst/>
                        </a:rPr>
                        <a:t>Jahr 1</a:t>
                      </a:r>
                      <a:endParaRPr lang="de-DE" sz="1200" b="1" i="0" u="none" strike="noStrike" noProof="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rtl="0" fontAlgn="b"/>
                      <a:r>
                        <a:rPr lang="de-DE" sz="1200" b="1" u="none" strike="noStrike" noProof="0">
                          <a:solidFill>
                            <a:schemeClr val="tx1">
                              <a:lumMod val="75000"/>
                              <a:lumOff val="25000"/>
                            </a:schemeClr>
                          </a:solidFill>
                          <a:effectLst/>
                        </a:rPr>
                        <a:t>Jahr 2</a:t>
                      </a:r>
                      <a:endParaRPr lang="de-DE" sz="1200" b="1" i="0" u="none" strike="noStrike" noProof="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rtl="0" fontAlgn="b"/>
                      <a:r>
                        <a:rPr lang="de-DE" sz="1200" b="1" u="none" strike="noStrike" noProof="0">
                          <a:solidFill>
                            <a:schemeClr val="tx1">
                              <a:lumMod val="75000"/>
                              <a:lumOff val="25000"/>
                            </a:schemeClr>
                          </a:solidFill>
                          <a:effectLst/>
                        </a:rPr>
                        <a:t>Jahr 3</a:t>
                      </a:r>
                      <a:endParaRPr lang="de-DE" sz="1200" b="1" i="0" u="none" strike="noStrike" noProof="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rtl="0" fontAlgn="b"/>
                      <a:endParaRPr lang="de-DE" sz="1200" b="0" i="0" u="none" strike="noStrike" noProof="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rtl="0" fontAlgn="b"/>
                      <a:r>
                        <a:rPr lang="de-DE" sz="1200" b="0" i="0" u="none" strike="noStrike" noProof="0">
                          <a:solidFill>
                            <a:schemeClr val="tx1"/>
                          </a:solidFill>
                          <a:effectLst/>
                          <a:latin typeface="+mn-lt"/>
                        </a:rPr>
                        <a:t>EINKOMMEN</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rtl="0" fontAlgn="b"/>
                      <a:r>
                        <a:rPr lang="de-DE" sz="1200" b="0" u="none" strike="noStrike" noProof="0">
                          <a:solidFill>
                            <a:schemeClr val="tx1"/>
                          </a:solidFill>
                          <a:effectLst/>
                        </a:rPr>
                        <a:t>Benutzer</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50.000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400.000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1.600.000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rtl="0" fontAlgn="b"/>
                      <a:r>
                        <a:rPr lang="de-DE" sz="1200" b="0" u="none" strike="noStrike" noProof="0">
                          <a:solidFill>
                            <a:schemeClr val="tx1"/>
                          </a:solidFill>
                          <a:effectLst/>
                        </a:rPr>
                        <a:t>Umsatz</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500.000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4.000.000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16.000.000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rtl="0" fontAlgn="b"/>
                      <a:r>
                        <a:rPr lang="de-DE" sz="1200" b="0" u="none" strike="noStrike" noProof="0">
                          <a:solidFill>
                            <a:schemeClr val="tx1"/>
                          </a:solidFill>
                          <a:effectLst/>
                        </a:rPr>
                        <a:t>Mittlerer Preis pro Verkauf</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75</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80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90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rtl="0" fontAlgn="b"/>
                      <a:r>
                        <a:rPr lang="de-DE" sz="1200" b="0" u="none" strike="noStrike" noProof="0">
                          <a:solidFill>
                            <a:schemeClr val="tx1"/>
                          </a:solidFill>
                          <a:effectLst/>
                        </a:rPr>
                        <a:t>Umsatzerlös @ 15 %</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5.625.000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48.000.000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216.000.000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rtl="0" fontAlgn="b"/>
                      <a:r>
                        <a:rPr lang="de-DE" sz="1200" b="1" u="none" strike="noStrike" noProof="0">
                          <a:solidFill>
                            <a:schemeClr val="tx1"/>
                          </a:solidFill>
                          <a:effectLst/>
                        </a:rPr>
                        <a:t>BRUTTOGEWINN</a:t>
                      </a:r>
                      <a:endParaRPr lang="de-DE" sz="1200" b="1"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de-DE" sz="1200" b="1" u="none" strike="noStrike" noProof="0">
                          <a:solidFill>
                            <a:schemeClr val="tx1"/>
                          </a:solidFill>
                          <a:effectLst/>
                        </a:rPr>
                        <a:t>5.625.000</a:t>
                      </a:r>
                      <a:endParaRPr lang="de-DE"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de-DE" sz="1200" b="1" u="none" strike="noStrike" noProof="0">
                          <a:solidFill>
                            <a:schemeClr val="tx1"/>
                          </a:solidFill>
                          <a:effectLst/>
                        </a:rPr>
                        <a:t>48.000.000</a:t>
                      </a:r>
                      <a:endParaRPr lang="de-DE"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de-DE" sz="1200" b="1" u="none" strike="noStrike" noProof="0">
                          <a:solidFill>
                            <a:schemeClr val="tx1"/>
                          </a:solidFill>
                          <a:effectLst/>
                        </a:rPr>
                        <a:t>216.000.000</a:t>
                      </a:r>
                      <a:endParaRPr lang="de-DE"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rtl="0" fontAlgn="b"/>
                      <a:r>
                        <a:rPr lang="de-DE" sz="1200" b="0" u="none" strike="noStrike" noProof="0">
                          <a:solidFill>
                            <a:schemeClr val="tx1"/>
                          </a:solidFill>
                          <a:effectLst/>
                        </a:rPr>
                        <a:t>Ausgaben</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rtl="0" fontAlgn="b">
                        <a:buFont typeface="Arial" panose="020B0604020202020204" pitchFamily="34" charset="0"/>
                        <a:buNone/>
                      </a:pPr>
                      <a:r>
                        <a:rPr lang="de-DE" sz="1200" b="0" u="none" strike="noStrike" noProof="0">
                          <a:solidFill>
                            <a:schemeClr val="tx1"/>
                          </a:solidFill>
                          <a:effectLst/>
                        </a:rPr>
                        <a:t>Vertrieb und Marketing</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5.062.500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38.400.000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151.200.000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r>
                        <a:rPr lang="de-DE" sz="1200" b="0" u="none" strike="noStrike" noProof="0">
                          <a:solidFill>
                            <a:schemeClr val="tx1"/>
                          </a:solidFill>
                          <a:effectLst/>
                        </a:rPr>
                        <a:t>70 %</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rtl="0" fontAlgn="b">
                        <a:buFont typeface="Arial" panose="020B0604020202020204" pitchFamily="34" charset="0"/>
                        <a:buNone/>
                      </a:pPr>
                      <a:r>
                        <a:rPr lang="de-DE" sz="1200" b="0" u="none" strike="noStrike" noProof="0">
                          <a:solidFill>
                            <a:schemeClr val="tx1"/>
                          </a:solidFill>
                          <a:effectLst/>
                        </a:rPr>
                        <a:t>Kundendienst</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1.687.500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9.600.000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21.600.000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r>
                        <a:rPr lang="de-DE" sz="1200" b="0" u="none" strike="noStrike" noProof="0">
                          <a:solidFill>
                            <a:schemeClr val="tx1"/>
                          </a:solidFill>
                          <a:effectLst/>
                        </a:rPr>
                        <a:t>10 %</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rtl="0" fontAlgn="b">
                        <a:buFont typeface="Arial" panose="020B0604020202020204" pitchFamily="34" charset="0"/>
                        <a:buNone/>
                      </a:pPr>
                      <a:r>
                        <a:rPr lang="de-DE" sz="1200" b="0" u="none" strike="noStrike" noProof="0">
                          <a:solidFill>
                            <a:schemeClr val="tx1"/>
                          </a:solidFill>
                          <a:effectLst/>
                        </a:rPr>
                        <a:t>Produktentwicklung</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562.500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2.400.000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10.800.000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r>
                        <a:rPr lang="de-DE" sz="1200" b="0" u="none" strike="noStrike" noProof="0">
                          <a:solidFill>
                            <a:schemeClr val="tx1"/>
                          </a:solidFill>
                          <a:effectLst/>
                        </a:rPr>
                        <a:t>5 %</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rtl="0" fontAlgn="b">
                        <a:buFont typeface="Arial" panose="020B0604020202020204" pitchFamily="34" charset="0"/>
                        <a:buNone/>
                      </a:pPr>
                      <a:r>
                        <a:rPr lang="de-DE" sz="1200" b="0" u="none" strike="noStrike" noProof="0">
                          <a:solidFill>
                            <a:schemeClr val="tx1"/>
                          </a:solidFill>
                          <a:effectLst/>
                        </a:rPr>
                        <a:t>Forschung</a:t>
                      </a:r>
                      <a:endParaRPr lang="de-DE" sz="1200" b="0"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281.250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2.400.000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de-DE" sz="1200" b="0" u="none" strike="noStrike" noProof="0">
                          <a:solidFill>
                            <a:schemeClr val="tx1"/>
                          </a:solidFill>
                          <a:effectLst/>
                        </a:rPr>
                        <a:t>4.320.000</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r>
                        <a:rPr lang="de-DE" sz="1200" b="0" u="none" strike="noStrike" noProof="0">
                          <a:solidFill>
                            <a:schemeClr val="tx1"/>
                          </a:solidFill>
                          <a:effectLst/>
                        </a:rPr>
                        <a:t>2 %</a:t>
                      </a:r>
                      <a:endParaRPr lang="de-DE" sz="1200" b="0"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rtl="0" fontAlgn="b"/>
                      <a:r>
                        <a:rPr lang="de-DE" sz="1200" b="1" u="none" strike="noStrike" noProof="0">
                          <a:solidFill>
                            <a:schemeClr val="tx1"/>
                          </a:solidFill>
                          <a:effectLst/>
                        </a:rPr>
                        <a:t>GESAMTAUSGABEN</a:t>
                      </a:r>
                      <a:endParaRPr lang="de-DE" sz="1200" b="1" i="0" u="none" strike="noStrike" noProof="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de-DE" sz="1200" b="1" u="none" strike="noStrike" noProof="0">
                          <a:solidFill>
                            <a:schemeClr val="tx1"/>
                          </a:solidFill>
                          <a:effectLst/>
                        </a:rPr>
                        <a:t>7.593.750</a:t>
                      </a:r>
                      <a:endParaRPr lang="de-DE"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de-DE" sz="1200" b="1" u="none" strike="noStrike" noProof="0">
                          <a:solidFill>
                            <a:schemeClr val="tx1"/>
                          </a:solidFill>
                          <a:effectLst/>
                        </a:rPr>
                        <a:t>52.800.000</a:t>
                      </a:r>
                      <a:endParaRPr lang="de-DE"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de-DE" sz="1200" b="1" u="none" strike="noStrike" noProof="0">
                          <a:solidFill>
                            <a:schemeClr val="tx1"/>
                          </a:solidFill>
                          <a:effectLst/>
                        </a:rPr>
                        <a:t>187.920.000</a:t>
                      </a:r>
                      <a:endParaRPr lang="de-DE" sz="1200" b="1" i="0" u="none" strike="noStrike" noProof="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rtl="0" fontAlgn="b"/>
                      <a:endParaRPr lang="de-DE" sz="1200" b="0" i="0" u="none" strike="noStrike" noProof="0"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rtlCol="0"/>
          <a:lstStyle/>
          <a:p>
            <a:pPr rtl="0"/>
            <a:r>
              <a:rPr lang="de-DE"/>
              <a:t>DAS TEAM IN PERSON  </a:t>
            </a:r>
          </a:p>
        </p:txBody>
      </p:sp>
      <p:pic>
        <p:nvPicPr>
          <p:cNvPr id="38" name="Bildplatzhalter 37" descr="PORTRÄTFOTO DES TEAMMITGLIEDS">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1877176" y="2428875"/>
            <a:ext cx="1066800" cy="1066800"/>
          </a:xfrm>
        </p:spPr>
      </p:pic>
      <p:pic>
        <p:nvPicPr>
          <p:cNvPr id="42" name="Bildplatzhalter 41" descr="PORTRÄTFOTO DES TEAMMITGLIEDS">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4226270" y="2428875"/>
            <a:ext cx="1066800" cy="1066800"/>
          </a:xfrm>
        </p:spPr>
      </p:pic>
      <p:pic>
        <p:nvPicPr>
          <p:cNvPr id="46" name="Bildplatzhalter 45" descr="PORTRÄTFOTO DES TEAMMITGLIEDS">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6716934" y="2428875"/>
            <a:ext cx="1066800" cy="1066800"/>
          </a:xfrm>
        </p:spPr>
      </p:pic>
      <p:pic>
        <p:nvPicPr>
          <p:cNvPr id="54" name="Bildplatzhalter 53" descr="PORTRÄTFOTO DES TEAMMITGLIEDS">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6">
            <a:extLst>
              <a:ext uri="{28A0092B-C50C-407E-A947-70E740481C1C}">
                <a14:useLocalDpi xmlns:a14="http://schemas.microsoft.com/office/drawing/2010/main" val="0"/>
              </a:ext>
            </a:extLst>
          </a:blip>
          <a:srcRect/>
          <a:stretch/>
        </p:blipFill>
        <p:spPr>
          <a:xfrm>
            <a:off x="9136814" y="2428875"/>
            <a:ext cx="1066800" cy="1066800"/>
          </a:xfrm>
        </p:spPr>
      </p:pic>
      <p:sp>
        <p:nvSpPr>
          <p:cNvPr id="36" name="Textplatzhalt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rtlCol="0"/>
          <a:lstStyle/>
          <a:p>
            <a:pPr rtl="0"/>
            <a:r>
              <a:rPr lang="de-DE" dirty="0"/>
              <a:t>TAKUMA HAYASHI</a:t>
            </a:r>
          </a:p>
          <a:p>
            <a:pPr rtl="0"/>
            <a:endParaRPr lang="de-DE" dirty="0"/>
          </a:p>
        </p:txBody>
      </p:sp>
      <p:sp>
        <p:nvSpPr>
          <p:cNvPr id="52" name="Textplatzhalt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rtlCol="0"/>
          <a:lstStyle/>
          <a:p>
            <a:pPr rtl="0"/>
            <a:r>
              <a:rPr lang="de-DE" dirty="0"/>
              <a:t>Präsident</a:t>
            </a:r>
          </a:p>
        </p:txBody>
      </p:sp>
      <p:sp>
        <p:nvSpPr>
          <p:cNvPr id="49" name="Textplatzhalt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rtlCol="0"/>
          <a:lstStyle/>
          <a:p>
            <a:pPr rtl="0"/>
            <a:r>
              <a:rPr lang="de-DE"/>
              <a:t>MIRJAM NILSSON​</a:t>
            </a:r>
          </a:p>
        </p:txBody>
      </p:sp>
      <p:sp>
        <p:nvSpPr>
          <p:cNvPr id="61" name="Textplatzhalt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rtlCol="0"/>
          <a:lstStyle/>
          <a:p>
            <a:pPr rtl="0"/>
            <a:r>
              <a:rPr lang="de-DE"/>
              <a:t>Geschäftsführer</a:t>
            </a:r>
          </a:p>
        </p:txBody>
      </p:sp>
      <p:sp>
        <p:nvSpPr>
          <p:cNvPr id="50" name="Textplatzhalt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rtlCol="0"/>
          <a:lstStyle/>
          <a:p>
            <a:pPr rtl="0"/>
            <a:r>
              <a:rPr lang="de-DE"/>
              <a:t>FLORA BERGGREN​</a:t>
            </a:r>
          </a:p>
          <a:p>
            <a:pPr rtl="0"/>
            <a:endParaRPr lang="de-DE"/>
          </a:p>
        </p:txBody>
      </p:sp>
      <p:sp>
        <p:nvSpPr>
          <p:cNvPr id="62" name="Textplatzhalt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rtlCol="0"/>
          <a:lstStyle/>
          <a:p>
            <a:pPr rtl="0"/>
            <a:r>
              <a:rPr lang="de-DE"/>
              <a:t>Chief Operations Officer</a:t>
            </a:r>
          </a:p>
        </p:txBody>
      </p:sp>
      <p:sp>
        <p:nvSpPr>
          <p:cNvPr id="51" name="Textplatzhalt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rtlCol="0"/>
          <a:lstStyle/>
          <a:p>
            <a:pPr rtl="0"/>
            <a:r>
              <a:rPr lang="de-DE"/>
              <a:t>RAJESH SANTOSHI</a:t>
            </a:r>
          </a:p>
        </p:txBody>
      </p:sp>
      <p:sp>
        <p:nvSpPr>
          <p:cNvPr id="63" name="Textplatzhalt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rtlCol="0"/>
          <a:lstStyle/>
          <a:p>
            <a:pPr rtl="0"/>
            <a:r>
              <a:rPr lang="de-DE"/>
              <a:t>VP Marketing</a:t>
            </a:r>
          </a:p>
        </p:txBody>
      </p:sp>
      <p:pic>
        <p:nvPicPr>
          <p:cNvPr id="58" name="Bildplatzhalter 57" descr="PORTRÄTFOTO DES TEAMMITGLIEDS">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7">
            <a:extLst>
              <a:ext uri="{28A0092B-C50C-407E-A947-70E740481C1C}">
                <a14:useLocalDpi xmlns:a14="http://schemas.microsoft.com/office/drawing/2010/main" val="0"/>
              </a:ext>
            </a:extLst>
          </a:blip>
          <a:srcRect/>
          <a:stretch/>
        </p:blipFill>
        <p:spPr>
          <a:xfrm>
            <a:off x="1877176" y="4287711"/>
            <a:ext cx="1066800" cy="1066800"/>
          </a:xfrm>
        </p:spPr>
      </p:pic>
      <p:pic>
        <p:nvPicPr>
          <p:cNvPr id="66" name="Bildplatzhalter 65" descr="PORTRÄTFOTO DES TEAMMITGLIEDS">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8">
            <a:extLst>
              <a:ext uri="{28A0092B-C50C-407E-A947-70E740481C1C}">
                <a14:useLocalDpi xmlns:a14="http://schemas.microsoft.com/office/drawing/2010/main" val="0"/>
              </a:ext>
            </a:extLst>
          </a:blip>
          <a:srcRect/>
          <a:stretch/>
        </p:blipFill>
        <p:spPr>
          <a:xfrm>
            <a:off x="4226270" y="4287711"/>
            <a:ext cx="1066800" cy="1066800"/>
          </a:xfrm>
        </p:spPr>
      </p:pic>
      <p:pic>
        <p:nvPicPr>
          <p:cNvPr id="78" name="Bildplatzhalter 77" descr="PORTRÄTFOTO DES TEAMMITGLIEDS">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9">
            <a:extLst>
              <a:ext uri="{28A0092B-C50C-407E-A947-70E740481C1C}">
                <a14:useLocalDpi xmlns:a14="http://schemas.microsoft.com/office/drawing/2010/main" val="0"/>
              </a:ext>
            </a:extLst>
          </a:blip>
          <a:srcRect/>
          <a:stretch/>
        </p:blipFill>
        <p:spPr>
          <a:xfrm>
            <a:off x="6716934" y="4287711"/>
            <a:ext cx="1066800" cy="1066800"/>
          </a:xfrm>
        </p:spPr>
      </p:pic>
      <p:pic>
        <p:nvPicPr>
          <p:cNvPr id="83" name="Bildplatzhalter 82" descr="PORTRÄTFOTO DES TEAMMITGLIEDS">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10">
            <a:extLst>
              <a:ext uri="{28A0092B-C50C-407E-A947-70E740481C1C}">
                <a14:useLocalDpi xmlns:a14="http://schemas.microsoft.com/office/drawing/2010/main" val="0"/>
              </a:ext>
            </a:extLst>
          </a:blip>
          <a:srcRect/>
          <a:stretch/>
        </p:blipFill>
        <p:spPr>
          <a:xfrm>
            <a:off x="9136814" y="4287711"/>
            <a:ext cx="1066800" cy="1066800"/>
          </a:xfrm>
        </p:spPr>
      </p:pic>
      <p:sp>
        <p:nvSpPr>
          <p:cNvPr id="64" name="Textplatzhalt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rtlCol="0"/>
          <a:lstStyle/>
          <a:p>
            <a:pPr rtl="0"/>
            <a:r>
              <a:rPr lang="de-DE"/>
              <a:t>GRAHAM BARNES</a:t>
            </a:r>
          </a:p>
          <a:p>
            <a:pPr rtl="0"/>
            <a:endParaRPr lang="de-DE"/>
          </a:p>
        </p:txBody>
      </p:sp>
      <p:sp>
        <p:nvSpPr>
          <p:cNvPr id="72" name="Textplatzhalt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rtlCol="0"/>
          <a:lstStyle/>
          <a:p>
            <a:pPr rtl="0"/>
            <a:r>
              <a:rPr lang="de-DE"/>
              <a:t>VP Produkt</a:t>
            </a:r>
          </a:p>
        </p:txBody>
      </p:sp>
      <p:sp>
        <p:nvSpPr>
          <p:cNvPr id="69" name="Textplatzhalt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rtlCol="0"/>
          <a:lstStyle/>
          <a:p>
            <a:pPr rtl="0"/>
            <a:r>
              <a:rPr lang="de-DE"/>
              <a:t>ROWAN MURPHY</a:t>
            </a:r>
          </a:p>
          <a:p>
            <a:pPr rtl="0"/>
            <a:endParaRPr lang="de-DE"/>
          </a:p>
        </p:txBody>
      </p:sp>
      <p:sp>
        <p:nvSpPr>
          <p:cNvPr id="73" name="Textplatzhalt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rtlCol="0"/>
          <a:lstStyle/>
          <a:p>
            <a:pPr rtl="0"/>
            <a:r>
              <a:rPr lang="de-DE"/>
              <a:t>SEO-Stratege</a:t>
            </a:r>
          </a:p>
        </p:txBody>
      </p:sp>
      <p:sp>
        <p:nvSpPr>
          <p:cNvPr id="70" name="Textplatzhalt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rtlCol="0"/>
          <a:lstStyle/>
          <a:p>
            <a:pPr rtl="0"/>
            <a:r>
              <a:rPr lang="de-DE"/>
              <a:t>ELIZABETH MOORE</a:t>
            </a:r>
          </a:p>
        </p:txBody>
      </p:sp>
      <p:sp>
        <p:nvSpPr>
          <p:cNvPr id="74" name="Textplatzhalt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rtlCol="0"/>
          <a:lstStyle/>
          <a:p>
            <a:pPr rtl="0"/>
            <a:r>
              <a:rPr lang="de-DE"/>
              <a:t>Produktentwickler</a:t>
            </a:r>
          </a:p>
        </p:txBody>
      </p:sp>
      <p:sp>
        <p:nvSpPr>
          <p:cNvPr id="71" name="Textplatzhalt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rtlCol="0"/>
          <a:lstStyle/>
          <a:p>
            <a:pPr rtl="0"/>
            <a:r>
              <a:rPr lang="de-DE"/>
              <a:t>ROBIN KLINE</a:t>
            </a:r>
          </a:p>
        </p:txBody>
      </p:sp>
      <p:sp>
        <p:nvSpPr>
          <p:cNvPr id="75" name="Textplatzhalt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rtlCol="0"/>
          <a:lstStyle/>
          <a:p>
            <a:pPr rtl="0"/>
            <a:r>
              <a:rPr lang="de-DE"/>
              <a:t>Inhaltsentwickler</a:t>
            </a:r>
          </a:p>
        </p:txBody>
      </p:sp>
      <p:sp>
        <p:nvSpPr>
          <p:cNvPr id="3" name="Datumsplatzhalt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4" name="Fußzeilenplatzhalt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rtlCol="0"/>
          <a:lstStyle/>
          <a:p>
            <a:pPr rtl="0"/>
            <a:r>
              <a:rPr lang="de-DE"/>
              <a:t>Mitarbeitergespräch</a:t>
            </a:r>
          </a:p>
        </p:txBody>
      </p:sp>
      <p:sp>
        <p:nvSpPr>
          <p:cNvPr id="5" name="Foliennummernplatzhalt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22</a:t>
            </a:fld>
            <a:endParaRPr lang="de-DE"/>
          </a:p>
        </p:txBody>
      </p:sp>
    </p:spTree>
    <p:extLst>
      <p:ext uri="{BB962C8B-B14F-4D97-AF65-F5344CB8AC3E}">
        <p14:creationId xmlns:p14="http://schemas.microsoft.com/office/powerpoint/2010/main" val="3396266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rtlCol="0"/>
          <a:lstStyle/>
          <a:p>
            <a:pPr rtl="0"/>
            <a:r>
              <a:rPr lang="de-DE"/>
              <a:t>ZUSAMMENFASSUNG</a:t>
            </a:r>
          </a:p>
        </p:txBody>
      </p:sp>
      <p:sp>
        <p:nvSpPr>
          <p:cNvPr id="3" name="Inhaltsplatzhalter 2">
            <a:extLst>
              <a:ext uri="{FF2B5EF4-FFF2-40B4-BE49-F238E27FC236}">
                <a16:creationId xmlns:a16="http://schemas.microsoft.com/office/drawing/2014/main" id="{E14BBEAF-B516-45F4-9EF6-A9F65111580F}"/>
              </a:ext>
            </a:extLst>
          </p:cNvPr>
          <p:cNvSpPr>
            <a:spLocks noGrp="1"/>
          </p:cNvSpPr>
          <p:nvPr>
            <p:ph type="body" idx="1"/>
          </p:nvPr>
        </p:nvSpPr>
        <p:spPr>
          <a:xfrm>
            <a:off x="5476874" y="3648635"/>
            <a:ext cx="5755901" cy="1712259"/>
          </a:xfrm>
        </p:spPr>
        <p:txBody>
          <a:bodyPr vert="horz" lIns="91440" tIns="45720" rIns="91440" bIns="45720" rtlCol="0" anchor="b">
            <a:normAutofit/>
          </a:bodyPr>
          <a:lstStyle/>
          <a:p>
            <a:pPr rtl="0"/>
            <a:r>
              <a:rPr lang="de-DE" dirty="0"/>
              <a:t>Bei Contoso ist es unsere Überzeugung, 110 % geben zu wollen. Mithilfe unserer Datenarchitektur der nächsten Generation unterstützen wir Organisationen dabei, agile Workflows virtuell zu verwalten. Wir wachsen aufgrund unserer Marktkenntnisse und unseres hervorragenden Teams hinter unserem Produkt. Wie unser Geschäftsführer sagt: "Die Effizienz wird durch eine proaktive Umgestaltung unserer Geschäftsabläufe erreicht."</a:t>
            </a:r>
          </a:p>
        </p:txBody>
      </p:sp>
      <p:sp>
        <p:nvSpPr>
          <p:cNvPr id="4" name="Datumsplatzhalt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5" name="Fußzeilenplatzhalt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rtlCol="0"/>
          <a:lstStyle/>
          <a:p>
            <a:pPr rtl="0"/>
            <a:r>
              <a:rPr lang="de-DE"/>
              <a:t>Mitarbeitergespräch</a:t>
            </a:r>
          </a:p>
        </p:txBody>
      </p:sp>
      <p:sp>
        <p:nvSpPr>
          <p:cNvPr id="6" name="Foliennummernplatzhalt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23</a:t>
            </a:fld>
            <a:endParaRPr lang="de-DE"/>
          </a:p>
        </p:txBody>
      </p:sp>
    </p:spTree>
    <p:extLst>
      <p:ext uri="{BB962C8B-B14F-4D97-AF65-F5344CB8AC3E}">
        <p14:creationId xmlns:p14="http://schemas.microsoft.com/office/powerpoint/2010/main" val="92017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de-DE" dirty="0"/>
              <a:t>Lernziele</a:t>
            </a:r>
          </a:p>
        </p:txBody>
      </p:sp>
      <p:sp>
        <p:nvSpPr>
          <p:cNvPr id="3" name="Inhaltsplatzhalt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pPr rtl="0"/>
            <a:r>
              <a:rPr lang="de-DE" dirty="0"/>
              <a:t>Wissen:</a:t>
            </a:r>
          </a:p>
        </p:txBody>
      </p:sp>
      <p:sp>
        <p:nvSpPr>
          <p:cNvPr id="4" name="Textplatzhalt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rtlCol="0"/>
          <a:lstStyle/>
          <a:p>
            <a:pPr rtl="0"/>
            <a:r>
              <a:rPr lang="de-DE" dirty="0"/>
              <a:t>Was eine Videobewerbung ist und wie sie sich von anderen Bewerbungsmethoden unterscheidet.</a:t>
            </a:r>
          </a:p>
        </p:txBody>
      </p:sp>
      <p:sp>
        <p:nvSpPr>
          <p:cNvPr id="5" name="Textplatzhalt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rtlCol="0">
            <a:normAutofit lnSpcReduction="10000"/>
          </a:bodyPr>
          <a:lstStyle/>
          <a:p>
            <a:pPr rtl="0"/>
            <a:r>
              <a:rPr lang="de-DE" dirty="0"/>
              <a:t>Wissen: </a:t>
            </a:r>
          </a:p>
        </p:txBody>
      </p:sp>
      <p:sp>
        <p:nvSpPr>
          <p:cNvPr id="6" name="Textplatzhalt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rtlCol="0"/>
          <a:lstStyle/>
          <a:p>
            <a:pPr rtl="0"/>
            <a:r>
              <a:rPr lang="de-DE" dirty="0"/>
              <a:t>Wie man sich auf eine Videobewerbung optimal vorbereitet .</a:t>
            </a:r>
          </a:p>
          <a:p>
            <a:pPr rtl="0"/>
            <a:endParaRPr lang="de-DE" dirty="0"/>
          </a:p>
        </p:txBody>
      </p:sp>
      <p:sp>
        <p:nvSpPr>
          <p:cNvPr id="7" name="Textplatzhalt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rtlCol="0">
            <a:normAutofit lnSpcReduction="10000"/>
          </a:bodyPr>
          <a:lstStyle/>
          <a:p>
            <a:pPr rtl="0"/>
            <a:r>
              <a:rPr lang="de-DE" dirty="0"/>
              <a:t>Verstehen:</a:t>
            </a:r>
          </a:p>
        </p:txBody>
      </p:sp>
      <p:sp>
        <p:nvSpPr>
          <p:cNvPr id="8" name="Textplatzhalt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rtlCol="0"/>
          <a:lstStyle/>
          <a:p>
            <a:pPr rtl="0"/>
            <a:r>
              <a:rPr lang="de-DE" dirty="0"/>
              <a:t>Was die entscheidenden Faktoren sind für Einstellungsentscheidungen in Videobewerbungen.</a:t>
            </a:r>
          </a:p>
          <a:p>
            <a:pPr rtl="0"/>
            <a:endParaRPr lang="de-DE" dirty="0"/>
          </a:p>
        </p:txBody>
      </p:sp>
      <p:sp>
        <p:nvSpPr>
          <p:cNvPr id="80" name="Datumsplatzhalt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de-DE"/>
              <a:t>16.12.2024</a:t>
            </a:r>
          </a:p>
        </p:txBody>
      </p:sp>
      <p:sp>
        <p:nvSpPr>
          <p:cNvPr id="81" name="Fußzeilenplatzhalt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de-DE"/>
              <a:t>Mitarbeitergespräch</a:t>
            </a:r>
          </a:p>
        </p:txBody>
      </p:sp>
      <p:sp>
        <p:nvSpPr>
          <p:cNvPr id="82" name="Foliennummernplatzhalt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de-DE" smtClean="0"/>
              <a:pPr rtl="0"/>
              <a:t>3</a:t>
            </a:fld>
            <a:endParaRPr lang="de-DE"/>
          </a:p>
        </p:txBody>
      </p:sp>
      <p:sp>
        <p:nvSpPr>
          <p:cNvPr id="15" name="Textplatzhalter 6">
            <a:extLst>
              <a:ext uri="{FF2B5EF4-FFF2-40B4-BE49-F238E27FC236}">
                <a16:creationId xmlns:a16="http://schemas.microsoft.com/office/drawing/2014/main" id="{9BDA1428-F840-E63E-4F13-CCD3716D1879}"/>
              </a:ext>
            </a:extLst>
          </p:cNvPr>
          <p:cNvSpPr txBox="1">
            <a:spLocks/>
          </p:cNvSpPr>
          <p:nvPr/>
        </p:nvSpPr>
        <p:spPr>
          <a:xfrm>
            <a:off x="6594627" y="4407179"/>
            <a:ext cx="4031945"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Verstehen:</a:t>
            </a:r>
          </a:p>
        </p:txBody>
      </p:sp>
      <p:sp>
        <p:nvSpPr>
          <p:cNvPr id="16" name="Textplatzhalter 7">
            <a:extLst>
              <a:ext uri="{FF2B5EF4-FFF2-40B4-BE49-F238E27FC236}">
                <a16:creationId xmlns:a16="http://schemas.microsoft.com/office/drawing/2014/main" id="{12558AB7-C9E2-81F3-EC26-B9E4914AE3E7}"/>
              </a:ext>
            </a:extLst>
          </p:cNvPr>
          <p:cNvSpPr txBox="1">
            <a:spLocks/>
          </p:cNvSpPr>
          <p:nvPr/>
        </p:nvSpPr>
        <p:spPr>
          <a:xfrm>
            <a:off x="6673004" y="4836956"/>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Wie man sich in einer Videobewerbung von anderen Bewerbern abhebt.</a:t>
            </a:r>
          </a:p>
          <a:p>
            <a:endParaRPr lang="de-DE"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8EAAD-064F-1004-1726-99F3D1D90A2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647B81C-5687-9461-6F05-E481A6EA9080}"/>
              </a:ext>
            </a:extLst>
          </p:cNvPr>
          <p:cNvSpPr>
            <a:spLocks noGrp="1"/>
          </p:cNvSpPr>
          <p:nvPr>
            <p:ph type="ctrTitle"/>
          </p:nvPr>
        </p:nvSpPr>
        <p:spPr>
          <a:xfrm>
            <a:off x="6991350" y="2571235"/>
            <a:ext cx="3578038" cy="1715531"/>
          </a:xfrm>
        </p:spPr>
        <p:txBody>
          <a:bodyPr rtlCol="0"/>
          <a:lstStyle/>
          <a:p>
            <a:pPr rtl="0"/>
            <a:r>
              <a:rPr lang="de-DE" dirty="0"/>
              <a:t>Was gefällt euch an den bars, in die ihr gerne geht ?</a:t>
            </a:r>
          </a:p>
        </p:txBody>
      </p:sp>
    </p:spTree>
    <p:extLst>
      <p:ext uri="{BB962C8B-B14F-4D97-AF65-F5344CB8AC3E}">
        <p14:creationId xmlns:p14="http://schemas.microsoft.com/office/powerpoint/2010/main" val="1032314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03229-A95F-5BA0-1997-06989E70FE3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1258A7D-A324-204E-1C51-360838186D36}"/>
              </a:ext>
            </a:extLst>
          </p:cNvPr>
          <p:cNvSpPr>
            <a:spLocks noGrp="1"/>
          </p:cNvSpPr>
          <p:nvPr>
            <p:ph type="title"/>
          </p:nvPr>
        </p:nvSpPr>
        <p:spPr>
          <a:xfrm>
            <a:off x="5920169" y="1152771"/>
            <a:ext cx="5431971" cy="846301"/>
          </a:xfrm>
        </p:spPr>
        <p:txBody>
          <a:bodyPr rtlCol="0"/>
          <a:lstStyle/>
          <a:p>
            <a:pPr rtl="0"/>
            <a:r>
              <a:rPr lang="de-DE" dirty="0"/>
              <a:t>Sober lane d4</a:t>
            </a:r>
          </a:p>
        </p:txBody>
      </p:sp>
      <p:sp>
        <p:nvSpPr>
          <p:cNvPr id="6" name="Textplatzhalter 5">
            <a:extLst>
              <a:ext uri="{FF2B5EF4-FFF2-40B4-BE49-F238E27FC236}">
                <a16:creationId xmlns:a16="http://schemas.microsoft.com/office/drawing/2014/main" id="{54144C97-1FEE-E0AB-0D59-DC9979FFCAFE}"/>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pPr rtl="0"/>
            <a:r>
              <a:rPr lang="de-DE" noProof="1"/>
              <a:t>Bewerbungsvideos über Instagram</a:t>
            </a:r>
          </a:p>
        </p:txBody>
      </p:sp>
      <p:sp>
        <p:nvSpPr>
          <p:cNvPr id="7" name="Textplatzhalter 6">
            <a:extLst>
              <a:ext uri="{FF2B5EF4-FFF2-40B4-BE49-F238E27FC236}">
                <a16:creationId xmlns:a16="http://schemas.microsoft.com/office/drawing/2014/main" id="{1981972D-7516-7B93-E8F0-521EB3B82931}"/>
              </a:ext>
            </a:extLst>
          </p:cNvPr>
          <p:cNvSpPr>
            <a:spLocks noGrp="1"/>
          </p:cNvSpPr>
          <p:nvPr>
            <p:ph type="body" sz="quarter" idx="15"/>
          </p:nvPr>
        </p:nvSpPr>
        <p:spPr>
          <a:xfrm>
            <a:off x="5921828" y="2798940"/>
            <a:ext cx="5431971" cy="557950"/>
          </a:xfrm>
        </p:spPr>
        <p:txBody>
          <a:bodyPr rtlCol="0">
            <a:normAutofit/>
          </a:bodyPr>
          <a:lstStyle/>
          <a:p>
            <a:pPr rtl="0"/>
            <a:r>
              <a:rPr lang="de-DE" noProof="1"/>
              <a:t>Unsere Forschung basiert auf Markttrends und sozialen Medien.</a:t>
            </a:r>
          </a:p>
        </p:txBody>
      </p:sp>
      <p:sp>
        <p:nvSpPr>
          <p:cNvPr id="32" name="Datumsplatzhalter 31">
            <a:extLst>
              <a:ext uri="{FF2B5EF4-FFF2-40B4-BE49-F238E27FC236}">
                <a16:creationId xmlns:a16="http://schemas.microsoft.com/office/drawing/2014/main" id="{DDCADEDD-8862-49D9-8FFA-C54CB3C7B594}"/>
              </a:ext>
            </a:extLst>
          </p:cNvPr>
          <p:cNvSpPr>
            <a:spLocks noGrp="1"/>
          </p:cNvSpPr>
          <p:nvPr>
            <p:ph type="dt" sz="half" idx="20"/>
          </p:nvPr>
        </p:nvSpPr>
        <p:spPr>
          <a:xfrm>
            <a:off x="5919680" y="6356350"/>
            <a:ext cx="947516" cy="365125"/>
          </a:xfrm>
        </p:spPr>
        <p:txBody>
          <a:bodyPr rtlCol="0"/>
          <a:lstStyle/>
          <a:p>
            <a:pPr rtl="0"/>
            <a:r>
              <a:rPr lang="de-DE" dirty="0"/>
              <a:t>16.12.2024</a:t>
            </a:r>
          </a:p>
        </p:txBody>
      </p:sp>
      <p:sp>
        <p:nvSpPr>
          <p:cNvPr id="3" name="Fußzeilenplatzhalter 2">
            <a:extLst>
              <a:ext uri="{FF2B5EF4-FFF2-40B4-BE49-F238E27FC236}">
                <a16:creationId xmlns:a16="http://schemas.microsoft.com/office/drawing/2014/main" id="{E0A6A0FF-A2A0-C185-ABF2-1986354E7C5E}"/>
              </a:ext>
            </a:extLst>
          </p:cNvPr>
          <p:cNvSpPr>
            <a:spLocks noGrp="1"/>
          </p:cNvSpPr>
          <p:nvPr>
            <p:ph type="ftr" sz="quarter" idx="21"/>
          </p:nvPr>
        </p:nvSpPr>
        <p:spPr>
          <a:xfrm>
            <a:off x="7161955" y="6356350"/>
            <a:ext cx="3243942" cy="365125"/>
          </a:xfrm>
        </p:spPr>
        <p:txBody>
          <a:bodyPr rtlCol="0"/>
          <a:lstStyle/>
          <a:p>
            <a:pPr rtl="0"/>
            <a:r>
              <a:rPr lang="de-DE" dirty="0"/>
              <a:t>Mitarbeitergespräch</a:t>
            </a:r>
          </a:p>
        </p:txBody>
      </p:sp>
      <p:sp>
        <p:nvSpPr>
          <p:cNvPr id="4" name="Foliennummernplatzhalter 3">
            <a:extLst>
              <a:ext uri="{FF2B5EF4-FFF2-40B4-BE49-F238E27FC236}">
                <a16:creationId xmlns:a16="http://schemas.microsoft.com/office/drawing/2014/main" id="{26E23EC4-148E-DB4D-8DCB-A379DAE90FC9}"/>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de-DE" smtClean="0"/>
              <a:pPr rtl="0"/>
              <a:t>5</a:t>
            </a:fld>
            <a:endParaRPr lang="de-DE" dirty="0"/>
          </a:p>
        </p:txBody>
      </p:sp>
      <p:pic>
        <p:nvPicPr>
          <p:cNvPr id="12" name="Grafik 11" descr="Ein Bild, das Kunst, Emblem, Symbol, Logo enthält.&#10;&#10;Automatisch generierte Beschreibung">
            <a:extLst>
              <a:ext uri="{FF2B5EF4-FFF2-40B4-BE49-F238E27FC236}">
                <a16:creationId xmlns:a16="http://schemas.microsoft.com/office/drawing/2014/main" id="{DA0736F9-E937-D816-47BF-525CB703BD02}"/>
              </a:ext>
            </a:extLst>
          </p:cNvPr>
          <p:cNvPicPr>
            <a:picLocks noChangeAspect="1"/>
          </p:cNvPicPr>
          <p:nvPr/>
        </p:nvPicPr>
        <p:blipFill>
          <a:blip r:embed="rId3"/>
          <a:stretch>
            <a:fillRect/>
          </a:stretch>
        </p:blipFill>
        <p:spPr>
          <a:xfrm>
            <a:off x="1533424" y="2029530"/>
            <a:ext cx="2798940" cy="2798940"/>
          </a:xfrm>
          <a:prstGeom prst="rect">
            <a:avLst/>
          </a:prstGeom>
        </p:spPr>
      </p:pic>
    </p:spTree>
    <p:extLst>
      <p:ext uri="{BB962C8B-B14F-4D97-AF65-F5344CB8AC3E}">
        <p14:creationId xmlns:p14="http://schemas.microsoft.com/office/powerpoint/2010/main" val="221786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rtlCol="0">
            <a:normAutofit/>
          </a:bodyPr>
          <a:lstStyle/>
          <a:p>
            <a:pPr rtl="0"/>
            <a:r>
              <a:rPr lang="de-DE" sz="3200" dirty="0"/>
              <a:t>Jetzt seid ihr dran!</a:t>
            </a:r>
          </a:p>
        </p:txBody>
      </p:sp>
      <p:sp>
        <p:nvSpPr>
          <p:cNvPr id="4" name="Textplatzhalt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rtlCol="0"/>
          <a:lstStyle/>
          <a:p>
            <a:pPr rtl="0"/>
            <a:r>
              <a:rPr lang="de-DE" dirty="0"/>
              <a:t>Vorbereitung</a:t>
            </a:r>
          </a:p>
        </p:txBody>
      </p:sp>
      <p:sp>
        <p:nvSpPr>
          <p:cNvPr id="6" name="Textplatzhalt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3962935" cy="823912"/>
          </a:xfrm>
        </p:spPr>
        <p:txBody>
          <a:bodyPr rtlCol="0"/>
          <a:lstStyle/>
          <a:p>
            <a:pPr rtl="0"/>
            <a:r>
              <a:rPr lang="de-DE" dirty="0"/>
              <a:t>Gesprächsdurchführung</a:t>
            </a:r>
          </a:p>
        </p:txBody>
      </p:sp>
      <p:sp>
        <p:nvSpPr>
          <p:cNvPr id="5" name="Inhaltsplatzhalter 4">
            <a:extLst>
              <a:ext uri="{FF2B5EF4-FFF2-40B4-BE49-F238E27FC236}">
                <a16:creationId xmlns:a16="http://schemas.microsoft.com/office/drawing/2014/main" id="{CF515C5D-2CDB-4E66-B2B8-1451BC44247F}"/>
              </a:ext>
            </a:extLst>
          </p:cNvPr>
          <p:cNvSpPr>
            <a:spLocks noGrp="1"/>
          </p:cNvSpPr>
          <p:nvPr>
            <p:ph type="body" idx="13"/>
          </p:nvPr>
        </p:nvSpPr>
        <p:spPr>
          <a:xfrm>
            <a:off x="9172411" y="2776936"/>
            <a:ext cx="2882475" cy="823912"/>
          </a:xfrm>
        </p:spPr>
        <p:txBody>
          <a:bodyPr vert="horz" lIns="91440" tIns="45720" rIns="91440" bIns="45720" rtlCol="0" anchor="b">
            <a:normAutofit/>
          </a:bodyPr>
          <a:lstStyle/>
          <a:p>
            <a:pPr rtl="0"/>
            <a:r>
              <a:rPr lang="de-DE" dirty="0"/>
              <a:t>Feedback</a:t>
            </a:r>
          </a:p>
        </p:txBody>
      </p:sp>
      <p:sp>
        <p:nvSpPr>
          <p:cNvPr id="9" name="Datumsplatzhalt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de-DE"/>
              <a:t>16.12.2024</a:t>
            </a:r>
            <a:endParaRPr lang="de-DE" dirty="0"/>
          </a:p>
        </p:txBody>
      </p:sp>
      <p:sp>
        <p:nvSpPr>
          <p:cNvPr id="10" name="Fußzeilenplatzhalt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pPr rtl="0"/>
            <a:r>
              <a:rPr lang="de-DE"/>
              <a:t>Mitarbeitergespräch</a:t>
            </a:r>
            <a:endParaRPr lang="de-DE" dirty="0"/>
          </a:p>
        </p:txBody>
      </p:sp>
      <p:sp>
        <p:nvSpPr>
          <p:cNvPr id="11" name="Foliennummernplatzhalt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6</a:t>
            </a:fld>
            <a:endParaRPr lang="de-DE" dirty="0"/>
          </a:p>
        </p:txBody>
      </p:sp>
      <p:pic>
        <p:nvPicPr>
          <p:cNvPr id="16" name="Grafik 15" descr="Ein Bild, das Grafiken, Grafikdesign, Schrift, Symbol enthält.&#10;&#10;Automatisch generierte Beschreibung">
            <a:extLst>
              <a:ext uri="{FF2B5EF4-FFF2-40B4-BE49-F238E27FC236}">
                <a16:creationId xmlns:a16="http://schemas.microsoft.com/office/drawing/2014/main" id="{F697B149-8536-106B-BC25-753EB084527D}"/>
              </a:ext>
            </a:extLst>
          </p:cNvPr>
          <p:cNvPicPr>
            <a:picLocks noChangeAspect="1"/>
          </p:cNvPicPr>
          <p:nvPr/>
        </p:nvPicPr>
        <p:blipFill>
          <a:blip r:embed="rId3"/>
          <a:stretch>
            <a:fillRect/>
          </a:stretch>
        </p:blipFill>
        <p:spPr>
          <a:xfrm>
            <a:off x="1643848" y="3932828"/>
            <a:ext cx="1468467" cy="1468467"/>
          </a:xfrm>
          <a:prstGeom prst="rect">
            <a:avLst/>
          </a:prstGeom>
        </p:spPr>
      </p:pic>
      <p:pic>
        <p:nvPicPr>
          <p:cNvPr id="18" name="Grafik 17" descr="Ein Bild, das Kleidung, Cartoon, Darstellung enthält.&#10;&#10;Automatisch generierte Beschreibung">
            <a:extLst>
              <a:ext uri="{FF2B5EF4-FFF2-40B4-BE49-F238E27FC236}">
                <a16:creationId xmlns:a16="http://schemas.microsoft.com/office/drawing/2014/main" id="{3A361014-CF94-A917-08D1-851D5BFE45BA}"/>
              </a:ext>
            </a:extLst>
          </p:cNvPr>
          <p:cNvPicPr>
            <a:picLocks noChangeAspect="1"/>
          </p:cNvPicPr>
          <p:nvPr/>
        </p:nvPicPr>
        <p:blipFill>
          <a:blip r:embed="rId4"/>
          <a:stretch>
            <a:fillRect/>
          </a:stretch>
        </p:blipFill>
        <p:spPr>
          <a:xfrm>
            <a:off x="5637226" y="3742546"/>
            <a:ext cx="1849030" cy="1849030"/>
          </a:xfrm>
          <a:prstGeom prst="rect">
            <a:avLst/>
          </a:prstGeom>
        </p:spPr>
      </p:pic>
      <p:pic>
        <p:nvPicPr>
          <p:cNvPr id="22" name="Grafik 21" descr="Ein Bild, das Clipart, Smiley, Grafiken, Kreis enthält.&#10;&#10;Automatisch generierte Beschreibung">
            <a:extLst>
              <a:ext uri="{FF2B5EF4-FFF2-40B4-BE49-F238E27FC236}">
                <a16:creationId xmlns:a16="http://schemas.microsoft.com/office/drawing/2014/main" id="{49CB5D33-E80D-4845-308E-37382A663A85}"/>
              </a:ext>
            </a:extLst>
          </p:cNvPr>
          <p:cNvPicPr>
            <a:picLocks noChangeAspect="1"/>
          </p:cNvPicPr>
          <p:nvPr/>
        </p:nvPicPr>
        <p:blipFill>
          <a:blip r:embed="rId5"/>
          <a:stretch>
            <a:fillRect/>
          </a:stretch>
        </p:blipFill>
        <p:spPr>
          <a:xfrm>
            <a:off x="9339640" y="3932828"/>
            <a:ext cx="1285119" cy="1285119"/>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051F1-3726-9FDC-CD81-F55A0CD3AAF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E055AC8-FFAC-5DF7-2180-D77089558883}"/>
              </a:ext>
            </a:extLst>
          </p:cNvPr>
          <p:cNvSpPr>
            <a:spLocks noGrp="1"/>
          </p:cNvSpPr>
          <p:nvPr>
            <p:ph type="title"/>
          </p:nvPr>
        </p:nvSpPr>
        <p:spPr>
          <a:xfrm>
            <a:off x="1885156" y="892177"/>
            <a:ext cx="8421688" cy="1325563"/>
          </a:xfrm>
        </p:spPr>
        <p:txBody>
          <a:bodyPr rtlCol="0">
            <a:normAutofit/>
          </a:bodyPr>
          <a:lstStyle/>
          <a:p>
            <a:pPr rtl="0"/>
            <a:r>
              <a:rPr lang="de-DE" sz="3200" dirty="0"/>
              <a:t>Besonderheiten</a:t>
            </a:r>
          </a:p>
        </p:txBody>
      </p:sp>
      <p:sp>
        <p:nvSpPr>
          <p:cNvPr id="19" name="Inhaltsplatzhalter 18">
            <a:extLst>
              <a:ext uri="{FF2B5EF4-FFF2-40B4-BE49-F238E27FC236}">
                <a16:creationId xmlns:a16="http://schemas.microsoft.com/office/drawing/2014/main" id="{457BFF43-4287-8BCB-5A1E-E272CE95FA7A}"/>
              </a:ext>
            </a:extLst>
          </p:cNvPr>
          <p:cNvSpPr>
            <a:spLocks noGrp="1"/>
          </p:cNvSpPr>
          <p:nvPr>
            <p:ph sz="half" idx="2"/>
          </p:nvPr>
        </p:nvSpPr>
        <p:spPr>
          <a:xfrm>
            <a:off x="1129698" y="4824188"/>
            <a:ext cx="3124093" cy="462927"/>
          </a:xfrm>
        </p:spPr>
        <p:txBody>
          <a:bodyPr rtlCol="0"/>
          <a:lstStyle/>
          <a:p>
            <a:pPr rtl="0"/>
            <a:r>
              <a:rPr lang="de-DE" sz="1700" b="1" dirty="0" err="1"/>
              <a:t>rollenwechsel</a:t>
            </a:r>
            <a:endParaRPr lang="de-DE" sz="1700" b="1" dirty="0"/>
          </a:p>
        </p:txBody>
      </p:sp>
      <p:sp>
        <p:nvSpPr>
          <p:cNvPr id="20" name="Inhaltsplatzhalter 19">
            <a:extLst>
              <a:ext uri="{FF2B5EF4-FFF2-40B4-BE49-F238E27FC236}">
                <a16:creationId xmlns:a16="http://schemas.microsoft.com/office/drawing/2014/main" id="{984A5A73-060C-3BFE-577C-8BF720158F6A}"/>
              </a:ext>
            </a:extLst>
          </p:cNvPr>
          <p:cNvSpPr>
            <a:spLocks noGrp="1"/>
          </p:cNvSpPr>
          <p:nvPr>
            <p:ph sz="quarter" idx="4"/>
          </p:nvPr>
        </p:nvSpPr>
        <p:spPr>
          <a:xfrm>
            <a:off x="4526261" y="4824188"/>
            <a:ext cx="3139479" cy="462927"/>
          </a:xfrm>
        </p:spPr>
        <p:txBody>
          <a:bodyPr rtlCol="0">
            <a:normAutofit/>
          </a:bodyPr>
          <a:lstStyle/>
          <a:p>
            <a:pPr rtl="0"/>
            <a:r>
              <a:rPr lang="de-DE" sz="1700" b="1" dirty="0"/>
              <a:t>Individuelle </a:t>
            </a:r>
            <a:r>
              <a:rPr lang="de-DE" sz="1700" b="1" dirty="0" err="1"/>
              <a:t>persona</a:t>
            </a:r>
            <a:endParaRPr lang="de-DE" sz="1700" b="1" dirty="0"/>
          </a:p>
        </p:txBody>
      </p:sp>
      <p:sp>
        <p:nvSpPr>
          <p:cNvPr id="21" name="Inhaltsplatzhalter 20">
            <a:extLst>
              <a:ext uri="{FF2B5EF4-FFF2-40B4-BE49-F238E27FC236}">
                <a16:creationId xmlns:a16="http://schemas.microsoft.com/office/drawing/2014/main" id="{FE907D1A-B006-843E-9F40-180F8ACFFBC5}"/>
              </a:ext>
            </a:extLst>
          </p:cNvPr>
          <p:cNvSpPr>
            <a:spLocks noGrp="1"/>
          </p:cNvSpPr>
          <p:nvPr>
            <p:ph sz="half" idx="14"/>
          </p:nvPr>
        </p:nvSpPr>
        <p:spPr>
          <a:xfrm>
            <a:off x="7938210" y="4824188"/>
            <a:ext cx="3124093" cy="462927"/>
          </a:xfrm>
        </p:spPr>
        <p:txBody>
          <a:bodyPr rtlCol="0"/>
          <a:lstStyle/>
          <a:p>
            <a:pPr rtl="0"/>
            <a:r>
              <a:rPr lang="de-DE" sz="1700" b="1" dirty="0"/>
              <a:t>Hilfe</a:t>
            </a:r>
          </a:p>
        </p:txBody>
      </p:sp>
      <p:sp>
        <p:nvSpPr>
          <p:cNvPr id="22" name="Inhaltsplatzhalter 21">
            <a:extLst>
              <a:ext uri="{FF2B5EF4-FFF2-40B4-BE49-F238E27FC236}">
                <a16:creationId xmlns:a16="http://schemas.microsoft.com/office/drawing/2014/main" id="{2CB6003E-EE51-CE03-7706-BCE69A5B63C3}"/>
              </a:ext>
            </a:extLst>
          </p:cNvPr>
          <p:cNvSpPr>
            <a:spLocks noGrp="1"/>
          </p:cNvSpPr>
          <p:nvPr>
            <p:ph sz="half" idx="17"/>
          </p:nvPr>
        </p:nvSpPr>
        <p:spPr>
          <a:xfrm>
            <a:off x="1129698" y="5280763"/>
            <a:ext cx="3124093" cy="462927"/>
          </a:xfrm>
        </p:spPr>
        <p:txBody>
          <a:bodyPr rtlCol="0">
            <a:normAutofit fontScale="92500" lnSpcReduction="10000"/>
          </a:bodyPr>
          <a:lstStyle/>
          <a:p>
            <a:pPr rtl="0"/>
            <a:r>
              <a:rPr lang="de-DE" dirty="0"/>
              <a:t>Wechsel innerhalb der Gruppe, wer Gespräch weiterführt</a:t>
            </a:r>
          </a:p>
        </p:txBody>
      </p:sp>
      <p:sp>
        <p:nvSpPr>
          <p:cNvPr id="23" name="Inhaltsplatzhalter 22">
            <a:extLst>
              <a:ext uri="{FF2B5EF4-FFF2-40B4-BE49-F238E27FC236}">
                <a16:creationId xmlns:a16="http://schemas.microsoft.com/office/drawing/2014/main" id="{524ACFFE-6CED-6AF8-846E-CA77EE0EC8BB}"/>
              </a:ext>
            </a:extLst>
          </p:cNvPr>
          <p:cNvSpPr>
            <a:spLocks noGrp="1"/>
          </p:cNvSpPr>
          <p:nvPr>
            <p:ph sz="quarter" idx="18"/>
          </p:nvPr>
        </p:nvSpPr>
        <p:spPr>
          <a:xfrm>
            <a:off x="4526261" y="5280763"/>
            <a:ext cx="3139479" cy="462927"/>
          </a:xfrm>
        </p:spPr>
        <p:txBody>
          <a:bodyPr rtlCol="0"/>
          <a:lstStyle/>
          <a:p>
            <a:pPr rtl="0"/>
            <a:r>
              <a:rPr lang="de-DE" dirty="0"/>
              <a:t>Erarbeitung anhand von Persona</a:t>
            </a:r>
          </a:p>
        </p:txBody>
      </p:sp>
      <p:sp>
        <p:nvSpPr>
          <p:cNvPr id="24" name="Inhaltsplatzhalter 23">
            <a:extLst>
              <a:ext uri="{FF2B5EF4-FFF2-40B4-BE49-F238E27FC236}">
                <a16:creationId xmlns:a16="http://schemas.microsoft.com/office/drawing/2014/main" id="{A49DBB18-03DF-2AA3-6A15-4E2F1C6CEAAF}"/>
              </a:ext>
            </a:extLst>
          </p:cNvPr>
          <p:cNvSpPr>
            <a:spLocks noGrp="1"/>
          </p:cNvSpPr>
          <p:nvPr>
            <p:ph sz="half" idx="19"/>
          </p:nvPr>
        </p:nvSpPr>
        <p:spPr>
          <a:xfrm>
            <a:off x="7938210" y="5280763"/>
            <a:ext cx="3124093" cy="462927"/>
          </a:xfrm>
        </p:spPr>
        <p:txBody>
          <a:bodyPr rtlCol="0"/>
          <a:lstStyle/>
          <a:p>
            <a:pPr rtl="0"/>
            <a:r>
              <a:rPr lang="de-DE" dirty="0"/>
              <a:t>Wir als Gruppe können Dir helfen</a:t>
            </a:r>
          </a:p>
        </p:txBody>
      </p:sp>
      <p:sp>
        <p:nvSpPr>
          <p:cNvPr id="5" name="Datumsplatzhalter 4">
            <a:extLst>
              <a:ext uri="{FF2B5EF4-FFF2-40B4-BE49-F238E27FC236}">
                <a16:creationId xmlns:a16="http://schemas.microsoft.com/office/drawing/2014/main" id="{FECC7D2E-8269-87C0-029E-C31490F2F15A}"/>
              </a:ext>
            </a:extLst>
          </p:cNvPr>
          <p:cNvSpPr>
            <a:spLocks noGrp="1"/>
          </p:cNvSpPr>
          <p:nvPr>
            <p:ph type="dt" sz="half" idx="10"/>
          </p:nvPr>
        </p:nvSpPr>
        <p:spPr>
          <a:xfrm>
            <a:off x="838200" y="6356350"/>
            <a:ext cx="2743200" cy="365125"/>
          </a:xfrm>
        </p:spPr>
        <p:txBody>
          <a:bodyPr rtlCol="0"/>
          <a:lstStyle/>
          <a:p>
            <a:pPr rtl="0"/>
            <a:r>
              <a:rPr lang="de-DE"/>
              <a:t>16.12.2024</a:t>
            </a:r>
          </a:p>
        </p:txBody>
      </p:sp>
      <p:sp>
        <p:nvSpPr>
          <p:cNvPr id="6" name="Fußzeilenplatzhalter 5">
            <a:extLst>
              <a:ext uri="{FF2B5EF4-FFF2-40B4-BE49-F238E27FC236}">
                <a16:creationId xmlns:a16="http://schemas.microsoft.com/office/drawing/2014/main" id="{1B595E9F-C870-0BB6-7A73-EBD6AF7F8A56}"/>
              </a:ext>
            </a:extLst>
          </p:cNvPr>
          <p:cNvSpPr>
            <a:spLocks noGrp="1"/>
          </p:cNvSpPr>
          <p:nvPr>
            <p:ph type="ftr" sz="quarter" idx="11"/>
          </p:nvPr>
        </p:nvSpPr>
        <p:spPr>
          <a:xfrm>
            <a:off x="4038600" y="6356350"/>
            <a:ext cx="4114800" cy="365125"/>
          </a:xfrm>
        </p:spPr>
        <p:txBody>
          <a:bodyPr rtlCol="0"/>
          <a:lstStyle/>
          <a:p>
            <a:pPr rtl="0"/>
            <a:r>
              <a:rPr lang="de-DE"/>
              <a:t>Mitarbeitergespräch</a:t>
            </a:r>
            <a:endParaRPr lang="de-DE" dirty="0"/>
          </a:p>
        </p:txBody>
      </p:sp>
      <p:sp>
        <p:nvSpPr>
          <p:cNvPr id="7" name="Foliennummernplatzhalter 6">
            <a:extLst>
              <a:ext uri="{FF2B5EF4-FFF2-40B4-BE49-F238E27FC236}">
                <a16:creationId xmlns:a16="http://schemas.microsoft.com/office/drawing/2014/main" id="{D362B9F1-0F9F-88D0-F49C-347C47FA51DF}"/>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7</a:t>
            </a:fld>
            <a:endParaRPr lang="de-DE"/>
          </a:p>
        </p:txBody>
      </p:sp>
      <p:pic>
        <p:nvPicPr>
          <p:cNvPr id="16" name="Grafik 15" descr="Ein Bild, das Clipart, Animierter Cartoon, Animation, Cartoon enthält.&#10;&#10;Automatisch generierte Beschreibung">
            <a:extLst>
              <a:ext uri="{FF2B5EF4-FFF2-40B4-BE49-F238E27FC236}">
                <a16:creationId xmlns:a16="http://schemas.microsoft.com/office/drawing/2014/main" id="{F07D8667-2935-8C51-32E4-A5D1A2A6728D}"/>
              </a:ext>
            </a:extLst>
          </p:cNvPr>
          <p:cNvPicPr>
            <a:picLocks noChangeAspect="1"/>
          </p:cNvPicPr>
          <p:nvPr/>
        </p:nvPicPr>
        <p:blipFill>
          <a:blip r:embed="rId3"/>
          <a:stretch>
            <a:fillRect/>
          </a:stretch>
        </p:blipFill>
        <p:spPr>
          <a:xfrm>
            <a:off x="2223781" y="2970882"/>
            <a:ext cx="1064703" cy="1064703"/>
          </a:xfrm>
          <a:prstGeom prst="rect">
            <a:avLst/>
          </a:prstGeom>
        </p:spPr>
      </p:pic>
      <p:pic>
        <p:nvPicPr>
          <p:cNvPr id="18" name="Grafik 17" descr="Ein Bild, das Clipart, Symbol, Design, Darstellung enthält.&#10;&#10;Automatisch generierte Beschreibung">
            <a:extLst>
              <a:ext uri="{FF2B5EF4-FFF2-40B4-BE49-F238E27FC236}">
                <a16:creationId xmlns:a16="http://schemas.microsoft.com/office/drawing/2014/main" id="{8B2B82A3-40DA-EE59-F58D-AF2D3819B199}"/>
              </a:ext>
            </a:extLst>
          </p:cNvPr>
          <p:cNvPicPr>
            <a:picLocks noChangeAspect="1"/>
          </p:cNvPicPr>
          <p:nvPr/>
        </p:nvPicPr>
        <p:blipFill>
          <a:blip r:embed="rId4"/>
          <a:stretch>
            <a:fillRect/>
          </a:stretch>
        </p:blipFill>
        <p:spPr>
          <a:xfrm>
            <a:off x="5661499" y="2994499"/>
            <a:ext cx="869002" cy="869002"/>
          </a:xfrm>
          <a:prstGeom prst="rect">
            <a:avLst/>
          </a:prstGeom>
        </p:spPr>
      </p:pic>
      <p:pic>
        <p:nvPicPr>
          <p:cNvPr id="26" name="Grafik 25" descr="Ein Bild, das Grafiken, Grafikdesign, Design, Clipart enthält.&#10;&#10;Automatisch generierte Beschreibung">
            <a:extLst>
              <a:ext uri="{FF2B5EF4-FFF2-40B4-BE49-F238E27FC236}">
                <a16:creationId xmlns:a16="http://schemas.microsoft.com/office/drawing/2014/main" id="{511E5190-1BA3-D834-5E1C-48C5407EB31D}"/>
              </a:ext>
            </a:extLst>
          </p:cNvPr>
          <p:cNvPicPr>
            <a:picLocks noChangeAspect="1"/>
          </p:cNvPicPr>
          <p:nvPr/>
        </p:nvPicPr>
        <p:blipFill>
          <a:blip r:embed="rId5"/>
          <a:stretch>
            <a:fillRect/>
          </a:stretch>
        </p:blipFill>
        <p:spPr>
          <a:xfrm>
            <a:off x="8928683" y="2905037"/>
            <a:ext cx="1064704" cy="1064704"/>
          </a:xfrm>
          <a:prstGeom prst="rect">
            <a:avLst/>
          </a:prstGeom>
        </p:spPr>
      </p:pic>
    </p:spTree>
    <p:extLst>
      <p:ext uri="{BB962C8B-B14F-4D97-AF65-F5344CB8AC3E}">
        <p14:creationId xmlns:p14="http://schemas.microsoft.com/office/powerpoint/2010/main" val="88910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rtlCol="0">
            <a:normAutofit/>
          </a:bodyPr>
          <a:lstStyle/>
          <a:p>
            <a:pPr rtl="0"/>
            <a:r>
              <a:rPr lang="de-DE" sz="3200" dirty="0"/>
              <a:t>Abschluss</a:t>
            </a:r>
          </a:p>
        </p:txBody>
      </p:sp>
      <p:sp>
        <p:nvSpPr>
          <p:cNvPr id="3" name="Inhaltsplatzhalt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lnSpcReduction="10000"/>
          </a:bodyPr>
          <a:lstStyle/>
          <a:p>
            <a:pPr rtl="0"/>
            <a:r>
              <a:rPr lang="de-DE" sz="2000" noProof="1"/>
              <a:t>Reflexion &amp; Evaluation des Trainings</a:t>
            </a:r>
          </a:p>
          <a:p>
            <a:pPr rtl="0"/>
            <a:endParaRPr lang="de-DE" sz="2000" noProof="1"/>
          </a:p>
          <a:p>
            <a:pPr rtl="0"/>
            <a:r>
              <a:rPr lang="de-DE" sz="2000" noProof="1"/>
              <a:t>Was nimmst Du von Deinem heutigen Training mit?</a:t>
            </a:r>
          </a:p>
        </p:txBody>
      </p:sp>
      <p:sp>
        <p:nvSpPr>
          <p:cNvPr id="4" name="Datumsplatzhalt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rtlCol="0"/>
          <a:lstStyle/>
          <a:p>
            <a:pPr rtl="0"/>
            <a:r>
              <a:rPr lang="de-DE"/>
              <a:t>16.12.2024</a:t>
            </a:r>
            <a:endParaRPr lang="de-DE" dirty="0"/>
          </a:p>
        </p:txBody>
      </p:sp>
      <p:sp>
        <p:nvSpPr>
          <p:cNvPr id="5" name="Fußzeilenplatzhalt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rtlCol="0"/>
          <a:lstStyle/>
          <a:p>
            <a:pPr rtl="0"/>
            <a:r>
              <a:rPr lang="de-DE"/>
              <a:t>Mitarbeitergespräch</a:t>
            </a:r>
            <a:endParaRPr lang="de-DE" dirty="0"/>
          </a:p>
        </p:txBody>
      </p:sp>
      <p:sp>
        <p:nvSpPr>
          <p:cNvPr id="6" name="Foliennummernplatzhalt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de-DE" smtClean="0"/>
              <a:pPr rtl="0"/>
              <a:t>8</a:t>
            </a:fld>
            <a:endParaRPr lang="de-DE" dirty="0"/>
          </a:p>
        </p:txBody>
      </p:sp>
      <p:pic>
        <p:nvPicPr>
          <p:cNvPr id="8" name="Grafik 7" descr="Ein Bild, das Clipart, Grafiken, Design, Cartoon enthält.&#10;&#10;Automatisch generierte Beschreibung">
            <a:extLst>
              <a:ext uri="{FF2B5EF4-FFF2-40B4-BE49-F238E27FC236}">
                <a16:creationId xmlns:a16="http://schemas.microsoft.com/office/drawing/2014/main" id="{EFFFD7C2-AF5C-1F98-B978-A41FB6A6E01F}"/>
              </a:ext>
            </a:extLst>
          </p:cNvPr>
          <p:cNvPicPr>
            <a:picLocks noChangeAspect="1"/>
          </p:cNvPicPr>
          <p:nvPr/>
        </p:nvPicPr>
        <p:blipFill>
          <a:blip r:embed="rId3"/>
          <a:stretch>
            <a:fillRect/>
          </a:stretch>
        </p:blipFill>
        <p:spPr>
          <a:xfrm>
            <a:off x="6415698" y="4267062"/>
            <a:ext cx="979910" cy="979910"/>
          </a:xfrm>
          <a:prstGeom prst="rect">
            <a:avLst/>
          </a:prstGeom>
        </p:spPr>
      </p:pic>
      <p:pic>
        <p:nvPicPr>
          <p:cNvPr id="10" name="Grafik 9" descr="Ein Bild, das Grafiken, Kreis, Symbol, Farbigkeit enthält.&#10;&#10;Automatisch generierte Beschreibung">
            <a:extLst>
              <a:ext uri="{FF2B5EF4-FFF2-40B4-BE49-F238E27FC236}">
                <a16:creationId xmlns:a16="http://schemas.microsoft.com/office/drawing/2014/main" id="{DD54B99A-304E-AEE7-2154-8A591608094B}"/>
              </a:ext>
            </a:extLst>
          </p:cNvPr>
          <p:cNvPicPr>
            <a:picLocks noChangeAspect="1"/>
          </p:cNvPicPr>
          <p:nvPr/>
        </p:nvPicPr>
        <p:blipFill>
          <a:blip r:embed="rId4"/>
          <a:stretch>
            <a:fillRect/>
          </a:stretch>
        </p:blipFill>
        <p:spPr>
          <a:xfrm>
            <a:off x="6415698" y="3197226"/>
            <a:ext cx="858003" cy="858003"/>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AEE93-8585-46D4-A7EC-F184E317CB2E}"/>
              </a:ext>
            </a:extLst>
          </p:cNvPr>
          <p:cNvSpPr>
            <a:spLocks noGrp="1"/>
          </p:cNvSpPr>
          <p:nvPr>
            <p:ph type="ctrTitle"/>
          </p:nvPr>
        </p:nvSpPr>
        <p:spPr>
          <a:xfrm>
            <a:off x="4267200" y="600667"/>
            <a:ext cx="4179570" cy="1524735"/>
          </a:xfrm>
        </p:spPr>
        <p:txBody>
          <a:bodyPr rtlCol="0"/>
          <a:lstStyle/>
          <a:p>
            <a:pPr rtl="0"/>
            <a:r>
              <a:rPr lang="de-DE" dirty="0">
                <a:solidFill>
                  <a:schemeClr val="accent1">
                    <a:lumMod val="50000"/>
                  </a:schemeClr>
                </a:solidFill>
              </a:rPr>
              <a:t>VIELEN DANK</a:t>
            </a:r>
          </a:p>
        </p:txBody>
      </p:sp>
      <p:sp>
        <p:nvSpPr>
          <p:cNvPr id="3" name="Inhaltsplatzhalter 2">
            <a:extLst>
              <a:ext uri="{FF2B5EF4-FFF2-40B4-BE49-F238E27FC236}">
                <a16:creationId xmlns:a16="http://schemas.microsoft.com/office/drawing/2014/main" id="{24AFFC60-19C3-4901-93F7-7AAF4C09F8C6}"/>
              </a:ext>
            </a:extLst>
          </p:cNvPr>
          <p:cNvSpPr>
            <a:spLocks noGrp="1"/>
          </p:cNvSpPr>
          <p:nvPr>
            <p:ph type="subTitle" idx="1"/>
          </p:nvPr>
        </p:nvSpPr>
        <p:spPr>
          <a:xfrm>
            <a:off x="4267200" y="2223034"/>
            <a:ext cx="4179570" cy="2004161"/>
          </a:xfrm>
        </p:spPr>
        <p:txBody>
          <a:bodyPr rtlCol="0">
            <a:normAutofit/>
          </a:bodyPr>
          <a:lstStyle/>
          <a:p>
            <a:pPr rtl="0"/>
            <a:r>
              <a:rPr lang="de-DE" dirty="0" err="1"/>
              <a:t>DialogNext</a:t>
            </a:r>
            <a:r>
              <a:rPr lang="de-DE" dirty="0"/>
              <a:t>​</a:t>
            </a:r>
          </a:p>
          <a:p>
            <a:pPr rtl="0"/>
            <a:r>
              <a:rPr lang="de-DE" dirty="0"/>
              <a:t>+49 173-555-0146</a:t>
            </a:r>
          </a:p>
          <a:p>
            <a:pPr rtl="0"/>
            <a:r>
              <a:rPr lang="de-DE" dirty="0"/>
              <a:t>DN@dialognext.com</a:t>
            </a:r>
          </a:p>
          <a:p>
            <a:pPr rtl="0"/>
            <a:r>
              <a:rPr lang="de-DE" dirty="0"/>
              <a:t>www.dialognext.com</a:t>
            </a:r>
          </a:p>
        </p:txBody>
      </p:sp>
      <p:sp>
        <p:nvSpPr>
          <p:cNvPr id="4" name="Datumsplatzhalt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de-DE"/>
              <a:t>16.12.2024</a:t>
            </a:r>
          </a:p>
        </p:txBody>
      </p:sp>
      <p:sp>
        <p:nvSpPr>
          <p:cNvPr id="5" name="Fußzeilenplatzhalt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de-DE"/>
              <a:t>Mitarbeitergespräch</a:t>
            </a:r>
          </a:p>
        </p:txBody>
      </p:sp>
      <p:sp>
        <p:nvSpPr>
          <p:cNvPr id="6" name="Foliennummernplatzhalt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de-DE" smtClean="0"/>
              <a:pPr rtl="0"/>
              <a:t>9</a:t>
            </a:fld>
            <a:endParaRPr lang="de-DE"/>
          </a:p>
        </p:txBody>
      </p:sp>
      <p:sp>
        <p:nvSpPr>
          <p:cNvPr id="7" name="Titel 1">
            <a:extLst>
              <a:ext uri="{FF2B5EF4-FFF2-40B4-BE49-F238E27FC236}">
                <a16:creationId xmlns:a16="http://schemas.microsoft.com/office/drawing/2014/main" id="{5BBC5448-F0EB-4AAD-1937-284DADFD082C}"/>
              </a:ext>
            </a:extLst>
          </p:cNvPr>
          <p:cNvSpPr txBox="1">
            <a:spLocks/>
          </p:cNvSpPr>
          <p:nvPr/>
        </p:nvSpPr>
        <p:spPr>
          <a:xfrm>
            <a:off x="4267200" y="4227195"/>
            <a:ext cx="4179570" cy="4627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150" baseline="0">
                <a:solidFill>
                  <a:schemeClr val="tx1">
                    <a:lumMod val="75000"/>
                    <a:lumOff val="25000"/>
                  </a:schemeClr>
                </a:solidFill>
                <a:latin typeface="+mj-lt"/>
                <a:ea typeface="+mj-ea"/>
                <a:cs typeface="+mj-cs"/>
              </a:defRPr>
            </a:lvl1pPr>
          </a:lstStyle>
          <a:p>
            <a:r>
              <a:rPr lang="de-DE" sz="2000" b="1" dirty="0"/>
              <a:t>Follow </a:t>
            </a:r>
            <a:r>
              <a:rPr lang="de-DE" sz="2000" b="1" dirty="0" err="1"/>
              <a:t>us</a:t>
            </a:r>
            <a:r>
              <a:rPr lang="de-DE" sz="2000" b="1" dirty="0"/>
              <a:t> on social </a:t>
            </a:r>
            <a:r>
              <a:rPr lang="de-DE" sz="2000" b="1" dirty="0" err="1"/>
              <a:t>media</a:t>
            </a:r>
            <a:endParaRPr lang="de-DE" sz="2000" b="1" dirty="0"/>
          </a:p>
        </p:txBody>
      </p:sp>
      <p:pic>
        <p:nvPicPr>
          <p:cNvPr id="10" name="Grafik 9" descr="Ein Bild, das Schwarz, Dunkelheit enthält.&#10;&#10;Automatisch generierte Beschreibung">
            <a:extLst>
              <a:ext uri="{FF2B5EF4-FFF2-40B4-BE49-F238E27FC236}">
                <a16:creationId xmlns:a16="http://schemas.microsoft.com/office/drawing/2014/main" id="{89D5DE29-348A-BE10-B5BD-A8B0C79DA346}"/>
              </a:ext>
            </a:extLst>
          </p:cNvPr>
          <p:cNvPicPr>
            <a:picLocks noChangeAspect="1"/>
          </p:cNvPicPr>
          <p:nvPr/>
        </p:nvPicPr>
        <p:blipFill>
          <a:blip r:embed="rId3"/>
          <a:stretch>
            <a:fillRect/>
          </a:stretch>
        </p:blipFill>
        <p:spPr>
          <a:xfrm>
            <a:off x="4425992" y="4915736"/>
            <a:ext cx="607403" cy="607403"/>
          </a:xfrm>
          <a:prstGeom prst="rect">
            <a:avLst/>
          </a:prstGeom>
        </p:spPr>
      </p:pic>
      <p:pic>
        <p:nvPicPr>
          <p:cNvPr id="12" name="Grafik 11" descr="Ein Bild, das Schwarz, Dunkelheit enthält.&#10;&#10;Automatisch generierte Beschreibung">
            <a:extLst>
              <a:ext uri="{FF2B5EF4-FFF2-40B4-BE49-F238E27FC236}">
                <a16:creationId xmlns:a16="http://schemas.microsoft.com/office/drawing/2014/main" id="{B1AC1F81-85A3-04AA-ED71-50733A3305F1}"/>
              </a:ext>
            </a:extLst>
          </p:cNvPr>
          <p:cNvPicPr>
            <a:picLocks noChangeAspect="1"/>
          </p:cNvPicPr>
          <p:nvPr/>
        </p:nvPicPr>
        <p:blipFill>
          <a:blip r:embed="rId4"/>
          <a:stretch>
            <a:fillRect/>
          </a:stretch>
        </p:blipFill>
        <p:spPr>
          <a:xfrm>
            <a:off x="5403661" y="4915736"/>
            <a:ext cx="607403" cy="607403"/>
          </a:xfrm>
          <a:prstGeom prst="rect">
            <a:avLst/>
          </a:prstGeom>
        </p:spPr>
      </p:pic>
      <p:pic>
        <p:nvPicPr>
          <p:cNvPr id="9" name="Picture 2" descr="Profilfoto von Katarina Zrnic">
            <a:extLst>
              <a:ext uri="{FF2B5EF4-FFF2-40B4-BE49-F238E27FC236}">
                <a16:creationId xmlns:a16="http://schemas.microsoft.com/office/drawing/2014/main" id="{0A383536-4A41-386C-5F91-DEF71B8ABB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43" r="43"/>
          <a:stretch>
            <a:fillRect/>
          </a:stretch>
        </p:blipFill>
        <p:spPr bwMode="auto">
          <a:xfrm>
            <a:off x="777816" y="419516"/>
            <a:ext cx="1844675" cy="18462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Profilfoto von Tibo Arend de Vries">
            <a:extLst>
              <a:ext uri="{FF2B5EF4-FFF2-40B4-BE49-F238E27FC236}">
                <a16:creationId xmlns:a16="http://schemas.microsoft.com/office/drawing/2014/main" id="{486E0792-DB96-6035-1B94-D4ABDA2A8B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3" r="43"/>
          <a:stretch>
            <a:fillRect/>
          </a:stretch>
        </p:blipFill>
        <p:spPr bwMode="auto">
          <a:xfrm>
            <a:off x="776980" y="2381684"/>
            <a:ext cx="1845511" cy="18455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Profilbild">
            <a:extLst>
              <a:ext uri="{FF2B5EF4-FFF2-40B4-BE49-F238E27FC236}">
                <a16:creationId xmlns:a16="http://schemas.microsoft.com/office/drawing/2014/main" id="{0A43957B-1306-086A-49AA-9DD1D632AE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6979" y="4343100"/>
            <a:ext cx="1845511" cy="1845511"/>
          </a:xfrm>
          <a:prstGeom prst="rect">
            <a:avLst/>
          </a:prstGeom>
          <a:noFill/>
          <a:extLst>
            <a:ext uri="{909E8E84-426E-40DD-AFC4-6F175D3DCCD1}">
              <a14:hiddenFill xmlns:a14="http://schemas.microsoft.com/office/drawing/2010/main">
                <a:solidFill>
                  <a:srgbClr val="FFFFFF"/>
                </a:solidFill>
              </a14:hiddenFill>
            </a:ext>
          </a:extLst>
        </p:spPr>
      </p:pic>
      <p:pic>
        <p:nvPicPr>
          <p:cNvPr id="17" name="Grafik 16" descr="Ein Bild, das Schwarz, Dunkelheit enthält.&#10;&#10;Automatisch generierte Beschreibung">
            <a:extLst>
              <a:ext uri="{FF2B5EF4-FFF2-40B4-BE49-F238E27FC236}">
                <a16:creationId xmlns:a16="http://schemas.microsoft.com/office/drawing/2014/main" id="{8056CCEE-497D-402E-8D85-803D4D2C96D3}"/>
              </a:ext>
            </a:extLst>
          </p:cNvPr>
          <p:cNvPicPr>
            <a:picLocks noChangeAspect="1"/>
          </p:cNvPicPr>
          <p:nvPr/>
        </p:nvPicPr>
        <p:blipFill>
          <a:blip r:embed="rId8"/>
          <a:stretch>
            <a:fillRect/>
          </a:stretch>
        </p:blipFill>
        <p:spPr>
          <a:xfrm>
            <a:off x="6381330" y="4915736"/>
            <a:ext cx="607403" cy="607403"/>
          </a:xfrm>
          <a:prstGeom prst="rect">
            <a:avLst/>
          </a:prstGeom>
        </p:spPr>
      </p:pic>
      <p:pic>
        <p:nvPicPr>
          <p:cNvPr id="19" name="Grafik 18" descr="Ein Bild, das Schwarz, Dunkelheit enthält.&#10;&#10;Automatisch generierte Beschreibung">
            <a:extLst>
              <a:ext uri="{FF2B5EF4-FFF2-40B4-BE49-F238E27FC236}">
                <a16:creationId xmlns:a16="http://schemas.microsoft.com/office/drawing/2014/main" id="{29401D7E-330B-A914-F226-777091AF7EFD}"/>
              </a:ext>
            </a:extLst>
          </p:cNvPr>
          <p:cNvPicPr>
            <a:picLocks noChangeAspect="1"/>
          </p:cNvPicPr>
          <p:nvPr/>
        </p:nvPicPr>
        <p:blipFill>
          <a:blip r:embed="rId9"/>
          <a:stretch>
            <a:fillRect/>
          </a:stretch>
        </p:blipFill>
        <p:spPr>
          <a:xfrm>
            <a:off x="7358999" y="4915735"/>
            <a:ext cx="607404" cy="607404"/>
          </a:xfrm>
          <a:prstGeom prst="rect">
            <a:avLst/>
          </a:prstGeom>
        </p:spPr>
      </p:pic>
      <p:pic>
        <p:nvPicPr>
          <p:cNvPr id="20" name="Grafik 19" descr="Ein Bild, das Schrift, Grafiken, Kreis, weiß enthält.&#10;&#10;Automatisch generierte Beschreibung">
            <a:extLst>
              <a:ext uri="{FF2B5EF4-FFF2-40B4-BE49-F238E27FC236}">
                <a16:creationId xmlns:a16="http://schemas.microsoft.com/office/drawing/2014/main" id="{C72FE2E1-44EF-83FE-4C0C-E4A6C142B09B}"/>
              </a:ext>
            </a:extLst>
          </p:cNvPr>
          <p:cNvPicPr>
            <a:picLocks noChangeAspect="1"/>
          </p:cNvPicPr>
          <p:nvPr/>
        </p:nvPicPr>
        <p:blipFill>
          <a:blip r:embed="rId10"/>
          <a:stretch>
            <a:fillRect/>
          </a:stretch>
        </p:blipFill>
        <p:spPr>
          <a:xfrm>
            <a:off x="8788857" y="0"/>
            <a:ext cx="3403143" cy="3403143"/>
          </a:xfrm>
          <a:prstGeom prst="rect">
            <a:avLst/>
          </a:prstGeom>
        </p:spPr>
      </p:pic>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6_TF56180624_Win32" id="{AADAF5FC-F054-4702-9975-8306FA50864C}" vid="{E63F7C20-6624-42A5-8F8C-D0F0877C157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Minimalistische helle Verkaufspräsentation</Template>
  <TotalTime>0</TotalTime>
  <Words>876</Words>
  <Application>Microsoft Office PowerPoint</Application>
  <PresentationFormat>Breitbild</PresentationFormat>
  <Paragraphs>329</Paragraphs>
  <Slides>23</Slides>
  <Notes>23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23</vt:i4>
      </vt:variant>
    </vt:vector>
  </HeadingPairs>
  <TitlesOfParts>
    <vt:vector size="27" baseType="lpstr">
      <vt:lpstr>Arial</vt:lpstr>
      <vt:lpstr>Calibri</vt:lpstr>
      <vt:lpstr>Tenorite</vt:lpstr>
      <vt:lpstr>Monoline</vt:lpstr>
      <vt:lpstr>Videobewerbungen</vt:lpstr>
      <vt:lpstr>Über uns</vt:lpstr>
      <vt:lpstr>Lernziele</vt:lpstr>
      <vt:lpstr>Was gefällt euch an den bars, in die ihr gerne geht ?</vt:lpstr>
      <vt:lpstr>Sober lane d4</vt:lpstr>
      <vt:lpstr>Jetzt seid ihr dran!</vt:lpstr>
      <vt:lpstr>Besonderheiten</vt:lpstr>
      <vt:lpstr>Abschluss</vt:lpstr>
      <vt:lpstr>VIELEN DANK</vt:lpstr>
      <vt:lpstr>FINANZIERUNG</vt:lpstr>
      <vt:lpstr>LÖSUNG</vt:lpstr>
      <vt:lpstr>PROBLEM</vt:lpstr>
      <vt:lpstr>PRODUKTÜBERSICHT</vt:lpstr>
      <vt:lpstr>ÜBERSICHT ÜBER DAS UNTERNEHMEN</vt:lpstr>
      <vt:lpstr>Sober lane d4</vt:lpstr>
      <vt:lpstr>UNSERE KONKURRENZ</vt:lpstr>
      <vt:lpstr>Unsere Konkurrenz  </vt:lpstr>
      <vt:lpstr>Wachstumsstrategie</vt:lpstr>
      <vt:lpstr>ENTWICKLUNG</vt:lpstr>
      <vt:lpstr>2-JAHRES-AKTIONSPLAN</vt:lpstr>
      <vt:lpstr>FINANZDATEN</vt:lpstr>
      <vt:lpstr>DAS TEAM IN PERSON  </vt:lpstr>
      <vt:lpstr>ZUSAMMENFASSUNG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Stefanie Eickelpasch</dc:creator>
  <cp:lastModifiedBy>Tibo de Vries</cp:lastModifiedBy>
  <cp:revision>6</cp:revision>
  <dcterms:created xsi:type="dcterms:W3CDTF">2024-11-12T07:29:33Z</dcterms:created>
  <dcterms:modified xsi:type="dcterms:W3CDTF">2024-11-25T21:35:13Z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