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5_67A05898.xml" ContentType="application/vnd.ms-powerpoint.comments+xml"/>
  <Override PartName="/ppt/notesSlides/notesSlide8.xml" ContentType="application/vnd.openxmlformats-officedocument.presentationml.notesSlide+xml"/>
  <Override PartName="/ppt/comments/modernComment_130_11154CA1.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C_F775D4AC.xml" ContentType="application/vnd.ms-powerpoint.comments+xml"/>
  <Override PartName="/ppt/comments/modernComment_131_8959EC34.xml" ContentType="application/vnd.ms-powerpoint.comments+xml"/>
  <Override PartName="/ppt/comments/modernComment_137_A038E124.xml" ContentType="application/vnd.ms-powerpoint.comments+xml"/>
  <Override PartName="/ppt/comments/modernComment_132_6B5E85F8.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8"/>
  </p:notesMasterIdLst>
  <p:handoutMasterIdLst>
    <p:handoutMasterId r:id="rId39"/>
  </p:handoutMasterIdLst>
  <p:sldIdLst>
    <p:sldId id="295" r:id="rId5"/>
    <p:sldId id="282" r:id="rId6"/>
    <p:sldId id="298" r:id="rId7"/>
    <p:sldId id="299" r:id="rId8"/>
    <p:sldId id="302" r:id="rId9"/>
    <p:sldId id="262" r:id="rId10"/>
    <p:sldId id="300" r:id="rId11"/>
    <p:sldId id="261" r:id="rId12"/>
    <p:sldId id="303" r:id="rId13"/>
    <p:sldId id="304" r:id="rId14"/>
    <p:sldId id="266" r:id="rId15"/>
    <p:sldId id="268" r:id="rId16"/>
    <p:sldId id="305" r:id="rId17"/>
    <p:sldId id="307" r:id="rId18"/>
    <p:sldId id="308" r:id="rId19"/>
    <p:sldId id="309" r:id="rId20"/>
    <p:sldId id="310" r:id="rId21"/>
    <p:sldId id="311" r:id="rId22"/>
    <p:sldId id="306" r:id="rId23"/>
    <p:sldId id="276" r:id="rId24"/>
    <p:sldId id="290" r:id="rId25"/>
    <p:sldId id="297" r:id="rId26"/>
    <p:sldId id="301" r:id="rId27"/>
    <p:sldId id="289" r:id="rId28"/>
    <p:sldId id="258" r:id="rId29"/>
    <p:sldId id="278" r:id="rId30"/>
    <p:sldId id="280" r:id="rId31"/>
    <p:sldId id="270" r:id="rId32"/>
    <p:sldId id="293" r:id="rId33"/>
    <p:sldId id="294" r:id="rId34"/>
    <p:sldId id="260" r:id="rId35"/>
    <p:sldId id="283" r:id="rId36"/>
    <p:sldId id="275" r:id="rId3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ing Mitarbeitergespräch" id="{8F529A5D-35FB-4F75-986C-3AA0FB1698D7}">
          <p14:sldIdLst>
            <p14:sldId id="295"/>
            <p14:sldId id="282"/>
            <p14:sldId id="298"/>
            <p14:sldId id="299"/>
            <p14:sldId id="302"/>
            <p14:sldId id="262"/>
            <p14:sldId id="300"/>
            <p14:sldId id="261"/>
            <p14:sldId id="303"/>
            <p14:sldId id="304"/>
            <p14:sldId id="266"/>
            <p14:sldId id="268"/>
            <p14:sldId id="305"/>
            <p14:sldId id="307"/>
            <p14:sldId id="308"/>
            <p14:sldId id="309"/>
            <p14:sldId id="310"/>
            <p14:sldId id="311"/>
            <p14:sldId id="306"/>
            <p14:sldId id="276"/>
          </p14:sldIdLst>
        </p14:section>
        <p14:section name="Vorlage" id="{6D1935EF-B44E-4CDD-B2CA-46ECC7CDB6DB}">
          <p14:sldIdLst>
            <p14:sldId id="290"/>
            <p14:sldId id="297"/>
            <p14:sldId id="301"/>
            <p14:sldId id="289"/>
            <p14:sldId id="258"/>
            <p14:sldId id="278"/>
            <p14:sldId id="280"/>
            <p14:sldId id="270"/>
            <p14:sldId id="293"/>
            <p14:sldId id="294"/>
            <p14:sldId id="260"/>
            <p14:sldId id="283"/>
            <p14:sldId id="275"/>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324621CA-C34F-5982-D47C-9C3563A94CB3}" name="Tibo de Vries" initials="Td" userId="1ca892587972e1e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3"/>
    <a:srgbClr val="F292D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 "€"</c:formatCode>
                <c:ptCount val="4"/>
                <c:pt idx="0">
                  <c:v>10000</c:v>
                </c:pt>
                <c:pt idx="1">
                  <c:v>20000</c:v>
                </c:pt>
                <c:pt idx="2">
                  <c:v>30000</c:v>
                </c:pt>
                <c:pt idx="3">
                  <c:v>40000</c:v>
                </c:pt>
              </c:numCache>
            </c:numRef>
          </c:val>
          <c:extLst>
            <c:ext xmlns:c16="http://schemas.microsoft.com/office/drawing/2014/chart" uri="{C3380CC4-5D6E-409C-BE32-E72D297353CC}">
              <c16:uniqueId val="{00000000-C848-4E48-ABB1-DDFB089F9479}"/>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5_67A05898.xml><?xml version="1.0" encoding="utf-8"?>
<p188:cmLst xmlns:a="http://schemas.openxmlformats.org/drawingml/2006/main" xmlns:r="http://schemas.openxmlformats.org/officeDocument/2006/relationships" xmlns:p188="http://schemas.microsoft.com/office/powerpoint/2018/8/main">
  <p188:cm id="{7BCAE613-9E48-4FDE-BB59-1585132ECD89}" authorId="{324621CA-C34F-5982-D47C-9C3563A94CB3}" created="2024-11-26T12:06:31.427">
    <ac:txMkLst xmlns:ac="http://schemas.microsoft.com/office/drawing/2013/main/command">
      <pc:docMk xmlns:pc="http://schemas.microsoft.com/office/powerpoint/2013/main/command"/>
      <pc:sldMk xmlns:pc="http://schemas.microsoft.com/office/powerpoint/2013/main/command" cId="1738561688" sldId="261"/>
      <ac:spMk id="6" creationId="{5C594564-4FC6-401A-8586-44735EE819EC}"/>
      <ac:txMk cp="0" len="41">
        <ac:context len="42" hash="427875351"/>
      </ac:txMk>
    </ac:txMkLst>
    <p188:pos x="2028825" y="157161"/>
    <p188:txBody>
      <a:bodyPr/>
      <a:lstStyle/>
      <a:p>
        <a:r>
          <a:rPr lang="de-DE"/>
          <a:t>Umständliche formulierung</a:t>
        </a:r>
      </a:p>
    </p188:txBody>
  </p188:cm>
  <p188:cm id="{5271CB44-24FB-4F4C-AF46-FC611E0F225E}" authorId="{324621CA-C34F-5982-D47C-9C3563A94CB3}" created="2024-11-26T12:17:34.879">
    <ac:txMkLst xmlns:ac="http://schemas.microsoft.com/office/drawing/2013/main/command">
      <pc:docMk xmlns:pc="http://schemas.microsoft.com/office/powerpoint/2013/main/command"/>
      <pc:sldMk xmlns:pc="http://schemas.microsoft.com/office/powerpoint/2013/main/command" cId="1738561688" sldId="261"/>
      <ac:spMk id="10" creationId="{02D305EF-9A88-496B-BFC1-D589A01EE381}"/>
      <ac:txMk cp="40" len="21">
        <ac:context len="119" hash="2740219971"/>
      </ac:txMk>
    </ac:txMkLst>
    <p188:pos x="5311871" y="271445"/>
    <p188:txBody>
      <a:bodyPr/>
      <a:lstStyle/>
      <a:p>
        <a:r>
          <a:rPr lang="de-DE"/>
          <a:t>Quelle</a:t>
        </a:r>
      </a:p>
    </p188:txBody>
  </p188:cm>
</p188:cmLst>
</file>

<file path=ppt/comments/modernComment_10C_F775D4AC.xml><?xml version="1.0" encoding="utf-8"?>
<p188:cmLst xmlns:a="http://schemas.openxmlformats.org/drawingml/2006/main" xmlns:r="http://schemas.openxmlformats.org/officeDocument/2006/relationships" xmlns:p188="http://schemas.microsoft.com/office/powerpoint/2018/8/main">
  <p188:cm id="{63356B3D-DD82-4B95-8D9F-1C98B1B9811D}" authorId="{324621CA-C34F-5982-D47C-9C3563A94CB3}" created="2024-11-26T12:53:29.286">
    <ac:txMkLst xmlns:ac="http://schemas.microsoft.com/office/drawing/2013/main/command">
      <pc:docMk xmlns:pc="http://schemas.microsoft.com/office/powerpoint/2013/main/command"/>
      <pc:sldMk xmlns:pc="http://schemas.microsoft.com/office/powerpoint/2013/main/command" cId="4151694508" sldId="268"/>
      <ac:spMk id="4" creationId="{FAD2AE59-5630-4D5C-83A9-4CDEF4D7DCFB}"/>
      <ac:txMk cp="0" len="35">
        <ac:context len="36" hash="2612570376"/>
      </ac:txMk>
    </ac:txMkLst>
    <p188:pos x="4105275" y="507998"/>
    <p188:replyLst>
      <p188:reply id="{8A3DBE38-4133-47BB-A9B0-C5AFD85B6738}" authorId="{324621CA-C34F-5982-D47C-9C3563A94CB3}" created="2024-11-26T12:53:35.238">
        <p188:txBody>
          <a:bodyPr/>
          <a:lstStyle/>
          <a:p>
            <a:r>
              <a:rPr lang="de-DE"/>
              <a:t>S327
</a:t>
            </a:r>
          </a:p>
        </p188:txBody>
      </p188:reply>
    </p188:replyLst>
    <p188:txBody>
      <a:bodyPr/>
      <a:lstStyle/>
      <a:p>
        <a:r>
          <a:rPr lang="de-DE"/>
          <a:t>Quelle „Digitale Unternehmensführung“
</a:t>
        </a:r>
      </a:p>
    </p188:txBody>
  </p188:cm>
</p188:cmLst>
</file>

<file path=ppt/comments/modernComment_130_11154CA1.xml><?xml version="1.0" encoding="utf-8"?>
<p188:cmLst xmlns:a="http://schemas.openxmlformats.org/drawingml/2006/main" xmlns:r="http://schemas.openxmlformats.org/officeDocument/2006/relationships" xmlns:p188="http://schemas.microsoft.com/office/powerpoint/2018/8/main">
  <p188:cm id="{D435537F-C52F-455D-9A5C-99434611662C}" authorId="{324621CA-C34F-5982-D47C-9C3563A94CB3}" created="2024-11-26T12:33:36.396">
    <ac:txMkLst xmlns:ac="http://schemas.microsoft.com/office/drawing/2013/main/command">
      <pc:docMk xmlns:pc="http://schemas.microsoft.com/office/powerpoint/2013/main/command"/>
      <pc:sldMk xmlns:pc="http://schemas.microsoft.com/office/powerpoint/2013/main/command" cId="286608545" sldId="304"/>
      <ac:spMk id="14" creationId="{F393D754-07EE-E176-5CFA-C3C73FAEC3BE}"/>
      <ac:txMk cp="0" len="50">
        <ac:context len="51" hash="1343271050"/>
      </ac:txMk>
    </ac:txMkLst>
    <p188:pos x="3395770" y="269492"/>
    <p188:txBody>
      <a:bodyPr/>
      <a:lstStyle/>
      <a:p>
        <a:r>
          <a:rPr lang="de-DE"/>
          <a:t>Quelle Derous</a:t>
        </a:r>
      </a:p>
    </p188:txBody>
  </p188:cm>
</p188:cmLst>
</file>

<file path=ppt/comments/modernComment_131_8959EC34.xml><?xml version="1.0" encoding="utf-8"?>
<p188:cmLst xmlns:a="http://schemas.openxmlformats.org/drawingml/2006/main" xmlns:r="http://schemas.openxmlformats.org/officeDocument/2006/relationships" xmlns:p188="http://schemas.microsoft.com/office/powerpoint/2018/8/main">
  <p188:cm id="{AF158887-3E8E-4B94-9D9C-19D43C736E76}" authorId="{324621CA-C34F-5982-D47C-9C3563A94CB3}" created="2024-11-26T13:24:02.623">
    <ac:txMkLst xmlns:ac="http://schemas.microsoft.com/office/drawing/2013/main/command">
      <pc:docMk xmlns:pc="http://schemas.microsoft.com/office/powerpoint/2013/main/command"/>
      <pc:sldMk xmlns:pc="http://schemas.microsoft.com/office/powerpoint/2013/main/command" cId="2304371764" sldId="305"/>
      <ac:spMk id="20" creationId="{B2B64D6D-5134-F651-9E27-66A11EFFABC8}"/>
      <ac:txMk cp="0" len="116">
        <ac:context len="117" hash="3857180288"/>
      </ac:txMk>
    </ac:txMkLst>
    <p188:pos x="4601588" y="267185"/>
    <p188:txBody>
      <a:bodyPr/>
      <a:lstStyle/>
      <a:p>
        <a:r>
          <a:rPr lang="de-DE"/>
          <a:t>Unsauber formuliert</a:t>
        </a:r>
      </a:p>
    </p188:txBody>
  </p188:cm>
</p188:cmLst>
</file>

<file path=ppt/comments/modernComment_132_6B5E85F8.xml><?xml version="1.0" encoding="utf-8"?>
<p188:cmLst xmlns:a="http://schemas.openxmlformats.org/drawingml/2006/main" xmlns:r="http://schemas.openxmlformats.org/officeDocument/2006/relationships" xmlns:p188="http://schemas.microsoft.com/office/powerpoint/2018/8/main">
  <p188:cm id="{2D167B3F-F9C4-4CA6-BB6B-10EE631A9C31}" authorId="{324621CA-C34F-5982-D47C-9C3563A94CB3}" created="2024-11-26T13:09:23.477">
    <ac:txMkLst xmlns:ac="http://schemas.microsoft.com/office/drawing/2013/main/command">
      <pc:docMk xmlns:pc="http://schemas.microsoft.com/office/powerpoint/2013/main/command"/>
      <pc:sldMk xmlns:pc="http://schemas.microsoft.com/office/powerpoint/2013/main/command" cId="1801356792" sldId="306"/>
      <ac:spMk id="14" creationId="{0F83D488-507F-2E02-777D-FB1F4EB492D1}"/>
      <ac:txMk cp="0" len="79">
        <ac:context len="80" hash="3207036397"/>
      </ac:txMk>
    </ac:txMkLst>
    <p188:pos x="8153400" y="317498"/>
    <p188:txBody>
      <a:bodyPr/>
      <a:lstStyle/>
      <a:p>
        <a:r>
          <a:rPr lang="de-DE"/>
          <a:t>Wissensabfrage</a:t>
        </a:r>
      </a:p>
    </p188:txBody>
  </p188:cm>
</p188:cmLst>
</file>

<file path=ppt/comments/modernComment_137_A038E124.xml><?xml version="1.0" encoding="utf-8"?>
<p188:cmLst xmlns:a="http://schemas.openxmlformats.org/drawingml/2006/main" xmlns:r="http://schemas.openxmlformats.org/officeDocument/2006/relationships" xmlns:p188="http://schemas.microsoft.com/office/powerpoint/2018/8/main">
  <p188:cm id="{1A60CAF1-5ED3-4E39-BEB1-84990092C0E2}" authorId="{324621CA-C34F-5982-D47C-9C3563A94CB3}" created="2024-11-26T13:46:34.728">
    <ac:txMkLst xmlns:ac="http://schemas.microsoft.com/office/drawing/2013/main/command">
      <pc:docMk xmlns:pc="http://schemas.microsoft.com/office/powerpoint/2013/main/command"/>
      <pc:sldMk xmlns:pc="http://schemas.microsoft.com/office/powerpoint/2013/main/command" cId="2688082212" sldId="311"/>
      <ac:spMk id="12" creationId="{51093F18-D38E-A938-8BAD-ACEB012377EE}"/>
      <ac:txMk cp="0" len="5">
        <ac:context len="6" hash="2859014347"/>
      </ac:txMk>
    </ac:txMkLst>
    <p188:pos x="1066801" y="1122680"/>
    <p188:txBody>
      <a:bodyPr/>
      <a:lstStyle/>
      <a:p>
        <a:r>
          <a:rPr lang="de-DE"/>
          <a:t>Vor oder nach letzte Wissensabfrage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5A4BAD4-14F2-4D4A-BAC1-A644C6A8B8B8}" type="datetime1">
              <a:rPr lang="de-DE" smtClean="0"/>
              <a:t>26.11.2024</a:t>
            </a:fld>
            <a:endParaRPr lang="de-DE"/>
          </a:p>
        </p:txBody>
      </p:sp>
      <p:sp>
        <p:nvSpPr>
          <p:cNvPr id="4" name="Fußzeilenplatzhalt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de-DE" smtClean="0"/>
              <a:t>‹Nr.›</a:t>
            </a:fld>
            <a:endParaRPr lang="de-DE"/>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F6048-6F8A-4683-A7AB-9FF3D1DE1A65}" type="datetime1">
              <a:rPr lang="de-DE" smtClean="0"/>
              <a:pPr/>
              <a:t>26.11.2024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de-DE" noProof="0" smtClean="0"/>
              <a:t>‹Nr.›</a:t>
            </a:fld>
            <a:endParaRPr lang="de-DE"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C2AB3-9C23-E7C3-84DE-00034390949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4DA7E0-F498-B041-9D31-3BA8084A1CD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57418D-CE43-2EAD-1816-21D61D857FC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10B69C2A-E33D-2791-C687-98A937087922}"/>
              </a:ext>
            </a:extLst>
          </p:cNvPr>
          <p:cNvSpPr>
            <a:spLocks noGrp="1"/>
          </p:cNvSpPr>
          <p:nvPr>
            <p:ph type="sldNum" sz="quarter" idx="5"/>
          </p:nvPr>
        </p:nvSpPr>
        <p:spPr/>
        <p:txBody>
          <a:bodyPr/>
          <a:lstStyle/>
          <a:p>
            <a:pPr rtl="0"/>
            <a:fld id="{D4B9A9E5-4F7F-4A7D-9DE1-899232329269}" type="slidenum">
              <a:rPr lang="de-DE" smtClean="0"/>
              <a:t>1</a:t>
            </a:fld>
            <a:endParaRPr lang="de-DE"/>
          </a:p>
        </p:txBody>
      </p:sp>
    </p:spTree>
    <p:extLst>
      <p:ext uri="{BB962C8B-B14F-4D97-AF65-F5344CB8AC3E}">
        <p14:creationId xmlns:p14="http://schemas.microsoft.com/office/powerpoint/2010/main" val="216677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4B9A9E5-4F7F-4A7D-9DE1-899232329269}" type="slidenum">
              <a:rPr lang="de-DE" smtClean="0"/>
              <a:t>12</a:t>
            </a:fld>
            <a:endParaRPr lang="de-DE" dirty="0"/>
          </a:p>
        </p:txBody>
      </p:sp>
    </p:spTree>
    <p:extLst>
      <p:ext uri="{BB962C8B-B14F-4D97-AF65-F5344CB8AC3E}">
        <p14:creationId xmlns:p14="http://schemas.microsoft.com/office/powerpoint/2010/main" val="157018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B9A9E5-4F7F-4A7D-9DE1-899232329269}" type="slidenum">
              <a:rPr lang="de-DE" smtClean="0"/>
              <a:t>20</a:t>
            </a:fld>
            <a:endParaRPr lang="de-DE"/>
          </a:p>
        </p:txBody>
      </p:sp>
    </p:spTree>
    <p:extLst>
      <p:ext uri="{BB962C8B-B14F-4D97-AF65-F5344CB8AC3E}">
        <p14:creationId xmlns:p14="http://schemas.microsoft.com/office/powerpoint/2010/main" val="17032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21</a:t>
            </a:fld>
            <a:endParaRPr lang="de-DE"/>
          </a:p>
        </p:txBody>
      </p:sp>
    </p:spTree>
    <p:extLst>
      <p:ext uri="{BB962C8B-B14F-4D97-AF65-F5344CB8AC3E}">
        <p14:creationId xmlns:p14="http://schemas.microsoft.com/office/powerpoint/2010/main" val="41899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DB4BA-82A2-4E53-E29C-7F463B437E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0290AD-FB65-D89F-7027-ACFEAAF5AE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D7434C-5EDC-E3BA-74C9-813C5E53B7A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F86EA1A-A575-6E5D-7658-7835A98ED7AD}"/>
              </a:ext>
            </a:extLst>
          </p:cNvPr>
          <p:cNvSpPr>
            <a:spLocks noGrp="1"/>
          </p:cNvSpPr>
          <p:nvPr>
            <p:ph type="sldNum" sz="quarter" idx="5"/>
          </p:nvPr>
        </p:nvSpPr>
        <p:spPr/>
        <p:txBody>
          <a:bodyPr/>
          <a:lstStyle/>
          <a:p>
            <a:pPr rtl="0"/>
            <a:fld id="{D4B9A9E5-4F7F-4A7D-9DE1-899232329269}" type="slidenum">
              <a:rPr lang="de-DE" smtClean="0"/>
              <a:t>22</a:t>
            </a:fld>
            <a:endParaRPr lang="de-DE"/>
          </a:p>
        </p:txBody>
      </p:sp>
    </p:spTree>
    <p:extLst>
      <p:ext uri="{BB962C8B-B14F-4D97-AF65-F5344CB8AC3E}">
        <p14:creationId xmlns:p14="http://schemas.microsoft.com/office/powerpoint/2010/main" val="94284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558A-66E4-CC0C-A29B-CD6F9534865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44D8F5C-8FDA-93F1-DED9-4F59FFE1907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A41BC-0DCB-7B7A-5BDF-5166FB8B513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A6C15048-AB42-EA60-EC18-513A0810FDA2}"/>
              </a:ext>
            </a:extLst>
          </p:cNvPr>
          <p:cNvSpPr>
            <a:spLocks noGrp="1"/>
          </p:cNvSpPr>
          <p:nvPr>
            <p:ph type="sldNum" sz="quarter" idx="5"/>
          </p:nvPr>
        </p:nvSpPr>
        <p:spPr/>
        <p:txBody>
          <a:bodyPr/>
          <a:lstStyle/>
          <a:p>
            <a:pPr rtl="0"/>
            <a:fld id="{D4B9A9E5-4F7F-4A7D-9DE1-899232329269}" type="slidenum">
              <a:rPr lang="de-DE" smtClean="0"/>
              <a:t>23</a:t>
            </a:fld>
            <a:endParaRPr lang="de-DE"/>
          </a:p>
        </p:txBody>
      </p:sp>
    </p:spTree>
    <p:extLst>
      <p:ext uri="{BB962C8B-B14F-4D97-AF65-F5344CB8AC3E}">
        <p14:creationId xmlns:p14="http://schemas.microsoft.com/office/powerpoint/2010/main" val="212434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24</a:t>
            </a:fld>
            <a:endParaRPr lang="de-DE"/>
          </a:p>
        </p:txBody>
      </p:sp>
    </p:spTree>
    <p:extLst>
      <p:ext uri="{BB962C8B-B14F-4D97-AF65-F5344CB8AC3E}">
        <p14:creationId xmlns:p14="http://schemas.microsoft.com/office/powerpoint/2010/main" val="1588072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25</a:t>
            </a:fld>
            <a:endParaRPr lang="de-DE"/>
          </a:p>
        </p:txBody>
      </p:sp>
    </p:spTree>
    <p:extLst>
      <p:ext uri="{BB962C8B-B14F-4D97-AF65-F5344CB8AC3E}">
        <p14:creationId xmlns:p14="http://schemas.microsoft.com/office/powerpoint/2010/main" val="1015287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4B9A9E5-4F7F-4A7D-9DE1-899232329269}" type="slidenum">
              <a:rPr lang="de-DE" smtClean="0"/>
              <a:t>26</a:t>
            </a:fld>
            <a:endParaRPr lang="de-DE" dirty="0"/>
          </a:p>
        </p:txBody>
      </p:sp>
    </p:spTree>
    <p:extLst>
      <p:ext uri="{BB962C8B-B14F-4D97-AF65-F5344CB8AC3E}">
        <p14:creationId xmlns:p14="http://schemas.microsoft.com/office/powerpoint/2010/main" val="772062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27</a:t>
            </a:fld>
            <a:endParaRPr lang="de-DE"/>
          </a:p>
        </p:txBody>
      </p:sp>
    </p:spTree>
    <p:extLst>
      <p:ext uri="{BB962C8B-B14F-4D97-AF65-F5344CB8AC3E}">
        <p14:creationId xmlns:p14="http://schemas.microsoft.com/office/powerpoint/2010/main" val="1345643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28</a:t>
            </a:fld>
            <a:endParaRPr lang="de-DE"/>
          </a:p>
        </p:txBody>
      </p:sp>
    </p:spTree>
    <p:extLst>
      <p:ext uri="{BB962C8B-B14F-4D97-AF65-F5344CB8AC3E}">
        <p14:creationId xmlns:p14="http://schemas.microsoft.com/office/powerpoint/2010/main" val="131104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a:t>
            </a:fld>
            <a:endParaRPr lang="de-DE"/>
          </a:p>
        </p:txBody>
      </p:sp>
    </p:spTree>
    <p:extLst>
      <p:ext uri="{BB962C8B-B14F-4D97-AF65-F5344CB8AC3E}">
        <p14:creationId xmlns:p14="http://schemas.microsoft.com/office/powerpoint/2010/main" val="143563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29</a:t>
            </a:fld>
            <a:endParaRPr lang="de-DE"/>
          </a:p>
        </p:txBody>
      </p:sp>
    </p:spTree>
    <p:extLst>
      <p:ext uri="{BB962C8B-B14F-4D97-AF65-F5344CB8AC3E}">
        <p14:creationId xmlns:p14="http://schemas.microsoft.com/office/powerpoint/2010/main" val="2614171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30</a:t>
            </a:fld>
            <a:endParaRPr lang="de-DE"/>
          </a:p>
        </p:txBody>
      </p:sp>
    </p:spTree>
    <p:extLst>
      <p:ext uri="{BB962C8B-B14F-4D97-AF65-F5344CB8AC3E}">
        <p14:creationId xmlns:p14="http://schemas.microsoft.com/office/powerpoint/2010/main" val="2012677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31</a:t>
            </a:fld>
            <a:endParaRPr lang="de-DE"/>
          </a:p>
        </p:txBody>
      </p:sp>
    </p:spTree>
    <p:extLst>
      <p:ext uri="{BB962C8B-B14F-4D97-AF65-F5344CB8AC3E}">
        <p14:creationId xmlns:p14="http://schemas.microsoft.com/office/powerpoint/2010/main" val="4104239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32</a:t>
            </a:fld>
            <a:endParaRPr lang="de-DE"/>
          </a:p>
        </p:txBody>
      </p:sp>
    </p:spTree>
    <p:extLst>
      <p:ext uri="{BB962C8B-B14F-4D97-AF65-F5344CB8AC3E}">
        <p14:creationId xmlns:p14="http://schemas.microsoft.com/office/powerpoint/2010/main" val="3552142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33</a:t>
            </a:fld>
            <a:endParaRPr lang="de-DE"/>
          </a:p>
        </p:txBody>
      </p:sp>
    </p:spTree>
    <p:extLst>
      <p:ext uri="{BB962C8B-B14F-4D97-AF65-F5344CB8AC3E}">
        <p14:creationId xmlns:p14="http://schemas.microsoft.com/office/powerpoint/2010/main" val="43042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BED3F-4E1C-3C35-02A0-CEB932DAFBE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A28493D-EA57-B3AE-482A-BCC5CE6FEA9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713FB-000A-D502-CC1C-F303C8758CE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F1FA0A1-9364-47B8-E04F-C27E09F7C13D}"/>
              </a:ext>
            </a:extLst>
          </p:cNvPr>
          <p:cNvSpPr>
            <a:spLocks noGrp="1"/>
          </p:cNvSpPr>
          <p:nvPr>
            <p:ph type="sldNum" sz="quarter" idx="5"/>
          </p:nvPr>
        </p:nvSpPr>
        <p:spPr/>
        <p:txBody>
          <a:bodyPr/>
          <a:lstStyle/>
          <a:p>
            <a:pPr rtl="0"/>
            <a:fld id="{D4B9A9E5-4F7F-4A7D-9DE1-899232329269}" type="slidenum">
              <a:rPr lang="de-DE" smtClean="0"/>
              <a:t>3</a:t>
            </a:fld>
            <a:endParaRPr lang="de-DE"/>
          </a:p>
        </p:txBody>
      </p:sp>
    </p:spTree>
    <p:extLst>
      <p:ext uri="{BB962C8B-B14F-4D97-AF65-F5344CB8AC3E}">
        <p14:creationId xmlns:p14="http://schemas.microsoft.com/office/powerpoint/2010/main" val="221197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A738-068C-92EC-5CEC-A7C9787FA4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1872A5B-097F-2F60-D64E-4631529853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B5C443-C13A-03E8-38A0-213B5E30179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071CAC-CA55-26AB-A687-C503867992E5}"/>
              </a:ext>
            </a:extLst>
          </p:cNvPr>
          <p:cNvSpPr>
            <a:spLocks noGrp="1"/>
          </p:cNvSpPr>
          <p:nvPr>
            <p:ph type="sldNum" sz="quarter" idx="5"/>
          </p:nvPr>
        </p:nvSpPr>
        <p:spPr/>
        <p:txBody>
          <a:bodyPr/>
          <a:lstStyle/>
          <a:p>
            <a:pPr rtl="0"/>
            <a:fld id="{D4B9A9E5-4F7F-4A7D-9DE1-899232329269}" type="slidenum">
              <a:rPr lang="de-DE" smtClean="0"/>
              <a:t>4</a:t>
            </a:fld>
            <a:endParaRPr lang="de-DE" dirty="0"/>
          </a:p>
        </p:txBody>
      </p:sp>
    </p:spTree>
    <p:extLst>
      <p:ext uri="{BB962C8B-B14F-4D97-AF65-F5344CB8AC3E}">
        <p14:creationId xmlns:p14="http://schemas.microsoft.com/office/powerpoint/2010/main" val="156107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6</a:t>
            </a:fld>
            <a:endParaRPr lang="de-DE"/>
          </a:p>
        </p:txBody>
      </p:sp>
    </p:spTree>
    <p:extLst>
      <p:ext uri="{BB962C8B-B14F-4D97-AF65-F5344CB8AC3E}">
        <p14:creationId xmlns:p14="http://schemas.microsoft.com/office/powerpoint/2010/main" val="1362879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577A-EE6A-A136-4A62-37CD22067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4E5C796-80E7-418C-6B53-D29EE0C5701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21F7067-0D24-A69B-B008-5158611E3C0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B32FFE0-4BFF-BA98-A05C-15BAA08EC468}"/>
              </a:ext>
            </a:extLst>
          </p:cNvPr>
          <p:cNvSpPr>
            <a:spLocks noGrp="1"/>
          </p:cNvSpPr>
          <p:nvPr>
            <p:ph type="sldNum" sz="quarter" idx="5"/>
          </p:nvPr>
        </p:nvSpPr>
        <p:spPr/>
        <p:txBody>
          <a:bodyPr/>
          <a:lstStyle/>
          <a:p>
            <a:pPr rtl="0"/>
            <a:fld id="{D4B9A9E5-4F7F-4A7D-9DE1-899232329269}" type="slidenum">
              <a:rPr lang="de-DE" smtClean="0"/>
              <a:t>7</a:t>
            </a:fld>
            <a:endParaRPr lang="de-DE"/>
          </a:p>
        </p:txBody>
      </p:sp>
    </p:spTree>
    <p:extLst>
      <p:ext uri="{BB962C8B-B14F-4D97-AF65-F5344CB8AC3E}">
        <p14:creationId xmlns:p14="http://schemas.microsoft.com/office/powerpoint/2010/main" val="269716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8</a:t>
            </a:fld>
            <a:endParaRPr lang="de-DE"/>
          </a:p>
        </p:txBody>
      </p:sp>
    </p:spTree>
    <p:extLst>
      <p:ext uri="{BB962C8B-B14F-4D97-AF65-F5344CB8AC3E}">
        <p14:creationId xmlns:p14="http://schemas.microsoft.com/office/powerpoint/2010/main" val="342134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F5417-4BB3-8DF4-A62F-1F633927CBC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F0FEBA4-335A-78BB-9177-C3F1F00D9D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18711A5-82C4-44D5-0BF5-A59E1F684833}"/>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3163293-8AC3-59C4-40DA-D955B94B6744}"/>
              </a:ext>
            </a:extLst>
          </p:cNvPr>
          <p:cNvSpPr>
            <a:spLocks noGrp="1"/>
          </p:cNvSpPr>
          <p:nvPr>
            <p:ph type="sldNum" sz="quarter" idx="5"/>
          </p:nvPr>
        </p:nvSpPr>
        <p:spPr/>
        <p:txBody>
          <a:bodyPr/>
          <a:lstStyle/>
          <a:p>
            <a:pPr rtl="0"/>
            <a:fld id="{D4B9A9E5-4F7F-4A7D-9DE1-899232329269}" type="slidenum">
              <a:rPr lang="de-DE" smtClean="0"/>
              <a:t>9</a:t>
            </a:fld>
            <a:endParaRPr lang="de-DE"/>
          </a:p>
        </p:txBody>
      </p:sp>
    </p:spTree>
    <p:extLst>
      <p:ext uri="{BB962C8B-B14F-4D97-AF65-F5344CB8AC3E}">
        <p14:creationId xmlns:p14="http://schemas.microsoft.com/office/powerpoint/2010/main" val="187791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11</a:t>
            </a:fld>
            <a:endParaRPr lang="de-DE"/>
          </a:p>
        </p:txBody>
      </p:sp>
    </p:spTree>
    <p:extLst>
      <p:ext uri="{BB962C8B-B14F-4D97-AF65-F5344CB8AC3E}">
        <p14:creationId xmlns:p14="http://schemas.microsoft.com/office/powerpoint/2010/main" val="3945986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8" name="Grafik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tverglei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4" name="Textplatzhalt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pic>
        <p:nvPicPr>
          <p:cNvPr id="11" name="Grafik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Inhaltsplatzhalter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26" name="Inhaltsplatzhalter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a:p>
            <a:pPr lvl="1" rtl="0"/>
            <a:endParaRPr lang="de-DE" noProof="0"/>
          </a:p>
        </p:txBody>
      </p:sp>
      <p:sp>
        <p:nvSpPr>
          <p:cNvPr id="27" name="Inhaltsplatzhalter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Zwei Inhalt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pic>
        <p:nvPicPr>
          <p:cNvPr id="11" name="Grafik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el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8" name="Textplatzhalt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6" name="Textplatzhalt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rtl="0"/>
            <a:r>
              <a:rPr lang="de-DE" noProof="0"/>
              <a:t>Klicken, um Namen hinzuzufügen</a:t>
            </a:r>
          </a:p>
        </p:txBody>
      </p:sp>
      <p:sp>
        <p:nvSpPr>
          <p:cNvPr id="23" name="Textplatzhalt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7" name="Textplatzhalt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0" name="Textplatzhalt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9" name="Textplatzhalt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1" name="Textplatzhalt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6" name="Textplatzhalt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2" name="Textplatzhalt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cxnSp>
        <p:nvCxnSpPr>
          <p:cNvPr id="24" name="Gerader Verbinde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umsplatzhalt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32" name="Fußzeilenplatzhalt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33" name="Foliennummernplatzhalt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el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20" name="Textplatzhalt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5" name="Textplatzhalt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6" name="Textplatzhalt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7" name="Textplatzhalt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8" name="Textplatzhalt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9" name="Textplatzhalt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gramm und Tabell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de-DE" noProof="0"/>
              <a:t>Textmasterformat durch Klicken bearbeiten</a:t>
            </a:r>
          </a:p>
        </p:txBody>
      </p:sp>
      <p:sp>
        <p:nvSpPr>
          <p:cNvPr id="7" name="Diagrammplatzhalter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de-DE" noProof="0"/>
              <a:t>Diagramm durch Klicken auf das Symbol hinzufügen</a:t>
            </a:r>
          </a:p>
        </p:txBody>
      </p:sp>
      <p:sp>
        <p:nvSpPr>
          <p:cNvPr id="11" name="Textplatzhalter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de-DE" noProof="0"/>
              <a:t>Zum Bearbeiten klicken</a:t>
            </a:r>
          </a:p>
        </p:txBody>
      </p:sp>
      <p:sp>
        <p:nvSpPr>
          <p:cNvPr id="13" name="Inhaltsplatzhalt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de-DE" noProof="0"/>
              <a:t>Klicken, um Inhalt hinzuzufügen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eitachse 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2" name="Titel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6" name="Textplatzhalt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7" name="Textplatzhalt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8" name="Textplatzhalt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9" name="Textplatzhalt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0" name="Textplatzhalt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1" name="Textplatzhalt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12" name="Textplatzhalt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3" name="Textplatzhalt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4" name="Textplatzhalt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5" name="Textplatzhalt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6" name="Textplatzhalt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7" name="Textplatzhalt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8" name="Textplatzhalt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9" name="Textplatzhalt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0" name="Textplatzhalt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1" name="Textplatzhalt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2" name="Textplatzhalt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3" name="Textplatzhalt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4" name="Textplatzhalt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5" name="Textplatzhalt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6" name="Textplatzhalt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7" name="Textplatzhalt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8" name="Textplatzhalt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9" name="Textplatzhalt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0" name="Textplatzhalt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1" name="Textplatzhalt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2" name="Rechteck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36" name="Datumsplatzhalt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37" name="Fußzeilenplatzhalt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38" name="Foliennummernplatzhalt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Platzhalt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de-DE" noProof="0"/>
              <a:t>Klicken Sie auf Symbol, um die SmartArt-Grafik hinzufügen</a:t>
            </a:r>
          </a:p>
        </p:txBody>
      </p:sp>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Mitarbeitergespräch</a:t>
            </a:r>
          </a:p>
        </p:txBody>
      </p:sp>
      <p:cxnSp>
        <p:nvCxnSpPr>
          <p:cNvPr id="10" name="Gerader Verbinde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folie 4 Personen">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0" name="Gerader Verbinde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folie 8 Personen">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5" name="Bildplatzhalter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6" name="Bildplatzhalter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7" name="Bildplatzhalter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58" name="Bildplatzhalter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4" name="Textplatzhalt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2" name="Textplatzhalt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9" name="Textplatzhalt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3" name="Textplatzhalt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0" name="Textplatzhalt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4" name="Textplatzhalt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1" name="Textplatzhalt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5" name="Textplatzhalt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de-DE" noProof="0" smtClean="0"/>
              <a:t>‹Nr.›</a:t>
            </a:fld>
            <a:endParaRPr lang="de-DE" noProof="0"/>
          </a:p>
        </p:txBody>
      </p:sp>
      <p:pic>
        <p:nvPicPr>
          <p:cNvPr id="13" name="Grafik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nhal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Inhaltsplatzhalt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7" name="Textplatzhalt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4" name="Inhaltsplatzhalt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8" name="Textplatzhalt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5" name="Inhaltsplatzhalt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9" name="Textplatzhalt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6" name="Inhaltsplatzhalt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14" name="Textplatzhalt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agesordnung">
    <p:bg>
      <p:bgPr>
        <a:solidFill>
          <a:schemeClr val="bg1"/>
        </a:solidFill>
        <a:effectLst/>
      </p:bgPr>
    </p:bg>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el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de-DE" noProof="0"/>
              <a:t>16.12.2024</a:t>
            </a:r>
          </a:p>
        </p:txBody>
      </p:sp>
      <p:sp>
        <p:nvSpPr>
          <p:cNvPr id="5" name="Fußzeilenplatzhalt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de-DE" noProof="0"/>
              <a:t>Mitarbeitergespräch</a:t>
            </a:r>
          </a:p>
        </p:txBody>
      </p:sp>
      <p:sp>
        <p:nvSpPr>
          <p:cNvPr id="6" name="Foliennummernplatzhalt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Zusammenfass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23" name="Gerader Verbinde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Schlussbemerkung">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6" name="Grafik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umsplatzhalt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de-DE" noProof="0"/>
              <a:t>16.12.2024</a:t>
            </a:r>
          </a:p>
        </p:txBody>
      </p:sp>
      <p:sp>
        <p:nvSpPr>
          <p:cNvPr id="10" name="Fußzeilenplatzhalt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de-DE" noProof="0"/>
              <a:t>Mitarbeitergespräch</a:t>
            </a:r>
          </a:p>
        </p:txBody>
      </p:sp>
      <p:sp>
        <p:nvSpPr>
          <p:cNvPr id="11" name="Foliennummernplatzhalt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eitachse">
    <p:spTree>
      <p:nvGrpSpPr>
        <p:cNvPr id="1" name=""/>
        <p:cNvGrpSpPr/>
        <p:nvPr/>
      </p:nvGrpSpPr>
      <p:grpSpPr>
        <a:xfrm>
          <a:off x="0" y="0"/>
          <a:ext cx="0" cy="0"/>
          <a:chOff x="0" y="0"/>
          <a:chExt cx="0" cy="0"/>
        </a:xfrm>
      </p:grpSpPr>
      <p:sp>
        <p:nvSpPr>
          <p:cNvPr id="12" name="Grafik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de-DE" noProof="0"/>
          </a:p>
        </p:txBody>
      </p:sp>
      <p:sp>
        <p:nvSpPr>
          <p:cNvPr id="2" name="Titel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 DURCH KLICKEN BEARBEITEN</a:t>
            </a:r>
          </a:p>
        </p:txBody>
      </p:sp>
      <p:sp>
        <p:nvSpPr>
          <p:cNvPr id="16" name="Textplatzhalt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7" name="Textplatzhalt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8" name="Textplatzhalt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9" name="Textplatzhalt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34" name="Textplatzhalt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5" name="Textplatzhalt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6" name="Textplatzhalt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7" name="Textplatzhalt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cxnSp>
        <p:nvCxnSpPr>
          <p:cNvPr id="3" name="Gerader Verbinde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Gerader Verbinde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Gerader Verbinde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Gerader Verbinde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umsplatzhalt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de-DE" noProof="0"/>
              <a:t>16.12.2024</a:t>
            </a:r>
          </a:p>
        </p:txBody>
      </p:sp>
      <p:sp>
        <p:nvSpPr>
          <p:cNvPr id="6" name="Fußzeilenplatzhalt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de-DE" noProof="0"/>
              <a:t>Mitarbeitergespräch</a:t>
            </a:r>
          </a:p>
        </p:txBody>
      </p:sp>
      <p:sp>
        <p:nvSpPr>
          <p:cNvPr id="7" name="Foliennummernplatzhalt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3 Spalte">
    <p:bg>
      <p:bgPr>
        <a:solidFill>
          <a:schemeClr val="accent2"/>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1" name="Textplatzhalt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2" name="Textplatzhalt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3" name="Textplatzhalt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4" name="Textplatzhalt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2" name="Textplatzhalt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13" name="Textplatzhalt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de-DE" noProof="0"/>
              <a:t>16.12.2024</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de-DE" noProof="0"/>
              <a:t>Mitarbeitergespräch</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de-DE" noProof="0" smtClean="0"/>
              <a:t>‹Nr.›</a:t>
            </a:fld>
            <a:endParaRPr lang="de-DE" noProof="0"/>
          </a:p>
        </p:txBody>
      </p:sp>
      <p:cxnSp>
        <p:nvCxnSpPr>
          <p:cNvPr id="2" name="Gerader Verbinde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fik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 Spalte">
    <p:bg>
      <p:bgPr>
        <a:solidFill>
          <a:schemeClr val="bg1"/>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6" name="Textplatzhalt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8" name="Textplatzhalt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9" name="Textplatzhalt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0" name="Textplatzhalt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3" name="Textplatzhalt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4" name="Textplatzhalt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Mitarbeitergespräch</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pic>
        <p:nvPicPr>
          <p:cNvPr id="2" name="Grafik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inführun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14" name="Gerader Verbinde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umsplatzhalt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10" name="Fußzeilenplatzhalt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de-DE" noProof="0"/>
              <a:t>Mitarbeitergespräch</a:t>
            </a:r>
          </a:p>
        </p:txBody>
      </p:sp>
      <p:sp>
        <p:nvSpPr>
          <p:cNvPr id="11" name="Foliennummernplatzhalt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nittsumbru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de-DE" noProof="0"/>
              <a:t>TITELMASTERFORMAT DURCH KLICKEN BEARBEITEN</a:t>
            </a:r>
          </a:p>
        </p:txBody>
      </p:sp>
      <p:pic>
        <p:nvPicPr>
          <p:cNvPr id="5" name="Grafik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el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cxnSp>
        <p:nvCxnSpPr>
          <p:cNvPr id="9" name="Gerader Verbinde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platzhalt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2" name="Textplatzhalt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3" name="Textplatzhalt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4" name="Textplatzhalt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5" name="Textplatzhalt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6" name="Textplatzhalt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7" name="Datumsplatzhalt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16.12.2024</a:t>
            </a:r>
          </a:p>
        </p:txBody>
      </p:sp>
      <p:sp>
        <p:nvSpPr>
          <p:cNvPr id="18" name="Fußzeilenplatzhalt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Mitarbeitergespräch</a:t>
            </a:r>
          </a:p>
        </p:txBody>
      </p:sp>
      <p:sp>
        <p:nvSpPr>
          <p:cNvPr id="19" name="Foliennummernplatzhalt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rei Inhalte">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de-DE" noProof="0"/>
              <a:t>16.12.2024</a:t>
            </a:r>
          </a:p>
        </p:txBody>
      </p:sp>
      <p:sp>
        <p:nvSpPr>
          <p:cNvPr id="5" name="Fußzeilenplatzhalt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de-DE" noProof="0"/>
              <a:t>Mitarbeitergespräch</a:t>
            </a:r>
          </a:p>
        </p:txBody>
      </p:sp>
      <p:sp>
        <p:nvSpPr>
          <p:cNvPr id="6" name="Foliennummernplatzhalt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30_11154CA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C_F775D4AC.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31_8959EC3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37_A038E12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32_6B5E85F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28.jpeg"/><Relationship Id="rId5" Type="http://schemas.openxmlformats.org/officeDocument/2006/relationships/image" Target="../media/image27.jpeg"/><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8" Type="http://schemas.openxmlformats.org/officeDocument/2006/relationships/image" Target="../media/image49.jp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47.jpg"/><Relationship Id="rId5" Type="http://schemas.openxmlformats.org/officeDocument/2006/relationships/image" Target="../media/image46.jpg"/><Relationship Id="rId10" Type="http://schemas.openxmlformats.org/officeDocument/2006/relationships/image" Target="../media/image51.jpg"/><Relationship Id="rId4" Type="http://schemas.openxmlformats.org/officeDocument/2006/relationships/image" Target="../media/image45.jpg"/><Relationship Id="rId9" Type="http://schemas.openxmlformats.org/officeDocument/2006/relationships/image" Target="../media/image50.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5_67A05898.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9FBDB-A595-5FB6-A8FF-802EDAEA8C25}"/>
            </a:ext>
          </a:extLst>
        </p:cNvPr>
        <p:cNvGrpSpPr/>
        <p:nvPr/>
      </p:nvGrpSpPr>
      <p:grpSpPr>
        <a:xfrm>
          <a:off x="0" y="0"/>
          <a:ext cx="0" cy="0"/>
          <a:chOff x="0" y="0"/>
          <a:chExt cx="0" cy="0"/>
        </a:xfrm>
      </p:grpSpPr>
      <p:sp>
        <p:nvSpPr>
          <p:cNvPr id="5" name="Rechteck 4">
            <a:extLst>
              <a:ext uri="{FF2B5EF4-FFF2-40B4-BE49-F238E27FC236}">
                <a16:creationId xmlns:a16="http://schemas.microsoft.com/office/drawing/2014/main" id="{4E01F41A-0193-8065-F589-A3AA53CE2160}"/>
              </a:ext>
            </a:extLst>
          </p:cNvPr>
          <p:cNvSpPr/>
          <p:nvPr/>
        </p:nvSpPr>
        <p:spPr>
          <a:xfrm>
            <a:off x="1602437" y="3429000"/>
            <a:ext cx="9026694" cy="3028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a:extLst>
              <a:ext uri="{FF2B5EF4-FFF2-40B4-BE49-F238E27FC236}">
                <a16:creationId xmlns:a16="http://schemas.microsoft.com/office/drawing/2014/main" id="{44EF63A1-3766-4EA6-1C00-0C51A08B8940}"/>
              </a:ext>
            </a:extLst>
          </p:cNvPr>
          <p:cNvSpPr>
            <a:spLocks noGrp="1"/>
          </p:cNvSpPr>
          <p:nvPr>
            <p:ph type="ctrTitle"/>
          </p:nvPr>
        </p:nvSpPr>
        <p:spPr>
          <a:xfrm>
            <a:off x="2036987" y="2374085"/>
            <a:ext cx="9162316" cy="2084000"/>
          </a:xfrm>
        </p:spPr>
        <p:txBody>
          <a:bodyPr rtlCol="0"/>
          <a:lstStyle/>
          <a:p>
            <a:pPr rtl="0"/>
            <a:r>
              <a:rPr lang="de-DE" sz="5400" dirty="0">
                <a:solidFill>
                  <a:schemeClr val="accent1">
                    <a:lumMod val="50000"/>
                  </a:schemeClr>
                </a:solidFill>
              </a:rPr>
              <a:t>Videobewerbungen</a:t>
            </a:r>
          </a:p>
        </p:txBody>
      </p:sp>
      <p:sp>
        <p:nvSpPr>
          <p:cNvPr id="3" name="Untertitel 2">
            <a:extLst>
              <a:ext uri="{FF2B5EF4-FFF2-40B4-BE49-F238E27FC236}">
                <a16:creationId xmlns:a16="http://schemas.microsoft.com/office/drawing/2014/main" id="{80C4A767-B520-EFA1-4540-BCC91D369D66}"/>
              </a:ext>
            </a:extLst>
          </p:cNvPr>
          <p:cNvSpPr>
            <a:spLocks noGrp="1"/>
          </p:cNvSpPr>
          <p:nvPr>
            <p:ph type="subTitle" idx="1"/>
          </p:nvPr>
        </p:nvSpPr>
        <p:spPr>
          <a:xfrm>
            <a:off x="3625115" y="5805005"/>
            <a:ext cx="4941770" cy="396660"/>
          </a:xfrm>
        </p:spPr>
        <p:txBody>
          <a:bodyPr rtlCol="0"/>
          <a:lstStyle/>
          <a:p>
            <a:pPr rtl="0"/>
            <a:r>
              <a:rPr lang="de-DE" dirty="0"/>
              <a:t>Katarina </a:t>
            </a:r>
            <a:r>
              <a:rPr lang="de-DE" dirty="0" err="1"/>
              <a:t>Zrnic</a:t>
            </a:r>
            <a:r>
              <a:rPr lang="de-DE" dirty="0"/>
              <a:t>, </a:t>
            </a:r>
            <a:r>
              <a:rPr lang="de-DE" dirty="0" err="1"/>
              <a:t>Tibo</a:t>
            </a:r>
            <a:r>
              <a:rPr lang="de-DE" dirty="0"/>
              <a:t> de Vries, Stefanie Eickelpasch</a:t>
            </a:r>
          </a:p>
        </p:txBody>
      </p:sp>
      <p:sp>
        <p:nvSpPr>
          <p:cNvPr id="4" name="Untertitel 2">
            <a:extLst>
              <a:ext uri="{FF2B5EF4-FFF2-40B4-BE49-F238E27FC236}">
                <a16:creationId xmlns:a16="http://schemas.microsoft.com/office/drawing/2014/main" id="{9FE3C688-3D72-6AC5-3A51-1EDB44EB5F28}"/>
              </a:ext>
            </a:extLst>
          </p:cNvPr>
          <p:cNvSpPr txBox="1">
            <a:spLocks/>
          </p:cNvSpPr>
          <p:nvPr/>
        </p:nvSpPr>
        <p:spPr>
          <a:xfrm>
            <a:off x="1467933" y="4665986"/>
            <a:ext cx="9026694" cy="803637"/>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de-DE" sz="3000" dirty="0"/>
              <a:t>SP Kommunikationspsychologie und Konfliktmanagement</a:t>
            </a:r>
          </a:p>
          <a:p>
            <a:pPr algn="ctr"/>
            <a:r>
              <a:rPr lang="de-DE" sz="3000" dirty="0">
                <a:solidFill>
                  <a:schemeClr val="bg2">
                    <a:lumMod val="25000"/>
                  </a:schemeClr>
                </a:solidFill>
              </a:rPr>
              <a:t>TRAINING - 3.12.2024</a:t>
            </a:r>
          </a:p>
          <a:p>
            <a:endParaRPr lang="de-DE" dirty="0"/>
          </a:p>
        </p:txBody>
      </p:sp>
    </p:spTree>
    <p:extLst>
      <p:ext uri="{BB962C8B-B14F-4D97-AF65-F5344CB8AC3E}">
        <p14:creationId xmlns:p14="http://schemas.microsoft.com/office/powerpoint/2010/main" val="200364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F393D754-07EE-E176-5CFA-C3C73FAEC3BE}"/>
              </a:ext>
            </a:extLst>
          </p:cNvPr>
          <p:cNvSpPr>
            <a:spLocks noGrp="1"/>
          </p:cNvSpPr>
          <p:nvPr>
            <p:ph type="title"/>
          </p:nvPr>
        </p:nvSpPr>
        <p:spPr>
          <a:xfrm>
            <a:off x="5919680" y="835408"/>
            <a:ext cx="5431971" cy="846301"/>
          </a:xfrm>
        </p:spPr>
        <p:txBody>
          <a:bodyPr>
            <a:normAutofit fontScale="90000"/>
          </a:bodyPr>
          <a:lstStyle/>
          <a:p>
            <a:r>
              <a:rPr lang="de-DE" dirty="0"/>
              <a:t>Einschätzung von</a:t>
            </a:r>
            <a:br>
              <a:rPr lang="de-DE" dirty="0"/>
            </a:br>
            <a:r>
              <a:rPr lang="de-DE" dirty="0"/>
              <a:t>Persönlichkeit in Videointerviews</a:t>
            </a:r>
          </a:p>
        </p:txBody>
      </p:sp>
      <p:sp>
        <p:nvSpPr>
          <p:cNvPr id="11" name="Datumsplatzhalter 10">
            <a:extLst>
              <a:ext uri="{FF2B5EF4-FFF2-40B4-BE49-F238E27FC236}">
                <a16:creationId xmlns:a16="http://schemas.microsoft.com/office/drawing/2014/main" id="{2E70EA8D-9DCB-C36C-6A72-A01F56FED223}"/>
              </a:ext>
            </a:extLst>
          </p:cNvPr>
          <p:cNvSpPr>
            <a:spLocks noGrp="1"/>
          </p:cNvSpPr>
          <p:nvPr>
            <p:ph type="dt" sz="half" idx="20"/>
          </p:nvPr>
        </p:nvSpPr>
        <p:spPr/>
        <p:txBody>
          <a:bodyPr/>
          <a:lstStyle/>
          <a:p>
            <a:pPr rtl="0"/>
            <a:r>
              <a:rPr lang="de-DE" noProof="0"/>
              <a:t>16.12.2024</a:t>
            </a:r>
          </a:p>
        </p:txBody>
      </p:sp>
      <p:sp>
        <p:nvSpPr>
          <p:cNvPr id="12" name="Fußzeilenplatzhalter 11">
            <a:extLst>
              <a:ext uri="{FF2B5EF4-FFF2-40B4-BE49-F238E27FC236}">
                <a16:creationId xmlns:a16="http://schemas.microsoft.com/office/drawing/2014/main" id="{2B15AF05-FDD1-23A2-67A8-BC35BBB15C5B}"/>
              </a:ext>
            </a:extLst>
          </p:cNvPr>
          <p:cNvSpPr>
            <a:spLocks noGrp="1"/>
          </p:cNvSpPr>
          <p:nvPr>
            <p:ph type="ftr" sz="quarter" idx="21"/>
          </p:nvPr>
        </p:nvSpPr>
        <p:spPr/>
        <p:txBody>
          <a:bodyPr/>
          <a:lstStyle/>
          <a:p>
            <a:pPr rtl="0"/>
            <a:r>
              <a:rPr lang="de-DE" noProof="0"/>
              <a:t>Mitarbeitergespräch</a:t>
            </a:r>
          </a:p>
        </p:txBody>
      </p:sp>
      <p:sp>
        <p:nvSpPr>
          <p:cNvPr id="13" name="Foliennummernplatzhalter 12">
            <a:extLst>
              <a:ext uri="{FF2B5EF4-FFF2-40B4-BE49-F238E27FC236}">
                <a16:creationId xmlns:a16="http://schemas.microsoft.com/office/drawing/2014/main" id="{DA7CF58A-7938-6A63-FFC1-4A2BE39C7CF9}"/>
              </a:ext>
            </a:extLst>
          </p:cNvPr>
          <p:cNvSpPr>
            <a:spLocks noGrp="1"/>
          </p:cNvSpPr>
          <p:nvPr>
            <p:ph type="sldNum" sz="quarter" idx="22"/>
          </p:nvPr>
        </p:nvSpPr>
        <p:spPr/>
        <p:txBody>
          <a:bodyPr/>
          <a:lstStyle/>
          <a:p>
            <a:pPr rtl="0"/>
            <a:fld id="{B5CEABB6-07DC-46E8-9B57-56EC44A396E5}" type="slidenum">
              <a:rPr lang="de-DE" noProof="0" smtClean="0"/>
              <a:t>10</a:t>
            </a:fld>
            <a:endParaRPr lang="de-DE" noProof="0"/>
          </a:p>
        </p:txBody>
      </p:sp>
      <p:sp>
        <p:nvSpPr>
          <p:cNvPr id="31" name="Textfeld 30">
            <a:extLst>
              <a:ext uri="{FF2B5EF4-FFF2-40B4-BE49-F238E27FC236}">
                <a16:creationId xmlns:a16="http://schemas.microsoft.com/office/drawing/2014/main" id="{E52E2AE4-1B0B-C826-D5C5-43FC81ED3E34}"/>
              </a:ext>
            </a:extLst>
          </p:cNvPr>
          <p:cNvSpPr txBox="1"/>
          <p:nvPr/>
        </p:nvSpPr>
        <p:spPr>
          <a:xfrm>
            <a:off x="5919680" y="2390775"/>
            <a:ext cx="4604656" cy="2308324"/>
          </a:xfrm>
          <a:prstGeom prst="rect">
            <a:avLst/>
          </a:prstGeom>
          <a:noFill/>
        </p:spPr>
        <p:txBody>
          <a:bodyPr wrap="square" rtlCol="0">
            <a:spAutoFit/>
          </a:bodyPr>
          <a:lstStyle/>
          <a:p>
            <a:pPr marL="285750" indent="-285750">
              <a:buFont typeface="Arial" panose="020B0604020202020204" pitchFamily="34" charset="0"/>
              <a:buChar char="•"/>
            </a:pPr>
            <a:r>
              <a:rPr lang="de-DE" dirty="0" err="1"/>
              <a:t>Recruiter</a:t>
            </a:r>
            <a:r>
              <a:rPr lang="de-DE" dirty="0"/>
              <a:t> nehmen an, dass sie durch Videos Persönlichkeit einschätzen können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Allerdings können sie aus einem gezeigten Video nur </a:t>
            </a:r>
            <a:r>
              <a:rPr lang="de-DE" dirty="0" err="1"/>
              <a:t>Agreeableness</a:t>
            </a:r>
            <a:r>
              <a:rPr lang="de-DE" dirty="0"/>
              <a:t> und Extraversion einschätzen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8660854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normAutofit/>
          </a:bodyPr>
          <a:lstStyle/>
          <a:p>
            <a:pPr rtl="0"/>
            <a:r>
              <a:rPr lang="de-DE" sz="3200" dirty="0"/>
              <a:t>Wo Bieten sich Videobewerbungen als Format an?</a:t>
            </a:r>
          </a:p>
        </p:txBody>
      </p:sp>
      <p:sp>
        <p:nvSpPr>
          <p:cNvPr id="4" name="Textplatzhalt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r>
              <a:rPr lang="de-DE" dirty="0"/>
              <a:t>Sales</a:t>
            </a:r>
          </a:p>
        </p:txBody>
      </p:sp>
      <p:sp>
        <p:nvSpPr>
          <p:cNvPr id="6" name="Textplatzhalt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3962935" cy="823912"/>
          </a:xfrm>
        </p:spPr>
        <p:txBody>
          <a:bodyPr rtlCol="0"/>
          <a:lstStyle/>
          <a:p>
            <a:pPr rtl="0"/>
            <a:r>
              <a:rPr lang="de-DE" dirty="0"/>
              <a:t>Customer Service</a:t>
            </a:r>
          </a:p>
        </p:txBody>
      </p:sp>
      <p:sp>
        <p:nvSpPr>
          <p:cNvPr id="5" name="Inhaltsplatzhalter 4">
            <a:extLst>
              <a:ext uri="{FF2B5EF4-FFF2-40B4-BE49-F238E27FC236}">
                <a16:creationId xmlns:a16="http://schemas.microsoft.com/office/drawing/2014/main" id="{CF515C5D-2CDB-4E66-B2B8-1451BC44247F}"/>
              </a:ext>
            </a:extLst>
          </p:cNvPr>
          <p:cNvSpPr>
            <a:spLocks noGrp="1"/>
          </p:cNvSpPr>
          <p:nvPr>
            <p:ph type="body" idx="13"/>
          </p:nvPr>
        </p:nvSpPr>
        <p:spPr>
          <a:xfrm>
            <a:off x="8715211" y="2918634"/>
            <a:ext cx="2882475" cy="823912"/>
          </a:xfrm>
        </p:spPr>
        <p:txBody>
          <a:bodyPr vert="horz" lIns="91440" tIns="45720" rIns="91440" bIns="45720" rtlCol="0" anchor="b">
            <a:normAutofit/>
          </a:bodyPr>
          <a:lstStyle/>
          <a:p>
            <a:pPr algn="ctr" rtl="0"/>
            <a:r>
              <a:rPr lang="de-DE" dirty="0"/>
              <a:t>Jobs die Videos Erstellen</a:t>
            </a:r>
          </a:p>
        </p:txBody>
      </p:sp>
      <p:sp>
        <p:nvSpPr>
          <p:cNvPr id="9" name="Datumsplatzhalt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10" name="Fußzeilenplatzhalt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11" name="Foliennummernplatzhalt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11</a:t>
            </a:fld>
            <a:endParaRPr lang="de-DE" dirty="0"/>
          </a:p>
        </p:txBody>
      </p:sp>
      <p:pic>
        <p:nvPicPr>
          <p:cNvPr id="16" name="Grafik 15" descr="Ein Bild, das Grafiken, Grafikdesign, Schrift, Symbol enthält.&#10;&#10;Automatisch generierte Beschreibung">
            <a:extLst>
              <a:ext uri="{FF2B5EF4-FFF2-40B4-BE49-F238E27FC236}">
                <a16:creationId xmlns:a16="http://schemas.microsoft.com/office/drawing/2014/main" id="{F697B149-8536-106B-BC25-753EB084527D}"/>
              </a:ext>
            </a:extLst>
          </p:cNvPr>
          <p:cNvPicPr>
            <a:picLocks noChangeAspect="1"/>
          </p:cNvPicPr>
          <p:nvPr/>
        </p:nvPicPr>
        <p:blipFill>
          <a:blip r:embed="rId3"/>
          <a:stretch>
            <a:fillRect/>
          </a:stretch>
        </p:blipFill>
        <p:spPr>
          <a:xfrm>
            <a:off x="1643848" y="3932828"/>
            <a:ext cx="1468467" cy="1468467"/>
          </a:xfrm>
          <a:prstGeom prst="rect">
            <a:avLst/>
          </a:prstGeom>
        </p:spPr>
      </p:pic>
      <p:pic>
        <p:nvPicPr>
          <p:cNvPr id="18" name="Grafik 17" descr="Ein Bild, das Kleidung, Cartoon, Darstellung enthält.&#10;&#10;Automatisch generierte Beschreibung">
            <a:extLst>
              <a:ext uri="{FF2B5EF4-FFF2-40B4-BE49-F238E27FC236}">
                <a16:creationId xmlns:a16="http://schemas.microsoft.com/office/drawing/2014/main" id="{3A361014-CF94-A917-08D1-851D5BFE45BA}"/>
              </a:ext>
            </a:extLst>
          </p:cNvPr>
          <p:cNvPicPr>
            <a:picLocks noChangeAspect="1"/>
          </p:cNvPicPr>
          <p:nvPr/>
        </p:nvPicPr>
        <p:blipFill>
          <a:blip r:embed="rId4"/>
          <a:stretch>
            <a:fillRect/>
          </a:stretch>
        </p:blipFill>
        <p:spPr>
          <a:xfrm>
            <a:off x="5637226" y="3742546"/>
            <a:ext cx="1849030" cy="1849030"/>
          </a:xfrm>
          <a:prstGeom prst="rect">
            <a:avLst/>
          </a:prstGeom>
        </p:spPr>
      </p:pic>
      <p:pic>
        <p:nvPicPr>
          <p:cNvPr id="22" name="Grafik 21" descr="Ein Bild, das Clipart, Smiley, Grafiken, Kreis enthält.&#10;&#10;Automatisch generierte Beschreibung">
            <a:extLst>
              <a:ext uri="{FF2B5EF4-FFF2-40B4-BE49-F238E27FC236}">
                <a16:creationId xmlns:a16="http://schemas.microsoft.com/office/drawing/2014/main" id="{49CB5D33-E80D-4845-308E-37382A663A85}"/>
              </a:ext>
            </a:extLst>
          </p:cNvPr>
          <p:cNvPicPr>
            <a:picLocks noChangeAspect="1"/>
          </p:cNvPicPr>
          <p:nvPr/>
        </p:nvPicPr>
        <p:blipFill>
          <a:blip r:embed="rId5"/>
          <a:stretch>
            <a:fillRect/>
          </a:stretch>
        </p:blipFill>
        <p:spPr>
          <a:xfrm>
            <a:off x="9339640" y="3932828"/>
            <a:ext cx="1285119" cy="1285119"/>
          </a:xfrm>
          <a:prstGeom prst="rect">
            <a:avLst/>
          </a:prstGeom>
        </p:spPr>
      </p:pic>
      <p:sp>
        <p:nvSpPr>
          <p:cNvPr id="3" name="Textfeld 2">
            <a:extLst>
              <a:ext uri="{FF2B5EF4-FFF2-40B4-BE49-F238E27FC236}">
                <a16:creationId xmlns:a16="http://schemas.microsoft.com/office/drawing/2014/main" id="{F2073995-1818-E0DA-3C6E-9624AB949350}"/>
              </a:ext>
            </a:extLst>
          </p:cNvPr>
          <p:cNvSpPr txBox="1"/>
          <p:nvPr/>
        </p:nvSpPr>
        <p:spPr>
          <a:xfrm>
            <a:off x="1463681" y="2153746"/>
            <a:ext cx="2004138" cy="646331"/>
          </a:xfrm>
          <a:prstGeom prst="rect">
            <a:avLst/>
          </a:prstGeom>
          <a:noFill/>
        </p:spPr>
        <p:txBody>
          <a:bodyPr wrap="square" rtlCol="0">
            <a:spAutoFit/>
          </a:bodyPr>
          <a:lstStyle/>
          <a:p>
            <a:r>
              <a:rPr lang="de-DE" dirty="0">
                <a:highlight>
                  <a:srgbClr val="FFFF00"/>
                </a:highlight>
              </a:rPr>
              <a:t>Offene Frage dann Einblenden</a:t>
            </a:r>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de-DE" dirty="0"/>
              <a:t>Praxisbeispiel: </a:t>
            </a:r>
            <a:br>
              <a:rPr lang="de-DE" dirty="0"/>
            </a:br>
            <a:r>
              <a:rPr lang="de-DE" dirty="0"/>
              <a:t>Sparkasse Bodensee</a:t>
            </a:r>
          </a:p>
        </p:txBody>
      </p:sp>
      <p:sp>
        <p:nvSpPr>
          <p:cNvPr id="6" name="Inhaltsplatzhalter 5">
            <a:extLst>
              <a:ext uri="{FF2B5EF4-FFF2-40B4-BE49-F238E27FC236}">
                <a16:creationId xmlns:a16="http://schemas.microsoft.com/office/drawing/2014/main" id="{5A6B31B0-7B84-475D-961F-09C0191F91A2}"/>
              </a:ext>
            </a:extLst>
          </p:cNvPr>
          <p:cNvSpPr>
            <a:spLocks noGrp="1"/>
          </p:cNvSpPr>
          <p:nvPr>
            <p:ph sz="half" idx="2"/>
          </p:nvPr>
        </p:nvSpPr>
        <p:spPr>
          <a:xfrm>
            <a:off x="2933700" y="2450769"/>
            <a:ext cx="8315325" cy="3515054"/>
          </a:xfrm>
        </p:spPr>
        <p:txBody>
          <a:bodyPr vert="horz" lIns="91440" tIns="45720" rIns="91440" bIns="45720" rtlCol="0" anchor="t">
            <a:normAutofit/>
          </a:bodyPr>
          <a:lstStyle/>
          <a:p>
            <a:pPr marL="285750" indent="-285750" rtl="0">
              <a:buFont typeface="Arial" panose="020B0604020202020204" pitchFamily="34" charset="0"/>
              <a:buChar char="•"/>
            </a:pPr>
            <a:r>
              <a:rPr lang="de-DE" sz="1600" noProof="1"/>
              <a:t>Sparkasse sucht Bewerber mit Digitalkompetenz und starken Sprach- und Interpersönlichen Fähigkeiten</a:t>
            </a:r>
          </a:p>
          <a:p>
            <a:pPr marL="285750" indent="-285750" rtl="0">
              <a:buFont typeface="Arial" panose="020B0604020202020204" pitchFamily="34" charset="0"/>
              <a:buChar char="•"/>
            </a:pPr>
            <a:endParaRPr lang="de-DE" sz="1600" noProof="1"/>
          </a:p>
          <a:p>
            <a:pPr marL="285750" indent="-285750" rtl="0">
              <a:buFont typeface="Arial" panose="020B0604020202020204" pitchFamily="34" charset="0"/>
              <a:buChar char="•"/>
            </a:pPr>
            <a:r>
              <a:rPr lang="de-DE" sz="1600" noProof="1"/>
              <a:t>Zuerst Sichtung von klassischen Bewerbungsunterlagen, dann Einladung zur Videobewerbung über App</a:t>
            </a:r>
          </a:p>
          <a:p>
            <a:pPr marL="285750" indent="-285750" rtl="0">
              <a:buFont typeface="Arial" panose="020B0604020202020204" pitchFamily="34" charset="0"/>
              <a:buChar char="•"/>
            </a:pPr>
            <a:endParaRPr lang="de-DE" sz="1600" noProof="1"/>
          </a:p>
          <a:p>
            <a:pPr marL="285750" indent="-285750" rtl="0">
              <a:buFont typeface="Arial" panose="020B0604020202020204" pitchFamily="34" charset="0"/>
              <a:buChar char="•"/>
            </a:pPr>
            <a:r>
              <a:rPr lang="de-DE" sz="1600" noProof="1"/>
              <a:t>Sowohl professionelle Selbstpräsentation als auch Medienkompetenz werden getestet</a:t>
            </a:r>
          </a:p>
        </p:txBody>
      </p:sp>
      <p:sp>
        <p:nvSpPr>
          <p:cNvPr id="12" name="Datumsplatzhalt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de-DE" dirty="0"/>
              <a:t>16.12.2024</a:t>
            </a:r>
          </a:p>
        </p:txBody>
      </p:sp>
      <p:sp>
        <p:nvSpPr>
          <p:cNvPr id="13" name="Fußzeilenplatzhalt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de-DE" dirty="0"/>
              <a:t>Mitarbeitergespräch</a:t>
            </a:r>
          </a:p>
        </p:txBody>
      </p:sp>
      <p:sp>
        <p:nvSpPr>
          <p:cNvPr id="14" name="Foliennummernplatzhalt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12</a:t>
            </a:fld>
            <a:endParaRPr lang="de-DE" dirty="0"/>
          </a:p>
        </p:txBody>
      </p:sp>
    </p:spTree>
    <p:extLst>
      <p:ext uri="{BB962C8B-B14F-4D97-AF65-F5344CB8AC3E}">
        <p14:creationId xmlns:p14="http://schemas.microsoft.com/office/powerpoint/2010/main" val="4151694508"/>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6807529-1C57-496A-9B42-0F8AE616B7DC}"/>
              </a:ext>
            </a:extLst>
          </p:cNvPr>
          <p:cNvSpPr>
            <a:spLocks noGrp="1"/>
          </p:cNvSpPr>
          <p:nvPr>
            <p:ph type="title"/>
          </p:nvPr>
        </p:nvSpPr>
        <p:spPr/>
        <p:txBody>
          <a:bodyPr/>
          <a:lstStyle/>
          <a:p>
            <a:r>
              <a:rPr lang="de-DE" dirty="0"/>
              <a:t>Wie solltet ihr euch also Vorbereiten ?</a:t>
            </a:r>
          </a:p>
        </p:txBody>
      </p:sp>
      <p:sp>
        <p:nvSpPr>
          <p:cNvPr id="11" name="Textplatzhalter 10">
            <a:extLst>
              <a:ext uri="{FF2B5EF4-FFF2-40B4-BE49-F238E27FC236}">
                <a16:creationId xmlns:a16="http://schemas.microsoft.com/office/drawing/2014/main" id="{8257D317-9425-A0CA-CF01-1C04A7D05812}"/>
              </a:ext>
            </a:extLst>
          </p:cNvPr>
          <p:cNvSpPr>
            <a:spLocks noGrp="1"/>
          </p:cNvSpPr>
          <p:nvPr>
            <p:ph type="body" sz="quarter" idx="13"/>
          </p:nvPr>
        </p:nvSpPr>
        <p:spPr>
          <a:xfrm>
            <a:off x="1485900" y="2209442"/>
            <a:ext cx="4031945" cy="365125"/>
          </a:xfrm>
        </p:spPr>
        <p:txBody>
          <a:bodyPr>
            <a:normAutofit lnSpcReduction="10000"/>
          </a:bodyPr>
          <a:lstStyle/>
          <a:p>
            <a:r>
              <a:rPr lang="de-DE" dirty="0"/>
              <a:t>Persönlichkeit</a:t>
            </a:r>
          </a:p>
        </p:txBody>
      </p:sp>
      <p:sp>
        <p:nvSpPr>
          <p:cNvPr id="12" name="Textplatzhalter 11">
            <a:extLst>
              <a:ext uri="{FF2B5EF4-FFF2-40B4-BE49-F238E27FC236}">
                <a16:creationId xmlns:a16="http://schemas.microsoft.com/office/drawing/2014/main" id="{B51ABF5F-307E-09FA-04FE-4B6BDC9E309C}"/>
              </a:ext>
            </a:extLst>
          </p:cNvPr>
          <p:cNvSpPr>
            <a:spLocks noGrp="1"/>
          </p:cNvSpPr>
          <p:nvPr>
            <p:ph type="body" sz="quarter" idx="15"/>
          </p:nvPr>
        </p:nvSpPr>
        <p:spPr>
          <a:xfrm>
            <a:off x="1485664" y="2716667"/>
            <a:ext cx="4031030" cy="1057308"/>
          </a:xfrm>
        </p:spPr>
        <p:txBody>
          <a:bodyPr/>
          <a:lstStyle/>
          <a:p>
            <a:r>
              <a:rPr lang="de-DE" dirty="0"/>
              <a:t>Zeigt die beste Seite eurer Persönlichkeit, demonstriert, was euch als Person gut für diese Stelle macht.</a:t>
            </a:r>
          </a:p>
        </p:txBody>
      </p:sp>
      <p:sp>
        <p:nvSpPr>
          <p:cNvPr id="13" name="Textplatzhalter 12">
            <a:extLst>
              <a:ext uri="{FF2B5EF4-FFF2-40B4-BE49-F238E27FC236}">
                <a16:creationId xmlns:a16="http://schemas.microsoft.com/office/drawing/2014/main" id="{B4CE2799-4F2E-FD9E-E511-61EBFBCCBC0F}"/>
              </a:ext>
            </a:extLst>
          </p:cNvPr>
          <p:cNvSpPr>
            <a:spLocks noGrp="1"/>
          </p:cNvSpPr>
          <p:nvPr>
            <p:ph type="body" sz="quarter" idx="16"/>
          </p:nvPr>
        </p:nvSpPr>
        <p:spPr>
          <a:xfrm>
            <a:off x="6673004" y="2209442"/>
            <a:ext cx="4031945" cy="365125"/>
          </a:xfrm>
        </p:spPr>
        <p:txBody>
          <a:bodyPr>
            <a:normAutofit lnSpcReduction="10000"/>
          </a:bodyPr>
          <a:lstStyle/>
          <a:p>
            <a:r>
              <a:rPr lang="de-DE" dirty="0"/>
              <a:t>Authentizität</a:t>
            </a:r>
          </a:p>
        </p:txBody>
      </p:sp>
      <p:sp>
        <p:nvSpPr>
          <p:cNvPr id="14" name="Textplatzhalter 13">
            <a:extLst>
              <a:ext uri="{FF2B5EF4-FFF2-40B4-BE49-F238E27FC236}">
                <a16:creationId xmlns:a16="http://schemas.microsoft.com/office/drawing/2014/main" id="{588D5FE3-5871-CB5A-1341-8C11751A8058}"/>
              </a:ext>
            </a:extLst>
          </p:cNvPr>
          <p:cNvSpPr>
            <a:spLocks noGrp="1"/>
          </p:cNvSpPr>
          <p:nvPr>
            <p:ph type="body" sz="quarter" idx="17"/>
          </p:nvPr>
        </p:nvSpPr>
        <p:spPr>
          <a:xfrm>
            <a:off x="6673143" y="2716667"/>
            <a:ext cx="4031030" cy="1057308"/>
          </a:xfrm>
        </p:spPr>
        <p:txBody>
          <a:bodyPr/>
          <a:lstStyle/>
          <a:p>
            <a:r>
              <a:rPr lang="de-DE" dirty="0"/>
              <a:t>Seid ehrlich darüber, wer ihr seid, aber auch darüber, was ihr könnt. Zeigt eure Stärken!</a:t>
            </a:r>
          </a:p>
        </p:txBody>
      </p:sp>
      <p:sp>
        <p:nvSpPr>
          <p:cNvPr id="15" name="Textplatzhalter 14">
            <a:extLst>
              <a:ext uri="{FF2B5EF4-FFF2-40B4-BE49-F238E27FC236}">
                <a16:creationId xmlns:a16="http://schemas.microsoft.com/office/drawing/2014/main" id="{E1B69F18-7CDB-6921-3368-FC12BD92376D}"/>
              </a:ext>
            </a:extLst>
          </p:cNvPr>
          <p:cNvSpPr>
            <a:spLocks noGrp="1"/>
          </p:cNvSpPr>
          <p:nvPr>
            <p:ph type="body" sz="quarter" idx="18"/>
          </p:nvPr>
        </p:nvSpPr>
        <p:spPr>
          <a:xfrm>
            <a:off x="1565427" y="4282896"/>
            <a:ext cx="4031945" cy="365125"/>
          </a:xfrm>
        </p:spPr>
        <p:txBody>
          <a:bodyPr>
            <a:normAutofit lnSpcReduction="10000"/>
          </a:bodyPr>
          <a:lstStyle/>
          <a:p>
            <a:r>
              <a:rPr lang="de-DE" dirty="0"/>
              <a:t>Kommunikationsfähigkeit</a:t>
            </a:r>
          </a:p>
        </p:txBody>
      </p:sp>
      <p:sp>
        <p:nvSpPr>
          <p:cNvPr id="16" name="Textplatzhalter 15">
            <a:extLst>
              <a:ext uri="{FF2B5EF4-FFF2-40B4-BE49-F238E27FC236}">
                <a16:creationId xmlns:a16="http://schemas.microsoft.com/office/drawing/2014/main" id="{58288ADA-14D7-F8B2-9CA5-08225A09BCFB}"/>
              </a:ext>
            </a:extLst>
          </p:cNvPr>
          <p:cNvSpPr>
            <a:spLocks noGrp="1"/>
          </p:cNvSpPr>
          <p:nvPr>
            <p:ph type="body" sz="quarter" idx="19"/>
          </p:nvPr>
        </p:nvSpPr>
        <p:spPr>
          <a:xfrm>
            <a:off x="1565940" y="4790121"/>
            <a:ext cx="4031030" cy="1057308"/>
          </a:xfrm>
        </p:spPr>
        <p:txBody>
          <a:bodyPr/>
          <a:lstStyle/>
          <a:p>
            <a:r>
              <a:rPr lang="de-DE" dirty="0"/>
              <a:t>Zeigt, dass ihr eure Ideen und Gedanken klar formulieren und an andere kommunizieren könnt.</a:t>
            </a:r>
          </a:p>
        </p:txBody>
      </p:sp>
      <p:sp>
        <p:nvSpPr>
          <p:cNvPr id="7" name="Datumsplatzhalter 6">
            <a:extLst>
              <a:ext uri="{FF2B5EF4-FFF2-40B4-BE49-F238E27FC236}">
                <a16:creationId xmlns:a16="http://schemas.microsoft.com/office/drawing/2014/main" id="{E85F5BC5-80EF-29AD-73A2-459039DF6330}"/>
              </a:ext>
            </a:extLst>
          </p:cNvPr>
          <p:cNvSpPr>
            <a:spLocks noGrp="1"/>
          </p:cNvSpPr>
          <p:nvPr>
            <p:ph type="dt" sz="half" idx="20"/>
          </p:nvPr>
        </p:nvSpPr>
        <p:spPr/>
        <p:txBody>
          <a:bodyPr/>
          <a:lstStyle/>
          <a:p>
            <a:pPr rtl="0"/>
            <a:r>
              <a:rPr lang="de-DE" noProof="0"/>
              <a:t>16.12.2024</a:t>
            </a:r>
          </a:p>
        </p:txBody>
      </p:sp>
      <p:sp>
        <p:nvSpPr>
          <p:cNvPr id="8" name="Fußzeilenplatzhalter 7">
            <a:extLst>
              <a:ext uri="{FF2B5EF4-FFF2-40B4-BE49-F238E27FC236}">
                <a16:creationId xmlns:a16="http://schemas.microsoft.com/office/drawing/2014/main" id="{EA7ED154-1CFF-D122-593D-A4B2A3C7878D}"/>
              </a:ext>
            </a:extLst>
          </p:cNvPr>
          <p:cNvSpPr>
            <a:spLocks noGrp="1"/>
          </p:cNvSpPr>
          <p:nvPr>
            <p:ph type="ftr" sz="quarter" idx="21"/>
          </p:nvPr>
        </p:nvSpPr>
        <p:spPr/>
        <p:txBody>
          <a:bodyPr/>
          <a:lstStyle/>
          <a:p>
            <a:pPr rtl="0"/>
            <a:r>
              <a:rPr lang="de-DE" noProof="0"/>
              <a:t>Mitarbeitergespräch</a:t>
            </a:r>
          </a:p>
        </p:txBody>
      </p:sp>
      <p:sp>
        <p:nvSpPr>
          <p:cNvPr id="9" name="Foliennummernplatzhalter 8">
            <a:extLst>
              <a:ext uri="{FF2B5EF4-FFF2-40B4-BE49-F238E27FC236}">
                <a16:creationId xmlns:a16="http://schemas.microsoft.com/office/drawing/2014/main" id="{A66E6D50-17E3-6F52-39DF-7DF83B783D9C}"/>
              </a:ext>
            </a:extLst>
          </p:cNvPr>
          <p:cNvSpPr>
            <a:spLocks noGrp="1"/>
          </p:cNvSpPr>
          <p:nvPr>
            <p:ph type="sldNum" sz="quarter" idx="22"/>
          </p:nvPr>
        </p:nvSpPr>
        <p:spPr/>
        <p:txBody>
          <a:bodyPr/>
          <a:lstStyle/>
          <a:p>
            <a:pPr rtl="0"/>
            <a:fld id="{B5CEABB6-07DC-46E8-9B57-56EC44A396E5}" type="slidenum">
              <a:rPr lang="de-DE" noProof="0" smtClean="0"/>
              <a:t>13</a:t>
            </a:fld>
            <a:endParaRPr lang="de-DE" noProof="0"/>
          </a:p>
        </p:txBody>
      </p:sp>
      <p:sp>
        <p:nvSpPr>
          <p:cNvPr id="19" name="Textplatzhalter 14">
            <a:extLst>
              <a:ext uri="{FF2B5EF4-FFF2-40B4-BE49-F238E27FC236}">
                <a16:creationId xmlns:a16="http://schemas.microsoft.com/office/drawing/2014/main" id="{000F336B-0D15-B67D-0EB4-304BAF658F25}"/>
              </a:ext>
            </a:extLst>
          </p:cNvPr>
          <p:cNvSpPr txBox="1">
            <a:spLocks/>
          </p:cNvSpPr>
          <p:nvPr/>
        </p:nvSpPr>
        <p:spPr>
          <a:xfrm>
            <a:off x="6673004" y="4269483"/>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Cultural Fit</a:t>
            </a:r>
          </a:p>
        </p:txBody>
      </p:sp>
      <p:sp>
        <p:nvSpPr>
          <p:cNvPr id="20" name="Textplatzhalter 15">
            <a:extLst>
              <a:ext uri="{FF2B5EF4-FFF2-40B4-BE49-F238E27FC236}">
                <a16:creationId xmlns:a16="http://schemas.microsoft.com/office/drawing/2014/main" id="{B2B64D6D-5134-F651-9E27-66A11EFFABC8}"/>
              </a:ext>
            </a:extLst>
          </p:cNvPr>
          <p:cNvSpPr txBox="1">
            <a:spLocks/>
          </p:cNvSpPr>
          <p:nvPr/>
        </p:nvSpPr>
        <p:spPr>
          <a:xfrm>
            <a:off x="6373307" y="4808686"/>
            <a:ext cx="4630702"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Zeigt, dass ihr in das Unternehmen passt, für das ihr euch bewerbt. Zeigt, dass ihr in die Kultur dort hinein passt.</a:t>
            </a:r>
          </a:p>
        </p:txBody>
      </p:sp>
    </p:spTree>
    <p:extLst>
      <p:ext uri="{BB962C8B-B14F-4D97-AF65-F5344CB8AC3E}">
        <p14:creationId xmlns:p14="http://schemas.microsoft.com/office/powerpoint/2010/main" val="230437176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97041910-470B-6539-02E5-E609AF846CE5}"/>
              </a:ext>
            </a:extLst>
          </p:cNvPr>
          <p:cNvSpPr>
            <a:spLocks noGrp="1"/>
          </p:cNvSpPr>
          <p:nvPr>
            <p:ph type="ctrTitle"/>
          </p:nvPr>
        </p:nvSpPr>
        <p:spPr/>
        <p:txBody>
          <a:bodyPr/>
          <a:lstStyle/>
          <a:p>
            <a:r>
              <a:rPr lang="de-DE" dirty="0"/>
              <a:t>Praktische</a:t>
            </a:r>
            <a:br>
              <a:rPr lang="de-DE" dirty="0"/>
            </a:br>
            <a:r>
              <a:rPr lang="de-DE" dirty="0"/>
              <a:t>Umsetzung</a:t>
            </a:r>
          </a:p>
        </p:txBody>
      </p:sp>
      <p:sp>
        <p:nvSpPr>
          <p:cNvPr id="11" name="Datumsplatzhalter 10">
            <a:extLst>
              <a:ext uri="{FF2B5EF4-FFF2-40B4-BE49-F238E27FC236}">
                <a16:creationId xmlns:a16="http://schemas.microsoft.com/office/drawing/2014/main" id="{7C069D8D-D0D7-2A8F-27D9-24A9A936BD93}"/>
              </a:ext>
            </a:extLst>
          </p:cNvPr>
          <p:cNvSpPr>
            <a:spLocks noGrp="1"/>
          </p:cNvSpPr>
          <p:nvPr>
            <p:ph type="dt" sz="half" idx="4294967295"/>
          </p:nvPr>
        </p:nvSpPr>
        <p:spPr>
          <a:xfrm>
            <a:off x="0" y="6356350"/>
            <a:ext cx="2743200" cy="365125"/>
          </a:xfrm>
        </p:spPr>
        <p:txBody>
          <a:bodyPr/>
          <a:lstStyle/>
          <a:p>
            <a:pPr rtl="0"/>
            <a:r>
              <a:rPr lang="de-DE" noProof="0"/>
              <a:t>16.12.2024</a:t>
            </a:r>
          </a:p>
        </p:txBody>
      </p:sp>
      <p:sp>
        <p:nvSpPr>
          <p:cNvPr id="12" name="Fußzeilenplatzhalter 11">
            <a:extLst>
              <a:ext uri="{FF2B5EF4-FFF2-40B4-BE49-F238E27FC236}">
                <a16:creationId xmlns:a16="http://schemas.microsoft.com/office/drawing/2014/main" id="{9AF492D1-74C8-2C98-565E-7D8EDE16DF7B}"/>
              </a:ext>
            </a:extLst>
          </p:cNvPr>
          <p:cNvSpPr>
            <a:spLocks noGrp="1"/>
          </p:cNvSpPr>
          <p:nvPr>
            <p:ph type="ftr" sz="quarter" idx="4294967295"/>
          </p:nvPr>
        </p:nvSpPr>
        <p:spPr>
          <a:xfrm>
            <a:off x="0" y="6356350"/>
            <a:ext cx="4114800" cy="365125"/>
          </a:xfrm>
        </p:spPr>
        <p:txBody>
          <a:bodyPr/>
          <a:lstStyle/>
          <a:p>
            <a:pPr rtl="0"/>
            <a:r>
              <a:rPr lang="de-DE" noProof="0"/>
              <a:t>Mitarbeitergespräch</a:t>
            </a:r>
          </a:p>
        </p:txBody>
      </p:sp>
      <p:sp>
        <p:nvSpPr>
          <p:cNvPr id="13" name="Foliennummernplatzhalter 12">
            <a:extLst>
              <a:ext uri="{FF2B5EF4-FFF2-40B4-BE49-F238E27FC236}">
                <a16:creationId xmlns:a16="http://schemas.microsoft.com/office/drawing/2014/main" id="{E52562CB-80D9-1484-8708-374A85AAF7A3}"/>
              </a:ext>
            </a:extLst>
          </p:cNvPr>
          <p:cNvSpPr>
            <a:spLocks noGrp="1"/>
          </p:cNvSpPr>
          <p:nvPr>
            <p:ph type="sldNum" sz="quarter" idx="4294967295"/>
          </p:nvPr>
        </p:nvSpPr>
        <p:spPr>
          <a:xfrm>
            <a:off x="9448800" y="6356350"/>
            <a:ext cx="2743200" cy="365125"/>
          </a:xfrm>
        </p:spPr>
        <p:txBody>
          <a:bodyPr/>
          <a:lstStyle/>
          <a:p>
            <a:pPr rtl="0"/>
            <a:fld id="{B5CEABB6-07DC-46E8-9B57-56EC44A396E5}" type="slidenum">
              <a:rPr lang="de-DE" noProof="0" smtClean="0"/>
              <a:t>14</a:t>
            </a:fld>
            <a:endParaRPr lang="de-DE" noProof="0"/>
          </a:p>
        </p:txBody>
      </p:sp>
    </p:spTree>
    <p:extLst>
      <p:ext uri="{BB962C8B-B14F-4D97-AF65-F5344CB8AC3E}">
        <p14:creationId xmlns:p14="http://schemas.microsoft.com/office/powerpoint/2010/main" val="2037418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CDC04B4-38B0-7C73-47FA-F9965EFC893F}"/>
              </a:ext>
            </a:extLst>
          </p:cNvPr>
          <p:cNvSpPr>
            <a:spLocks noGrp="1"/>
          </p:cNvSpPr>
          <p:nvPr>
            <p:ph type="title"/>
          </p:nvPr>
        </p:nvSpPr>
        <p:spPr>
          <a:xfrm>
            <a:off x="903886" y="614362"/>
            <a:ext cx="4082142" cy="585788"/>
          </a:xfrm>
        </p:spPr>
        <p:txBody>
          <a:bodyPr>
            <a:normAutofit fontScale="90000"/>
          </a:bodyPr>
          <a:lstStyle/>
          <a:p>
            <a:r>
              <a:rPr lang="de-DE" dirty="0"/>
              <a:t>Aufbau einer guten Videobewerbung</a:t>
            </a:r>
          </a:p>
        </p:txBody>
      </p:sp>
      <p:sp>
        <p:nvSpPr>
          <p:cNvPr id="4" name="Textplatzhalter 3">
            <a:extLst>
              <a:ext uri="{FF2B5EF4-FFF2-40B4-BE49-F238E27FC236}">
                <a16:creationId xmlns:a16="http://schemas.microsoft.com/office/drawing/2014/main" id="{7972C181-1D9C-D27C-0C32-8652150DDD4C}"/>
              </a:ext>
            </a:extLst>
          </p:cNvPr>
          <p:cNvSpPr>
            <a:spLocks noGrp="1"/>
          </p:cNvSpPr>
          <p:nvPr>
            <p:ph type="body" sz="quarter" idx="13"/>
          </p:nvPr>
        </p:nvSpPr>
        <p:spPr/>
        <p:txBody>
          <a:bodyPr/>
          <a:lstStyle/>
          <a:p>
            <a:r>
              <a:rPr lang="de-DE" dirty="0"/>
              <a:t>Begrüßung</a:t>
            </a:r>
          </a:p>
        </p:txBody>
      </p:sp>
      <p:sp>
        <p:nvSpPr>
          <p:cNvPr id="5" name="Textplatzhalter 4">
            <a:extLst>
              <a:ext uri="{FF2B5EF4-FFF2-40B4-BE49-F238E27FC236}">
                <a16:creationId xmlns:a16="http://schemas.microsoft.com/office/drawing/2014/main" id="{FA90A461-0041-A2BD-B5E0-0263080C559B}"/>
              </a:ext>
            </a:extLst>
          </p:cNvPr>
          <p:cNvSpPr>
            <a:spLocks noGrp="1"/>
          </p:cNvSpPr>
          <p:nvPr>
            <p:ph type="body" sz="quarter" idx="14"/>
          </p:nvPr>
        </p:nvSpPr>
        <p:spPr/>
        <p:txBody>
          <a:bodyPr/>
          <a:lstStyle/>
          <a:p>
            <a:r>
              <a:rPr lang="de-DE" dirty="0"/>
              <a:t>Vorstellung</a:t>
            </a:r>
          </a:p>
        </p:txBody>
      </p:sp>
      <p:sp>
        <p:nvSpPr>
          <p:cNvPr id="6" name="Textplatzhalter 5">
            <a:extLst>
              <a:ext uri="{FF2B5EF4-FFF2-40B4-BE49-F238E27FC236}">
                <a16:creationId xmlns:a16="http://schemas.microsoft.com/office/drawing/2014/main" id="{15736B73-2284-3879-E86E-2E44BB416698}"/>
              </a:ext>
            </a:extLst>
          </p:cNvPr>
          <p:cNvSpPr>
            <a:spLocks noGrp="1"/>
          </p:cNvSpPr>
          <p:nvPr>
            <p:ph type="body" sz="quarter" idx="15"/>
          </p:nvPr>
        </p:nvSpPr>
        <p:spPr/>
        <p:txBody>
          <a:bodyPr/>
          <a:lstStyle/>
          <a:p>
            <a:r>
              <a:rPr lang="de-DE" dirty="0"/>
              <a:t>Stärken</a:t>
            </a:r>
          </a:p>
        </p:txBody>
      </p:sp>
      <p:sp>
        <p:nvSpPr>
          <p:cNvPr id="7" name="Textplatzhalter 6">
            <a:extLst>
              <a:ext uri="{FF2B5EF4-FFF2-40B4-BE49-F238E27FC236}">
                <a16:creationId xmlns:a16="http://schemas.microsoft.com/office/drawing/2014/main" id="{D1DF6269-ED63-D769-267B-021B58C49B59}"/>
              </a:ext>
            </a:extLst>
          </p:cNvPr>
          <p:cNvSpPr>
            <a:spLocks noGrp="1"/>
          </p:cNvSpPr>
          <p:nvPr>
            <p:ph type="body" sz="quarter" idx="16"/>
          </p:nvPr>
        </p:nvSpPr>
        <p:spPr/>
        <p:txBody>
          <a:bodyPr/>
          <a:lstStyle/>
          <a:p>
            <a:r>
              <a:rPr lang="de-DE" dirty="0"/>
              <a:t>Abschluss</a:t>
            </a:r>
          </a:p>
        </p:txBody>
      </p:sp>
      <p:sp>
        <p:nvSpPr>
          <p:cNvPr id="8" name="Textplatzhalter 7">
            <a:extLst>
              <a:ext uri="{FF2B5EF4-FFF2-40B4-BE49-F238E27FC236}">
                <a16:creationId xmlns:a16="http://schemas.microsoft.com/office/drawing/2014/main" id="{C511C76F-66F8-1C16-C295-279762EE349C}"/>
              </a:ext>
            </a:extLst>
          </p:cNvPr>
          <p:cNvSpPr>
            <a:spLocks noGrp="1"/>
          </p:cNvSpPr>
          <p:nvPr>
            <p:ph type="body" sz="quarter" idx="17"/>
          </p:nvPr>
        </p:nvSpPr>
        <p:spPr/>
        <p:txBody>
          <a:bodyPr/>
          <a:lstStyle/>
          <a:p>
            <a:r>
              <a:rPr lang="de-DE" dirty="0"/>
              <a:t>Kurz aber höflich, direkt und Zielsicher</a:t>
            </a:r>
          </a:p>
        </p:txBody>
      </p:sp>
      <p:sp>
        <p:nvSpPr>
          <p:cNvPr id="9" name="Textplatzhalter 8">
            <a:extLst>
              <a:ext uri="{FF2B5EF4-FFF2-40B4-BE49-F238E27FC236}">
                <a16:creationId xmlns:a16="http://schemas.microsoft.com/office/drawing/2014/main" id="{0924FA0D-289B-3F0B-638E-DAB5D3A2D8D2}"/>
              </a:ext>
            </a:extLst>
          </p:cNvPr>
          <p:cNvSpPr>
            <a:spLocks noGrp="1"/>
          </p:cNvSpPr>
          <p:nvPr>
            <p:ph type="body" sz="quarter" idx="18"/>
          </p:nvPr>
        </p:nvSpPr>
        <p:spPr/>
        <p:txBody>
          <a:bodyPr/>
          <a:lstStyle/>
          <a:p>
            <a:r>
              <a:rPr lang="de-DE" dirty="0"/>
              <a:t>Wer bist du ? </a:t>
            </a:r>
          </a:p>
          <a:p>
            <a:r>
              <a:rPr lang="de-DE" dirty="0"/>
              <a:t>Name, Berufserfahrung, relevante Fähigkeiten</a:t>
            </a:r>
          </a:p>
        </p:txBody>
      </p:sp>
      <p:sp>
        <p:nvSpPr>
          <p:cNvPr id="10" name="Textplatzhalter 9">
            <a:extLst>
              <a:ext uri="{FF2B5EF4-FFF2-40B4-BE49-F238E27FC236}">
                <a16:creationId xmlns:a16="http://schemas.microsoft.com/office/drawing/2014/main" id="{E31659B6-DB95-324C-9529-AF28921DEB98}"/>
              </a:ext>
            </a:extLst>
          </p:cNvPr>
          <p:cNvSpPr>
            <a:spLocks noGrp="1"/>
          </p:cNvSpPr>
          <p:nvPr>
            <p:ph type="body" sz="quarter" idx="19"/>
          </p:nvPr>
        </p:nvSpPr>
        <p:spPr/>
        <p:txBody>
          <a:bodyPr/>
          <a:lstStyle/>
          <a:p>
            <a:r>
              <a:rPr lang="de-DE" dirty="0"/>
              <a:t>Was ist dein USP ? Was macht dich besonders geeignet für die Stelle ?</a:t>
            </a:r>
          </a:p>
        </p:txBody>
      </p:sp>
      <p:sp>
        <p:nvSpPr>
          <p:cNvPr id="11" name="Textplatzhalter 10">
            <a:extLst>
              <a:ext uri="{FF2B5EF4-FFF2-40B4-BE49-F238E27FC236}">
                <a16:creationId xmlns:a16="http://schemas.microsoft.com/office/drawing/2014/main" id="{DDF32886-605E-1F3F-409C-57A9EDCFD920}"/>
              </a:ext>
            </a:extLst>
          </p:cNvPr>
          <p:cNvSpPr>
            <a:spLocks noGrp="1"/>
          </p:cNvSpPr>
          <p:nvPr>
            <p:ph type="body" sz="quarter" idx="20"/>
          </p:nvPr>
        </p:nvSpPr>
        <p:spPr/>
        <p:txBody>
          <a:bodyPr/>
          <a:lstStyle/>
          <a:p>
            <a:r>
              <a:rPr lang="de-DE" dirty="0"/>
              <a:t>Dank und Verweis auf Kontaktmöglichkeiten</a:t>
            </a:r>
          </a:p>
        </p:txBody>
      </p:sp>
    </p:spTree>
    <p:extLst>
      <p:ext uri="{BB962C8B-B14F-4D97-AF65-F5344CB8AC3E}">
        <p14:creationId xmlns:p14="http://schemas.microsoft.com/office/powerpoint/2010/main" val="247949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a:extLst>
              <a:ext uri="{FF2B5EF4-FFF2-40B4-BE49-F238E27FC236}">
                <a16:creationId xmlns:a16="http://schemas.microsoft.com/office/drawing/2014/main" id="{32F0720A-19D1-F581-9381-2418436DF315}"/>
              </a:ext>
            </a:extLst>
          </p:cNvPr>
          <p:cNvSpPr>
            <a:spLocks noGrp="1"/>
          </p:cNvSpPr>
          <p:nvPr>
            <p:ph type="ctrTitle"/>
          </p:nvPr>
        </p:nvSpPr>
        <p:spPr/>
        <p:txBody>
          <a:bodyPr/>
          <a:lstStyle/>
          <a:p>
            <a:r>
              <a:rPr lang="de-DE" dirty="0"/>
              <a:t>Technische Umsetzung</a:t>
            </a:r>
          </a:p>
        </p:txBody>
      </p:sp>
      <p:sp>
        <p:nvSpPr>
          <p:cNvPr id="25" name="Untertitel 24">
            <a:extLst>
              <a:ext uri="{FF2B5EF4-FFF2-40B4-BE49-F238E27FC236}">
                <a16:creationId xmlns:a16="http://schemas.microsoft.com/office/drawing/2014/main" id="{6BEBE8C0-D45A-5D93-796E-80F06717FEDC}"/>
              </a:ext>
            </a:extLst>
          </p:cNvPr>
          <p:cNvSpPr>
            <a:spLocks noGrp="1"/>
          </p:cNvSpPr>
          <p:nvPr>
            <p:ph type="subTitle" idx="1"/>
          </p:nvPr>
        </p:nvSpPr>
        <p:spPr/>
        <p:txBody>
          <a:bodyPr/>
          <a:lstStyle/>
          <a:p>
            <a:endParaRPr lang="de-DE"/>
          </a:p>
        </p:txBody>
      </p:sp>
      <p:sp>
        <p:nvSpPr>
          <p:cNvPr id="11" name="Datumsplatzhalter 10">
            <a:extLst>
              <a:ext uri="{FF2B5EF4-FFF2-40B4-BE49-F238E27FC236}">
                <a16:creationId xmlns:a16="http://schemas.microsoft.com/office/drawing/2014/main" id="{A0916B61-9001-ED0A-445B-361333C24B44}"/>
              </a:ext>
            </a:extLst>
          </p:cNvPr>
          <p:cNvSpPr>
            <a:spLocks noGrp="1"/>
          </p:cNvSpPr>
          <p:nvPr>
            <p:ph type="dt" sz="half" idx="4294967295"/>
          </p:nvPr>
        </p:nvSpPr>
        <p:spPr>
          <a:xfrm>
            <a:off x="0" y="6356350"/>
            <a:ext cx="2743200" cy="365125"/>
          </a:xfrm>
        </p:spPr>
        <p:txBody>
          <a:bodyPr/>
          <a:lstStyle/>
          <a:p>
            <a:pPr rtl="0"/>
            <a:r>
              <a:rPr lang="de-DE" noProof="0"/>
              <a:t>16.12.2024</a:t>
            </a:r>
          </a:p>
        </p:txBody>
      </p:sp>
      <p:sp>
        <p:nvSpPr>
          <p:cNvPr id="12" name="Fußzeilenplatzhalter 11">
            <a:extLst>
              <a:ext uri="{FF2B5EF4-FFF2-40B4-BE49-F238E27FC236}">
                <a16:creationId xmlns:a16="http://schemas.microsoft.com/office/drawing/2014/main" id="{BFDB8DD6-2E09-CAA3-73F5-E33A947B28E1}"/>
              </a:ext>
            </a:extLst>
          </p:cNvPr>
          <p:cNvSpPr>
            <a:spLocks noGrp="1"/>
          </p:cNvSpPr>
          <p:nvPr>
            <p:ph type="ftr" sz="quarter" idx="4294967295"/>
          </p:nvPr>
        </p:nvSpPr>
        <p:spPr>
          <a:xfrm>
            <a:off x="0" y="6356350"/>
            <a:ext cx="4114800" cy="365125"/>
          </a:xfrm>
        </p:spPr>
        <p:txBody>
          <a:bodyPr/>
          <a:lstStyle/>
          <a:p>
            <a:pPr rtl="0"/>
            <a:r>
              <a:rPr lang="de-DE" noProof="0"/>
              <a:t>Mitarbeitergespräch</a:t>
            </a:r>
          </a:p>
        </p:txBody>
      </p:sp>
      <p:sp>
        <p:nvSpPr>
          <p:cNvPr id="13" name="Foliennummernplatzhalter 12">
            <a:extLst>
              <a:ext uri="{FF2B5EF4-FFF2-40B4-BE49-F238E27FC236}">
                <a16:creationId xmlns:a16="http://schemas.microsoft.com/office/drawing/2014/main" id="{91EED7BB-F22A-5D4A-9E1F-3E7630C4499E}"/>
              </a:ext>
            </a:extLst>
          </p:cNvPr>
          <p:cNvSpPr>
            <a:spLocks noGrp="1"/>
          </p:cNvSpPr>
          <p:nvPr>
            <p:ph type="sldNum" sz="quarter" idx="4294967295"/>
          </p:nvPr>
        </p:nvSpPr>
        <p:spPr>
          <a:xfrm>
            <a:off x="9448800" y="6356350"/>
            <a:ext cx="2743200" cy="365125"/>
          </a:xfrm>
        </p:spPr>
        <p:txBody>
          <a:bodyPr/>
          <a:lstStyle/>
          <a:p>
            <a:pPr rtl="0"/>
            <a:fld id="{B5CEABB6-07DC-46E8-9B57-56EC44A396E5}" type="slidenum">
              <a:rPr lang="de-DE" noProof="0" smtClean="0"/>
              <a:t>16</a:t>
            </a:fld>
            <a:endParaRPr lang="de-DE" noProof="0"/>
          </a:p>
        </p:txBody>
      </p:sp>
    </p:spTree>
    <p:extLst>
      <p:ext uri="{BB962C8B-B14F-4D97-AF65-F5344CB8AC3E}">
        <p14:creationId xmlns:p14="http://schemas.microsoft.com/office/powerpoint/2010/main" val="377214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7401ABB7-A835-17FF-EC39-EED238B2D0BC}"/>
              </a:ext>
            </a:extLst>
          </p:cNvPr>
          <p:cNvSpPr>
            <a:spLocks noGrp="1"/>
          </p:cNvSpPr>
          <p:nvPr>
            <p:ph type="title"/>
          </p:nvPr>
        </p:nvSpPr>
        <p:spPr>
          <a:xfrm>
            <a:off x="1885156" y="493987"/>
            <a:ext cx="8421688" cy="592422"/>
          </a:xfrm>
        </p:spPr>
        <p:txBody>
          <a:bodyPr/>
          <a:lstStyle/>
          <a:p>
            <a:r>
              <a:rPr lang="de-DE" dirty="0"/>
              <a:t>Zukunft von Videobewerbungen</a:t>
            </a:r>
          </a:p>
        </p:txBody>
      </p:sp>
      <p:sp>
        <p:nvSpPr>
          <p:cNvPr id="7" name="Datumsplatzhalter 6">
            <a:extLst>
              <a:ext uri="{FF2B5EF4-FFF2-40B4-BE49-F238E27FC236}">
                <a16:creationId xmlns:a16="http://schemas.microsoft.com/office/drawing/2014/main" id="{7A79FD74-D1EC-C3B6-3C86-30B008C729F9}"/>
              </a:ext>
            </a:extLst>
          </p:cNvPr>
          <p:cNvSpPr>
            <a:spLocks noGrp="1"/>
          </p:cNvSpPr>
          <p:nvPr>
            <p:ph type="dt" sz="half" idx="10"/>
          </p:nvPr>
        </p:nvSpPr>
        <p:spPr/>
        <p:txBody>
          <a:bodyPr/>
          <a:lstStyle/>
          <a:p>
            <a:pPr rtl="0"/>
            <a:r>
              <a:rPr lang="de-DE" noProof="0"/>
              <a:t>16.12.2024</a:t>
            </a:r>
          </a:p>
        </p:txBody>
      </p:sp>
      <p:sp>
        <p:nvSpPr>
          <p:cNvPr id="8" name="Fußzeilenplatzhalter 7">
            <a:extLst>
              <a:ext uri="{FF2B5EF4-FFF2-40B4-BE49-F238E27FC236}">
                <a16:creationId xmlns:a16="http://schemas.microsoft.com/office/drawing/2014/main" id="{BF89C9BC-2476-AA80-70C9-03C60FC654E7}"/>
              </a:ext>
            </a:extLst>
          </p:cNvPr>
          <p:cNvSpPr>
            <a:spLocks noGrp="1"/>
          </p:cNvSpPr>
          <p:nvPr>
            <p:ph type="ftr" sz="quarter" idx="11"/>
          </p:nvPr>
        </p:nvSpPr>
        <p:spPr/>
        <p:txBody>
          <a:bodyPr/>
          <a:lstStyle/>
          <a:p>
            <a:pPr rtl="0"/>
            <a:r>
              <a:rPr lang="de-DE" noProof="0"/>
              <a:t>Mitarbeitergespräch</a:t>
            </a:r>
          </a:p>
        </p:txBody>
      </p:sp>
      <p:sp>
        <p:nvSpPr>
          <p:cNvPr id="9" name="Foliennummernplatzhalter 8">
            <a:extLst>
              <a:ext uri="{FF2B5EF4-FFF2-40B4-BE49-F238E27FC236}">
                <a16:creationId xmlns:a16="http://schemas.microsoft.com/office/drawing/2014/main" id="{6F2C1D06-3FF6-89D5-50C6-B437A0D86CC5}"/>
              </a:ext>
            </a:extLst>
          </p:cNvPr>
          <p:cNvSpPr>
            <a:spLocks noGrp="1"/>
          </p:cNvSpPr>
          <p:nvPr>
            <p:ph type="sldNum" sz="quarter" idx="12"/>
          </p:nvPr>
        </p:nvSpPr>
        <p:spPr/>
        <p:txBody>
          <a:bodyPr/>
          <a:lstStyle/>
          <a:p>
            <a:pPr rtl="0"/>
            <a:fld id="{B5CEABB6-07DC-46E8-9B57-56EC44A396E5}" type="slidenum">
              <a:rPr lang="de-DE" noProof="0" smtClean="0"/>
              <a:t>17</a:t>
            </a:fld>
            <a:endParaRPr lang="de-DE" noProof="0"/>
          </a:p>
        </p:txBody>
      </p:sp>
      <p:sp>
        <p:nvSpPr>
          <p:cNvPr id="35" name="Inhaltsplatzhalter 34">
            <a:extLst>
              <a:ext uri="{FF2B5EF4-FFF2-40B4-BE49-F238E27FC236}">
                <a16:creationId xmlns:a16="http://schemas.microsoft.com/office/drawing/2014/main" id="{E3370AC0-5704-98C1-DC34-4FFC09A0E441}"/>
              </a:ext>
            </a:extLst>
          </p:cNvPr>
          <p:cNvSpPr>
            <a:spLocks noGrp="1"/>
          </p:cNvSpPr>
          <p:nvPr>
            <p:ph sz="half" idx="14"/>
          </p:nvPr>
        </p:nvSpPr>
        <p:spPr>
          <a:xfrm>
            <a:off x="6445208" y="2723654"/>
            <a:ext cx="4036704" cy="3147461"/>
          </a:xfrm>
        </p:spPr>
        <p:txBody>
          <a:bodyPr/>
          <a:lstStyle/>
          <a:p>
            <a:r>
              <a:rPr lang="de-DE" dirty="0"/>
              <a:t>Das bedeutet:</a:t>
            </a:r>
          </a:p>
          <a:p>
            <a:pPr marL="285750" indent="-285750">
              <a:buFont typeface="Arial" panose="020B0604020202020204" pitchFamily="34" charset="0"/>
              <a:buChar char="•"/>
            </a:pPr>
            <a:r>
              <a:rPr lang="de-DE" dirty="0"/>
              <a:t>Unternehmen können Videobewerbungen digital Analysieren &amp; durch KI vor-screenen lassen</a:t>
            </a:r>
          </a:p>
          <a:p>
            <a:pPr marL="285750" indent="-285750">
              <a:buFont typeface="Arial" panose="020B0604020202020204" pitchFamily="34" charset="0"/>
              <a:buChar char="•"/>
            </a:pPr>
            <a:r>
              <a:rPr lang="de-DE" dirty="0"/>
              <a:t>Bewerber könnten Bewerbungsvideos herstellen, ohne die notwendigen Fähigkeiten zu demonstrieren</a:t>
            </a:r>
          </a:p>
          <a:p>
            <a:pPr marL="285750" indent="-285750">
              <a:buFont typeface="Arial" panose="020B0604020202020204" pitchFamily="34" charset="0"/>
              <a:buChar char="•"/>
            </a:pPr>
            <a:endParaRPr lang="de-DE" dirty="0"/>
          </a:p>
        </p:txBody>
      </p:sp>
      <p:pic>
        <p:nvPicPr>
          <p:cNvPr id="39" name="Grafik 38">
            <a:extLst>
              <a:ext uri="{FF2B5EF4-FFF2-40B4-BE49-F238E27FC236}">
                <a16:creationId xmlns:a16="http://schemas.microsoft.com/office/drawing/2014/main" id="{8E846EC1-DF00-E123-3BA9-280567D06DCF}"/>
              </a:ext>
            </a:extLst>
          </p:cNvPr>
          <p:cNvPicPr>
            <a:picLocks noChangeAspect="1"/>
          </p:cNvPicPr>
          <p:nvPr/>
        </p:nvPicPr>
        <p:blipFill>
          <a:blip r:embed="rId2"/>
          <a:stretch>
            <a:fillRect/>
          </a:stretch>
        </p:blipFill>
        <p:spPr>
          <a:xfrm>
            <a:off x="1391746" y="1386013"/>
            <a:ext cx="3478637" cy="4314287"/>
          </a:xfrm>
          <a:prstGeom prst="rect">
            <a:avLst/>
          </a:prstGeom>
        </p:spPr>
      </p:pic>
      <p:sp>
        <p:nvSpPr>
          <p:cNvPr id="40" name="Textfeld 39">
            <a:extLst>
              <a:ext uri="{FF2B5EF4-FFF2-40B4-BE49-F238E27FC236}">
                <a16:creationId xmlns:a16="http://schemas.microsoft.com/office/drawing/2014/main" id="{686A024A-32D4-624E-CC03-ABA74DBFDB85}"/>
              </a:ext>
            </a:extLst>
          </p:cNvPr>
          <p:cNvSpPr txBox="1"/>
          <p:nvPr/>
        </p:nvSpPr>
        <p:spPr>
          <a:xfrm>
            <a:off x="6445208" y="1869087"/>
            <a:ext cx="4156656" cy="369332"/>
          </a:xfrm>
          <a:prstGeom prst="rect">
            <a:avLst/>
          </a:prstGeom>
          <a:noFill/>
        </p:spPr>
        <p:txBody>
          <a:bodyPr wrap="square" rtlCol="0">
            <a:spAutoFit/>
          </a:bodyPr>
          <a:lstStyle/>
          <a:p>
            <a:r>
              <a:rPr lang="de-DE" dirty="0">
                <a:solidFill>
                  <a:schemeClr val="bg2">
                    <a:lumMod val="25000"/>
                  </a:schemeClr>
                </a:solidFill>
              </a:rPr>
              <a:t>Video-KI wird immer besser</a:t>
            </a:r>
          </a:p>
        </p:txBody>
      </p:sp>
    </p:spTree>
    <p:extLst>
      <p:ext uri="{BB962C8B-B14F-4D97-AF65-F5344CB8AC3E}">
        <p14:creationId xmlns:p14="http://schemas.microsoft.com/office/powerpoint/2010/main" val="295258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51093F18-D38E-A938-8BAD-ACEB012377EE}"/>
              </a:ext>
            </a:extLst>
          </p:cNvPr>
          <p:cNvSpPr>
            <a:spLocks noGrp="1"/>
          </p:cNvSpPr>
          <p:nvPr>
            <p:ph type="title"/>
          </p:nvPr>
        </p:nvSpPr>
        <p:spPr/>
        <p:txBody>
          <a:bodyPr/>
          <a:lstStyle/>
          <a:p>
            <a:r>
              <a:rPr lang="de-DE" dirty="0"/>
              <a:t>Fazit</a:t>
            </a:r>
          </a:p>
        </p:txBody>
      </p:sp>
      <p:sp>
        <p:nvSpPr>
          <p:cNvPr id="13" name="Inhaltsplatzhalter 12">
            <a:extLst>
              <a:ext uri="{FF2B5EF4-FFF2-40B4-BE49-F238E27FC236}">
                <a16:creationId xmlns:a16="http://schemas.microsoft.com/office/drawing/2014/main" id="{77033C55-2F60-49C6-6131-7414BFD8D657}"/>
              </a:ext>
            </a:extLst>
          </p:cNvPr>
          <p:cNvSpPr>
            <a:spLocks noGrp="1"/>
          </p:cNvSpPr>
          <p:nvPr>
            <p:ph idx="1"/>
          </p:nvPr>
        </p:nvSpPr>
        <p:spPr/>
        <p:txBody>
          <a:bodyPr/>
          <a:lstStyle/>
          <a:p>
            <a:pPr marL="285750" indent="-285750">
              <a:buFont typeface="Arial" panose="020B0604020202020204" pitchFamily="34" charset="0"/>
              <a:buChar char="•"/>
            </a:pPr>
            <a:r>
              <a:rPr lang="de-DE" dirty="0"/>
              <a:t>Die Basics  (Kleidung, Hintergrund, Ton, Licht) müssen gut sein.</a:t>
            </a:r>
          </a:p>
          <a:p>
            <a:pPr marL="285750" indent="-285750">
              <a:buFont typeface="Arial" panose="020B0604020202020204" pitchFamily="34" charset="0"/>
              <a:buChar char="•"/>
            </a:pPr>
            <a:r>
              <a:rPr lang="de-DE" dirty="0"/>
              <a:t>Euer Auftritt sollte stark aber authentisch sein</a:t>
            </a:r>
          </a:p>
          <a:p>
            <a:pPr marL="285750" indent="-285750">
              <a:buFont typeface="Arial" panose="020B0604020202020204" pitchFamily="34" charset="0"/>
              <a:buChar char="•"/>
            </a:pPr>
            <a:r>
              <a:rPr lang="de-DE" dirty="0"/>
              <a:t>Eure Selbstpräsentation sollte passend zur Stelle sein</a:t>
            </a:r>
          </a:p>
        </p:txBody>
      </p:sp>
      <p:sp>
        <p:nvSpPr>
          <p:cNvPr id="9" name="Datumsplatzhalter 8">
            <a:extLst>
              <a:ext uri="{FF2B5EF4-FFF2-40B4-BE49-F238E27FC236}">
                <a16:creationId xmlns:a16="http://schemas.microsoft.com/office/drawing/2014/main" id="{2C1326AA-F092-BFF6-02F4-635A70DE768B}"/>
              </a:ext>
            </a:extLst>
          </p:cNvPr>
          <p:cNvSpPr>
            <a:spLocks noGrp="1"/>
          </p:cNvSpPr>
          <p:nvPr>
            <p:ph type="dt" sz="half" idx="10"/>
          </p:nvPr>
        </p:nvSpPr>
        <p:spPr/>
        <p:txBody>
          <a:bodyPr/>
          <a:lstStyle/>
          <a:p>
            <a:pPr rtl="0"/>
            <a:r>
              <a:rPr lang="de-DE" noProof="0"/>
              <a:t>16.12.2024</a:t>
            </a:r>
          </a:p>
        </p:txBody>
      </p:sp>
      <p:sp>
        <p:nvSpPr>
          <p:cNvPr id="10" name="Fußzeilenplatzhalter 9">
            <a:extLst>
              <a:ext uri="{FF2B5EF4-FFF2-40B4-BE49-F238E27FC236}">
                <a16:creationId xmlns:a16="http://schemas.microsoft.com/office/drawing/2014/main" id="{D60ACAA1-24D3-802D-9C1E-20E8F8E47B24}"/>
              </a:ext>
            </a:extLst>
          </p:cNvPr>
          <p:cNvSpPr>
            <a:spLocks noGrp="1"/>
          </p:cNvSpPr>
          <p:nvPr>
            <p:ph type="ftr" sz="quarter" idx="11"/>
          </p:nvPr>
        </p:nvSpPr>
        <p:spPr/>
        <p:txBody>
          <a:bodyPr/>
          <a:lstStyle/>
          <a:p>
            <a:pPr rtl="0"/>
            <a:r>
              <a:rPr lang="de-DE" noProof="0"/>
              <a:t>Mitarbeitergespräch</a:t>
            </a:r>
          </a:p>
        </p:txBody>
      </p:sp>
      <p:sp>
        <p:nvSpPr>
          <p:cNvPr id="11" name="Foliennummernplatzhalter 10">
            <a:extLst>
              <a:ext uri="{FF2B5EF4-FFF2-40B4-BE49-F238E27FC236}">
                <a16:creationId xmlns:a16="http://schemas.microsoft.com/office/drawing/2014/main" id="{CAAAE7E6-9D0A-0D39-A837-C2ADF566DCDE}"/>
              </a:ext>
            </a:extLst>
          </p:cNvPr>
          <p:cNvSpPr>
            <a:spLocks noGrp="1"/>
          </p:cNvSpPr>
          <p:nvPr>
            <p:ph type="sldNum" sz="quarter" idx="12"/>
          </p:nvPr>
        </p:nvSpPr>
        <p:spPr/>
        <p:txBody>
          <a:bodyPr/>
          <a:lstStyle/>
          <a:p>
            <a:pPr rtl="0"/>
            <a:fld id="{B5CEABB6-07DC-46E8-9B57-56EC44A396E5}" type="slidenum">
              <a:rPr lang="de-DE" noProof="0" smtClean="0"/>
              <a:t>18</a:t>
            </a:fld>
            <a:endParaRPr lang="de-DE" noProof="0"/>
          </a:p>
        </p:txBody>
      </p:sp>
    </p:spTree>
    <p:extLst>
      <p:ext uri="{BB962C8B-B14F-4D97-AF65-F5344CB8AC3E}">
        <p14:creationId xmlns:p14="http://schemas.microsoft.com/office/powerpoint/2010/main" val="2688082212"/>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0F83D488-507F-2E02-777D-FB1F4EB492D1}"/>
              </a:ext>
            </a:extLst>
          </p:cNvPr>
          <p:cNvSpPr>
            <a:spLocks noGrp="1"/>
          </p:cNvSpPr>
          <p:nvPr>
            <p:ph type="title"/>
          </p:nvPr>
        </p:nvSpPr>
        <p:spPr/>
        <p:txBody>
          <a:bodyPr/>
          <a:lstStyle/>
          <a:p>
            <a:r>
              <a:rPr lang="de-DE" dirty="0"/>
              <a:t>Interaktion: </a:t>
            </a:r>
            <a:br>
              <a:rPr lang="de-DE" dirty="0"/>
            </a:br>
            <a:r>
              <a:rPr lang="de-DE" dirty="0"/>
              <a:t>Wie Würdet ihr euch bei zwei verschiedenen Unternehmen bewerben? </a:t>
            </a:r>
          </a:p>
        </p:txBody>
      </p:sp>
      <p:sp>
        <p:nvSpPr>
          <p:cNvPr id="15" name="Textplatzhalter 14">
            <a:extLst>
              <a:ext uri="{FF2B5EF4-FFF2-40B4-BE49-F238E27FC236}">
                <a16:creationId xmlns:a16="http://schemas.microsoft.com/office/drawing/2014/main" id="{C132222E-91AD-1CB8-5C8A-257F38071B8A}"/>
              </a:ext>
            </a:extLst>
          </p:cNvPr>
          <p:cNvSpPr>
            <a:spLocks noGrp="1"/>
          </p:cNvSpPr>
          <p:nvPr>
            <p:ph type="body" idx="1"/>
          </p:nvPr>
        </p:nvSpPr>
        <p:spPr>
          <a:xfrm>
            <a:off x="2933700" y="2386013"/>
            <a:ext cx="3924300" cy="390923"/>
          </a:xfrm>
        </p:spPr>
        <p:txBody>
          <a:bodyPr/>
          <a:lstStyle/>
          <a:p>
            <a:pPr algn="ctr"/>
            <a:r>
              <a:rPr lang="de-DE" dirty="0"/>
              <a:t>Nike</a:t>
            </a:r>
          </a:p>
        </p:txBody>
      </p:sp>
      <p:sp>
        <p:nvSpPr>
          <p:cNvPr id="16" name="Inhaltsplatzhalter 15">
            <a:extLst>
              <a:ext uri="{FF2B5EF4-FFF2-40B4-BE49-F238E27FC236}">
                <a16:creationId xmlns:a16="http://schemas.microsoft.com/office/drawing/2014/main" id="{20CB9863-142B-D785-9E9E-BE369228FE31}"/>
              </a:ext>
            </a:extLst>
          </p:cNvPr>
          <p:cNvSpPr>
            <a:spLocks noGrp="1"/>
          </p:cNvSpPr>
          <p:nvPr>
            <p:ph sz="half" idx="2"/>
          </p:nvPr>
        </p:nvSpPr>
        <p:spPr>
          <a:xfrm>
            <a:off x="3485872" y="2883497"/>
            <a:ext cx="3924300" cy="2887264"/>
          </a:xfrm>
        </p:spPr>
        <p:txBody>
          <a:bodyPr/>
          <a:lstStyle/>
          <a:p>
            <a:r>
              <a:rPr lang="de-DE" dirty="0"/>
              <a:t>Antworten Nike</a:t>
            </a:r>
          </a:p>
        </p:txBody>
      </p:sp>
      <p:sp>
        <p:nvSpPr>
          <p:cNvPr id="17" name="Textplatzhalter 16">
            <a:extLst>
              <a:ext uri="{FF2B5EF4-FFF2-40B4-BE49-F238E27FC236}">
                <a16:creationId xmlns:a16="http://schemas.microsoft.com/office/drawing/2014/main" id="{A8C90552-73E3-67D9-715E-FD10FB308F69}"/>
              </a:ext>
            </a:extLst>
          </p:cNvPr>
          <p:cNvSpPr>
            <a:spLocks noGrp="1"/>
          </p:cNvSpPr>
          <p:nvPr>
            <p:ph type="body" sz="quarter" idx="3"/>
          </p:nvPr>
        </p:nvSpPr>
        <p:spPr>
          <a:xfrm>
            <a:off x="7144544" y="2414588"/>
            <a:ext cx="3943627" cy="362348"/>
          </a:xfrm>
        </p:spPr>
        <p:txBody>
          <a:bodyPr/>
          <a:lstStyle/>
          <a:p>
            <a:pPr algn="ctr"/>
            <a:r>
              <a:rPr lang="de-DE" dirty="0"/>
              <a:t>Sparkasse</a:t>
            </a:r>
          </a:p>
        </p:txBody>
      </p:sp>
      <p:sp>
        <p:nvSpPr>
          <p:cNvPr id="18" name="Inhaltsplatzhalter 17">
            <a:extLst>
              <a:ext uri="{FF2B5EF4-FFF2-40B4-BE49-F238E27FC236}">
                <a16:creationId xmlns:a16="http://schemas.microsoft.com/office/drawing/2014/main" id="{4D4E9998-BF96-0440-DEDE-AB118B8E18BE}"/>
              </a:ext>
            </a:extLst>
          </p:cNvPr>
          <p:cNvSpPr>
            <a:spLocks noGrp="1"/>
          </p:cNvSpPr>
          <p:nvPr>
            <p:ph sz="quarter" idx="4"/>
          </p:nvPr>
        </p:nvSpPr>
        <p:spPr>
          <a:xfrm>
            <a:off x="7562573" y="2909890"/>
            <a:ext cx="3943627" cy="2887264"/>
          </a:xfrm>
        </p:spPr>
        <p:txBody>
          <a:bodyPr/>
          <a:lstStyle/>
          <a:p>
            <a:r>
              <a:rPr lang="de-DE" dirty="0"/>
              <a:t>Antworten Sparkasse</a:t>
            </a:r>
          </a:p>
        </p:txBody>
      </p:sp>
      <p:sp>
        <p:nvSpPr>
          <p:cNvPr id="11" name="Datumsplatzhalter 10">
            <a:extLst>
              <a:ext uri="{FF2B5EF4-FFF2-40B4-BE49-F238E27FC236}">
                <a16:creationId xmlns:a16="http://schemas.microsoft.com/office/drawing/2014/main" id="{1100915F-A6F1-69EB-2A7F-4F2395E7BDD4}"/>
              </a:ext>
            </a:extLst>
          </p:cNvPr>
          <p:cNvSpPr>
            <a:spLocks noGrp="1"/>
          </p:cNvSpPr>
          <p:nvPr>
            <p:ph type="dt" sz="half" idx="10"/>
          </p:nvPr>
        </p:nvSpPr>
        <p:spPr/>
        <p:txBody>
          <a:bodyPr/>
          <a:lstStyle/>
          <a:p>
            <a:pPr rtl="0"/>
            <a:r>
              <a:rPr lang="de-DE" noProof="0"/>
              <a:t>16.12.2024</a:t>
            </a:r>
          </a:p>
        </p:txBody>
      </p:sp>
      <p:sp>
        <p:nvSpPr>
          <p:cNvPr id="12" name="Fußzeilenplatzhalter 11">
            <a:extLst>
              <a:ext uri="{FF2B5EF4-FFF2-40B4-BE49-F238E27FC236}">
                <a16:creationId xmlns:a16="http://schemas.microsoft.com/office/drawing/2014/main" id="{47458B0A-25B8-49F3-CCFE-E662768D8A3F}"/>
              </a:ext>
            </a:extLst>
          </p:cNvPr>
          <p:cNvSpPr>
            <a:spLocks noGrp="1"/>
          </p:cNvSpPr>
          <p:nvPr>
            <p:ph type="ftr" sz="quarter" idx="11"/>
          </p:nvPr>
        </p:nvSpPr>
        <p:spPr/>
        <p:txBody>
          <a:bodyPr/>
          <a:lstStyle/>
          <a:p>
            <a:pPr rtl="0"/>
            <a:r>
              <a:rPr lang="de-DE" noProof="0"/>
              <a:t>Mitarbeitergespräch</a:t>
            </a:r>
          </a:p>
        </p:txBody>
      </p:sp>
      <p:sp>
        <p:nvSpPr>
          <p:cNvPr id="13" name="Foliennummernplatzhalter 12">
            <a:extLst>
              <a:ext uri="{FF2B5EF4-FFF2-40B4-BE49-F238E27FC236}">
                <a16:creationId xmlns:a16="http://schemas.microsoft.com/office/drawing/2014/main" id="{D7FD8FC5-D711-D0FA-FA0B-2CE78B9C3907}"/>
              </a:ext>
            </a:extLst>
          </p:cNvPr>
          <p:cNvSpPr>
            <a:spLocks noGrp="1"/>
          </p:cNvSpPr>
          <p:nvPr>
            <p:ph type="sldNum" sz="quarter" idx="12"/>
          </p:nvPr>
        </p:nvSpPr>
        <p:spPr/>
        <p:txBody>
          <a:bodyPr/>
          <a:lstStyle/>
          <a:p>
            <a:pPr rtl="0"/>
            <a:fld id="{B5CEABB6-07DC-46E8-9B57-56EC44A396E5}" type="slidenum">
              <a:rPr lang="de-DE" noProof="0" smtClean="0"/>
              <a:t>19</a:t>
            </a:fld>
            <a:endParaRPr lang="de-DE" noProof="0"/>
          </a:p>
        </p:txBody>
      </p:sp>
      <p:sp>
        <p:nvSpPr>
          <p:cNvPr id="19" name="Inhaltsplatzhalter 15">
            <a:extLst>
              <a:ext uri="{FF2B5EF4-FFF2-40B4-BE49-F238E27FC236}">
                <a16:creationId xmlns:a16="http://schemas.microsoft.com/office/drawing/2014/main" id="{4737BCA1-4862-4BE1-7F42-76567671CEAA}"/>
              </a:ext>
            </a:extLst>
          </p:cNvPr>
          <p:cNvSpPr txBox="1">
            <a:spLocks/>
          </p:cNvSpPr>
          <p:nvPr/>
        </p:nvSpPr>
        <p:spPr>
          <a:xfrm>
            <a:off x="838200" y="2945210"/>
            <a:ext cx="3924300" cy="288726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Kategorien </a:t>
            </a:r>
          </a:p>
          <a:p>
            <a:endParaRPr lang="de-DE" dirty="0"/>
          </a:p>
        </p:txBody>
      </p:sp>
    </p:spTree>
    <p:extLst>
      <p:ext uri="{BB962C8B-B14F-4D97-AF65-F5344CB8AC3E}">
        <p14:creationId xmlns:p14="http://schemas.microsoft.com/office/powerpoint/2010/main" val="1801356792"/>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normAutofit/>
          </a:bodyPr>
          <a:lstStyle/>
          <a:p>
            <a:pPr rtl="0"/>
            <a:r>
              <a:rPr lang="de-DE" sz="4400" b="1" dirty="0"/>
              <a:t>Über uns</a:t>
            </a:r>
          </a:p>
        </p:txBody>
      </p:sp>
      <p:sp>
        <p:nvSpPr>
          <p:cNvPr id="33" name="Textplatzhalter 32">
            <a:extLst>
              <a:ext uri="{FF2B5EF4-FFF2-40B4-BE49-F238E27FC236}">
                <a16:creationId xmlns:a16="http://schemas.microsoft.com/office/drawing/2014/main" id="{10C8C8C1-99D8-4034-A628-DECEB703BA1D}"/>
              </a:ext>
            </a:extLst>
          </p:cNvPr>
          <p:cNvSpPr>
            <a:spLocks noGrp="1"/>
          </p:cNvSpPr>
          <p:nvPr>
            <p:ph type="body" idx="18"/>
          </p:nvPr>
        </p:nvSpPr>
        <p:spPr>
          <a:xfrm>
            <a:off x="2535299" y="4654589"/>
            <a:ext cx="2135755" cy="343061"/>
          </a:xfrm>
        </p:spPr>
        <p:txBody>
          <a:bodyPr rtlCol="0"/>
          <a:lstStyle/>
          <a:p>
            <a:pPr rtl="0"/>
            <a:r>
              <a:rPr lang="de-DE" sz="1800" dirty="0"/>
              <a:t>Katarina </a:t>
            </a:r>
            <a:r>
              <a:rPr lang="de-DE" sz="1800" dirty="0" err="1"/>
              <a:t>Zrnic</a:t>
            </a:r>
            <a:r>
              <a:rPr lang="de-DE" sz="1800" dirty="0"/>
              <a:t>​</a:t>
            </a:r>
          </a:p>
        </p:txBody>
      </p:sp>
      <p:sp>
        <p:nvSpPr>
          <p:cNvPr id="34" name="Textplatzhalter 33">
            <a:extLst>
              <a:ext uri="{FF2B5EF4-FFF2-40B4-BE49-F238E27FC236}">
                <a16:creationId xmlns:a16="http://schemas.microsoft.com/office/drawing/2014/main" id="{08CA58D6-00FD-4D81-A0F6-215C4D558912}"/>
              </a:ext>
            </a:extLst>
          </p:cNvPr>
          <p:cNvSpPr>
            <a:spLocks noGrp="1"/>
          </p:cNvSpPr>
          <p:nvPr>
            <p:ph type="body" idx="19"/>
          </p:nvPr>
        </p:nvSpPr>
        <p:spPr>
          <a:xfrm>
            <a:off x="5025963" y="4654589"/>
            <a:ext cx="2123743" cy="343061"/>
          </a:xfrm>
        </p:spPr>
        <p:txBody>
          <a:bodyPr rtlCol="0"/>
          <a:lstStyle/>
          <a:p>
            <a:pPr rtl="0"/>
            <a:r>
              <a:rPr lang="de-DE" sz="1800" dirty="0" err="1"/>
              <a:t>Tibo</a:t>
            </a:r>
            <a:r>
              <a:rPr lang="de-DE" sz="1800" dirty="0"/>
              <a:t> de Vries​</a:t>
            </a:r>
          </a:p>
        </p:txBody>
      </p:sp>
      <p:sp>
        <p:nvSpPr>
          <p:cNvPr id="35" name="Textplatzhalter 34">
            <a:extLst>
              <a:ext uri="{FF2B5EF4-FFF2-40B4-BE49-F238E27FC236}">
                <a16:creationId xmlns:a16="http://schemas.microsoft.com/office/drawing/2014/main" id="{60D37431-6A3A-47F6-A367-B5ADCF66AE37}"/>
              </a:ext>
            </a:extLst>
          </p:cNvPr>
          <p:cNvSpPr>
            <a:spLocks noGrp="1"/>
          </p:cNvSpPr>
          <p:nvPr>
            <p:ph type="body" idx="20"/>
          </p:nvPr>
        </p:nvSpPr>
        <p:spPr>
          <a:xfrm>
            <a:off x="7445844" y="4639907"/>
            <a:ext cx="2562222" cy="343061"/>
          </a:xfrm>
        </p:spPr>
        <p:txBody>
          <a:bodyPr rtlCol="0"/>
          <a:lstStyle/>
          <a:p>
            <a:pPr rtl="0"/>
            <a:r>
              <a:rPr lang="de-DE" sz="1600" dirty="0"/>
              <a:t>Stefanie Eickelpasch</a:t>
            </a:r>
          </a:p>
        </p:txBody>
      </p:sp>
      <p:sp>
        <p:nvSpPr>
          <p:cNvPr id="37" name="Textplatzhalter 36">
            <a:extLst>
              <a:ext uri="{FF2B5EF4-FFF2-40B4-BE49-F238E27FC236}">
                <a16:creationId xmlns:a16="http://schemas.microsoft.com/office/drawing/2014/main" id="{65786675-BFC6-4743-BFD3-D64691F771D8}"/>
              </a:ext>
            </a:extLst>
          </p:cNvPr>
          <p:cNvSpPr>
            <a:spLocks noGrp="1"/>
          </p:cNvSpPr>
          <p:nvPr>
            <p:ph type="body" idx="22"/>
          </p:nvPr>
        </p:nvSpPr>
        <p:spPr>
          <a:xfrm>
            <a:off x="2679232" y="5034179"/>
            <a:ext cx="1855949" cy="343061"/>
          </a:xfrm>
        </p:spPr>
        <p:txBody>
          <a:bodyPr rtlCol="0"/>
          <a:lstStyle/>
          <a:p>
            <a:pPr rtl="0"/>
            <a:r>
              <a:rPr lang="de-DE" sz="1400" dirty="0"/>
              <a:t>Geschäftsführerin</a:t>
            </a:r>
            <a:endParaRPr lang="de-DE" dirty="0"/>
          </a:p>
        </p:txBody>
      </p:sp>
      <p:sp>
        <p:nvSpPr>
          <p:cNvPr id="38" name="Textplatzhalter 37">
            <a:extLst>
              <a:ext uri="{FF2B5EF4-FFF2-40B4-BE49-F238E27FC236}">
                <a16:creationId xmlns:a16="http://schemas.microsoft.com/office/drawing/2014/main" id="{97062F49-F468-4EA6-B6BF-94BFF89FDCB7}"/>
              </a:ext>
            </a:extLst>
          </p:cNvPr>
          <p:cNvSpPr>
            <a:spLocks noGrp="1"/>
          </p:cNvSpPr>
          <p:nvPr>
            <p:ph type="body" idx="23"/>
          </p:nvPr>
        </p:nvSpPr>
        <p:spPr>
          <a:xfrm>
            <a:off x="5035597" y="5034179"/>
            <a:ext cx="2114110" cy="343061"/>
          </a:xfrm>
        </p:spPr>
        <p:txBody>
          <a:bodyPr rtlCol="0"/>
          <a:lstStyle/>
          <a:p>
            <a:pPr rtl="0"/>
            <a:r>
              <a:rPr lang="de-DE" sz="1400" dirty="0"/>
              <a:t>Trainer für ?</a:t>
            </a:r>
          </a:p>
          <a:p>
            <a:pPr rtl="0"/>
            <a:endParaRPr lang="de-DE" dirty="0"/>
          </a:p>
        </p:txBody>
      </p:sp>
      <p:sp>
        <p:nvSpPr>
          <p:cNvPr id="39" name="Textplatzhalter 38">
            <a:extLst>
              <a:ext uri="{FF2B5EF4-FFF2-40B4-BE49-F238E27FC236}">
                <a16:creationId xmlns:a16="http://schemas.microsoft.com/office/drawing/2014/main" id="{59D9F00A-8CF0-41E8-9BB6-3B8ECDA55D49}"/>
              </a:ext>
            </a:extLst>
          </p:cNvPr>
          <p:cNvSpPr>
            <a:spLocks noGrp="1"/>
          </p:cNvSpPr>
          <p:nvPr>
            <p:ph type="body" idx="24"/>
          </p:nvPr>
        </p:nvSpPr>
        <p:spPr>
          <a:xfrm>
            <a:off x="7589776" y="5019497"/>
            <a:ext cx="2317621" cy="343061"/>
          </a:xfrm>
        </p:spPr>
        <p:txBody>
          <a:bodyPr rtlCol="0"/>
          <a:lstStyle/>
          <a:p>
            <a:pPr rtl="0"/>
            <a:r>
              <a:rPr lang="de-DE" sz="1400" dirty="0"/>
              <a:t>Trainerin für ?</a:t>
            </a:r>
          </a:p>
          <a:p>
            <a:pPr rtl="0"/>
            <a:endParaRPr lang="de-DE" dirty="0"/>
          </a:p>
        </p:txBody>
      </p:sp>
      <p:sp>
        <p:nvSpPr>
          <p:cNvPr id="3" name="Datumsplatzhalt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4" name="Fußzeilenplatzhalt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5" name="Foliennummernplatzhalt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a:t>
            </a:fld>
            <a:endParaRPr lang="de-DE"/>
          </a:p>
        </p:txBody>
      </p:sp>
      <p:pic>
        <p:nvPicPr>
          <p:cNvPr id="8" name="Picture 2" descr="Profilfoto von Katarina Zrnic">
            <a:extLst>
              <a:ext uri="{FF2B5EF4-FFF2-40B4-BE49-F238E27FC236}">
                <a16:creationId xmlns:a16="http://schemas.microsoft.com/office/drawing/2014/main" id="{0E65F2EE-D7BD-8577-5E92-261D8471890C}"/>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43" r="43"/>
          <a:stretch>
            <a:fillRect/>
          </a:stretch>
        </p:blipFill>
        <p:spPr bwMode="auto">
          <a:xfrm>
            <a:off x="2690506" y="2440705"/>
            <a:ext cx="1844675" cy="1846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foto von Tibo Arend de Vries">
            <a:extLst>
              <a:ext uri="{FF2B5EF4-FFF2-40B4-BE49-F238E27FC236}">
                <a16:creationId xmlns:a16="http://schemas.microsoft.com/office/drawing/2014/main" id="{DF6290F6-7902-2616-A63A-3077BA240E86}"/>
              </a:ext>
            </a:extLst>
          </p:cNvPr>
          <p:cNvPicPr>
            <a:picLocks noGrp="1" noChangeAspect="1" noChangeArrowheads="1"/>
          </p:cNvPicPr>
          <p:nvPr>
            <p:ph type="pic" sz="quarter" idx="16"/>
          </p:nvPr>
        </p:nvPicPr>
        <p:blipFill>
          <a:blip r:embed="rId4">
            <a:extLst>
              <a:ext uri="{28A0092B-C50C-407E-A947-70E740481C1C}">
                <a14:useLocalDpi xmlns:a14="http://schemas.microsoft.com/office/drawing/2010/main" val="0"/>
              </a:ext>
            </a:extLst>
          </a:blip>
          <a:srcRect l="43" r="43"/>
          <a:stretch>
            <a:fillRect/>
          </a:stretch>
        </p:blipFill>
        <p:spPr bwMode="auto">
          <a:xfrm>
            <a:off x="5165078" y="2440705"/>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bild">
            <a:extLst>
              <a:ext uri="{FF2B5EF4-FFF2-40B4-BE49-F238E27FC236}">
                <a16:creationId xmlns:a16="http://schemas.microsoft.com/office/drawing/2014/main" id="{4F41C873-D97D-DD4C-EC50-CE8F590928F0}"/>
              </a:ext>
            </a:extLst>
          </p:cNvPr>
          <p:cNvPicPr>
            <a:picLocks noGrp="1" noChangeAspect="1" noChangeArrowheads="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bwMode="auto">
          <a:xfrm>
            <a:off x="7724075" y="2440704"/>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descr="Ein Bild, das Schrift, Grafiken, weiß, Kreis enthält.&#10;&#10;Automatisch generierte Beschreibung">
            <a:extLst>
              <a:ext uri="{FF2B5EF4-FFF2-40B4-BE49-F238E27FC236}">
                <a16:creationId xmlns:a16="http://schemas.microsoft.com/office/drawing/2014/main" id="{F2EEEA9D-ECE1-8204-5055-6B3561D774E1}"/>
              </a:ext>
            </a:extLst>
          </p:cNvPr>
          <p:cNvPicPr>
            <a:picLocks noChangeAspect="1"/>
          </p:cNvPicPr>
          <p:nvPr/>
        </p:nvPicPr>
        <p:blipFill>
          <a:blip r:embed="rId6"/>
          <a:stretch>
            <a:fillRect/>
          </a:stretch>
        </p:blipFill>
        <p:spPr>
          <a:xfrm>
            <a:off x="6111" y="0"/>
            <a:ext cx="2616303" cy="2616303"/>
          </a:xfrm>
          <a:prstGeom prst="rect">
            <a:avLst/>
          </a:prstGeom>
        </p:spPr>
      </p:pic>
    </p:spTree>
    <p:extLst>
      <p:ext uri="{BB962C8B-B14F-4D97-AF65-F5344CB8AC3E}">
        <p14:creationId xmlns:p14="http://schemas.microsoft.com/office/powerpoint/2010/main" val="347745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AEE93-8585-46D4-A7EC-F184E317CB2E}"/>
              </a:ext>
            </a:extLst>
          </p:cNvPr>
          <p:cNvSpPr>
            <a:spLocks noGrp="1"/>
          </p:cNvSpPr>
          <p:nvPr>
            <p:ph type="ctrTitle"/>
          </p:nvPr>
        </p:nvSpPr>
        <p:spPr>
          <a:xfrm>
            <a:off x="4267200" y="600667"/>
            <a:ext cx="4179570" cy="1524735"/>
          </a:xfrm>
        </p:spPr>
        <p:txBody>
          <a:bodyPr rtlCol="0"/>
          <a:lstStyle/>
          <a:p>
            <a:pPr rtl="0"/>
            <a:r>
              <a:rPr lang="de-DE" dirty="0">
                <a:solidFill>
                  <a:schemeClr val="accent1">
                    <a:lumMod val="50000"/>
                  </a:schemeClr>
                </a:solidFill>
              </a:rPr>
              <a:t>VIELEN DANK</a:t>
            </a:r>
          </a:p>
        </p:txBody>
      </p:sp>
      <p:sp>
        <p:nvSpPr>
          <p:cNvPr id="3" name="Inhaltsplatzhalter 2">
            <a:extLst>
              <a:ext uri="{FF2B5EF4-FFF2-40B4-BE49-F238E27FC236}">
                <a16:creationId xmlns:a16="http://schemas.microsoft.com/office/drawing/2014/main" id="{24AFFC60-19C3-4901-93F7-7AAF4C09F8C6}"/>
              </a:ext>
            </a:extLst>
          </p:cNvPr>
          <p:cNvSpPr>
            <a:spLocks noGrp="1"/>
          </p:cNvSpPr>
          <p:nvPr>
            <p:ph type="subTitle" idx="1"/>
          </p:nvPr>
        </p:nvSpPr>
        <p:spPr>
          <a:xfrm>
            <a:off x="4267200" y="2223034"/>
            <a:ext cx="4179570" cy="2004161"/>
          </a:xfrm>
        </p:spPr>
        <p:txBody>
          <a:bodyPr rtlCol="0">
            <a:normAutofit/>
          </a:bodyPr>
          <a:lstStyle/>
          <a:p>
            <a:pPr rtl="0"/>
            <a:r>
              <a:rPr lang="de-DE" dirty="0" err="1"/>
              <a:t>DialogNext</a:t>
            </a:r>
            <a:r>
              <a:rPr lang="de-DE" dirty="0"/>
              <a:t>​</a:t>
            </a:r>
          </a:p>
          <a:p>
            <a:pPr rtl="0"/>
            <a:r>
              <a:rPr lang="de-DE" dirty="0"/>
              <a:t>+49 173-555-0146</a:t>
            </a:r>
          </a:p>
          <a:p>
            <a:pPr rtl="0"/>
            <a:r>
              <a:rPr lang="de-DE" dirty="0"/>
              <a:t>DN@dialognext.com</a:t>
            </a:r>
          </a:p>
          <a:p>
            <a:pPr rtl="0"/>
            <a:r>
              <a:rPr lang="de-DE" dirty="0"/>
              <a:t>www.dialognext.com</a:t>
            </a:r>
          </a:p>
        </p:txBody>
      </p:sp>
      <p:sp>
        <p:nvSpPr>
          <p:cNvPr id="4" name="Datumsplatzhalt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de-DE" smtClean="0"/>
              <a:pPr rtl="0"/>
              <a:t>20</a:t>
            </a:fld>
            <a:endParaRPr lang="de-DE"/>
          </a:p>
        </p:txBody>
      </p:sp>
      <p:sp>
        <p:nvSpPr>
          <p:cNvPr id="7" name="Titel 1">
            <a:extLst>
              <a:ext uri="{FF2B5EF4-FFF2-40B4-BE49-F238E27FC236}">
                <a16:creationId xmlns:a16="http://schemas.microsoft.com/office/drawing/2014/main" id="{5BBC5448-F0EB-4AAD-1937-284DADFD082C}"/>
              </a:ext>
            </a:extLst>
          </p:cNvPr>
          <p:cNvSpPr txBox="1">
            <a:spLocks/>
          </p:cNvSpPr>
          <p:nvPr/>
        </p:nvSpPr>
        <p:spPr>
          <a:xfrm>
            <a:off x="4267200" y="4227195"/>
            <a:ext cx="4179570" cy="4627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tx1">
                    <a:lumMod val="75000"/>
                    <a:lumOff val="25000"/>
                  </a:schemeClr>
                </a:solidFill>
                <a:latin typeface="+mj-lt"/>
                <a:ea typeface="+mj-ea"/>
                <a:cs typeface="+mj-cs"/>
              </a:defRPr>
            </a:lvl1pPr>
          </a:lstStyle>
          <a:p>
            <a:r>
              <a:rPr lang="de-DE" sz="2000" b="1" dirty="0"/>
              <a:t>Follow </a:t>
            </a:r>
            <a:r>
              <a:rPr lang="de-DE" sz="2000" b="1" dirty="0" err="1"/>
              <a:t>us</a:t>
            </a:r>
            <a:r>
              <a:rPr lang="de-DE" sz="2000" b="1" dirty="0"/>
              <a:t> on social </a:t>
            </a:r>
            <a:r>
              <a:rPr lang="de-DE" sz="2000" b="1" dirty="0" err="1"/>
              <a:t>media</a:t>
            </a:r>
            <a:endParaRPr lang="de-DE" sz="2000" b="1" dirty="0"/>
          </a:p>
        </p:txBody>
      </p:sp>
      <p:pic>
        <p:nvPicPr>
          <p:cNvPr id="10" name="Grafik 9" descr="Ein Bild, das Schwarz, Dunkelheit enthält.&#10;&#10;Automatisch generierte Beschreibung">
            <a:extLst>
              <a:ext uri="{FF2B5EF4-FFF2-40B4-BE49-F238E27FC236}">
                <a16:creationId xmlns:a16="http://schemas.microsoft.com/office/drawing/2014/main" id="{89D5DE29-348A-BE10-B5BD-A8B0C79DA346}"/>
              </a:ext>
            </a:extLst>
          </p:cNvPr>
          <p:cNvPicPr>
            <a:picLocks noChangeAspect="1"/>
          </p:cNvPicPr>
          <p:nvPr/>
        </p:nvPicPr>
        <p:blipFill>
          <a:blip r:embed="rId3"/>
          <a:stretch>
            <a:fillRect/>
          </a:stretch>
        </p:blipFill>
        <p:spPr>
          <a:xfrm>
            <a:off x="4425992" y="4915736"/>
            <a:ext cx="607403" cy="607403"/>
          </a:xfrm>
          <a:prstGeom prst="rect">
            <a:avLst/>
          </a:prstGeom>
        </p:spPr>
      </p:pic>
      <p:pic>
        <p:nvPicPr>
          <p:cNvPr id="12" name="Grafik 11" descr="Ein Bild, das Schwarz, Dunkelheit enthält.&#10;&#10;Automatisch generierte Beschreibung">
            <a:extLst>
              <a:ext uri="{FF2B5EF4-FFF2-40B4-BE49-F238E27FC236}">
                <a16:creationId xmlns:a16="http://schemas.microsoft.com/office/drawing/2014/main" id="{B1AC1F81-85A3-04AA-ED71-50733A3305F1}"/>
              </a:ext>
            </a:extLst>
          </p:cNvPr>
          <p:cNvPicPr>
            <a:picLocks noChangeAspect="1"/>
          </p:cNvPicPr>
          <p:nvPr/>
        </p:nvPicPr>
        <p:blipFill>
          <a:blip r:embed="rId4"/>
          <a:stretch>
            <a:fillRect/>
          </a:stretch>
        </p:blipFill>
        <p:spPr>
          <a:xfrm>
            <a:off x="5403661" y="4915736"/>
            <a:ext cx="607403" cy="607403"/>
          </a:xfrm>
          <a:prstGeom prst="rect">
            <a:avLst/>
          </a:prstGeom>
        </p:spPr>
      </p:pic>
      <p:pic>
        <p:nvPicPr>
          <p:cNvPr id="9" name="Picture 2" descr="Profilfoto von Katarina Zrnic">
            <a:extLst>
              <a:ext uri="{FF2B5EF4-FFF2-40B4-BE49-F238E27FC236}">
                <a16:creationId xmlns:a16="http://schemas.microsoft.com/office/drawing/2014/main" id="{0A383536-4A41-386C-5F91-DEF71B8AB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3" r="43"/>
          <a:stretch>
            <a:fillRect/>
          </a:stretch>
        </p:blipFill>
        <p:spPr bwMode="auto">
          <a:xfrm>
            <a:off x="777816" y="419516"/>
            <a:ext cx="1844675" cy="1846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rofilfoto von Tibo Arend de Vries">
            <a:extLst>
              <a:ext uri="{FF2B5EF4-FFF2-40B4-BE49-F238E27FC236}">
                <a16:creationId xmlns:a16="http://schemas.microsoft.com/office/drawing/2014/main" id="{486E0792-DB96-6035-1B94-D4ABDA2A8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3" r="43"/>
          <a:stretch>
            <a:fillRect/>
          </a:stretch>
        </p:blipFill>
        <p:spPr bwMode="auto">
          <a:xfrm>
            <a:off x="776980" y="2381684"/>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rofilbild">
            <a:extLst>
              <a:ext uri="{FF2B5EF4-FFF2-40B4-BE49-F238E27FC236}">
                <a16:creationId xmlns:a16="http://schemas.microsoft.com/office/drawing/2014/main" id="{0A43957B-1306-086A-49AA-9DD1D632AE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979" y="4343100"/>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descr="Ein Bild, das Schwarz, Dunkelheit enthält.&#10;&#10;Automatisch generierte Beschreibung">
            <a:extLst>
              <a:ext uri="{FF2B5EF4-FFF2-40B4-BE49-F238E27FC236}">
                <a16:creationId xmlns:a16="http://schemas.microsoft.com/office/drawing/2014/main" id="{8056CCEE-497D-402E-8D85-803D4D2C96D3}"/>
              </a:ext>
            </a:extLst>
          </p:cNvPr>
          <p:cNvPicPr>
            <a:picLocks noChangeAspect="1"/>
          </p:cNvPicPr>
          <p:nvPr/>
        </p:nvPicPr>
        <p:blipFill>
          <a:blip r:embed="rId8"/>
          <a:stretch>
            <a:fillRect/>
          </a:stretch>
        </p:blipFill>
        <p:spPr>
          <a:xfrm>
            <a:off x="6381330" y="4915736"/>
            <a:ext cx="607403" cy="607403"/>
          </a:xfrm>
          <a:prstGeom prst="rect">
            <a:avLst/>
          </a:prstGeom>
        </p:spPr>
      </p:pic>
      <p:pic>
        <p:nvPicPr>
          <p:cNvPr id="19" name="Grafik 18" descr="Ein Bild, das Schwarz, Dunkelheit enthält.&#10;&#10;Automatisch generierte Beschreibung">
            <a:extLst>
              <a:ext uri="{FF2B5EF4-FFF2-40B4-BE49-F238E27FC236}">
                <a16:creationId xmlns:a16="http://schemas.microsoft.com/office/drawing/2014/main" id="{29401D7E-330B-A914-F226-777091AF7EFD}"/>
              </a:ext>
            </a:extLst>
          </p:cNvPr>
          <p:cNvPicPr>
            <a:picLocks noChangeAspect="1"/>
          </p:cNvPicPr>
          <p:nvPr/>
        </p:nvPicPr>
        <p:blipFill>
          <a:blip r:embed="rId9"/>
          <a:stretch>
            <a:fillRect/>
          </a:stretch>
        </p:blipFill>
        <p:spPr>
          <a:xfrm>
            <a:off x="7358999" y="4915735"/>
            <a:ext cx="607404" cy="607404"/>
          </a:xfrm>
          <a:prstGeom prst="rect">
            <a:avLst/>
          </a:prstGeom>
        </p:spPr>
      </p:pic>
      <p:pic>
        <p:nvPicPr>
          <p:cNvPr id="20" name="Grafik 19" descr="Ein Bild, das Schrift, Grafiken, Kreis, weiß enthält.&#10;&#10;Automatisch generierte Beschreibung">
            <a:extLst>
              <a:ext uri="{FF2B5EF4-FFF2-40B4-BE49-F238E27FC236}">
                <a16:creationId xmlns:a16="http://schemas.microsoft.com/office/drawing/2014/main" id="{C72FE2E1-44EF-83FE-4C0C-E4A6C142B09B}"/>
              </a:ext>
            </a:extLst>
          </p:cNvPr>
          <p:cNvPicPr>
            <a:picLocks noChangeAspect="1"/>
          </p:cNvPicPr>
          <p:nvPr/>
        </p:nvPicPr>
        <p:blipFill>
          <a:blip r:embed="rId10"/>
          <a:stretch>
            <a:fillRect/>
          </a:stretch>
        </p:blipFill>
        <p:spPr>
          <a:xfrm>
            <a:off x="8788857" y="0"/>
            <a:ext cx="3403143" cy="3403143"/>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rtlCol="0"/>
          <a:lstStyle/>
          <a:p>
            <a:pPr rtl="0"/>
            <a:r>
              <a:rPr lang="de-DE" dirty="0"/>
              <a:t>FINANZIERUNG</a:t>
            </a:r>
          </a:p>
        </p:txBody>
      </p:sp>
      <p:graphicFrame>
        <p:nvGraphicFramePr>
          <p:cNvPr id="58" name="Inhaltsplatzhalter 57" title="Finanzierungsdiagramm">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488452015"/>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platzhalt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rtlCol="0"/>
          <a:lstStyle/>
          <a:p>
            <a:pPr rtl="0"/>
            <a:r>
              <a:rPr lang="de-DE" dirty="0"/>
              <a:t>14.000 €</a:t>
            </a:r>
          </a:p>
        </p:txBody>
      </p:sp>
      <p:sp>
        <p:nvSpPr>
          <p:cNvPr id="14" name="Textplatzhalt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rtlCol="0"/>
          <a:lstStyle/>
          <a:p>
            <a:pPr rtl="0"/>
            <a:r>
              <a:rPr lang="de-DE" dirty="0"/>
              <a:t>ANGEL-INVESTITIONEN</a:t>
            </a:r>
          </a:p>
        </p:txBody>
      </p:sp>
      <p:sp>
        <p:nvSpPr>
          <p:cNvPr id="4" name="Inhaltsplatzhalt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rtlCol="0"/>
          <a:lstStyle/>
          <a:p>
            <a:pPr rtl="0"/>
            <a:r>
              <a:rPr lang="de-DE" dirty="0"/>
              <a:t>Durch andere Investoren erhaltener Betrag</a:t>
            </a:r>
          </a:p>
        </p:txBody>
      </p:sp>
      <p:graphicFrame>
        <p:nvGraphicFramePr>
          <p:cNvPr id="59" name="Inhaltsplatzhalter 58" title="Finanzierungsdiagramm">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1535508146"/>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platzhalt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rtlCol="0"/>
          <a:lstStyle/>
          <a:p>
            <a:pPr rtl="0"/>
            <a:r>
              <a:rPr lang="de-DE" dirty="0"/>
              <a:t>12.000 €</a:t>
            </a:r>
          </a:p>
        </p:txBody>
      </p:sp>
      <p:sp>
        <p:nvSpPr>
          <p:cNvPr id="15" name="Textplatzhalt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rtlCol="0"/>
          <a:lstStyle/>
          <a:p>
            <a:pPr rtl="0"/>
            <a:r>
              <a:rPr lang="de-DE" dirty="0"/>
              <a:t>EIGENTUM</a:t>
            </a:r>
          </a:p>
        </p:txBody>
      </p:sp>
      <p:sp>
        <p:nvSpPr>
          <p:cNvPr id="6" name="Inhaltsplatzhalt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rtlCol="0"/>
          <a:lstStyle/>
          <a:p>
            <a:pPr rtl="0"/>
            <a:r>
              <a:rPr lang="de-DE" dirty="0"/>
              <a:t>Erzielte Einnahmen aus der Vermietung von Immobilien</a:t>
            </a:r>
          </a:p>
        </p:txBody>
      </p:sp>
      <p:graphicFrame>
        <p:nvGraphicFramePr>
          <p:cNvPr id="60" name="Inhaltsplatzhalter 59" title="Finanzierungsdiagramm">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025155728"/>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platzhalt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rtlCol="0"/>
          <a:lstStyle/>
          <a:p>
            <a:pPr rtl="0"/>
            <a:r>
              <a:rPr lang="de-DE" dirty="0"/>
              <a:t>82.000 €</a:t>
            </a:r>
          </a:p>
        </p:txBody>
      </p:sp>
      <p:sp>
        <p:nvSpPr>
          <p:cNvPr id="16" name="Textplatzhalt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rtlCol="0"/>
          <a:lstStyle/>
          <a:p>
            <a:pPr rtl="0"/>
            <a:r>
              <a:rPr lang="de-DE" dirty="0"/>
              <a:t>AKTIEN</a:t>
            </a:r>
          </a:p>
        </p:txBody>
      </p:sp>
      <p:sp>
        <p:nvSpPr>
          <p:cNvPr id="11" name="Inhaltsplatzhalt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rtlCol="0"/>
          <a:lstStyle/>
          <a:p>
            <a:pPr rtl="0"/>
            <a:r>
              <a:rPr lang="de-DE" dirty="0"/>
              <a:t>Anzahl der in USD konvertierten Aktien</a:t>
            </a:r>
          </a:p>
          <a:p>
            <a:pPr rtl="0"/>
            <a:endParaRPr lang="de-DE" noProof="1"/>
          </a:p>
        </p:txBody>
      </p:sp>
      <p:graphicFrame>
        <p:nvGraphicFramePr>
          <p:cNvPr id="61" name="Inhaltsplatzhalter 60" title="Finanzierungsdiagramm">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1036018908"/>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platzhalt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rtlCol="0"/>
          <a:lstStyle/>
          <a:p>
            <a:pPr rtl="0"/>
            <a:r>
              <a:rPr lang="de-DE" dirty="0"/>
              <a:t>32.000 €</a:t>
            </a:r>
          </a:p>
        </p:txBody>
      </p:sp>
      <p:sp>
        <p:nvSpPr>
          <p:cNvPr id="17" name="Textplatzhalt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rtlCol="0"/>
          <a:lstStyle/>
          <a:p>
            <a:pPr rtl="0"/>
            <a:r>
              <a:rPr lang="de-DE" dirty="0"/>
              <a:t>BARGELD</a:t>
            </a:r>
          </a:p>
        </p:txBody>
      </p:sp>
      <p:sp>
        <p:nvSpPr>
          <p:cNvPr id="13" name="Inhaltsplatzhalt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rtlCol="0"/>
          <a:lstStyle/>
          <a:p>
            <a:pPr rtl="0"/>
            <a:r>
              <a:rPr lang="de-DE" noProof="1"/>
              <a:t>Liquide Mittel, die wir zur Verfügung haben</a:t>
            </a:r>
          </a:p>
          <a:p>
            <a:pPr rtl="0"/>
            <a:endParaRPr lang="de-DE" dirty="0"/>
          </a:p>
        </p:txBody>
      </p:sp>
      <p:sp>
        <p:nvSpPr>
          <p:cNvPr id="7" name="Datumsplatzhalt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8" name="Fußzeilenplatzhalt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9" name="Foliennummernplatzhalt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21</a:t>
            </a:fld>
            <a:endParaRPr lang="de-DE" dirty="0"/>
          </a:p>
        </p:txBody>
      </p:sp>
    </p:spTree>
    <p:extLst>
      <p:ext uri="{BB962C8B-B14F-4D97-AF65-F5344CB8AC3E}">
        <p14:creationId xmlns:p14="http://schemas.microsoft.com/office/powerpoint/2010/main" val="117782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CADEE-B8A5-66A1-A715-71E5A62E2BE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AE89294-A6ED-7471-E85D-D8AB3FFE754F}"/>
              </a:ext>
            </a:extLst>
          </p:cNvPr>
          <p:cNvSpPr>
            <a:spLocks noGrp="1"/>
          </p:cNvSpPr>
          <p:nvPr>
            <p:ph type="title"/>
          </p:nvPr>
        </p:nvSpPr>
        <p:spPr>
          <a:xfrm>
            <a:off x="1885156" y="892177"/>
            <a:ext cx="8421688" cy="1325563"/>
          </a:xfrm>
        </p:spPr>
        <p:txBody>
          <a:bodyPr rtlCol="0"/>
          <a:lstStyle/>
          <a:p>
            <a:pPr rtl="0"/>
            <a:r>
              <a:rPr lang="de-DE"/>
              <a:t>LÖSUNG</a:t>
            </a:r>
          </a:p>
        </p:txBody>
      </p:sp>
      <p:sp>
        <p:nvSpPr>
          <p:cNvPr id="3" name="Inhaltsplatzhalter 2">
            <a:extLst>
              <a:ext uri="{FF2B5EF4-FFF2-40B4-BE49-F238E27FC236}">
                <a16:creationId xmlns:a16="http://schemas.microsoft.com/office/drawing/2014/main" id="{6689A91A-58FE-5092-47D1-FFF368FD4BBE}"/>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de-DE"/>
              <a:t>DIE LÜCKE SCHLIESSEN</a:t>
            </a:r>
          </a:p>
        </p:txBody>
      </p:sp>
      <p:sp>
        <p:nvSpPr>
          <p:cNvPr id="4" name="Textplatzhalter 3">
            <a:extLst>
              <a:ext uri="{FF2B5EF4-FFF2-40B4-BE49-F238E27FC236}">
                <a16:creationId xmlns:a16="http://schemas.microsoft.com/office/drawing/2014/main" id="{9289BACF-CCF3-7837-62EE-29E331C6A688}"/>
              </a:ext>
            </a:extLst>
          </p:cNvPr>
          <p:cNvSpPr>
            <a:spLocks noGrp="1"/>
          </p:cNvSpPr>
          <p:nvPr>
            <p:ph type="body" sz="quarter" idx="15"/>
          </p:nvPr>
        </p:nvSpPr>
        <p:spPr>
          <a:xfrm>
            <a:off x="1485664" y="3070348"/>
            <a:ext cx="4031030" cy="1057308"/>
          </a:xfrm>
        </p:spPr>
        <p:txBody>
          <a:bodyPr rtlCol="0"/>
          <a:lstStyle/>
          <a:p>
            <a:pPr rtl="0"/>
            <a:r>
              <a:rPr lang="de-DE" dirty="0"/>
              <a:t>Unser Produkt macht das Leben der Verbraucher einfacher. Kein anderes Produkt auf dem Markt bietet die gleichen Funktionen</a:t>
            </a:r>
          </a:p>
        </p:txBody>
      </p:sp>
      <p:sp>
        <p:nvSpPr>
          <p:cNvPr id="5" name="Textplatzhalter 4">
            <a:extLst>
              <a:ext uri="{FF2B5EF4-FFF2-40B4-BE49-F238E27FC236}">
                <a16:creationId xmlns:a16="http://schemas.microsoft.com/office/drawing/2014/main" id="{FEDDBEA8-B50C-4DE6-A534-25A402B6120B}"/>
              </a:ext>
            </a:extLst>
          </p:cNvPr>
          <p:cNvSpPr>
            <a:spLocks noGrp="1"/>
          </p:cNvSpPr>
          <p:nvPr>
            <p:ph type="body" sz="quarter" idx="16"/>
          </p:nvPr>
        </p:nvSpPr>
        <p:spPr>
          <a:xfrm>
            <a:off x="6673004" y="2563123"/>
            <a:ext cx="4031945" cy="365125"/>
          </a:xfrm>
        </p:spPr>
        <p:txBody>
          <a:bodyPr rtlCol="0">
            <a:normAutofit lnSpcReduction="10000"/>
          </a:bodyPr>
          <a:lstStyle/>
          <a:p>
            <a:pPr rtl="0"/>
            <a:r>
              <a:rPr lang="de-DE"/>
              <a:t>ZIELGRUPPE</a:t>
            </a:r>
          </a:p>
        </p:txBody>
      </p:sp>
      <p:sp>
        <p:nvSpPr>
          <p:cNvPr id="6" name="Textplatzhalter 5">
            <a:extLst>
              <a:ext uri="{FF2B5EF4-FFF2-40B4-BE49-F238E27FC236}">
                <a16:creationId xmlns:a16="http://schemas.microsoft.com/office/drawing/2014/main" id="{9EC21D39-3AF5-5E19-B872-9B783AE864C7}"/>
              </a:ext>
            </a:extLst>
          </p:cNvPr>
          <p:cNvSpPr>
            <a:spLocks noGrp="1"/>
          </p:cNvSpPr>
          <p:nvPr>
            <p:ph type="body" sz="quarter" idx="17"/>
          </p:nvPr>
        </p:nvSpPr>
        <p:spPr>
          <a:xfrm>
            <a:off x="6673143" y="3070348"/>
            <a:ext cx="4031030" cy="1057308"/>
          </a:xfrm>
        </p:spPr>
        <p:txBody>
          <a:bodyPr rtlCol="0"/>
          <a:lstStyle/>
          <a:p>
            <a:pPr rtl="0"/>
            <a:r>
              <a:rPr lang="de-DE" dirty="0"/>
              <a:t>Unsere Zielgruppe ist Gen Z (18-25 Jahre alt)</a:t>
            </a:r>
          </a:p>
          <a:p>
            <a:pPr rtl="0"/>
            <a:endParaRPr lang="de-DE" dirty="0"/>
          </a:p>
        </p:txBody>
      </p:sp>
      <p:sp>
        <p:nvSpPr>
          <p:cNvPr id="7" name="Textplatzhalter 6">
            <a:extLst>
              <a:ext uri="{FF2B5EF4-FFF2-40B4-BE49-F238E27FC236}">
                <a16:creationId xmlns:a16="http://schemas.microsoft.com/office/drawing/2014/main" id="{53A93971-4000-23CB-7144-B147B100C567}"/>
              </a:ext>
            </a:extLst>
          </p:cNvPr>
          <p:cNvSpPr>
            <a:spLocks noGrp="1"/>
          </p:cNvSpPr>
          <p:nvPr>
            <p:ph type="body" sz="quarter" idx="18"/>
          </p:nvPr>
        </p:nvSpPr>
        <p:spPr>
          <a:xfrm>
            <a:off x="1485899" y="4319431"/>
            <a:ext cx="4031945" cy="365125"/>
          </a:xfrm>
        </p:spPr>
        <p:txBody>
          <a:bodyPr rtlCol="0">
            <a:normAutofit lnSpcReduction="10000"/>
          </a:bodyPr>
          <a:lstStyle/>
          <a:p>
            <a:pPr rtl="0"/>
            <a:r>
              <a:rPr lang="de-DE"/>
              <a:t>KOSTENEINSPARUNGEN</a:t>
            </a:r>
          </a:p>
        </p:txBody>
      </p:sp>
      <p:sp>
        <p:nvSpPr>
          <p:cNvPr id="8" name="Textplatzhalter 7">
            <a:extLst>
              <a:ext uri="{FF2B5EF4-FFF2-40B4-BE49-F238E27FC236}">
                <a16:creationId xmlns:a16="http://schemas.microsoft.com/office/drawing/2014/main" id="{A2F7A2C6-5E27-669C-19F0-ECCA0F2A0946}"/>
              </a:ext>
            </a:extLst>
          </p:cNvPr>
          <p:cNvSpPr>
            <a:spLocks noGrp="1"/>
          </p:cNvSpPr>
          <p:nvPr>
            <p:ph type="body" sz="quarter" idx="19"/>
          </p:nvPr>
        </p:nvSpPr>
        <p:spPr>
          <a:xfrm>
            <a:off x="1486412" y="4826656"/>
            <a:ext cx="4031030" cy="1057308"/>
          </a:xfrm>
        </p:spPr>
        <p:txBody>
          <a:bodyPr rtlCol="0"/>
          <a:lstStyle/>
          <a:p>
            <a:pPr rtl="0"/>
            <a:r>
              <a:rPr lang="de-DE" dirty="0"/>
              <a:t>Ausgaben für Ersatzprodukte reduzieren </a:t>
            </a:r>
          </a:p>
          <a:p>
            <a:pPr rtl="0"/>
            <a:endParaRPr lang="de-DE" dirty="0"/>
          </a:p>
        </p:txBody>
      </p:sp>
      <p:sp>
        <p:nvSpPr>
          <p:cNvPr id="9" name="Textplatzhalter 8">
            <a:extLst>
              <a:ext uri="{FF2B5EF4-FFF2-40B4-BE49-F238E27FC236}">
                <a16:creationId xmlns:a16="http://schemas.microsoft.com/office/drawing/2014/main" id="{7A0EB0D4-9D3D-761C-3F42-F510FA0402CC}"/>
              </a:ext>
            </a:extLst>
          </p:cNvPr>
          <p:cNvSpPr>
            <a:spLocks noGrp="1"/>
          </p:cNvSpPr>
          <p:nvPr>
            <p:ph type="body" sz="quarter" idx="23"/>
          </p:nvPr>
        </p:nvSpPr>
        <p:spPr>
          <a:xfrm>
            <a:off x="6672630" y="4319431"/>
            <a:ext cx="4031945" cy="365125"/>
          </a:xfrm>
        </p:spPr>
        <p:txBody>
          <a:bodyPr rtlCol="0">
            <a:normAutofit lnSpcReduction="10000"/>
          </a:bodyPr>
          <a:lstStyle/>
          <a:p>
            <a:pPr rtl="0"/>
            <a:r>
              <a:rPr lang="de-DE"/>
              <a:t>EINFACH ZU VERWENDEN</a:t>
            </a:r>
          </a:p>
        </p:txBody>
      </p:sp>
      <p:sp>
        <p:nvSpPr>
          <p:cNvPr id="10" name="Textplatzhalter 9">
            <a:extLst>
              <a:ext uri="{FF2B5EF4-FFF2-40B4-BE49-F238E27FC236}">
                <a16:creationId xmlns:a16="http://schemas.microsoft.com/office/drawing/2014/main" id="{C348D343-0FF5-10B5-A4D3-FE1D273B19A2}"/>
              </a:ext>
            </a:extLst>
          </p:cNvPr>
          <p:cNvSpPr>
            <a:spLocks noGrp="1"/>
          </p:cNvSpPr>
          <p:nvPr>
            <p:ph type="body" sz="quarter" idx="24"/>
          </p:nvPr>
        </p:nvSpPr>
        <p:spPr>
          <a:xfrm>
            <a:off x="6673143" y="4826656"/>
            <a:ext cx="4031030" cy="1057308"/>
          </a:xfrm>
        </p:spPr>
        <p:txBody>
          <a:bodyPr rtlCol="0"/>
          <a:lstStyle/>
          <a:p>
            <a:pPr rtl="0"/>
            <a:r>
              <a:rPr lang="de-DE" dirty="0"/>
              <a:t>Einfaches Design, das dem Kunden gezielt die Informationen liefert, die er braucht</a:t>
            </a:r>
          </a:p>
        </p:txBody>
      </p:sp>
      <p:sp>
        <p:nvSpPr>
          <p:cNvPr id="80" name="Datumsplatzhalter 79">
            <a:extLst>
              <a:ext uri="{FF2B5EF4-FFF2-40B4-BE49-F238E27FC236}">
                <a16:creationId xmlns:a16="http://schemas.microsoft.com/office/drawing/2014/main" id="{5DD67D56-1CB5-302E-6D11-AC1AACA4D280}"/>
              </a:ext>
            </a:extLst>
          </p:cNvPr>
          <p:cNvSpPr>
            <a:spLocks noGrp="1"/>
          </p:cNvSpPr>
          <p:nvPr>
            <p:ph type="dt" sz="half" idx="20"/>
          </p:nvPr>
        </p:nvSpPr>
        <p:spPr>
          <a:xfrm>
            <a:off x="838200" y="6356350"/>
            <a:ext cx="2743200" cy="365125"/>
          </a:xfrm>
        </p:spPr>
        <p:txBody>
          <a:bodyPr rtlCol="0"/>
          <a:lstStyle/>
          <a:p>
            <a:pPr rtl="0"/>
            <a:r>
              <a:rPr lang="de-DE"/>
              <a:t>16.12.2024</a:t>
            </a:r>
          </a:p>
        </p:txBody>
      </p:sp>
      <p:sp>
        <p:nvSpPr>
          <p:cNvPr id="81" name="Fußzeilenplatzhalter 80">
            <a:extLst>
              <a:ext uri="{FF2B5EF4-FFF2-40B4-BE49-F238E27FC236}">
                <a16:creationId xmlns:a16="http://schemas.microsoft.com/office/drawing/2014/main" id="{33C98286-468E-DF0A-14CF-483C5DEF104F}"/>
              </a:ext>
            </a:extLst>
          </p:cNvPr>
          <p:cNvSpPr>
            <a:spLocks noGrp="1"/>
          </p:cNvSpPr>
          <p:nvPr>
            <p:ph type="ftr" sz="quarter" idx="21"/>
          </p:nvPr>
        </p:nvSpPr>
        <p:spPr>
          <a:xfrm>
            <a:off x="4038600" y="6356350"/>
            <a:ext cx="4114800" cy="365125"/>
          </a:xfrm>
        </p:spPr>
        <p:txBody>
          <a:bodyPr rtlCol="0"/>
          <a:lstStyle/>
          <a:p>
            <a:pPr rtl="0"/>
            <a:r>
              <a:rPr lang="de-DE"/>
              <a:t>Mitarbeitergespräch</a:t>
            </a:r>
          </a:p>
        </p:txBody>
      </p:sp>
      <p:sp>
        <p:nvSpPr>
          <p:cNvPr id="82" name="Foliennummernplatzhalter 81">
            <a:extLst>
              <a:ext uri="{FF2B5EF4-FFF2-40B4-BE49-F238E27FC236}">
                <a16:creationId xmlns:a16="http://schemas.microsoft.com/office/drawing/2014/main" id="{774C3081-1668-6C0B-129E-32C29E11E7A9}"/>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de-DE" smtClean="0"/>
              <a:pPr rtl="0"/>
              <a:t>22</a:t>
            </a:fld>
            <a:endParaRPr lang="de-DE"/>
          </a:p>
        </p:txBody>
      </p:sp>
    </p:spTree>
    <p:extLst>
      <p:ext uri="{BB962C8B-B14F-4D97-AF65-F5344CB8AC3E}">
        <p14:creationId xmlns:p14="http://schemas.microsoft.com/office/powerpoint/2010/main" val="136095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D7CFC-BB0B-A0BB-5132-99AD1ABE308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71E91B-DA1A-DAE0-3F28-90D5D3801233}"/>
              </a:ext>
            </a:extLst>
          </p:cNvPr>
          <p:cNvSpPr>
            <a:spLocks noGrp="1"/>
          </p:cNvSpPr>
          <p:nvPr>
            <p:ph type="title"/>
          </p:nvPr>
        </p:nvSpPr>
        <p:spPr>
          <a:xfrm>
            <a:off x="838200" y="5509419"/>
            <a:ext cx="4082142" cy="585788"/>
          </a:xfrm>
        </p:spPr>
        <p:txBody>
          <a:bodyPr rtlCol="0"/>
          <a:lstStyle/>
          <a:p>
            <a:pPr rtl="0"/>
            <a:r>
              <a:rPr lang="de-DE"/>
              <a:t>PROBLEM</a:t>
            </a:r>
          </a:p>
        </p:txBody>
      </p:sp>
      <p:sp>
        <p:nvSpPr>
          <p:cNvPr id="3" name="Inhaltsplatzhalter 2">
            <a:extLst>
              <a:ext uri="{FF2B5EF4-FFF2-40B4-BE49-F238E27FC236}">
                <a16:creationId xmlns:a16="http://schemas.microsoft.com/office/drawing/2014/main" id="{DE739833-56E3-F82B-4894-FC81D3D2D32D}"/>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de-DE"/>
              <a:t>MARKTLÜCKE</a:t>
            </a:r>
          </a:p>
        </p:txBody>
      </p:sp>
      <p:sp>
        <p:nvSpPr>
          <p:cNvPr id="4" name="Textplatzhalter 3">
            <a:extLst>
              <a:ext uri="{FF2B5EF4-FFF2-40B4-BE49-F238E27FC236}">
                <a16:creationId xmlns:a16="http://schemas.microsoft.com/office/drawing/2014/main" id="{741D5C31-5731-E375-EC22-EB3A853644DD}"/>
              </a:ext>
            </a:extLst>
          </p:cNvPr>
          <p:cNvSpPr>
            <a:spLocks noGrp="1"/>
          </p:cNvSpPr>
          <p:nvPr>
            <p:ph type="body" sz="quarter" idx="14"/>
          </p:nvPr>
        </p:nvSpPr>
        <p:spPr>
          <a:xfrm>
            <a:off x="714375" y="2557463"/>
            <a:ext cx="2141764" cy="514350"/>
          </a:xfrm>
        </p:spPr>
        <p:txBody>
          <a:bodyPr rtlCol="0"/>
          <a:lstStyle/>
          <a:p>
            <a:pPr rtl="0"/>
            <a:r>
              <a:rPr lang="de-DE"/>
              <a:t>KUNDEN</a:t>
            </a:r>
          </a:p>
        </p:txBody>
      </p:sp>
      <p:sp>
        <p:nvSpPr>
          <p:cNvPr id="5" name="Textplatzhalter 4">
            <a:extLst>
              <a:ext uri="{FF2B5EF4-FFF2-40B4-BE49-F238E27FC236}">
                <a16:creationId xmlns:a16="http://schemas.microsoft.com/office/drawing/2014/main" id="{DBE63AC8-E996-9B44-8DAB-D7A2DADB8D80}"/>
              </a:ext>
            </a:extLst>
          </p:cNvPr>
          <p:cNvSpPr>
            <a:spLocks noGrp="1"/>
          </p:cNvSpPr>
          <p:nvPr>
            <p:ph type="body" sz="quarter" idx="15"/>
          </p:nvPr>
        </p:nvSpPr>
        <p:spPr>
          <a:xfrm>
            <a:off x="1320800" y="3633788"/>
            <a:ext cx="2141764" cy="514350"/>
          </a:xfrm>
        </p:spPr>
        <p:txBody>
          <a:bodyPr rtlCol="0"/>
          <a:lstStyle/>
          <a:p>
            <a:pPr rtl="0"/>
            <a:r>
              <a:rPr lang="de-DE"/>
              <a:t>FINANZDATEN</a:t>
            </a:r>
          </a:p>
        </p:txBody>
      </p:sp>
      <p:sp>
        <p:nvSpPr>
          <p:cNvPr id="6" name="Textplatzhalter 5">
            <a:extLst>
              <a:ext uri="{FF2B5EF4-FFF2-40B4-BE49-F238E27FC236}">
                <a16:creationId xmlns:a16="http://schemas.microsoft.com/office/drawing/2014/main" id="{5A761012-2E65-EF84-51C0-13E5B915BCAB}"/>
              </a:ext>
            </a:extLst>
          </p:cNvPr>
          <p:cNvSpPr>
            <a:spLocks noGrp="1"/>
          </p:cNvSpPr>
          <p:nvPr>
            <p:ph type="body" sz="quarter" idx="16"/>
          </p:nvPr>
        </p:nvSpPr>
        <p:spPr>
          <a:xfrm>
            <a:off x="1905000" y="4710114"/>
            <a:ext cx="2141764" cy="514350"/>
          </a:xfrm>
        </p:spPr>
        <p:txBody>
          <a:bodyPr rtlCol="0"/>
          <a:lstStyle/>
          <a:p>
            <a:pPr rtl="0"/>
            <a:r>
              <a:rPr lang="de-DE"/>
              <a:t>KOSTEN</a:t>
            </a:r>
          </a:p>
        </p:txBody>
      </p:sp>
      <p:sp>
        <p:nvSpPr>
          <p:cNvPr id="7" name="Textplatzhalter 6">
            <a:extLst>
              <a:ext uri="{FF2B5EF4-FFF2-40B4-BE49-F238E27FC236}">
                <a16:creationId xmlns:a16="http://schemas.microsoft.com/office/drawing/2014/main" id="{DBB24F34-6328-B934-431D-8E7C8289174A}"/>
              </a:ext>
            </a:extLst>
          </p:cNvPr>
          <p:cNvSpPr>
            <a:spLocks noGrp="1"/>
          </p:cNvSpPr>
          <p:nvPr>
            <p:ph type="body" sz="quarter" idx="17"/>
          </p:nvPr>
        </p:nvSpPr>
        <p:spPr>
          <a:xfrm>
            <a:off x="4401535" y="1594478"/>
            <a:ext cx="5539095" cy="1010842"/>
          </a:xfrm>
        </p:spPr>
        <p:txBody>
          <a:bodyPr rtlCol="0"/>
          <a:lstStyle/>
          <a:p>
            <a:pPr rtl="0"/>
            <a:r>
              <a:rPr lang="de-DE" dirty="0"/>
              <a:t>Nur wenige, wenn überhaupt, Produkte auf dem Markt helfen Kunden so wie wir es tun</a:t>
            </a:r>
          </a:p>
          <a:p>
            <a:pPr rtl="0"/>
            <a:endParaRPr lang="de-DE" dirty="0"/>
          </a:p>
        </p:txBody>
      </p:sp>
      <p:sp>
        <p:nvSpPr>
          <p:cNvPr id="8" name="Textplatzhalter 7">
            <a:extLst>
              <a:ext uri="{FF2B5EF4-FFF2-40B4-BE49-F238E27FC236}">
                <a16:creationId xmlns:a16="http://schemas.microsoft.com/office/drawing/2014/main" id="{EEB6DA62-13A4-CD83-9653-28548DE81701}"/>
              </a:ext>
            </a:extLst>
          </p:cNvPr>
          <p:cNvSpPr>
            <a:spLocks noGrp="1"/>
          </p:cNvSpPr>
          <p:nvPr>
            <p:ph type="body" sz="quarter" idx="18"/>
          </p:nvPr>
        </p:nvSpPr>
        <p:spPr>
          <a:xfrm>
            <a:off x="4986028" y="2682564"/>
            <a:ext cx="5539095" cy="1010842"/>
          </a:xfrm>
        </p:spPr>
        <p:txBody>
          <a:bodyPr rtlCol="0"/>
          <a:lstStyle/>
          <a:p>
            <a:pPr rtl="0"/>
            <a:r>
              <a:rPr lang="de-DE" dirty="0"/>
              <a:t>66 % der US-Verbraucher geben Geld für mehrere Produkte aus, die ihr Problem nur teilweise lösen</a:t>
            </a:r>
          </a:p>
          <a:p>
            <a:pPr rtl="0"/>
            <a:endParaRPr lang="de-DE" dirty="0"/>
          </a:p>
        </p:txBody>
      </p:sp>
      <p:sp>
        <p:nvSpPr>
          <p:cNvPr id="9" name="Textplatzhalter 8">
            <a:extLst>
              <a:ext uri="{FF2B5EF4-FFF2-40B4-BE49-F238E27FC236}">
                <a16:creationId xmlns:a16="http://schemas.microsoft.com/office/drawing/2014/main" id="{3760788E-4B54-455B-3153-B67EAD0DABD1}"/>
              </a:ext>
            </a:extLst>
          </p:cNvPr>
          <p:cNvSpPr>
            <a:spLocks noGrp="1"/>
          </p:cNvSpPr>
          <p:nvPr>
            <p:ph type="body" sz="quarter" idx="19"/>
          </p:nvPr>
        </p:nvSpPr>
        <p:spPr>
          <a:xfrm>
            <a:off x="5576937" y="3755394"/>
            <a:ext cx="5539095" cy="1010842"/>
          </a:xfrm>
        </p:spPr>
        <p:txBody>
          <a:bodyPr rtlCol="0"/>
          <a:lstStyle/>
          <a:p>
            <a:pPr rtl="0"/>
            <a:r>
              <a:rPr lang="de-DE" dirty="0"/>
              <a:t>Die Ausgaben für andere Produkte im Jahr 2018 betragen etwa ein Viertel der 48 Milliarden US-Dollar.</a:t>
            </a:r>
          </a:p>
          <a:p>
            <a:pPr rtl="0"/>
            <a:endParaRPr lang="de-DE" dirty="0"/>
          </a:p>
        </p:txBody>
      </p:sp>
      <p:sp>
        <p:nvSpPr>
          <p:cNvPr id="10" name="Textplatzhalter 9">
            <a:extLst>
              <a:ext uri="{FF2B5EF4-FFF2-40B4-BE49-F238E27FC236}">
                <a16:creationId xmlns:a16="http://schemas.microsoft.com/office/drawing/2014/main" id="{37EE3459-D284-F231-2553-12CD51746807}"/>
              </a:ext>
            </a:extLst>
          </p:cNvPr>
          <p:cNvSpPr>
            <a:spLocks noGrp="1"/>
          </p:cNvSpPr>
          <p:nvPr>
            <p:ph type="body" sz="quarter" idx="20"/>
          </p:nvPr>
        </p:nvSpPr>
        <p:spPr>
          <a:xfrm>
            <a:off x="6175279" y="4824430"/>
            <a:ext cx="5539095" cy="1010842"/>
          </a:xfrm>
        </p:spPr>
        <p:txBody>
          <a:bodyPr rtlCol="0"/>
          <a:lstStyle/>
          <a:p>
            <a:pPr rtl="0"/>
            <a:r>
              <a:rPr lang="de-DE" dirty="0"/>
              <a:t>Produktivitätsverlust, der Verbraucher tausende Dollar kostet </a:t>
            </a:r>
          </a:p>
          <a:p>
            <a:pPr rtl="0"/>
            <a:endParaRPr lang="de-DE" dirty="0"/>
          </a:p>
        </p:txBody>
      </p:sp>
      <p:sp>
        <p:nvSpPr>
          <p:cNvPr id="11" name="Datumsplatzhalter 10">
            <a:extLst>
              <a:ext uri="{FF2B5EF4-FFF2-40B4-BE49-F238E27FC236}">
                <a16:creationId xmlns:a16="http://schemas.microsoft.com/office/drawing/2014/main" id="{EA0BAAD1-C90C-1CD2-7BA9-8A1F97AF95E7}"/>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12" name="Fußzeilenplatzhalter 11">
            <a:extLst>
              <a:ext uri="{FF2B5EF4-FFF2-40B4-BE49-F238E27FC236}">
                <a16:creationId xmlns:a16="http://schemas.microsoft.com/office/drawing/2014/main" id="{E3D07DB0-4573-5145-2A21-E7342C8BE154}"/>
              </a:ext>
            </a:extLst>
          </p:cNvPr>
          <p:cNvSpPr>
            <a:spLocks noGrp="1"/>
          </p:cNvSpPr>
          <p:nvPr>
            <p:ph type="ftr" sz="quarter" idx="11"/>
          </p:nvPr>
        </p:nvSpPr>
        <p:spPr>
          <a:xfrm>
            <a:off x="6155823" y="6356350"/>
            <a:ext cx="1808712" cy="365125"/>
          </a:xfrm>
        </p:spPr>
        <p:txBody>
          <a:bodyPr rtlCol="0"/>
          <a:lstStyle/>
          <a:p>
            <a:pPr rtl="0"/>
            <a:r>
              <a:rPr lang="de-DE"/>
              <a:t>Mitarbeitergespräch</a:t>
            </a:r>
          </a:p>
        </p:txBody>
      </p:sp>
      <p:sp>
        <p:nvSpPr>
          <p:cNvPr id="13" name="Foliennummernplatzhalter 12">
            <a:extLst>
              <a:ext uri="{FF2B5EF4-FFF2-40B4-BE49-F238E27FC236}">
                <a16:creationId xmlns:a16="http://schemas.microsoft.com/office/drawing/2014/main" id="{19B698FC-FE88-EA63-C52A-2F62F68A8A4D}"/>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de-DE" smtClean="0"/>
              <a:pPr rtl="0"/>
              <a:t>23</a:t>
            </a:fld>
            <a:endParaRPr lang="de-DE"/>
          </a:p>
        </p:txBody>
      </p:sp>
    </p:spTree>
    <p:extLst>
      <p:ext uri="{BB962C8B-B14F-4D97-AF65-F5344CB8AC3E}">
        <p14:creationId xmlns:p14="http://schemas.microsoft.com/office/powerpoint/2010/main" val="252478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950746" cy="1325563"/>
          </a:xfrm>
        </p:spPr>
        <p:txBody>
          <a:bodyPr rtlCol="0"/>
          <a:lstStyle/>
          <a:p>
            <a:pPr rtl="0"/>
            <a:r>
              <a:rPr lang="de-DE"/>
              <a:t>PRODUKTÜBERSICHT</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de-DE"/>
              <a:t>EINDEUTIG</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de-DE" dirty="0"/>
              <a:t>Einziges Produkt, das speziell für diesen Nischenmarkt bestimmt ist</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de-DE"/>
              <a:t>ZUERST AUF DEN MARKT</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de-DE" dirty="0"/>
              <a:t>Das erste hervorragend gestaltete Produkt, das sowohl stilvoll als auch funktional ist</a:t>
            </a:r>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de-DE"/>
              <a:t>GEPRÜFT </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de-DE" dirty="0"/>
              <a:t>Durchgeführte Tests mit Studenten in der Region</a:t>
            </a:r>
          </a:p>
        </p:txBody>
      </p:sp>
      <p:sp>
        <p:nvSpPr>
          <p:cNvPr id="9" name="Textplatzhalt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de-DE"/>
              <a:t>AUTHENTISCH</a:t>
            </a:r>
          </a:p>
        </p:txBody>
      </p:sp>
      <p:sp>
        <p:nvSpPr>
          <p:cNvPr id="10" name="Textplatzhalt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de-DE" dirty="0"/>
              <a:t>Entwickelt mit der Hilfe und dem Input von Experten auf dem Gebiet </a:t>
            </a:r>
          </a:p>
        </p:txBody>
      </p:sp>
      <p:sp>
        <p:nvSpPr>
          <p:cNvPr id="20" name="Datumsplatzhalt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de-DE"/>
              <a:t>16.12.2024</a:t>
            </a:r>
          </a:p>
        </p:txBody>
      </p:sp>
      <p:sp>
        <p:nvSpPr>
          <p:cNvPr id="21" name="Fußzeilenplatzhalt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de-DE"/>
              <a:t>Mitarbeitergespräch</a:t>
            </a:r>
          </a:p>
        </p:txBody>
      </p:sp>
      <p:sp>
        <p:nvSpPr>
          <p:cNvPr id="22" name="Foliennummernplatzhalt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de-DE" smtClean="0"/>
              <a:pPr rtl="0"/>
              <a:t>24</a:t>
            </a:fld>
            <a:endParaRPr lang="de-DE"/>
          </a:p>
        </p:txBody>
      </p:sp>
    </p:spTree>
    <p:extLst>
      <p:ext uri="{BB962C8B-B14F-4D97-AF65-F5344CB8AC3E}">
        <p14:creationId xmlns:p14="http://schemas.microsoft.com/office/powerpoint/2010/main" val="184494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3578038" cy="1715531"/>
          </a:xfrm>
        </p:spPr>
        <p:txBody>
          <a:bodyPr rtlCol="0"/>
          <a:lstStyle/>
          <a:p>
            <a:pPr rtl="0"/>
            <a:r>
              <a:rPr lang="de-DE" dirty="0"/>
              <a:t>ÜBERSICHT ÜBER DAS UNTERNEHMEN</a:t>
            </a:r>
          </a:p>
        </p:txBody>
      </p:sp>
    </p:spTree>
    <p:extLst>
      <p:ext uri="{BB962C8B-B14F-4D97-AF65-F5344CB8AC3E}">
        <p14:creationId xmlns:p14="http://schemas.microsoft.com/office/powerpoint/2010/main" val="70778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de-DE" dirty="0"/>
              <a:t>Sober lane d4</a:t>
            </a:r>
          </a:p>
        </p:txBody>
      </p:sp>
      <p:sp>
        <p:nvSpPr>
          <p:cNvPr id="6" name="Textplatzhalt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de-DE" noProof="1"/>
              <a:t>Bewerbungsvideos über Instagram</a:t>
            </a:r>
          </a:p>
        </p:txBody>
      </p:sp>
      <p:sp>
        <p:nvSpPr>
          <p:cNvPr id="7" name="Textplatzhalt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de-DE" noProof="1"/>
              <a:t>Unsere Forschung basiert auf Markttrends und sozialen Medien.</a:t>
            </a:r>
          </a:p>
        </p:txBody>
      </p:sp>
      <p:sp>
        <p:nvSpPr>
          <p:cNvPr id="32" name="Datumsplatzhalt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de-DE" dirty="0"/>
              <a:t>16.12.2024</a:t>
            </a:r>
          </a:p>
        </p:txBody>
      </p:sp>
      <p:sp>
        <p:nvSpPr>
          <p:cNvPr id="3" name="Fußzeilenplatzhalt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de-DE" dirty="0"/>
              <a:t>Mitarbeitergespräch</a:t>
            </a:r>
          </a:p>
        </p:txBody>
      </p:sp>
      <p:sp>
        <p:nvSpPr>
          <p:cNvPr id="4" name="Foliennummernplatzhalt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de-DE" smtClean="0"/>
              <a:pPr rtl="0"/>
              <a:t>26</a:t>
            </a:fld>
            <a:endParaRPr lang="de-DE" dirty="0"/>
          </a:p>
        </p:txBody>
      </p:sp>
      <p:pic>
        <p:nvPicPr>
          <p:cNvPr id="12" name="Grafik 11" descr="Ein Bild, das Kunst, Emblem, Symbol, Logo enthält.&#10;&#10;Automatisch generierte Beschreibung">
            <a:extLst>
              <a:ext uri="{FF2B5EF4-FFF2-40B4-BE49-F238E27FC236}">
                <a16:creationId xmlns:a16="http://schemas.microsoft.com/office/drawing/2014/main" id="{C541D048-E02E-D140-C9E7-2FDBE85F973B}"/>
              </a:ext>
            </a:extLst>
          </p:cNvPr>
          <p:cNvPicPr>
            <a:picLocks noChangeAspect="1"/>
          </p:cNvPicPr>
          <p:nvPr/>
        </p:nvPicPr>
        <p:blipFill>
          <a:blip r:embed="rId3"/>
          <a:stretch>
            <a:fillRect/>
          </a:stretch>
        </p:blipFill>
        <p:spPr>
          <a:xfrm>
            <a:off x="1533424" y="2029530"/>
            <a:ext cx="2798940" cy="279894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rtlCol="0"/>
          <a:lstStyle/>
          <a:p>
            <a:pPr rtl="0"/>
            <a:r>
              <a:rPr lang="de-DE" dirty="0"/>
              <a:t>Unsere Konkurrenz  </a:t>
            </a:r>
          </a:p>
        </p:txBody>
      </p:sp>
      <p:sp>
        <p:nvSpPr>
          <p:cNvPr id="5" name="Textplatzhalt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rtlCol="0">
            <a:normAutofit/>
          </a:bodyPr>
          <a:lstStyle/>
          <a:p>
            <a:pPr rtl="0"/>
            <a:r>
              <a:rPr lang="de-DE" dirty="0"/>
              <a:t>Komfortabel</a:t>
            </a:r>
          </a:p>
        </p:txBody>
      </p:sp>
      <p:sp>
        <p:nvSpPr>
          <p:cNvPr id="8" name="Textplatzhalt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rtlCol="0">
            <a:normAutofit/>
          </a:bodyPr>
          <a:lstStyle/>
          <a:p>
            <a:pPr rtl="0"/>
            <a:r>
              <a:rPr lang="de-DE" dirty="0"/>
              <a:t>Mitbewerber A</a:t>
            </a:r>
          </a:p>
        </p:txBody>
      </p:sp>
      <p:sp>
        <p:nvSpPr>
          <p:cNvPr id="29" name="Textplatzhalt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rtlCol="0"/>
          <a:lstStyle/>
          <a:p>
            <a:pPr rtl="0"/>
            <a:r>
              <a:rPr lang="de-DE" dirty="0" err="1"/>
              <a:t>Contoso</a:t>
            </a:r>
            <a:endParaRPr lang="de-DE" dirty="0"/>
          </a:p>
        </p:txBody>
      </p:sp>
      <p:sp>
        <p:nvSpPr>
          <p:cNvPr id="28" name="Textplatzhalt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rtlCol="0"/>
          <a:lstStyle/>
          <a:p>
            <a:pPr rtl="0"/>
            <a:r>
              <a:rPr lang="de-DE"/>
              <a:t>Günstig</a:t>
            </a:r>
          </a:p>
        </p:txBody>
      </p:sp>
      <p:sp>
        <p:nvSpPr>
          <p:cNvPr id="7" name="Textplatzhalter 6">
            <a:extLst>
              <a:ext uri="{FF2B5EF4-FFF2-40B4-BE49-F238E27FC236}">
                <a16:creationId xmlns:a16="http://schemas.microsoft.com/office/drawing/2014/main" id="{E9C0C8B1-2DBC-40B1-BBA7-7B3D396478A1}"/>
              </a:ext>
            </a:extLst>
          </p:cNvPr>
          <p:cNvSpPr>
            <a:spLocks noGrp="1"/>
          </p:cNvSpPr>
          <p:nvPr>
            <p:ph type="body" sz="quarter" idx="19"/>
          </p:nvPr>
        </p:nvSpPr>
        <p:spPr>
          <a:xfrm>
            <a:off x="9868729" y="3528829"/>
            <a:ext cx="1380681" cy="492025"/>
          </a:xfrm>
        </p:spPr>
        <p:txBody>
          <a:bodyPr rtlCol="0">
            <a:normAutofit/>
          </a:bodyPr>
          <a:lstStyle/>
          <a:p>
            <a:pPr rtl="0"/>
            <a:r>
              <a:rPr lang="de-DE" dirty="0"/>
              <a:t>Teuer</a:t>
            </a:r>
          </a:p>
        </p:txBody>
      </p:sp>
      <p:sp>
        <p:nvSpPr>
          <p:cNvPr id="25" name="Textplatzhalt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rtlCol="0"/>
          <a:lstStyle/>
          <a:p>
            <a:pPr rtl="0"/>
            <a:r>
              <a:rPr lang="de-DE"/>
              <a:t>Mitbewerber B</a:t>
            </a:r>
          </a:p>
        </p:txBody>
      </p:sp>
      <p:sp>
        <p:nvSpPr>
          <p:cNvPr id="24" name="Textplatzhalt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rtlCol="0"/>
          <a:lstStyle/>
          <a:p>
            <a:pPr rtl="0"/>
            <a:r>
              <a:rPr lang="de-DE"/>
              <a:t>Mitbewerber C</a:t>
            </a:r>
          </a:p>
        </p:txBody>
      </p:sp>
      <p:sp>
        <p:nvSpPr>
          <p:cNvPr id="26" name="Textplatzhalt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rtlCol="0"/>
          <a:lstStyle/>
          <a:p>
            <a:pPr rtl="0"/>
            <a:r>
              <a:rPr lang="de-DE"/>
              <a:t>Mitbewerber D</a:t>
            </a:r>
          </a:p>
        </p:txBody>
      </p:sp>
      <p:sp>
        <p:nvSpPr>
          <p:cNvPr id="6" name="Textplatzhalt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rtlCol="0">
            <a:normAutofit/>
          </a:bodyPr>
          <a:lstStyle/>
          <a:p>
            <a:pPr rtl="0"/>
            <a:r>
              <a:rPr lang="de-DE"/>
              <a:t>Unbequem</a:t>
            </a:r>
          </a:p>
        </p:txBody>
      </p:sp>
      <p:sp>
        <p:nvSpPr>
          <p:cNvPr id="27" name="Textplatzhalt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rtlCol="0"/>
          <a:lstStyle/>
          <a:p>
            <a:pPr rtl="0"/>
            <a:r>
              <a:rPr lang="de-DE"/>
              <a:t>Mitbewerber E</a:t>
            </a:r>
          </a:p>
        </p:txBody>
      </p:sp>
      <p:sp>
        <p:nvSpPr>
          <p:cNvPr id="42" name="Datumsplatzhalt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27</a:t>
            </a:fld>
            <a:endParaRPr lang="de-DE"/>
          </a:p>
        </p:txBody>
      </p:sp>
      <p:sp>
        <p:nvSpPr>
          <p:cNvPr id="31" name="Ellipse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Ellipse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Ellipse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7" name="Ellipse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Ellipse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3" name="Grafik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pPr rtl="0"/>
            <a:endParaRPr lang="de-DE"/>
          </a:p>
        </p:txBody>
      </p:sp>
    </p:spTree>
    <p:extLst>
      <p:ext uri="{BB962C8B-B14F-4D97-AF65-F5344CB8AC3E}">
        <p14:creationId xmlns:p14="http://schemas.microsoft.com/office/powerpoint/2010/main" val="1417396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de-DE"/>
              <a:t>Wachstumsstrategie</a:t>
            </a:r>
          </a:p>
        </p:txBody>
      </p:sp>
      <p:sp>
        <p:nvSpPr>
          <p:cNvPr id="3" name="Inhaltsplatzhalt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de-DE"/>
              <a:t>Feb. 20XX</a:t>
            </a:r>
          </a:p>
        </p:txBody>
      </p:sp>
      <p:sp>
        <p:nvSpPr>
          <p:cNvPr id="17" name="Textplatzhalt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de-DE" dirty="0"/>
              <a:t>Einführung des Produkts bei hochkarätigen oder hochrangigen Teilnehmern, um die Etablierung des Produkts zu unterstützen</a:t>
            </a:r>
          </a:p>
        </p:txBody>
      </p:sp>
      <p:sp>
        <p:nvSpPr>
          <p:cNvPr id="24" name="Textplatzhalt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rtlCol="0">
            <a:normAutofit lnSpcReduction="10000"/>
          </a:bodyPr>
          <a:lstStyle/>
          <a:p>
            <a:pPr rtl="0"/>
            <a:r>
              <a:rPr lang="de-DE"/>
              <a:t>Mrz. 20XX</a:t>
            </a:r>
          </a:p>
        </p:txBody>
      </p:sp>
      <p:sp>
        <p:nvSpPr>
          <p:cNvPr id="25" name="Textplatzhalt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804007" cy="557950"/>
          </a:xfrm>
        </p:spPr>
        <p:txBody>
          <a:bodyPr rtlCol="0">
            <a:normAutofit/>
          </a:bodyPr>
          <a:lstStyle/>
          <a:p>
            <a:pPr rtl="0"/>
            <a:r>
              <a:rPr lang="de-DE" dirty="0"/>
              <a:t>Veröffentlichung des Produkts in der Öffentlichkeit und Überwachung von Pressemitteilungen und Konten in sozialen Medien</a:t>
            </a:r>
          </a:p>
        </p:txBody>
      </p:sp>
      <p:sp>
        <p:nvSpPr>
          <p:cNvPr id="26" name="Textplatzhalt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de-DE"/>
              <a:t>Okt. 20XX</a:t>
            </a:r>
          </a:p>
        </p:txBody>
      </p:sp>
      <p:sp>
        <p:nvSpPr>
          <p:cNvPr id="27" name="Textplatzhalt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r>
              <a:rPr lang="de-DE" dirty="0"/>
              <a:t>Feedback einholen und Produktdesign bei Bedarf anpassen</a:t>
            </a:r>
          </a:p>
          <a:p>
            <a:pPr rtl="0"/>
            <a:endParaRPr lang="de-DE" dirty="0"/>
          </a:p>
        </p:txBody>
      </p:sp>
      <p:sp>
        <p:nvSpPr>
          <p:cNvPr id="4" name="Datumsplatzhalt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28</a:t>
            </a:fld>
            <a:endParaRPr lang="de-DE"/>
          </a:p>
        </p:txBody>
      </p:sp>
    </p:spTree>
    <p:extLst>
      <p:ext uri="{BB962C8B-B14F-4D97-AF65-F5344CB8AC3E}">
        <p14:creationId xmlns:p14="http://schemas.microsoft.com/office/powerpoint/2010/main" val="1472106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rtlCol="0"/>
          <a:lstStyle/>
          <a:p>
            <a:pPr rtl="0"/>
            <a:r>
              <a:rPr lang="de-DE" dirty="0"/>
              <a:t>ENTWICKLUNG</a:t>
            </a:r>
          </a:p>
        </p:txBody>
      </p:sp>
      <p:sp>
        <p:nvSpPr>
          <p:cNvPr id="75" name="Textplatzhalt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rtlCol="0"/>
          <a:lstStyle/>
          <a:p>
            <a:pPr rtl="0"/>
            <a:r>
              <a:rPr lang="de-DE" dirty="0"/>
              <a:t>Erfolg durch Prognose</a:t>
            </a:r>
          </a:p>
        </p:txBody>
      </p:sp>
      <p:graphicFrame>
        <p:nvGraphicFramePr>
          <p:cNvPr id="53" name="Tabel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575885635"/>
              </p:ext>
            </p:extLst>
          </p:nvPr>
        </p:nvGraphicFramePr>
        <p:xfrm>
          <a:off x="838200" y="2286000"/>
          <a:ext cx="6099051" cy="3713070"/>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rtl="0"/>
                      <a:r>
                        <a:rPr lang="de-DE" sz="1400" b="0" cap="all" spc="150" noProof="0">
                          <a:solidFill>
                            <a:schemeClr val="tx1">
                              <a:lumMod val="75000"/>
                              <a:lumOff val="25000"/>
                            </a:schemeClr>
                          </a:solidFill>
                          <a:latin typeface="+mj-lt"/>
                        </a:rPr>
                        <a:t>Wichtige Kennzahlen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rtl="0"/>
                      <a:endParaRPr lang="de-DE" sz="1000" noProof="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Kunden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Bestellungen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Bruttoein-nahmen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Nettoeinnahmen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1100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7.000 €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16.000 €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30.000 €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25.000 €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40.000 €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dirty="0">
                          <a:solidFill>
                            <a:schemeClr val="tx1">
                              <a:lumMod val="75000"/>
                              <a:lumOff val="25000"/>
                            </a:schemeClr>
                          </a:solidFill>
                        </a:rPr>
                        <a:t>30 000 €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platzhalt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rtlCol="0">
            <a:normAutofit/>
          </a:bodyPr>
          <a:lstStyle/>
          <a:p>
            <a:pPr rtl="0"/>
            <a:r>
              <a:rPr lang="de-DE" dirty="0"/>
              <a:t>UMSATZERLÖS NACH JAHR</a:t>
            </a:r>
          </a:p>
        </p:txBody>
      </p:sp>
      <p:sp>
        <p:nvSpPr>
          <p:cNvPr id="2" name="Datumsplatzhalt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3" name="Fußzeilenplatzhalt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5" name="Foliennummernplatzhalt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29</a:t>
            </a:fld>
            <a:endParaRPr lang="de-DE" dirty="0"/>
          </a:p>
        </p:txBody>
      </p:sp>
      <p:cxnSp>
        <p:nvCxnSpPr>
          <p:cNvPr id="10" name="Gerader Verbinde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Inhaltsplatzhalter 13" descr="Chart">
            <a:extLst>
              <a:ext uri="{FF2B5EF4-FFF2-40B4-BE49-F238E27FC236}">
                <a16:creationId xmlns:a16="http://schemas.microsoft.com/office/drawing/2014/main" id="{E994F30A-32D1-42EF-83C1-6CBEF465BEC1}"/>
              </a:ext>
            </a:extLst>
          </p:cNvPr>
          <p:cNvGraphicFramePr>
            <a:graphicFrameLocks noGrp="1"/>
          </p:cNvGraphicFramePr>
          <p:nvPr>
            <p:ph sz="quarter" idx="15"/>
            <p:extLst>
              <p:ext uri="{D42A27DB-BD31-4B8C-83A1-F6EECF244321}">
                <p14:modId xmlns:p14="http://schemas.microsoft.com/office/powerpoint/2010/main" val="4189178890"/>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387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8EAAD-064F-1004-1726-99F3D1D90A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647B81C-5687-9461-6F05-E481A6EA9080}"/>
              </a:ext>
            </a:extLst>
          </p:cNvPr>
          <p:cNvSpPr>
            <a:spLocks noGrp="1"/>
          </p:cNvSpPr>
          <p:nvPr>
            <p:ph type="ctrTitle"/>
          </p:nvPr>
        </p:nvSpPr>
        <p:spPr>
          <a:xfrm>
            <a:off x="6991350" y="2571235"/>
            <a:ext cx="3895186" cy="1715531"/>
          </a:xfrm>
        </p:spPr>
        <p:txBody>
          <a:bodyPr rtlCol="0"/>
          <a:lstStyle/>
          <a:p>
            <a:pPr rtl="0"/>
            <a:r>
              <a:rPr lang="de-DE" dirty="0"/>
              <a:t>Was gefällt euch an den bars, in die ihr gerne geht ?</a:t>
            </a:r>
          </a:p>
        </p:txBody>
      </p:sp>
    </p:spTree>
    <p:extLst>
      <p:ext uri="{BB962C8B-B14F-4D97-AF65-F5344CB8AC3E}">
        <p14:creationId xmlns:p14="http://schemas.microsoft.com/office/powerpoint/2010/main" val="1032314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rtlCol="0"/>
          <a:lstStyle/>
          <a:p>
            <a:pPr rtl="0"/>
            <a:r>
              <a:rPr lang="de-DE"/>
              <a:t>2-JAHRES-AKTIONSPLAN</a:t>
            </a:r>
          </a:p>
        </p:txBody>
      </p:sp>
      <p:sp>
        <p:nvSpPr>
          <p:cNvPr id="110" name="Textplatzhalt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ENTWÜRFE ERSTELLEN</a:t>
            </a:r>
            <a:endParaRPr lang="de-DE" sz="1100"/>
          </a:p>
        </p:txBody>
      </p:sp>
      <p:sp>
        <p:nvSpPr>
          <p:cNvPr id="52" name="Textplatzhalt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FEEDBACK SAMMELN</a:t>
            </a:r>
            <a:endParaRPr lang="de-DE" sz="1100"/>
          </a:p>
        </p:txBody>
      </p:sp>
      <p:sp>
        <p:nvSpPr>
          <p:cNvPr id="54" name="Textplatzhalt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AN KUNDEN ÜBERMITTELN</a:t>
            </a:r>
            <a:endParaRPr lang="de-DE" sz="1100"/>
          </a:p>
        </p:txBody>
      </p:sp>
      <p:sp>
        <p:nvSpPr>
          <p:cNvPr id="6" name="Textplatzhalt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rtlCol="0">
            <a:normAutofit/>
          </a:bodyPr>
          <a:lstStyle/>
          <a:p>
            <a:pPr rtl="0"/>
            <a:r>
              <a:rPr lang="de-DE"/>
              <a:t>20XX</a:t>
            </a:r>
          </a:p>
        </p:txBody>
      </p:sp>
      <p:sp>
        <p:nvSpPr>
          <p:cNvPr id="7" name="Textplatzhalt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rtlCol="0">
            <a:normAutofit fontScale="85000" lnSpcReduction="20000"/>
          </a:bodyPr>
          <a:lstStyle/>
          <a:p>
            <a:pPr rtl="0"/>
            <a:r>
              <a:rPr lang="de-DE"/>
              <a:t>JAN</a:t>
            </a:r>
          </a:p>
        </p:txBody>
      </p:sp>
      <p:sp>
        <p:nvSpPr>
          <p:cNvPr id="8" name="Textplatzhalt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rtlCol="0">
            <a:normAutofit fontScale="85000" lnSpcReduction="20000"/>
          </a:bodyPr>
          <a:lstStyle/>
          <a:p>
            <a:pPr rtl="0"/>
            <a:r>
              <a:rPr lang="de-DE"/>
              <a:t>FEB</a:t>
            </a:r>
          </a:p>
        </p:txBody>
      </p:sp>
      <p:sp>
        <p:nvSpPr>
          <p:cNvPr id="9" name="Textplatzhalt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rtlCol="0">
            <a:normAutofit fontScale="85000" lnSpcReduction="20000"/>
          </a:bodyPr>
          <a:lstStyle/>
          <a:p>
            <a:pPr rtl="0"/>
            <a:r>
              <a:rPr lang="de-DE"/>
              <a:t>MRZ</a:t>
            </a:r>
          </a:p>
        </p:txBody>
      </p:sp>
      <p:sp>
        <p:nvSpPr>
          <p:cNvPr id="10" name="Textplatzhalt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rtlCol="0">
            <a:normAutofit fontScale="85000" lnSpcReduction="20000"/>
          </a:bodyPr>
          <a:lstStyle/>
          <a:p>
            <a:pPr rtl="0"/>
            <a:r>
              <a:rPr lang="de-DE"/>
              <a:t>APR</a:t>
            </a:r>
          </a:p>
        </p:txBody>
      </p:sp>
      <p:sp>
        <p:nvSpPr>
          <p:cNvPr id="12" name="Textplatzhalt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rtlCol="0">
            <a:normAutofit fontScale="85000" lnSpcReduction="20000"/>
          </a:bodyPr>
          <a:lstStyle/>
          <a:p>
            <a:pPr rtl="0"/>
            <a:r>
              <a:rPr lang="de-DE"/>
              <a:t>MAI</a:t>
            </a:r>
          </a:p>
        </p:txBody>
      </p:sp>
      <p:sp>
        <p:nvSpPr>
          <p:cNvPr id="13" name="Textplatzhalt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rtlCol="0">
            <a:normAutofit fontScale="85000" lnSpcReduction="20000"/>
          </a:bodyPr>
          <a:lstStyle/>
          <a:p>
            <a:pPr rtl="0"/>
            <a:r>
              <a:rPr lang="de-DE"/>
              <a:t>JUN</a:t>
            </a:r>
          </a:p>
        </p:txBody>
      </p:sp>
      <p:sp>
        <p:nvSpPr>
          <p:cNvPr id="14" name="Textplatzhalt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rtlCol="0">
            <a:normAutofit fontScale="85000" lnSpcReduction="20000"/>
          </a:bodyPr>
          <a:lstStyle/>
          <a:p>
            <a:pPr rtl="0"/>
            <a:r>
              <a:rPr lang="de-DE"/>
              <a:t>JUL</a:t>
            </a:r>
          </a:p>
        </p:txBody>
      </p:sp>
      <p:sp>
        <p:nvSpPr>
          <p:cNvPr id="16" name="Textplatzhalt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rtlCol="0">
            <a:normAutofit fontScale="85000" lnSpcReduction="20000"/>
          </a:bodyPr>
          <a:lstStyle/>
          <a:p>
            <a:pPr rtl="0"/>
            <a:r>
              <a:rPr lang="de-DE"/>
              <a:t>AUG</a:t>
            </a:r>
          </a:p>
        </p:txBody>
      </p:sp>
      <p:sp>
        <p:nvSpPr>
          <p:cNvPr id="17" name="Textplatzhalt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rtlCol="0">
            <a:normAutofit fontScale="85000" lnSpcReduction="20000"/>
          </a:bodyPr>
          <a:lstStyle/>
          <a:p>
            <a:pPr rtl="0"/>
            <a:r>
              <a:rPr lang="de-DE"/>
              <a:t>SEP</a:t>
            </a:r>
          </a:p>
        </p:txBody>
      </p:sp>
      <p:sp>
        <p:nvSpPr>
          <p:cNvPr id="15" name="Textplatzhalt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rtlCol="0">
            <a:normAutofit fontScale="85000" lnSpcReduction="20000"/>
          </a:bodyPr>
          <a:lstStyle/>
          <a:p>
            <a:pPr rtl="0"/>
            <a:r>
              <a:rPr lang="de-DE"/>
              <a:t>OKT</a:t>
            </a:r>
          </a:p>
        </p:txBody>
      </p:sp>
      <p:sp>
        <p:nvSpPr>
          <p:cNvPr id="18" name="Textplatzhalt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rtlCol="0">
            <a:normAutofit fontScale="85000" lnSpcReduction="20000"/>
          </a:bodyPr>
          <a:lstStyle/>
          <a:p>
            <a:pPr rtl="0"/>
            <a:r>
              <a:rPr lang="de-DE"/>
              <a:t>NOV</a:t>
            </a:r>
          </a:p>
        </p:txBody>
      </p:sp>
      <p:sp>
        <p:nvSpPr>
          <p:cNvPr id="19" name="Textplatzhalt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rtlCol="0">
            <a:normAutofit fontScale="85000" lnSpcReduction="20000"/>
          </a:bodyPr>
          <a:lstStyle/>
          <a:p>
            <a:pPr rtl="0"/>
            <a:r>
              <a:rPr lang="de-DE"/>
              <a:t>DEZ</a:t>
            </a:r>
          </a:p>
        </p:txBody>
      </p:sp>
      <p:sp>
        <p:nvSpPr>
          <p:cNvPr id="11" name="Jah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rtlCol="0">
            <a:normAutofit/>
          </a:bodyPr>
          <a:lstStyle/>
          <a:p>
            <a:pPr rtl="0"/>
            <a:r>
              <a:rPr lang="de-DE"/>
              <a:t>20XX</a:t>
            </a:r>
          </a:p>
        </p:txBody>
      </p:sp>
      <p:sp>
        <p:nvSpPr>
          <p:cNvPr id="20" name="Textplatzhalt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rtlCol="0">
            <a:normAutofit fontScale="85000" lnSpcReduction="20000"/>
          </a:bodyPr>
          <a:lstStyle/>
          <a:p>
            <a:pPr rtl="0"/>
            <a:r>
              <a:rPr lang="de-DE"/>
              <a:t>JAN</a:t>
            </a:r>
          </a:p>
        </p:txBody>
      </p:sp>
      <p:sp>
        <p:nvSpPr>
          <p:cNvPr id="21" name="Textplatzhalt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rtlCol="0">
            <a:normAutofit fontScale="85000" lnSpcReduction="20000"/>
          </a:bodyPr>
          <a:lstStyle/>
          <a:p>
            <a:pPr rtl="0"/>
            <a:r>
              <a:rPr lang="de-DE"/>
              <a:t>FEB</a:t>
            </a:r>
          </a:p>
        </p:txBody>
      </p:sp>
      <p:sp>
        <p:nvSpPr>
          <p:cNvPr id="22" name="Textplatzhalt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rtlCol="0">
            <a:normAutofit fontScale="85000" lnSpcReduction="20000"/>
          </a:bodyPr>
          <a:lstStyle/>
          <a:p>
            <a:pPr rtl="0"/>
            <a:r>
              <a:rPr lang="de-DE"/>
              <a:t>MRZ</a:t>
            </a:r>
          </a:p>
        </p:txBody>
      </p:sp>
      <p:sp>
        <p:nvSpPr>
          <p:cNvPr id="23" name="Textplatzhalt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rtlCol="0">
            <a:normAutofit fontScale="85000" lnSpcReduction="20000"/>
          </a:bodyPr>
          <a:lstStyle/>
          <a:p>
            <a:pPr rtl="0"/>
            <a:r>
              <a:rPr lang="de-DE"/>
              <a:t>APR</a:t>
            </a:r>
          </a:p>
        </p:txBody>
      </p:sp>
      <p:sp>
        <p:nvSpPr>
          <p:cNvPr id="24" name="Textplatzhalt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rtlCol="0">
            <a:normAutofit fontScale="85000" lnSpcReduction="20000"/>
          </a:bodyPr>
          <a:lstStyle/>
          <a:p>
            <a:pPr rtl="0"/>
            <a:r>
              <a:rPr lang="de-DE"/>
              <a:t>MAI</a:t>
            </a:r>
          </a:p>
        </p:txBody>
      </p:sp>
      <p:sp>
        <p:nvSpPr>
          <p:cNvPr id="25" name="Textplatzhalt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rtlCol="0">
            <a:normAutofit fontScale="85000" lnSpcReduction="20000"/>
          </a:bodyPr>
          <a:lstStyle/>
          <a:p>
            <a:pPr rtl="0"/>
            <a:r>
              <a:rPr lang="de-DE"/>
              <a:t>JUN</a:t>
            </a:r>
          </a:p>
        </p:txBody>
      </p:sp>
      <p:sp>
        <p:nvSpPr>
          <p:cNvPr id="26" name="Textplatzhalt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rtlCol="0">
            <a:normAutofit fontScale="85000" lnSpcReduction="20000"/>
          </a:bodyPr>
          <a:lstStyle/>
          <a:p>
            <a:pPr rtl="0"/>
            <a:r>
              <a:rPr lang="de-DE"/>
              <a:t>JUL</a:t>
            </a:r>
          </a:p>
        </p:txBody>
      </p:sp>
      <p:sp>
        <p:nvSpPr>
          <p:cNvPr id="28" name="Textplatzhalt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rtlCol="0">
            <a:normAutofit fontScale="85000" lnSpcReduction="20000"/>
          </a:bodyPr>
          <a:lstStyle/>
          <a:p>
            <a:pPr rtl="0"/>
            <a:r>
              <a:rPr lang="de-DE"/>
              <a:t>AUG</a:t>
            </a:r>
          </a:p>
        </p:txBody>
      </p:sp>
      <p:sp>
        <p:nvSpPr>
          <p:cNvPr id="29" name="Textplatzhalt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rtlCol="0">
            <a:normAutofit fontScale="85000" lnSpcReduction="20000"/>
          </a:bodyPr>
          <a:lstStyle/>
          <a:p>
            <a:pPr rtl="0"/>
            <a:r>
              <a:rPr lang="de-DE"/>
              <a:t>SEP</a:t>
            </a:r>
          </a:p>
        </p:txBody>
      </p:sp>
      <p:sp>
        <p:nvSpPr>
          <p:cNvPr id="27" name="Textplatzhalt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rtlCol="0">
            <a:normAutofit fontScale="85000" lnSpcReduction="20000"/>
          </a:bodyPr>
          <a:lstStyle/>
          <a:p>
            <a:pPr rtl="0"/>
            <a:r>
              <a:rPr lang="de-DE"/>
              <a:t>OKT</a:t>
            </a:r>
          </a:p>
        </p:txBody>
      </p:sp>
      <p:sp>
        <p:nvSpPr>
          <p:cNvPr id="30" name="Textplatzhalt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rtlCol="0">
            <a:normAutofit fontScale="85000" lnSpcReduction="20000"/>
          </a:bodyPr>
          <a:lstStyle/>
          <a:p>
            <a:pPr rtl="0"/>
            <a:r>
              <a:rPr lang="de-DE"/>
              <a:t>NOV</a:t>
            </a:r>
          </a:p>
        </p:txBody>
      </p:sp>
      <p:sp>
        <p:nvSpPr>
          <p:cNvPr id="31" name="Textplatzhalt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rtlCol="0">
            <a:normAutofit fontScale="85000" lnSpcReduction="20000"/>
          </a:bodyPr>
          <a:lstStyle/>
          <a:p>
            <a:pPr rtl="0"/>
            <a:r>
              <a:rPr lang="de-DE"/>
              <a:t>DEZ</a:t>
            </a:r>
          </a:p>
        </p:txBody>
      </p:sp>
      <p:cxnSp>
        <p:nvCxnSpPr>
          <p:cNvPr id="45" name="Gerader Verbinde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4" name="Rechteck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Rechteck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6" name="Textplatzhalt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FOKUSGRUPPEN DURCHFÜHREN</a:t>
            </a:r>
            <a:endParaRPr lang="de-DE" sz="1100"/>
          </a:p>
        </p:txBody>
      </p:sp>
      <p:cxnSp>
        <p:nvCxnSpPr>
          <p:cNvPr id="57" name="Gerader Verbinde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platzhalt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ENTWURF TESTEN</a:t>
            </a:r>
            <a:endParaRPr lang="de-DE" sz="1100"/>
          </a:p>
        </p:txBody>
      </p:sp>
      <p:cxnSp>
        <p:nvCxnSpPr>
          <p:cNvPr id="61" name="Gerader Verbinde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platzhalt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DESIGN EINFÜHREN</a:t>
            </a:r>
            <a:endParaRPr lang="de-DE" sz="1100"/>
          </a:p>
        </p:txBody>
      </p:sp>
      <p:cxnSp>
        <p:nvCxnSpPr>
          <p:cNvPr id="65" name="Gerader Verbinde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1" name="Rechteck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8" name="Rechteck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6" name="Datumsplatzhalt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30</a:t>
            </a:fld>
            <a:endParaRPr lang="de-DE"/>
          </a:p>
        </p:txBody>
      </p:sp>
    </p:spTree>
    <p:extLst>
      <p:ext uri="{BB962C8B-B14F-4D97-AF65-F5344CB8AC3E}">
        <p14:creationId xmlns:p14="http://schemas.microsoft.com/office/powerpoint/2010/main" val="3084972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rtlCol="0" anchor="ctr">
            <a:normAutofit/>
          </a:bodyPr>
          <a:lstStyle/>
          <a:p>
            <a:pPr rtl="0"/>
            <a:r>
              <a:rPr lang="de-DE"/>
              <a:t>FINANZDATEN</a:t>
            </a:r>
          </a:p>
        </p:txBody>
      </p:sp>
      <p:sp>
        <p:nvSpPr>
          <p:cNvPr id="2" name="Datumsplatzhalt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31</a:t>
            </a:fld>
            <a:endParaRPr lang="de-DE"/>
          </a:p>
        </p:txBody>
      </p:sp>
      <p:graphicFrame>
        <p:nvGraphicFramePr>
          <p:cNvPr id="17" name="Tabel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953328445"/>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rtl="0" fontAlgn="b"/>
                      <a:endParaRPr lang="de-DE" sz="1200" b="0" i="0" u="none" strike="noStrike" noProof="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1</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2</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3</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rtl="0" fontAlgn="b"/>
                      <a:endParaRPr lang="de-DE" sz="1200" b="0"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rtl="0" fontAlgn="b"/>
                      <a:r>
                        <a:rPr lang="de-DE" sz="1200" b="0" i="0" u="none" strike="noStrike" noProof="0">
                          <a:solidFill>
                            <a:schemeClr val="tx1"/>
                          </a:solidFill>
                          <a:effectLst/>
                          <a:latin typeface="+mn-lt"/>
                        </a:rPr>
                        <a:t>EINKOMMEN</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rtl="0" fontAlgn="b"/>
                      <a:r>
                        <a:rPr lang="de-DE" sz="1200" b="0" u="none" strike="noStrike" noProof="0">
                          <a:solidFill>
                            <a:schemeClr val="tx1"/>
                          </a:solidFill>
                          <a:effectLst/>
                        </a:rPr>
                        <a:t>Benutzer</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rtl="0" fontAlgn="b"/>
                      <a:r>
                        <a:rPr lang="de-DE" sz="1200" b="0" u="none" strike="noStrike" noProof="0">
                          <a:solidFill>
                            <a:schemeClr val="tx1"/>
                          </a:solidFill>
                          <a:effectLst/>
                        </a:rPr>
                        <a:t>Umsatz</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rtl="0" fontAlgn="b"/>
                      <a:r>
                        <a:rPr lang="de-DE" sz="1200" b="0" u="none" strike="noStrike" noProof="0">
                          <a:solidFill>
                            <a:schemeClr val="tx1"/>
                          </a:solidFill>
                          <a:effectLst/>
                        </a:rPr>
                        <a:t>Mittlerer Preis pro Verkauf</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75</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80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90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rtl="0" fontAlgn="b"/>
                      <a:r>
                        <a:rPr lang="de-DE" sz="1200" b="0" u="none" strike="noStrike" noProof="0">
                          <a:solidFill>
                            <a:schemeClr val="tx1"/>
                          </a:solidFill>
                          <a:effectLst/>
                        </a:rPr>
                        <a:t>Umsatzerlös @ 15 %</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5.625.000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48.000.000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216.000.000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rtl="0" fontAlgn="b"/>
                      <a:r>
                        <a:rPr lang="de-DE" sz="1200" b="1" u="none" strike="noStrike" noProof="0">
                          <a:solidFill>
                            <a:schemeClr val="tx1"/>
                          </a:solidFill>
                          <a:effectLst/>
                        </a:rPr>
                        <a:t>BRUTTOGEWINN</a:t>
                      </a:r>
                      <a:endParaRPr lang="de-DE"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5.625.000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48.000.000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216.000.000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rtl="0" fontAlgn="b"/>
                      <a:r>
                        <a:rPr lang="de-DE" sz="1200" b="0" u="none" strike="noStrike" noProof="0">
                          <a:solidFill>
                            <a:schemeClr val="tx1"/>
                          </a:solidFill>
                          <a:effectLst/>
                        </a:rPr>
                        <a:t>Ausgaben</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Vertrieb und Marketing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5.062.500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38.400.000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151.200.000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70 %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Kundendienst</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1.687.500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9.600.000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21.600.000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10 %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Produktentwicklung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562.500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10.800.000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5 %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Forschung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281.250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4.320.000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2 %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rtl="0" fontAlgn="b"/>
                      <a:r>
                        <a:rPr lang="de-DE" sz="1200" b="1" u="none" strike="noStrike" noProof="0">
                          <a:solidFill>
                            <a:schemeClr val="tx1"/>
                          </a:solidFill>
                          <a:effectLst/>
                        </a:rPr>
                        <a:t>GESAMTAUSGABEN</a:t>
                      </a:r>
                      <a:endParaRPr lang="de-DE"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7.593.750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52.800.000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187.920.000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rtl="0" fontAlgn="b"/>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de-DE"/>
              <a:t>DAS TEAM IN PERSON  </a:t>
            </a:r>
          </a:p>
        </p:txBody>
      </p:sp>
      <p:pic>
        <p:nvPicPr>
          <p:cNvPr id="38" name="Bildplatzhalter 37" descr="PORTRÄTFOTO DES TEAMMITGLIEDS">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877176" y="2428875"/>
            <a:ext cx="1066800" cy="1066800"/>
          </a:xfrm>
        </p:spPr>
      </p:pic>
      <p:pic>
        <p:nvPicPr>
          <p:cNvPr id="42" name="Bildplatzhalter 41" descr="PORTRÄTFOTO DES TEAMMITGLIEDS">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226270" y="2428875"/>
            <a:ext cx="1066800" cy="1066800"/>
          </a:xfrm>
        </p:spPr>
      </p:pic>
      <p:pic>
        <p:nvPicPr>
          <p:cNvPr id="46" name="Bildplatzhalter 45" descr="PORTRÄTFOTO DES TEAMMITGLIEDS">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716934" y="2428875"/>
            <a:ext cx="1066800" cy="1066800"/>
          </a:xfrm>
        </p:spPr>
      </p:pic>
      <p:pic>
        <p:nvPicPr>
          <p:cNvPr id="54" name="Bildplatzhalter 53" descr="PORTRÄTFOTO DES TEAMMITGLIEDS">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9136814" y="2428875"/>
            <a:ext cx="1066800" cy="1066800"/>
          </a:xfrm>
        </p:spPr>
      </p:pic>
      <p:sp>
        <p:nvSpPr>
          <p:cNvPr id="36" name="Textplatzhalt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rtlCol="0"/>
          <a:lstStyle/>
          <a:p>
            <a:pPr rtl="0"/>
            <a:r>
              <a:rPr lang="de-DE" dirty="0"/>
              <a:t>TAKUMA HAYASHI</a:t>
            </a:r>
          </a:p>
          <a:p>
            <a:pPr rtl="0"/>
            <a:endParaRPr lang="de-DE" dirty="0"/>
          </a:p>
        </p:txBody>
      </p:sp>
      <p:sp>
        <p:nvSpPr>
          <p:cNvPr id="52" name="Textplatzhalt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rtlCol="0"/>
          <a:lstStyle/>
          <a:p>
            <a:pPr rtl="0"/>
            <a:r>
              <a:rPr lang="de-DE" dirty="0"/>
              <a:t>Präsident</a:t>
            </a:r>
          </a:p>
        </p:txBody>
      </p:sp>
      <p:sp>
        <p:nvSpPr>
          <p:cNvPr id="49" name="Textplatzhalt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rtlCol="0"/>
          <a:lstStyle/>
          <a:p>
            <a:pPr rtl="0"/>
            <a:r>
              <a:rPr lang="de-DE"/>
              <a:t>MIRJAM NILSSON​</a:t>
            </a:r>
          </a:p>
        </p:txBody>
      </p:sp>
      <p:sp>
        <p:nvSpPr>
          <p:cNvPr id="61" name="Textplatzhalt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rtlCol="0"/>
          <a:lstStyle/>
          <a:p>
            <a:pPr rtl="0"/>
            <a:r>
              <a:rPr lang="de-DE"/>
              <a:t>Geschäftsführer</a:t>
            </a:r>
          </a:p>
        </p:txBody>
      </p:sp>
      <p:sp>
        <p:nvSpPr>
          <p:cNvPr id="50" name="Textplatzhalt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rtlCol="0"/>
          <a:lstStyle/>
          <a:p>
            <a:pPr rtl="0"/>
            <a:r>
              <a:rPr lang="de-DE"/>
              <a:t>FLORA BERGGREN​</a:t>
            </a:r>
          </a:p>
          <a:p>
            <a:pPr rtl="0"/>
            <a:endParaRPr lang="de-DE"/>
          </a:p>
        </p:txBody>
      </p:sp>
      <p:sp>
        <p:nvSpPr>
          <p:cNvPr id="62" name="Textplatzhalt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rtlCol="0"/>
          <a:lstStyle/>
          <a:p>
            <a:pPr rtl="0"/>
            <a:r>
              <a:rPr lang="de-DE"/>
              <a:t>Chief Operations Officer</a:t>
            </a:r>
          </a:p>
        </p:txBody>
      </p:sp>
      <p:sp>
        <p:nvSpPr>
          <p:cNvPr id="51" name="Textplatzhalt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rtlCol="0"/>
          <a:lstStyle/>
          <a:p>
            <a:pPr rtl="0"/>
            <a:r>
              <a:rPr lang="de-DE"/>
              <a:t>RAJESH SANTOSHI</a:t>
            </a:r>
          </a:p>
        </p:txBody>
      </p:sp>
      <p:sp>
        <p:nvSpPr>
          <p:cNvPr id="63" name="Textplatzhalt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rtlCol="0"/>
          <a:lstStyle/>
          <a:p>
            <a:pPr rtl="0"/>
            <a:r>
              <a:rPr lang="de-DE"/>
              <a:t>VP Marketing</a:t>
            </a:r>
          </a:p>
        </p:txBody>
      </p:sp>
      <p:pic>
        <p:nvPicPr>
          <p:cNvPr id="58" name="Bildplatzhalter 57" descr="PORTRÄTFOTO DES TEAMMITGLIEDS">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877176" y="4287711"/>
            <a:ext cx="1066800" cy="1066800"/>
          </a:xfrm>
        </p:spPr>
      </p:pic>
      <p:pic>
        <p:nvPicPr>
          <p:cNvPr id="66" name="Bildplatzhalter 65" descr="PORTRÄTFOTO DES TEAMMITGLIEDS">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4226270" y="4287711"/>
            <a:ext cx="1066800" cy="1066800"/>
          </a:xfrm>
        </p:spPr>
      </p:pic>
      <p:pic>
        <p:nvPicPr>
          <p:cNvPr id="78" name="Bildplatzhalter 77" descr="PORTRÄTFOTO DES TEAMMITGLIEDS">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6716934" y="4287711"/>
            <a:ext cx="1066800" cy="1066800"/>
          </a:xfrm>
        </p:spPr>
      </p:pic>
      <p:pic>
        <p:nvPicPr>
          <p:cNvPr id="83" name="Bildplatzhalter 82" descr="PORTRÄTFOTO DES TEAMMITGLIEDS">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9136814" y="4287711"/>
            <a:ext cx="1066800" cy="1066800"/>
          </a:xfrm>
        </p:spPr>
      </p:pic>
      <p:sp>
        <p:nvSpPr>
          <p:cNvPr id="64" name="Textplatzhalt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rtlCol="0"/>
          <a:lstStyle/>
          <a:p>
            <a:pPr rtl="0"/>
            <a:r>
              <a:rPr lang="de-DE"/>
              <a:t>GRAHAM BARNES</a:t>
            </a:r>
          </a:p>
          <a:p>
            <a:pPr rtl="0"/>
            <a:endParaRPr lang="de-DE"/>
          </a:p>
        </p:txBody>
      </p:sp>
      <p:sp>
        <p:nvSpPr>
          <p:cNvPr id="72" name="Textplatzhalt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rtlCol="0"/>
          <a:lstStyle/>
          <a:p>
            <a:pPr rtl="0"/>
            <a:r>
              <a:rPr lang="de-DE"/>
              <a:t>VP Produkt</a:t>
            </a:r>
          </a:p>
        </p:txBody>
      </p:sp>
      <p:sp>
        <p:nvSpPr>
          <p:cNvPr id="69" name="Textplatzhalt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rtlCol="0"/>
          <a:lstStyle/>
          <a:p>
            <a:pPr rtl="0"/>
            <a:r>
              <a:rPr lang="de-DE"/>
              <a:t>ROWAN MURPHY</a:t>
            </a:r>
          </a:p>
          <a:p>
            <a:pPr rtl="0"/>
            <a:endParaRPr lang="de-DE"/>
          </a:p>
        </p:txBody>
      </p:sp>
      <p:sp>
        <p:nvSpPr>
          <p:cNvPr id="73" name="Textplatzhalt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rtlCol="0"/>
          <a:lstStyle/>
          <a:p>
            <a:pPr rtl="0"/>
            <a:r>
              <a:rPr lang="de-DE"/>
              <a:t>SEO-Stratege</a:t>
            </a:r>
          </a:p>
        </p:txBody>
      </p:sp>
      <p:sp>
        <p:nvSpPr>
          <p:cNvPr id="70" name="Textplatzhalt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rtlCol="0"/>
          <a:lstStyle/>
          <a:p>
            <a:pPr rtl="0"/>
            <a:r>
              <a:rPr lang="de-DE"/>
              <a:t>ELIZABETH MOORE</a:t>
            </a:r>
          </a:p>
        </p:txBody>
      </p:sp>
      <p:sp>
        <p:nvSpPr>
          <p:cNvPr id="74" name="Textplatzhalt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rtlCol="0"/>
          <a:lstStyle/>
          <a:p>
            <a:pPr rtl="0"/>
            <a:r>
              <a:rPr lang="de-DE"/>
              <a:t>Produktentwickler</a:t>
            </a:r>
          </a:p>
        </p:txBody>
      </p:sp>
      <p:sp>
        <p:nvSpPr>
          <p:cNvPr id="71" name="Textplatzhalt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rtlCol="0"/>
          <a:lstStyle/>
          <a:p>
            <a:pPr rtl="0"/>
            <a:r>
              <a:rPr lang="de-DE"/>
              <a:t>ROBIN KLINE</a:t>
            </a:r>
          </a:p>
        </p:txBody>
      </p:sp>
      <p:sp>
        <p:nvSpPr>
          <p:cNvPr id="75" name="Textplatzhalt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rtlCol="0"/>
          <a:lstStyle/>
          <a:p>
            <a:pPr rtl="0"/>
            <a:r>
              <a:rPr lang="de-DE"/>
              <a:t>Inhaltsentwickler</a:t>
            </a:r>
          </a:p>
        </p:txBody>
      </p:sp>
      <p:sp>
        <p:nvSpPr>
          <p:cNvPr id="3" name="Datumsplatzhalt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4" name="Fußzeilenplatzhalt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5" name="Foliennummernplatzhalt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32</a:t>
            </a:fld>
            <a:endParaRPr lang="de-DE"/>
          </a:p>
        </p:txBody>
      </p:sp>
    </p:spTree>
    <p:extLst>
      <p:ext uri="{BB962C8B-B14F-4D97-AF65-F5344CB8AC3E}">
        <p14:creationId xmlns:p14="http://schemas.microsoft.com/office/powerpoint/2010/main" val="3396266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de-DE"/>
              <a:t>ZUSAMMENFASSUNG</a:t>
            </a:r>
          </a:p>
        </p:txBody>
      </p:sp>
      <p:sp>
        <p:nvSpPr>
          <p:cNvPr id="3" name="Inhaltsplatzhalter 2">
            <a:extLst>
              <a:ext uri="{FF2B5EF4-FFF2-40B4-BE49-F238E27FC236}">
                <a16:creationId xmlns:a16="http://schemas.microsoft.com/office/drawing/2014/main" id="{E14BBEAF-B516-45F4-9EF6-A9F65111580F}"/>
              </a:ext>
            </a:extLst>
          </p:cNvPr>
          <p:cNvSpPr>
            <a:spLocks noGrp="1"/>
          </p:cNvSpPr>
          <p:nvPr>
            <p:ph type="body" idx="1"/>
          </p:nvPr>
        </p:nvSpPr>
        <p:spPr>
          <a:xfrm>
            <a:off x="5476874" y="3648635"/>
            <a:ext cx="5755901" cy="1712259"/>
          </a:xfrm>
        </p:spPr>
        <p:txBody>
          <a:bodyPr vert="horz" lIns="91440" tIns="45720" rIns="91440" bIns="45720" rtlCol="0" anchor="b">
            <a:normAutofit/>
          </a:bodyPr>
          <a:lstStyle/>
          <a:p>
            <a:pPr rtl="0"/>
            <a:r>
              <a:rPr lang="de-DE" dirty="0"/>
              <a:t>Bei Contoso ist es unsere Überzeugung, 110 % geben zu wollen. Mithilfe unserer Datenarchitektur der nächsten Generation unterstützen wir Organisationen dabei, agile Workflows virtuell zu verwalten. Wir wachsen aufgrund unserer Marktkenntnisse und unseres hervorragenden Teams hinter unserem Produkt. Wie unser Geschäftsführer sagt: "Die Effizienz wird durch eine proaktive Umgestaltung unserer Geschäftsabläufe erreicht."</a:t>
            </a:r>
          </a:p>
        </p:txBody>
      </p:sp>
      <p:sp>
        <p:nvSpPr>
          <p:cNvPr id="4" name="Datumsplatzhalt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33</a:t>
            </a:fld>
            <a:endParaRPr lang="de-DE"/>
          </a:p>
        </p:txBody>
      </p:sp>
    </p:spTree>
    <p:extLst>
      <p:ext uri="{BB962C8B-B14F-4D97-AF65-F5344CB8AC3E}">
        <p14:creationId xmlns:p14="http://schemas.microsoft.com/office/powerpoint/2010/main" val="92017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03229-A95F-5BA0-1997-06989E70FE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1258A7D-A324-204E-1C51-360838186D36}"/>
              </a:ext>
            </a:extLst>
          </p:cNvPr>
          <p:cNvSpPr>
            <a:spLocks noGrp="1"/>
          </p:cNvSpPr>
          <p:nvPr>
            <p:ph type="title"/>
          </p:nvPr>
        </p:nvSpPr>
        <p:spPr>
          <a:xfrm>
            <a:off x="5920169" y="1152771"/>
            <a:ext cx="5431971" cy="846301"/>
          </a:xfrm>
        </p:spPr>
        <p:txBody>
          <a:bodyPr rtlCol="0"/>
          <a:lstStyle/>
          <a:p>
            <a:pPr rtl="0"/>
            <a:r>
              <a:rPr lang="de-DE" dirty="0"/>
              <a:t>Sober lane d4</a:t>
            </a:r>
          </a:p>
        </p:txBody>
      </p:sp>
      <p:sp>
        <p:nvSpPr>
          <p:cNvPr id="6" name="Textplatzhalter 5">
            <a:extLst>
              <a:ext uri="{FF2B5EF4-FFF2-40B4-BE49-F238E27FC236}">
                <a16:creationId xmlns:a16="http://schemas.microsoft.com/office/drawing/2014/main" id="{54144C97-1FEE-E0AB-0D59-DC9979FFCAFE}"/>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de-DE" noProof="1"/>
              <a:t>Bewerbungsvideos über SnapChat</a:t>
            </a:r>
          </a:p>
        </p:txBody>
      </p:sp>
      <p:sp>
        <p:nvSpPr>
          <p:cNvPr id="7" name="Textplatzhalter 6">
            <a:extLst>
              <a:ext uri="{FF2B5EF4-FFF2-40B4-BE49-F238E27FC236}">
                <a16:creationId xmlns:a16="http://schemas.microsoft.com/office/drawing/2014/main" id="{1981972D-7516-7B93-E8F0-521EB3B82931}"/>
              </a:ext>
            </a:extLst>
          </p:cNvPr>
          <p:cNvSpPr>
            <a:spLocks noGrp="1"/>
          </p:cNvSpPr>
          <p:nvPr>
            <p:ph type="body" sz="quarter" idx="15"/>
          </p:nvPr>
        </p:nvSpPr>
        <p:spPr>
          <a:xfrm>
            <a:off x="5921828" y="2798940"/>
            <a:ext cx="4981961" cy="2798940"/>
          </a:xfrm>
        </p:spPr>
        <p:txBody>
          <a:bodyPr rtlCol="0">
            <a:normAutofit/>
          </a:bodyPr>
          <a:lstStyle/>
          <a:p>
            <a:pPr rtl="0"/>
            <a:r>
              <a:rPr lang="de-DE" noProof="1"/>
              <a:t>Barbetreiber fragt bei Eröffnung nach Bewerbungsvideos für Bedienungen über Snapchat – jeder Bewerber hat 10 Sekunden, um von sich zu überzeugen. </a:t>
            </a:r>
          </a:p>
          <a:p>
            <a:pPr rtl="0"/>
            <a:r>
              <a:rPr lang="de-DE" noProof="1"/>
              <a:t>Damit ähnelt die Bewerbung dem ersten Eindruck, den jeder Kunde beim Betreten der Bar erlebt.</a:t>
            </a:r>
          </a:p>
        </p:txBody>
      </p:sp>
      <p:sp>
        <p:nvSpPr>
          <p:cNvPr id="32" name="Datumsplatzhalter 31">
            <a:extLst>
              <a:ext uri="{FF2B5EF4-FFF2-40B4-BE49-F238E27FC236}">
                <a16:creationId xmlns:a16="http://schemas.microsoft.com/office/drawing/2014/main" id="{DDCADEDD-8862-49D9-8FFA-C54CB3C7B594}"/>
              </a:ext>
            </a:extLst>
          </p:cNvPr>
          <p:cNvSpPr>
            <a:spLocks noGrp="1"/>
          </p:cNvSpPr>
          <p:nvPr>
            <p:ph type="dt" sz="half" idx="20"/>
          </p:nvPr>
        </p:nvSpPr>
        <p:spPr>
          <a:xfrm>
            <a:off x="5919680" y="6356350"/>
            <a:ext cx="947516" cy="365125"/>
          </a:xfrm>
        </p:spPr>
        <p:txBody>
          <a:bodyPr rtlCol="0"/>
          <a:lstStyle/>
          <a:p>
            <a:pPr rtl="0"/>
            <a:r>
              <a:rPr lang="de-DE" dirty="0"/>
              <a:t>16.12.2024</a:t>
            </a:r>
          </a:p>
        </p:txBody>
      </p:sp>
      <p:sp>
        <p:nvSpPr>
          <p:cNvPr id="3" name="Fußzeilenplatzhalter 2">
            <a:extLst>
              <a:ext uri="{FF2B5EF4-FFF2-40B4-BE49-F238E27FC236}">
                <a16:creationId xmlns:a16="http://schemas.microsoft.com/office/drawing/2014/main" id="{E0A6A0FF-A2A0-C185-ABF2-1986354E7C5E}"/>
              </a:ext>
            </a:extLst>
          </p:cNvPr>
          <p:cNvSpPr>
            <a:spLocks noGrp="1"/>
          </p:cNvSpPr>
          <p:nvPr>
            <p:ph type="ftr" sz="quarter" idx="21"/>
          </p:nvPr>
        </p:nvSpPr>
        <p:spPr>
          <a:xfrm>
            <a:off x="7161955" y="6356350"/>
            <a:ext cx="3243942" cy="365125"/>
          </a:xfrm>
        </p:spPr>
        <p:txBody>
          <a:bodyPr rtlCol="0"/>
          <a:lstStyle/>
          <a:p>
            <a:pPr rtl="0"/>
            <a:r>
              <a:rPr lang="de-DE" dirty="0"/>
              <a:t>Mitarbeitergespräch</a:t>
            </a:r>
          </a:p>
        </p:txBody>
      </p:sp>
      <p:sp>
        <p:nvSpPr>
          <p:cNvPr id="4" name="Foliennummernplatzhalter 3">
            <a:extLst>
              <a:ext uri="{FF2B5EF4-FFF2-40B4-BE49-F238E27FC236}">
                <a16:creationId xmlns:a16="http://schemas.microsoft.com/office/drawing/2014/main" id="{26E23EC4-148E-DB4D-8DCB-A379DAE90FC9}"/>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de-DE" smtClean="0"/>
              <a:pPr rtl="0"/>
              <a:t>4</a:t>
            </a:fld>
            <a:endParaRPr lang="de-DE" dirty="0"/>
          </a:p>
        </p:txBody>
      </p:sp>
      <p:pic>
        <p:nvPicPr>
          <p:cNvPr id="12" name="Grafik 11" descr="Ein Bild, das Kunst, Emblem, Symbol, Logo enthält.&#10;&#10;Automatisch generierte Beschreibung">
            <a:extLst>
              <a:ext uri="{FF2B5EF4-FFF2-40B4-BE49-F238E27FC236}">
                <a16:creationId xmlns:a16="http://schemas.microsoft.com/office/drawing/2014/main" id="{DA0736F9-E937-D816-47BF-525CB703BD02}"/>
              </a:ext>
            </a:extLst>
          </p:cNvPr>
          <p:cNvPicPr>
            <a:picLocks noChangeAspect="1"/>
          </p:cNvPicPr>
          <p:nvPr/>
        </p:nvPicPr>
        <p:blipFill>
          <a:blip r:embed="rId3"/>
          <a:stretch>
            <a:fillRect/>
          </a:stretch>
        </p:blipFill>
        <p:spPr>
          <a:xfrm>
            <a:off x="1533424" y="2029530"/>
            <a:ext cx="2798940" cy="2798940"/>
          </a:xfrm>
          <a:prstGeom prst="rect">
            <a:avLst/>
          </a:prstGeom>
        </p:spPr>
      </p:pic>
    </p:spTree>
    <p:extLst>
      <p:ext uri="{BB962C8B-B14F-4D97-AF65-F5344CB8AC3E}">
        <p14:creationId xmlns:p14="http://schemas.microsoft.com/office/powerpoint/2010/main" val="221786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A70D2D-CCC2-7962-34BF-1A2793CCEED9}"/>
              </a:ext>
            </a:extLst>
          </p:cNvPr>
          <p:cNvSpPr>
            <a:spLocks noGrp="1"/>
          </p:cNvSpPr>
          <p:nvPr>
            <p:ph type="title"/>
          </p:nvPr>
        </p:nvSpPr>
        <p:spPr/>
        <p:txBody>
          <a:bodyPr/>
          <a:lstStyle/>
          <a:p>
            <a:r>
              <a:rPr lang="de-DE" dirty="0"/>
              <a:t>Gliederung</a:t>
            </a:r>
          </a:p>
        </p:txBody>
      </p:sp>
      <p:sp>
        <p:nvSpPr>
          <p:cNvPr id="3" name="Textplatzhalter 2">
            <a:extLst>
              <a:ext uri="{FF2B5EF4-FFF2-40B4-BE49-F238E27FC236}">
                <a16:creationId xmlns:a16="http://schemas.microsoft.com/office/drawing/2014/main" id="{E1DC83F9-632A-7415-B314-AB36F4C7732F}"/>
              </a:ext>
            </a:extLst>
          </p:cNvPr>
          <p:cNvSpPr>
            <a:spLocks noGrp="1"/>
          </p:cNvSpPr>
          <p:nvPr>
            <p:ph type="body" sz="quarter" idx="13"/>
          </p:nvPr>
        </p:nvSpPr>
        <p:spPr/>
        <p:txBody>
          <a:bodyPr>
            <a:normAutofit lnSpcReduction="10000"/>
          </a:bodyPr>
          <a:lstStyle/>
          <a:p>
            <a:r>
              <a:rPr lang="de-DE" dirty="0" err="1"/>
              <a:t>tbd</a:t>
            </a:r>
            <a:endParaRPr lang="de-DE" dirty="0"/>
          </a:p>
        </p:txBody>
      </p:sp>
      <p:sp>
        <p:nvSpPr>
          <p:cNvPr id="4" name="Textplatzhalter 3">
            <a:extLst>
              <a:ext uri="{FF2B5EF4-FFF2-40B4-BE49-F238E27FC236}">
                <a16:creationId xmlns:a16="http://schemas.microsoft.com/office/drawing/2014/main" id="{37DE9465-1175-245F-6999-32AEA3C2ADFA}"/>
              </a:ext>
            </a:extLst>
          </p:cNvPr>
          <p:cNvSpPr>
            <a:spLocks noGrp="1"/>
          </p:cNvSpPr>
          <p:nvPr>
            <p:ph type="body" sz="quarter" idx="15"/>
          </p:nvPr>
        </p:nvSpPr>
        <p:spPr/>
        <p:txBody>
          <a:bodyPr/>
          <a:lstStyle/>
          <a:p>
            <a:endParaRPr lang="de-DE"/>
          </a:p>
        </p:txBody>
      </p:sp>
      <p:sp>
        <p:nvSpPr>
          <p:cNvPr id="5" name="Textplatzhalter 4">
            <a:extLst>
              <a:ext uri="{FF2B5EF4-FFF2-40B4-BE49-F238E27FC236}">
                <a16:creationId xmlns:a16="http://schemas.microsoft.com/office/drawing/2014/main" id="{097188F9-4C7D-43F0-C2B5-F374F3629948}"/>
              </a:ext>
            </a:extLst>
          </p:cNvPr>
          <p:cNvSpPr>
            <a:spLocks noGrp="1"/>
          </p:cNvSpPr>
          <p:nvPr>
            <p:ph type="body" sz="quarter" idx="23"/>
          </p:nvPr>
        </p:nvSpPr>
        <p:spPr/>
        <p:txBody>
          <a:bodyPr>
            <a:normAutofit lnSpcReduction="10000"/>
          </a:bodyPr>
          <a:lstStyle/>
          <a:p>
            <a:endParaRPr lang="de-DE"/>
          </a:p>
        </p:txBody>
      </p:sp>
      <p:sp>
        <p:nvSpPr>
          <p:cNvPr id="6" name="Textplatzhalter 5">
            <a:extLst>
              <a:ext uri="{FF2B5EF4-FFF2-40B4-BE49-F238E27FC236}">
                <a16:creationId xmlns:a16="http://schemas.microsoft.com/office/drawing/2014/main" id="{FCD5885D-22EB-0CCB-CD22-5B34AE6DA937}"/>
              </a:ext>
            </a:extLst>
          </p:cNvPr>
          <p:cNvSpPr>
            <a:spLocks noGrp="1"/>
          </p:cNvSpPr>
          <p:nvPr>
            <p:ph type="body" sz="quarter" idx="24"/>
          </p:nvPr>
        </p:nvSpPr>
        <p:spPr/>
        <p:txBody>
          <a:bodyPr/>
          <a:lstStyle/>
          <a:p>
            <a:endParaRPr lang="de-DE"/>
          </a:p>
        </p:txBody>
      </p:sp>
      <p:sp>
        <p:nvSpPr>
          <p:cNvPr id="7" name="Textplatzhalter 6">
            <a:extLst>
              <a:ext uri="{FF2B5EF4-FFF2-40B4-BE49-F238E27FC236}">
                <a16:creationId xmlns:a16="http://schemas.microsoft.com/office/drawing/2014/main" id="{66801CE5-4DEB-51C0-CC89-CB5DBF6E06E0}"/>
              </a:ext>
            </a:extLst>
          </p:cNvPr>
          <p:cNvSpPr>
            <a:spLocks noGrp="1"/>
          </p:cNvSpPr>
          <p:nvPr>
            <p:ph type="body" sz="quarter" idx="25"/>
          </p:nvPr>
        </p:nvSpPr>
        <p:spPr/>
        <p:txBody>
          <a:bodyPr>
            <a:normAutofit lnSpcReduction="10000"/>
          </a:bodyPr>
          <a:lstStyle/>
          <a:p>
            <a:endParaRPr lang="de-DE"/>
          </a:p>
        </p:txBody>
      </p:sp>
      <p:sp>
        <p:nvSpPr>
          <p:cNvPr id="8" name="Textplatzhalter 7">
            <a:extLst>
              <a:ext uri="{FF2B5EF4-FFF2-40B4-BE49-F238E27FC236}">
                <a16:creationId xmlns:a16="http://schemas.microsoft.com/office/drawing/2014/main" id="{F1461495-E8E6-80CF-40ED-861343961E50}"/>
              </a:ext>
            </a:extLst>
          </p:cNvPr>
          <p:cNvSpPr>
            <a:spLocks noGrp="1"/>
          </p:cNvSpPr>
          <p:nvPr>
            <p:ph type="body" sz="quarter" idx="26"/>
          </p:nvPr>
        </p:nvSpPr>
        <p:spPr/>
        <p:txBody>
          <a:bodyPr/>
          <a:lstStyle/>
          <a:p>
            <a:endParaRPr lang="de-DE"/>
          </a:p>
        </p:txBody>
      </p:sp>
      <p:sp>
        <p:nvSpPr>
          <p:cNvPr id="9" name="Datumsplatzhalter 8">
            <a:extLst>
              <a:ext uri="{FF2B5EF4-FFF2-40B4-BE49-F238E27FC236}">
                <a16:creationId xmlns:a16="http://schemas.microsoft.com/office/drawing/2014/main" id="{4E962657-2DCB-D393-79BC-D578C68FEE25}"/>
              </a:ext>
            </a:extLst>
          </p:cNvPr>
          <p:cNvSpPr>
            <a:spLocks noGrp="1"/>
          </p:cNvSpPr>
          <p:nvPr>
            <p:ph type="dt" sz="half" idx="20"/>
          </p:nvPr>
        </p:nvSpPr>
        <p:spPr/>
        <p:txBody>
          <a:bodyPr/>
          <a:lstStyle/>
          <a:p>
            <a:pPr rtl="0"/>
            <a:r>
              <a:rPr lang="de-DE" noProof="0"/>
              <a:t>16.12.2024</a:t>
            </a:r>
          </a:p>
        </p:txBody>
      </p:sp>
      <p:sp>
        <p:nvSpPr>
          <p:cNvPr id="10" name="Fußzeilenplatzhalter 9">
            <a:extLst>
              <a:ext uri="{FF2B5EF4-FFF2-40B4-BE49-F238E27FC236}">
                <a16:creationId xmlns:a16="http://schemas.microsoft.com/office/drawing/2014/main" id="{4FF72935-127B-4CD7-985E-48F915F18C74}"/>
              </a:ext>
            </a:extLst>
          </p:cNvPr>
          <p:cNvSpPr>
            <a:spLocks noGrp="1"/>
          </p:cNvSpPr>
          <p:nvPr>
            <p:ph type="ftr" sz="quarter" idx="21"/>
          </p:nvPr>
        </p:nvSpPr>
        <p:spPr/>
        <p:txBody>
          <a:bodyPr/>
          <a:lstStyle/>
          <a:p>
            <a:pPr rtl="0"/>
            <a:r>
              <a:rPr lang="de-DE" noProof="0"/>
              <a:t>Mitarbeitergespräch</a:t>
            </a:r>
          </a:p>
        </p:txBody>
      </p:sp>
      <p:sp>
        <p:nvSpPr>
          <p:cNvPr id="11" name="Foliennummernplatzhalter 10">
            <a:extLst>
              <a:ext uri="{FF2B5EF4-FFF2-40B4-BE49-F238E27FC236}">
                <a16:creationId xmlns:a16="http://schemas.microsoft.com/office/drawing/2014/main" id="{1E235BF1-9926-DDBC-6970-050AB70068F9}"/>
              </a:ext>
            </a:extLst>
          </p:cNvPr>
          <p:cNvSpPr>
            <a:spLocks noGrp="1"/>
          </p:cNvSpPr>
          <p:nvPr>
            <p:ph type="sldNum" sz="quarter" idx="22"/>
          </p:nvPr>
        </p:nvSpPr>
        <p:spPr/>
        <p:txBody>
          <a:bodyPr/>
          <a:lstStyle/>
          <a:p>
            <a:pPr rtl="0"/>
            <a:fld id="{B5CEABB6-07DC-46E8-9B57-56EC44A396E5}" type="slidenum">
              <a:rPr lang="de-DE" noProof="0" smtClean="0"/>
              <a:pPr rtl="0"/>
              <a:t>5</a:t>
            </a:fld>
            <a:endParaRPr lang="de-DE" noProof="0"/>
          </a:p>
        </p:txBody>
      </p:sp>
    </p:spTree>
    <p:extLst>
      <p:ext uri="{BB962C8B-B14F-4D97-AF65-F5344CB8AC3E}">
        <p14:creationId xmlns:p14="http://schemas.microsoft.com/office/powerpoint/2010/main" val="400574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de-DE" dirty="0"/>
              <a:t>Lernziele</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de-DE" dirty="0"/>
              <a:t>Wissen:</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de-DE" dirty="0"/>
              <a:t>Was eine Videobewerbung ist und wie sie sich von anderen Bewerbungsmethoden unterscheidet.</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de-DE" dirty="0"/>
              <a:t>Wissen: </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de-DE" dirty="0"/>
              <a:t>Wie man sich auf eine Videobewerbung optimal vorbereitet .</a:t>
            </a:r>
          </a:p>
          <a:p>
            <a:pPr rtl="0"/>
            <a:endParaRPr lang="de-DE" dirty="0"/>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de-DE" dirty="0"/>
              <a:t>Verstehen:</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de-DE" dirty="0"/>
              <a:t>Was die entscheidenden Faktoren sind für Einstellungsentscheidungen in Videobewerbungen.</a:t>
            </a:r>
          </a:p>
          <a:p>
            <a:pPr rtl="0"/>
            <a:endParaRPr lang="de-DE" dirty="0"/>
          </a:p>
        </p:txBody>
      </p:sp>
      <p:sp>
        <p:nvSpPr>
          <p:cNvPr id="80" name="Datumsplatzhalt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de-DE"/>
              <a:t>16.12.2024</a:t>
            </a:r>
          </a:p>
        </p:txBody>
      </p:sp>
      <p:sp>
        <p:nvSpPr>
          <p:cNvPr id="81" name="Fußzeilenplatzhalt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de-DE"/>
              <a:t>Mitarbeitergespräch</a:t>
            </a:r>
          </a:p>
        </p:txBody>
      </p:sp>
      <p:sp>
        <p:nvSpPr>
          <p:cNvPr id="82" name="Foliennummernplatzhalt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de-DE" smtClean="0"/>
              <a:pPr rtl="0"/>
              <a:t>6</a:t>
            </a:fld>
            <a:endParaRPr lang="de-DE"/>
          </a:p>
        </p:txBody>
      </p:sp>
      <p:sp>
        <p:nvSpPr>
          <p:cNvPr id="15" name="Textplatzhalter 6">
            <a:extLst>
              <a:ext uri="{FF2B5EF4-FFF2-40B4-BE49-F238E27FC236}">
                <a16:creationId xmlns:a16="http://schemas.microsoft.com/office/drawing/2014/main" id="{9BDA1428-F840-E63E-4F13-CCD3716D1879}"/>
              </a:ext>
            </a:extLst>
          </p:cNvPr>
          <p:cNvSpPr txBox="1">
            <a:spLocks/>
          </p:cNvSpPr>
          <p:nvPr/>
        </p:nvSpPr>
        <p:spPr>
          <a:xfrm>
            <a:off x="6594627" y="4407179"/>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Verstehen:</a:t>
            </a:r>
          </a:p>
        </p:txBody>
      </p:sp>
      <p:sp>
        <p:nvSpPr>
          <p:cNvPr id="16" name="Textplatzhalter 7">
            <a:extLst>
              <a:ext uri="{FF2B5EF4-FFF2-40B4-BE49-F238E27FC236}">
                <a16:creationId xmlns:a16="http://schemas.microsoft.com/office/drawing/2014/main" id="{12558AB7-C9E2-81F3-EC26-B9E4914AE3E7}"/>
              </a:ext>
            </a:extLst>
          </p:cNvPr>
          <p:cNvSpPr txBox="1">
            <a:spLocks/>
          </p:cNvSpPr>
          <p:nvPr/>
        </p:nvSpPr>
        <p:spPr>
          <a:xfrm>
            <a:off x="6673004" y="4836956"/>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Wie man sich in einer Videobewerbung von anderen Bewerbern abhebt.</a:t>
            </a:r>
          </a:p>
          <a:p>
            <a:endParaRPr lang="de-DE" dirty="0"/>
          </a:p>
        </p:txBody>
      </p:sp>
      <p:sp>
        <p:nvSpPr>
          <p:cNvPr id="11" name="Pfeil: nach rechts 10">
            <a:extLst>
              <a:ext uri="{FF2B5EF4-FFF2-40B4-BE49-F238E27FC236}">
                <a16:creationId xmlns:a16="http://schemas.microsoft.com/office/drawing/2014/main" id="{913285FE-FAB4-B903-5AB0-C41795E91B8F}"/>
              </a:ext>
            </a:extLst>
          </p:cNvPr>
          <p:cNvSpPr/>
          <p:nvPr/>
        </p:nvSpPr>
        <p:spPr>
          <a:xfrm>
            <a:off x="5748500" y="3088530"/>
            <a:ext cx="884679" cy="50615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2" name="Pfeil: nach rechts 11">
            <a:extLst>
              <a:ext uri="{FF2B5EF4-FFF2-40B4-BE49-F238E27FC236}">
                <a16:creationId xmlns:a16="http://schemas.microsoft.com/office/drawing/2014/main" id="{88CAA4B0-4410-55A2-C9D0-350DAA4BCA0F}"/>
              </a:ext>
            </a:extLst>
          </p:cNvPr>
          <p:cNvSpPr/>
          <p:nvPr/>
        </p:nvSpPr>
        <p:spPr>
          <a:xfrm>
            <a:off x="5748499" y="4732384"/>
            <a:ext cx="884679" cy="50615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E35A9-9D4D-F5A6-B766-F0D7EA615CE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BAD0BAB-6DAE-3A51-B9C7-CBED754E5746}"/>
              </a:ext>
            </a:extLst>
          </p:cNvPr>
          <p:cNvSpPr>
            <a:spLocks noGrp="1"/>
          </p:cNvSpPr>
          <p:nvPr>
            <p:ph type="title"/>
          </p:nvPr>
        </p:nvSpPr>
        <p:spPr>
          <a:xfrm>
            <a:off x="1885156" y="892177"/>
            <a:ext cx="8421688" cy="1325563"/>
          </a:xfrm>
        </p:spPr>
        <p:txBody>
          <a:bodyPr rtlCol="0">
            <a:normAutofit/>
          </a:bodyPr>
          <a:lstStyle/>
          <a:p>
            <a:pPr rtl="0"/>
            <a:r>
              <a:rPr lang="de-DE" sz="3200" dirty="0"/>
              <a:t>Arten von Videobewerbungen</a:t>
            </a:r>
          </a:p>
        </p:txBody>
      </p:sp>
      <p:sp>
        <p:nvSpPr>
          <p:cNvPr id="19" name="Inhaltsplatzhalter 18">
            <a:extLst>
              <a:ext uri="{FF2B5EF4-FFF2-40B4-BE49-F238E27FC236}">
                <a16:creationId xmlns:a16="http://schemas.microsoft.com/office/drawing/2014/main" id="{1E7611FA-30BD-59D5-BCD6-A7AD7D93D453}"/>
              </a:ext>
            </a:extLst>
          </p:cNvPr>
          <p:cNvSpPr>
            <a:spLocks noGrp="1"/>
          </p:cNvSpPr>
          <p:nvPr>
            <p:ph sz="half" idx="2"/>
          </p:nvPr>
        </p:nvSpPr>
        <p:spPr>
          <a:xfrm>
            <a:off x="1129698" y="4824188"/>
            <a:ext cx="3124093" cy="462927"/>
          </a:xfrm>
        </p:spPr>
        <p:txBody>
          <a:bodyPr rtlCol="0"/>
          <a:lstStyle/>
          <a:p>
            <a:pPr rtl="0"/>
            <a:r>
              <a:rPr lang="de-DE" sz="1700" b="1" dirty="0"/>
              <a:t>Freie </a:t>
            </a:r>
            <a:r>
              <a:rPr lang="de-DE" sz="1700" b="1" dirty="0" err="1"/>
              <a:t>vIDEOBEWERBUNG</a:t>
            </a:r>
            <a:endParaRPr lang="de-DE" sz="1700" b="1" dirty="0"/>
          </a:p>
        </p:txBody>
      </p:sp>
      <p:sp>
        <p:nvSpPr>
          <p:cNvPr id="20" name="Inhaltsplatzhalter 19">
            <a:extLst>
              <a:ext uri="{FF2B5EF4-FFF2-40B4-BE49-F238E27FC236}">
                <a16:creationId xmlns:a16="http://schemas.microsoft.com/office/drawing/2014/main" id="{23ED1888-1CF7-D307-AC92-2514589239A0}"/>
              </a:ext>
            </a:extLst>
          </p:cNvPr>
          <p:cNvSpPr>
            <a:spLocks noGrp="1"/>
          </p:cNvSpPr>
          <p:nvPr>
            <p:ph sz="quarter" idx="4"/>
          </p:nvPr>
        </p:nvSpPr>
        <p:spPr>
          <a:xfrm>
            <a:off x="4526261" y="4824188"/>
            <a:ext cx="3139479" cy="462927"/>
          </a:xfrm>
        </p:spPr>
        <p:txBody>
          <a:bodyPr rtlCol="0">
            <a:normAutofit/>
          </a:bodyPr>
          <a:lstStyle/>
          <a:p>
            <a:pPr rtl="0"/>
            <a:r>
              <a:rPr lang="de-DE" sz="1700" b="1" dirty="0" err="1"/>
              <a:t>Sequence</a:t>
            </a:r>
            <a:r>
              <a:rPr lang="de-DE" sz="1700" b="1" dirty="0"/>
              <a:t> Video Interview</a:t>
            </a:r>
          </a:p>
        </p:txBody>
      </p:sp>
      <p:sp>
        <p:nvSpPr>
          <p:cNvPr id="21" name="Inhaltsplatzhalter 20">
            <a:extLst>
              <a:ext uri="{FF2B5EF4-FFF2-40B4-BE49-F238E27FC236}">
                <a16:creationId xmlns:a16="http://schemas.microsoft.com/office/drawing/2014/main" id="{BA175E0F-7D5E-8CAD-43D3-AAFD3596B839}"/>
              </a:ext>
            </a:extLst>
          </p:cNvPr>
          <p:cNvSpPr>
            <a:spLocks noGrp="1"/>
          </p:cNvSpPr>
          <p:nvPr>
            <p:ph sz="half" idx="14"/>
          </p:nvPr>
        </p:nvSpPr>
        <p:spPr>
          <a:xfrm>
            <a:off x="7938210" y="4824188"/>
            <a:ext cx="3124093" cy="462927"/>
          </a:xfrm>
        </p:spPr>
        <p:txBody>
          <a:bodyPr rtlCol="0"/>
          <a:lstStyle/>
          <a:p>
            <a:pPr rtl="0"/>
            <a:r>
              <a:rPr lang="de-DE" sz="1700" b="1" dirty="0"/>
              <a:t>Arbeitsproben</a:t>
            </a:r>
          </a:p>
        </p:txBody>
      </p:sp>
      <p:sp>
        <p:nvSpPr>
          <p:cNvPr id="22" name="Inhaltsplatzhalter 21">
            <a:extLst>
              <a:ext uri="{FF2B5EF4-FFF2-40B4-BE49-F238E27FC236}">
                <a16:creationId xmlns:a16="http://schemas.microsoft.com/office/drawing/2014/main" id="{0D74E82D-EBD7-B95E-7DB7-04FCDF70F38A}"/>
              </a:ext>
            </a:extLst>
          </p:cNvPr>
          <p:cNvSpPr>
            <a:spLocks noGrp="1"/>
          </p:cNvSpPr>
          <p:nvPr>
            <p:ph sz="half" idx="17"/>
          </p:nvPr>
        </p:nvSpPr>
        <p:spPr>
          <a:xfrm>
            <a:off x="1129698" y="5280763"/>
            <a:ext cx="3124093" cy="462927"/>
          </a:xfrm>
        </p:spPr>
        <p:txBody>
          <a:bodyPr rtlCol="0">
            <a:normAutofit/>
          </a:bodyPr>
          <a:lstStyle/>
          <a:p>
            <a:pPr rtl="0"/>
            <a:r>
              <a:rPr lang="de-DE" dirty="0"/>
              <a:t>Kandidat kann frei sprechen</a:t>
            </a:r>
          </a:p>
        </p:txBody>
      </p:sp>
      <p:sp>
        <p:nvSpPr>
          <p:cNvPr id="23" name="Inhaltsplatzhalter 22">
            <a:extLst>
              <a:ext uri="{FF2B5EF4-FFF2-40B4-BE49-F238E27FC236}">
                <a16:creationId xmlns:a16="http://schemas.microsoft.com/office/drawing/2014/main" id="{88CB1729-D987-9B4F-0C1D-A57EC81AAC95}"/>
              </a:ext>
            </a:extLst>
          </p:cNvPr>
          <p:cNvSpPr>
            <a:spLocks noGrp="1"/>
          </p:cNvSpPr>
          <p:nvPr>
            <p:ph sz="quarter" idx="18"/>
          </p:nvPr>
        </p:nvSpPr>
        <p:spPr>
          <a:xfrm>
            <a:off x="4526261" y="5280763"/>
            <a:ext cx="3139479" cy="462927"/>
          </a:xfrm>
        </p:spPr>
        <p:txBody>
          <a:bodyPr rtlCol="0">
            <a:normAutofit fontScale="92500" lnSpcReduction="10000"/>
          </a:bodyPr>
          <a:lstStyle/>
          <a:p>
            <a:pPr rtl="0"/>
            <a:r>
              <a:rPr lang="de-DE" dirty="0"/>
              <a:t>Kandidat beantwortet vorgegebene Fragen</a:t>
            </a:r>
          </a:p>
        </p:txBody>
      </p:sp>
      <p:sp>
        <p:nvSpPr>
          <p:cNvPr id="24" name="Inhaltsplatzhalter 23">
            <a:extLst>
              <a:ext uri="{FF2B5EF4-FFF2-40B4-BE49-F238E27FC236}">
                <a16:creationId xmlns:a16="http://schemas.microsoft.com/office/drawing/2014/main" id="{DAD7847C-CCA4-7C73-2620-3903D3FF8359}"/>
              </a:ext>
            </a:extLst>
          </p:cNvPr>
          <p:cNvSpPr>
            <a:spLocks noGrp="1"/>
          </p:cNvSpPr>
          <p:nvPr>
            <p:ph sz="half" idx="19"/>
          </p:nvPr>
        </p:nvSpPr>
        <p:spPr>
          <a:xfrm>
            <a:off x="7938210" y="5280763"/>
            <a:ext cx="3124093" cy="938882"/>
          </a:xfrm>
        </p:spPr>
        <p:txBody>
          <a:bodyPr rtlCol="0">
            <a:normAutofit/>
          </a:bodyPr>
          <a:lstStyle/>
          <a:p>
            <a:pPr rtl="0"/>
            <a:r>
              <a:rPr lang="de-DE" dirty="0"/>
              <a:t>Kandidat zeigt konkrete Skills</a:t>
            </a:r>
            <a:br>
              <a:rPr lang="de-DE" dirty="0"/>
            </a:br>
            <a:r>
              <a:rPr lang="de-DE" dirty="0"/>
              <a:t>(z.B. </a:t>
            </a:r>
            <a:r>
              <a:rPr lang="de-DE" dirty="0" err="1"/>
              <a:t>Videoediting</a:t>
            </a:r>
            <a:r>
              <a:rPr lang="de-DE" dirty="0"/>
              <a:t> oder Tanz)</a:t>
            </a:r>
          </a:p>
          <a:p>
            <a:pPr rtl="0"/>
            <a:endParaRPr lang="de-DE" dirty="0"/>
          </a:p>
        </p:txBody>
      </p:sp>
      <p:sp>
        <p:nvSpPr>
          <p:cNvPr id="5" name="Datumsplatzhalter 4">
            <a:extLst>
              <a:ext uri="{FF2B5EF4-FFF2-40B4-BE49-F238E27FC236}">
                <a16:creationId xmlns:a16="http://schemas.microsoft.com/office/drawing/2014/main" id="{F72CB06B-4DE7-F864-5E33-6A0F7A44AFEC}"/>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6" name="Fußzeilenplatzhalter 5">
            <a:extLst>
              <a:ext uri="{FF2B5EF4-FFF2-40B4-BE49-F238E27FC236}">
                <a16:creationId xmlns:a16="http://schemas.microsoft.com/office/drawing/2014/main" id="{58AC52BE-E976-A1FF-63A6-44896969A7FF}"/>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7" name="Foliennummernplatzhalter 6">
            <a:extLst>
              <a:ext uri="{FF2B5EF4-FFF2-40B4-BE49-F238E27FC236}">
                <a16:creationId xmlns:a16="http://schemas.microsoft.com/office/drawing/2014/main" id="{6635538D-1D90-4E53-2DAC-E980D0E2B11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7</a:t>
            </a:fld>
            <a:endParaRPr lang="de-DE"/>
          </a:p>
        </p:txBody>
      </p:sp>
      <p:pic>
        <p:nvPicPr>
          <p:cNvPr id="16" name="Grafik 15" descr="Ein Bild, das Clipart, Animierter Cartoon, Animation, Cartoon enthält.&#10;&#10;Automatisch generierte Beschreibung">
            <a:extLst>
              <a:ext uri="{FF2B5EF4-FFF2-40B4-BE49-F238E27FC236}">
                <a16:creationId xmlns:a16="http://schemas.microsoft.com/office/drawing/2014/main" id="{DDD9AF8C-636D-60B5-1653-7AE3025A6823}"/>
              </a:ext>
            </a:extLst>
          </p:cNvPr>
          <p:cNvPicPr>
            <a:picLocks noChangeAspect="1"/>
          </p:cNvPicPr>
          <p:nvPr/>
        </p:nvPicPr>
        <p:blipFill>
          <a:blip r:embed="rId3"/>
          <a:stretch>
            <a:fillRect/>
          </a:stretch>
        </p:blipFill>
        <p:spPr>
          <a:xfrm>
            <a:off x="2223781" y="2970882"/>
            <a:ext cx="1064703" cy="1064703"/>
          </a:xfrm>
          <a:prstGeom prst="rect">
            <a:avLst/>
          </a:prstGeom>
        </p:spPr>
      </p:pic>
      <p:pic>
        <p:nvPicPr>
          <p:cNvPr id="18" name="Grafik 17" descr="Ein Bild, das Clipart, Symbol, Design, Darstellung enthält.&#10;&#10;Automatisch generierte Beschreibung">
            <a:extLst>
              <a:ext uri="{FF2B5EF4-FFF2-40B4-BE49-F238E27FC236}">
                <a16:creationId xmlns:a16="http://schemas.microsoft.com/office/drawing/2014/main" id="{29B16ADD-E2A1-494E-50C2-CFA0F55F7688}"/>
              </a:ext>
            </a:extLst>
          </p:cNvPr>
          <p:cNvPicPr>
            <a:picLocks noChangeAspect="1"/>
          </p:cNvPicPr>
          <p:nvPr/>
        </p:nvPicPr>
        <p:blipFill>
          <a:blip r:embed="rId4"/>
          <a:stretch>
            <a:fillRect/>
          </a:stretch>
        </p:blipFill>
        <p:spPr>
          <a:xfrm>
            <a:off x="5661499" y="2994499"/>
            <a:ext cx="869002" cy="869002"/>
          </a:xfrm>
          <a:prstGeom prst="rect">
            <a:avLst/>
          </a:prstGeom>
        </p:spPr>
      </p:pic>
      <p:pic>
        <p:nvPicPr>
          <p:cNvPr id="26" name="Grafik 25" descr="Ein Bild, das Grafiken, Grafikdesign, Design, Clipart enthält.&#10;&#10;Automatisch generierte Beschreibung">
            <a:extLst>
              <a:ext uri="{FF2B5EF4-FFF2-40B4-BE49-F238E27FC236}">
                <a16:creationId xmlns:a16="http://schemas.microsoft.com/office/drawing/2014/main" id="{F0024DA4-2013-66AA-962B-16A98D23992D}"/>
              </a:ext>
            </a:extLst>
          </p:cNvPr>
          <p:cNvPicPr>
            <a:picLocks noChangeAspect="1"/>
          </p:cNvPicPr>
          <p:nvPr/>
        </p:nvPicPr>
        <p:blipFill>
          <a:blip r:embed="rId5"/>
          <a:stretch>
            <a:fillRect/>
          </a:stretch>
        </p:blipFill>
        <p:spPr>
          <a:xfrm>
            <a:off x="8928683" y="2905037"/>
            <a:ext cx="1064704" cy="1064704"/>
          </a:xfrm>
          <a:prstGeom prst="rect">
            <a:avLst/>
          </a:prstGeom>
        </p:spPr>
      </p:pic>
    </p:spTree>
    <p:extLst>
      <p:ext uri="{BB962C8B-B14F-4D97-AF65-F5344CB8AC3E}">
        <p14:creationId xmlns:p14="http://schemas.microsoft.com/office/powerpoint/2010/main" val="12845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08C79-A4AC-4B5D-92DF-600737E4D11A}"/>
              </a:ext>
            </a:extLst>
          </p:cNvPr>
          <p:cNvSpPr>
            <a:spLocks noGrp="1"/>
          </p:cNvSpPr>
          <p:nvPr>
            <p:ph type="title"/>
          </p:nvPr>
        </p:nvSpPr>
        <p:spPr>
          <a:xfrm>
            <a:off x="552091" y="511008"/>
            <a:ext cx="4082142" cy="585788"/>
          </a:xfrm>
        </p:spPr>
        <p:txBody>
          <a:bodyPr rtlCol="0">
            <a:normAutofit fontScale="90000"/>
          </a:bodyPr>
          <a:lstStyle/>
          <a:p>
            <a:pPr rtl="0"/>
            <a:r>
              <a:rPr lang="de-DE" dirty="0"/>
              <a:t>Vorteile von Videobewerbungen</a:t>
            </a:r>
          </a:p>
        </p:txBody>
      </p:sp>
      <p:sp>
        <p:nvSpPr>
          <p:cNvPr id="3" name="Inhaltsplatzhalt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de-DE" dirty="0"/>
              <a:t>Zeitersparnis</a:t>
            </a:r>
          </a:p>
        </p:txBody>
      </p:sp>
      <p:sp>
        <p:nvSpPr>
          <p:cNvPr id="4" name="Textplatzhalter 3">
            <a:extLst>
              <a:ext uri="{FF2B5EF4-FFF2-40B4-BE49-F238E27FC236}">
                <a16:creationId xmlns:a16="http://schemas.microsoft.com/office/drawing/2014/main" id="{F5FF1291-56EB-4A7B-A198-1D91F9ECC5D3}"/>
              </a:ext>
            </a:extLst>
          </p:cNvPr>
          <p:cNvSpPr>
            <a:spLocks noGrp="1"/>
          </p:cNvSpPr>
          <p:nvPr>
            <p:ph type="body" sz="quarter" idx="14"/>
          </p:nvPr>
        </p:nvSpPr>
        <p:spPr>
          <a:xfrm>
            <a:off x="552091" y="2557462"/>
            <a:ext cx="2536166" cy="666749"/>
          </a:xfrm>
        </p:spPr>
        <p:txBody>
          <a:bodyPr rtlCol="0"/>
          <a:lstStyle/>
          <a:p>
            <a:pPr algn="l" rtl="0"/>
            <a:r>
              <a:rPr lang="de-DE" dirty="0"/>
              <a:t>Demonstriert Selbstorganisation</a:t>
            </a:r>
          </a:p>
        </p:txBody>
      </p:sp>
      <p:sp>
        <p:nvSpPr>
          <p:cNvPr id="5" name="Textplatzhalter 4">
            <a:extLst>
              <a:ext uri="{FF2B5EF4-FFF2-40B4-BE49-F238E27FC236}">
                <a16:creationId xmlns:a16="http://schemas.microsoft.com/office/drawing/2014/main" id="{6184E21C-7534-4FB5-9709-F7D1A11034F3}"/>
              </a:ext>
            </a:extLst>
          </p:cNvPr>
          <p:cNvSpPr>
            <a:spLocks noGrp="1"/>
          </p:cNvSpPr>
          <p:nvPr>
            <p:ph type="body" sz="quarter" idx="15"/>
          </p:nvPr>
        </p:nvSpPr>
        <p:spPr>
          <a:xfrm>
            <a:off x="926398" y="3633788"/>
            <a:ext cx="2536166" cy="514350"/>
          </a:xfrm>
        </p:spPr>
        <p:txBody>
          <a:bodyPr rtlCol="0"/>
          <a:lstStyle/>
          <a:p>
            <a:pPr algn="l" rtl="0"/>
            <a:r>
              <a:rPr lang="de-DE" dirty="0"/>
              <a:t>Demonstriert Sprachkenntnisse</a:t>
            </a:r>
          </a:p>
        </p:txBody>
      </p:sp>
      <p:sp>
        <p:nvSpPr>
          <p:cNvPr id="6" name="Textplatzhalt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algn="l" rtl="0"/>
            <a:r>
              <a:rPr lang="de-DE" dirty="0"/>
              <a:t>Persönlichkeit kann direkt gezeigt werden</a:t>
            </a:r>
          </a:p>
        </p:txBody>
      </p:sp>
      <p:sp>
        <p:nvSpPr>
          <p:cNvPr id="7" name="Textplatzhalt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de-DE" dirty="0"/>
              <a:t>In Videos kann mehr Information in kürzerer Zeit gezeigt werden</a:t>
            </a:r>
          </a:p>
          <a:p>
            <a:pPr rtl="0"/>
            <a:endParaRPr lang="de-DE" dirty="0"/>
          </a:p>
        </p:txBody>
      </p:sp>
      <p:sp>
        <p:nvSpPr>
          <p:cNvPr id="8" name="Textplatzhalter 7">
            <a:extLst>
              <a:ext uri="{FF2B5EF4-FFF2-40B4-BE49-F238E27FC236}">
                <a16:creationId xmlns:a16="http://schemas.microsoft.com/office/drawing/2014/main" id="{B46CE8C6-E12D-4A0D-8553-7FFA31941D56}"/>
              </a:ext>
            </a:extLst>
          </p:cNvPr>
          <p:cNvSpPr>
            <a:spLocks noGrp="1"/>
          </p:cNvSpPr>
          <p:nvPr>
            <p:ph type="body" sz="quarter" idx="18"/>
          </p:nvPr>
        </p:nvSpPr>
        <p:spPr>
          <a:xfrm>
            <a:off x="4995553" y="2513110"/>
            <a:ext cx="5539095" cy="1010842"/>
          </a:xfrm>
        </p:spPr>
        <p:txBody>
          <a:bodyPr rtlCol="0">
            <a:normAutofit lnSpcReduction="10000"/>
          </a:bodyPr>
          <a:lstStyle/>
          <a:p>
            <a:pPr rtl="0"/>
            <a:r>
              <a:rPr lang="de-DE" dirty="0"/>
              <a:t>Ein individualisiertes Video demonstriert Initiative &amp;  Selbstorganisation. </a:t>
            </a:r>
          </a:p>
          <a:p>
            <a:pPr rtl="0"/>
            <a:r>
              <a:rPr lang="de-DE" dirty="0"/>
              <a:t>Außerdem wird gezeigt, dass Kandidaten „frei“ öffentlich sprechen können.</a:t>
            </a:r>
          </a:p>
          <a:p>
            <a:pPr rtl="0"/>
            <a:endParaRPr lang="de-DE" dirty="0"/>
          </a:p>
        </p:txBody>
      </p:sp>
      <p:sp>
        <p:nvSpPr>
          <p:cNvPr id="9" name="Textplatzhalt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de-DE" dirty="0"/>
              <a:t>Fremdsprachkenntnisse können in Videos direkt gezeigt werden</a:t>
            </a:r>
          </a:p>
          <a:p>
            <a:pPr rtl="0"/>
            <a:endParaRPr lang="de-DE" dirty="0"/>
          </a:p>
        </p:txBody>
      </p:sp>
      <p:sp>
        <p:nvSpPr>
          <p:cNvPr id="10" name="Textplatzhalt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de-DE" dirty="0"/>
              <a:t>Video ist ein „reichhaltigeres Medium“ (Media </a:t>
            </a:r>
            <a:r>
              <a:rPr lang="de-DE" dirty="0" err="1"/>
              <a:t>Richness</a:t>
            </a:r>
            <a:r>
              <a:rPr lang="de-DE" dirty="0"/>
              <a:t> Theory)</a:t>
            </a:r>
          </a:p>
          <a:p>
            <a:pPr rtl="0"/>
            <a:r>
              <a:rPr lang="de-DE" dirty="0"/>
              <a:t>In Videos sticht mehr Persönlichkeit durch als in CVs </a:t>
            </a:r>
          </a:p>
          <a:p>
            <a:pPr rtl="0"/>
            <a:endParaRPr lang="de-DE" dirty="0"/>
          </a:p>
        </p:txBody>
      </p:sp>
      <p:sp>
        <p:nvSpPr>
          <p:cNvPr id="11" name="Datumsplatzhalt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12" name="Fußzeilenplatzhalt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rtlCol="0"/>
          <a:lstStyle/>
          <a:p>
            <a:pPr rtl="0"/>
            <a:r>
              <a:rPr lang="de-DE"/>
              <a:t>Mitarbeitergespräch</a:t>
            </a:r>
          </a:p>
        </p:txBody>
      </p:sp>
      <p:sp>
        <p:nvSpPr>
          <p:cNvPr id="13" name="Foliennummernplatzhalt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de-DE" smtClean="0"/>
              <a:pPr rtl="0"/>
              <a:t>8</a:t>
            </a:fld>
            <a:endParaRPr lang="de-DE"/>
          </a:p>
        </p:txBody>
      </p:sp>
    </p:spTree>
    <p:extLst>
      <p:ext uri="{BB962C8B-B14F-4D97-AF65-F5344CB8AC3E}">
        <p14:creationId xmlns:p14="http://schemas.microsoft.com/office/powerpoint/2010/main" val="1738561688"/>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5AA9C-203E-654F-5B1B-07058662B6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F85BEA-28F1-ECCE-62B3-E91CE6D5954B}"/>
              </a:ext>
            </a:extLst>
          </p:cNvPr>
          <p:cNvSpPr>
            <a:spLocks noGrp="1"/>
          </p:cNvSpPr>
          <p:nvPr>
            <p:ph type="title"/>
          </p:nvPr>
        </p:nvSpPr>
        <p:spPr>
          <a:xfrm>
            <a:off x="552091" y="511008"/>
            <a:ext cx="4082142" cy="585788"/>
          </a:xfrm>
        </p:spPr>
        <p:txBody>
          <a:bodyPr rtlCol="0">
            <a:normAutofit fontScale="90000"/>
          </a:bodyPr>
          <a:lstStyle/>
          <a:p>
            <a:pPr rtl="0"/>
            <a:r>
              <a:rPr lang="de-DE" dirty="0"/>
              <a:t>Nachteile von Videobewerbungen</a:t>
            </a:r>
          </a:p>
        </p:txBody>
      </p:sp>
      <p:sp>
        <p:nvSpPr>
          <p:cNvPr id="3" name="Inhaltsplatzhalter 2">
            <a:extLst>
              <a:ext uri="{FF2B5EF4-FFF2-40B4-BE49-F238E27FC236}">
                <a16:creationId xmlns:a16="http://schemas.microsoft.com/office/drawing/2014/main" id="{4D357712-2AB3-90EE-3C19-49825B5567E4}"/>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de-DE" dirty="0"/>
              <a:t>Zeitkosten</a:t>
            </a:r>
          </a:p>
        </p:txBody>
      </p:sp>
      <p:sp>
        <p:nvSpPr>
          <p:cNvPr id="4" name="Textplatzhalter 3">
            <a:extLst>
              <a:ext uri="{FF2B5EF4-FFF2-40B4-BE49-F238E27FC236}">
                <a16:creationId xmlns:a16="http://schemas.microsoft.com/office/drawing/2014/main" id="{A764B7CA-BEDC-869B-08AD-EE051B8E211B}"/>
              </a:ext>
            </a:extLst>
          </p:cNvPr>
          <p:cNvSpPr>
            <a:spLocks noGrp="1"/>
          </p:cNvSpPr>
          <p:nvPr>
            <p:ph type="body" sz="quarter" idx="14"/>
          </p:nvPr>
        </p:nvSpPr>
        <p:spPr>
          <a:xfrm>
            <a:off x="552091" y="2557462"/>
            <a:ext cx="2536166" cy="666749"/>
          </a:xfrm>
        </p:spPr>
        <p:txBody>
          <a:bodyPr rtlCol="0"/>
          <a:lstStyle/>
          <a:p>
            <a:pPr algn="l" rtl="0"/>
            <a:r>
              <a:rPr lang="de-DE" dirty="0"/>
              <a:t>Höhere Chance Auf Verzerrung durch </a:t>
            </a:r>
            <a:r>
              <a:rPr lang="de-DE" dirty="0" err="1"/>
              <a:t>Biases</a:t>
            </a:r>
            <a:endParaRPr lang="de-DE" dirty="0"/>
          </a:p>
        </p:txBody>
      </p:sp>
      <p:sp>
        <p:nvSpPr>
          <p:cNvPr id="5" name="Textplatzhalter 4">
            <a:extLst>
              <a:ext uri="{FF2B5EF4-FFF2-40B4-BE49-F238E27FC236}">
                <a16:creationId xmlns:a16="http://schemas.microsoft.com/office/drawing/2014/main" id="{84CC5B48-B8F9-40BF-E5DA-550D185FB309}"/>
              </a:ext>
            </a:extLst>
          </p:cNvPr>
          <p:cNvSpPr>
            <a:spLocks noGrp="1"/>
          </p:cNvSpPr>
          <p:nvPr>
            <p:ph type="body" sz="quarter" idx="15"/>
          </p:nvPr>
        </p:nvSpPr>
        <p:spPr>
          <a:xfrm>
            <a:off x="926398" y="3633788"/>
            <a:ext cx="2536166" cy="514350"/>
          </a:xfrm>
        </p:spPr>
        <p:txBody>
          <a:bodyPr rtlCol="0"/>
          <a:lstStyle/>
          <a:p>
            <a:pPr algn="l" rtl="0"/>
            <a:r>
              <a:rPr lang="de-DE" dirty="0"/>
              <a:t>Kandidat kann mehr Dinge verstecken</a:t>
            </a:r>
          </a:p>
        </p:txBody>
      </p:sp>
      <p:sp>
        <p:nvSpPr>
          <p:cNvPr id="7" name="Textplatzhalter 6">
            <a:extLst>
              <a:ext uri="{FF2B5EF4-FFF2-40B4-BE49-F238E27FC236}">
                <a16:creationId xmlns:a16="http://schemas.microsoft.com/office/drawing/2014/main" id="{18225CD0-7F51-1F12-2E8B-586B38E85134}"/>
              </a:ext>
            </a:extLst>
          </p:cNvPr>
          <p:cNvSpPr>
            <a:spLocks noGrp="1"/>
          </p:cNvSpPr>
          <p:nvPr>
            <p:ph type="body" sz="quarter" idx="17"/>
          </p:nvPr>
        </p:nvSpPr>
        <p:spPr>
          <a:xfrm>
            <a:off x="4401535" y="1594478"/>
            <a:ext cx="5539095" cy="1010842"/>
          </a:xfrm>
        </p:spPr>
        <p:txBody>
          <a:bodyPr rtlCol="0"/>
          <a:lstStyle/>
          <a:p>
            <a:pPr rtl="0"/>
            <a:r>
              <a:rPr lang="de-DE" dirty="0"/>
              <a:t>Viele Videos brauchen mehr Zeit zur Sichtung als viele CVs</a:t>
            </a:r>
          </a:p>
          <a:p>
            <a:pPr rtl="0"/>
            <a:endParaRPr lang="de-DE" dirty="0"/>
          </a:p>
        </p:txBody>
      </p:sp>
      <p:sp>
        <p:nvSpPr>
          <p:cNvPr id="8" name="Textplatzhalter 7">
            <a:extLst>
              <a:ext uri="{FF2B5EF4-FFF2-40B4-BE49-F238E27FC236}">
                <a16:creationId xmlns:a16="http://schemas.microsoft.com/office/drawing/2014/main" id="{9C42F33B-5821-0675-AF07-F47EBE485622}"/>
              </a:ext>
            </a:extLst>
          </p:cNvPr>
          <p:cNvSpPr>
            <a:spLocks noGrp="1"/>
          </p:cNvSpPr>
          <p:nvPr>
            <p:ph type="body" sz="quarter" idx="18"/>
          </p:nvPr>
        </p:nvSpPr>
        <p:spPr>
          <a:xfrm>
            <a:off x="4995553" y="2513110"/>
            <a:ext cx="5539095" cy="1010842"/>
          </a:xfrm>
        </p:spPr>
        <p:txBody>
          <a:bodyPr rtlCol="0">
            <a:normAutofit lnSpcReduction="10000"/>
          </a:bodyPr>
          <a:lstStyle/>
          <a:p>
            <a:pPr rtl="0"/>
            <a:r>
              <a:rPr lang="de-DE" dirty="0"/>
              <a:t>Ein individualisiertes Video demonstriert Initiative &amp;  Selbstorganisation. </a:t>
            </a:r>
          </a:p>
          <a:p>
            <a:pPr rtl="0"/>
            <a:r>
              <a:rPr lang="de-DE" dirty="0"/>
              <a:t>Außerdem wird gezeigt, dass Kandidaten „frei“ öffentlich sprechen können.</a:t>
            </a:r>
          </a:p>
          <a:p>
            <a:pPr rtl="0"/>
            <a:endParaRPr lang="de-DE" dirty="0"/>
          </a:p>
        </p:txBody>
      </p:sp>
      <p:sp>
        <p:nvSpPr>
          <p:cNvPr id="9" name="Textplatzhalter 8">
            <a:extLst>
              <a:ext uri="{FF2B5EF4-FFF2-40B4-BE49-F238E27FC236}">
                <a16:creationId xmlns:a16="http://schemas.microsoft.com/office/drawing/2014/main" id="{D5FAE987-9CC7-B77F-1DC6-54AC72155923}"/>
              </a:ext>
            </a:extLst>
          </p:cNvPr>
          <p:cNvSpPr>
            <a:spLocks noGrp="1"/>
          </p:cNvSpPr>
          <p:nvPr>
            <p:ph type="body" sz="quarter" idx="19"/>
          </p:nvPr>
        </p:nvSpPr>
        <p:spPr>
          <a:xfrm>
            <a:off x="5576937" y="3755394"/>
            <a:ext cx="5539095" cy="1010842"/>
          </a:xfrm>
        </p:spPr>
        <p:txBody>
          <a:bodyPr rtlCol="0"/>
          <a:lstStyle/>
          <a:p>
            <a:pPr rtl="0"/>
            <a:r>
              <a:rPr lang="de-DE" dirty="0"/>
              <a:t>Fremdsprachkenntnisse können in Videos direkt gezeigt werden</a:t>
            </a:r>
          </a:p>
          <a:p>
            <a:pPr rtl="0"/>
            <a:endParaRPr lang="de-DE" dirty="0"/>
          </a:p>
        </p:txBody>
      </p:sp>
      <p:sp>
        <p:nvSpPr>
          <p:cNvPr id="11" name="Datumsplatzhalter 10">
            <a:extLst>
              <a:ext uri="{FF2B5EF4-FFF2-40B4-BE49-F238E27FC236}">
                <a16:creationId xmlns:a16="http://schemas.microsoft.com/office/drawing/2014/main" id="{EB7D799F-8C67-45FA-5D33-4401D83C646E}"/>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12" name="Fußzeilenplatzhalter 11">
            <a:extLst>
              <a:ext uri="{FF2B5EF4-FFF2-40B4-BE49-F238E27FC236}">
                <a16:creationId xmlns:a16="http://schemas.microsoft.com/office/drawing/2014/main" id="{0CD2BCA7-A804-F774-EA7E-A70A8E612E66}"/>
              </a:ext>
            </a:extLst>
          </p:cNvPr>
          <p:cNvSpPr>
            <a:spLocks noGrp="1"/>
          </p:cNvSpPr>
          <p:nvPr>
            <p:ph type="ftr" sz="quarter" idx="11"/>
          </p:nvPr>
        </p:nvSpPr>
        <p:spPr>
          <a:xfrm>
            <a:off x="6155823" y="6356350"/>
            <a:ext cx="1808712" cy="365125"/>
          </a:xfrm>
        </p:spPr>
        <p:txBody>
          <a:bodyPr rtlCol="0"/>
          <a:lstStyle/>
          <a:p>
            <a:pPr rtl="0"/>
            <a:r>
              <a:rPr lang="de-DE"/>
              <a:t>Mitarbeitergespräch</a:t>
            </a:r>
          </a:p>
        </p:txBody>
      </p:sp>
      <p:sp>
        <p:nvSpPr>
          <p:cNvPr id="13" name="Foliennummernplatzhalter 12">
            <a:extLst>
              <a:ext uri="{FF2B5EF4-FFF2-40B4-BE49-F238E27FC236}">
                <a16:creationId xmlns:a16="http://schemas.microsoft.com/office/drawing/2014/main" id="{BAED2A8C-B5D9-526D-1F00-0DBFAE3A4F6E}"/>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de-DE" smtClean="0"/>
              <a:pPr rtl="0"/>
              <a:t>9</a:t>
            </a:fld>
            <a:endParaRPr lang="de-DE"/>
          </a:p>
        </p:txBody>
      </p:sp>
      <p:sp>
        <p:nvSpPr>
          <p:cNvPr id="15" name="Textplatzhalter 14">
            <a:extLst>
              <a:ext uri="{FF2B5EF4-FFF2-40B4-BE49-F238E27FC236}">
                <a16:creationId xmlns:a16="http://schemas.microsoft.com/office/drawing/2014/main" id="{65FAC554-08A9-997D-BE03-93C79CA93282}"/>
              </a:ext>
            </a:extLst>
          </p:cNvPr>
          <p:cNvSpPr>
            <a:spLocks noGrp="1"/>
          </p:cNvSpPr>
          <p:nvPr>
            <p:ph type="body" sz="quarter" idx="16"/>
          </p:nvPr>
        </p:nvSpPr>
        <p:spPr/>
        <p:txBody>
          <a:bodyPr/>
          <a:lstStyle/>
          <a:p>
            <a:r>
              <a:rPr lang="de-DE" dirty="0"/>
              <a:t>Videos können Täuschen</a:t>
            </a:r>
          </a:p>
        </p:txBody>
      </p:sp>
      <p:sp>
        <p:nvSpPr>
          <p:cNvPr id="17" name="Textplatzhalter 16">
            <a:extLst>
              <a:ext uri="{FF2B5EF4-FFF2-40B4-BE49-F238E27FC236}">
                <a16:creationId xmlns:a16="http://schemas.microsoft.com/office/drawing/2014/main" id="{690D78E3-3919-5825-6040-67E15A699CB1}"/>
              </a:ext>
            </a:extLst>
          </p:cNvPr>
          <p:cNvSpPr>
            <a:spLocks noGrp="1"/>
          </p:cNvSpPr>
          <p:nvPr>
            <p:ph type="body" sz="quarter" idx="20"/>
          </p:nvPr>
        </p:nvSpPr>
        <p:spPr/>
        <p:txBody>
          <a:bodyPr/>
          <a:lstStyle/>
          <a:p>
            <a:r>
              <a:rPr lang="de-DE" dirty="0"/>
              <a:t>Personaler nehmen an, dass sie Persönlichkeit besser einschätzen können als sie es tatsächlich können</a:t>
            </a:r>
          </a:p>
        </p:txBody>
      </p:sp>
    </p:spTree>
    <p:extLst>
      <p:ext uri="{BB962C8B-B14F-4D97-AF65-F5344CB8AC3E}">
        <p14:creationId xmlns:p14="http://schemas.microsoft.com/office/powerpoint/2010/main" val="417678241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6_TF56180624_Win32" id="{AADAF5FC-F054-4702-9975-8306FA50864C}" vid="{E63F7C20-6624-42A5-8F8C-D0F0877C157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Minimalistische helle Verkaufspräsentation</Template>
  <TotalTime>0</TotalTime>
  <Words>1296</Words>
  <Application>Microsoft Office PowerPoint</Application>
  <PresentationFormat>Breitbild</PresentationFormat>
  <Paragraphs>415</Paragraphs>
  <Slides>33</Slides>
  <Notes>24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33</vt:i4>
      </vt:variant>
    </vt:vector>
  </HeadingPairs>
  <TitlesOfParts>
    <vt:vector size="37" baseType="lpstr">
      <vt:lpstr>Arial</vt:lpstr>
      <vt:lpstr>Calibri</vt:lpstr>
      <vt:lpstr>Tenorite</vt:lpstr>
      <vt:lpstr>Monoline</vt:lpstr>
      <vt:lpstr>Videobewerbungen</vt:lpstr>
      <vt:lpstr>Über uns</vt:lpstr>
      <vt:lpstr>Was gefällt euch an den bars, in die ihr gerne geht ?</vt:lpstr>
      <vt:lpstr>Sober lane d4</vt:lpstr>
      <vt:lpstr>Gliederung</vt:lpstr>
      <vt:lpstr>Lernziele</vt:lpstr>
      <vt:lpstr>Arten von Videobewerbungen</vt:lpstr>
      <vt:lpstr>Vorteile von Videobewerbungen</vt:lpstr>
      <vt:lpstr>Nachteile von Videobewerbungen</vt:lpstr>
      <vt:lpstr>Einschätzung von Persönlichkeit in Videointerviews</vt:lpstr>
      <vt:lpstr>Wo Bieten sich Videobewerbungen als Format an?</vt:lpstr>
      <vt:lpstr>Praxisbeispiel:  Sparkasse Bodensee</vt:lpstr>
      <vt:lpstr>Wie solltet ihr euch also Vorbereiten ?</vt:lpstr>
      <vt:lpstr>Praktische Umsetzung</vt:lpstr>
      <vt:lpstr>Aufbau einer guten Videobewerbung</vt:lpstr>
      <vt:lpstr>Technische Umsetzung</vt:lpstr>
      <vt:lpstr>Zukunft von Videobewerbungen</vt:lpstr>
      <vt:lpstr>Fazit</vt:lpstr>
      <vt:lpstr>Interaktion:  Wie Würdet ihr euch bei zwei verschiedenen Unternehmen bewerben? </vt:lpstr>
      <vt:lpstr>VIELEN DANK</vt:lpstr>
      <vt:lpstr>FINANZIERUNG</vt:lpstr>
      <vt:lpstr>LÖSUNG</vt:lpstr>
      <vt:lpstr>PROBLEM</vt:lpstr>
      <vt:lpstr>PRODUKTÜBERSICHT</vt:lpstr>
      <vt:lpstr>ÜBERSICHT ÜBER DAS UNTERNEHMEN</vt:lpstr>
      <vt:lpstr>Sober lane d4</vt:lpstr>
      <vt:lpstr>Unsere Konkurrenz  </vt:lpstr>
      <vt:lpstr>Wachstumsstrategie</vt:lpstr>
      <vt:lpstr>ENTWICKLUNG</vt:lpstr>
      <vt:lpstr>2-JAHRES-AKTIONSPLAN</vt:lpstr>
      <vt:lpstr>FINANZDATEN</vt:lpstr>
      <vt:lpstr>DAS TEAM IN PERSON  </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Stefanie Eickelpasch</dc:creator>
  <cp:lastModifiedBy>Tibo de Vries</cp:lastModifiedBy>
  <cp:revision>8</cp:revision>
  <dcterms:created xsi:type="dcterms:W3CDTF">2024-11-12T07:29:33Z</dcterms:created>
  <dcterms:modified xsi:type="dcterms:W3CDTF">2024-11-26T14:31:39Z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