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65" r:id="rId4"/>
    <p:sldId id="259" r:id="rId5"/>
    <p:sldId id="266" r:id="rId6"/>
    <p:sldId id="260" r:id="rId7"/>
    <p:sldId id="263" r:id="rId8"/>
    <p:sldId id="267" r:id="rId9"/>
    <p:sldId id="264" r:id="rId10"/>
    <p:sldId id="268" r:id="rId11"/>
    <p:sldId id="261" r:id="rId12"/>
    <p:sldId id="269" r:id="rId13"/>
    <p:sldId id="271" r:id="rId14"/>
    <p:sldId id="272" r:id="rId15"/>
    <p:sldId id="270" r:id="rId16"/>
    <p:sldId id="273" r:id="rId17"/>
    <p:sldId id="274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4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9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EB98-5888-468A-8987-0EBB4CB7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F9496-54B9-481E-AD65-39E867C4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s-ES" sz="4600">
                <a:latin typeface="Agency FB" panose="020B0503020202020204" pitchFamily="34" charset="0"/>
              </a:rPr>
              <a:t>Análisis de la eficacia del </a:t>
            </a:r>
            <a:r>
              <a:rPr lang="es-ES" sz="4600" err="1">
                <a:latin typeface="Agency FB" panose="020B0503020202020204" pitchFamily="34" charset="0"/>
              </a:rPr>
              <a:t>tuning</a:t>
            </a:r>
            <a:r>
              <a:rPr lang="es-ES" sz="4600">
                <a:latin typeface="Agency FB" panose="020B0503020202020204" pitchFamily="34" charset="0"/>
              </a:rPr>
              <a:t> local en un modelo de clasificación basado en reglas difusas de asociación (FARC-HD)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C3A4B-F103-4C09-87C7-00137D1D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100"/>
              <a:t>Autor: Oier Etxeberria Urrestarazu</a:t>
            </a:r>
          </a:p>
          <a:p>
            <a:pPr>
              <a:lnSpc>
                <a:spcPct val="110000"/>
              </a:lnSpc>
            </a:pPr>
            <a:r>
              <a:rPr lang="es-ES" sz="1100"/>
              <a:t>Director: José Antonio Sanz</a:t>
            </a:r>
          </a:p>
          <a:p>
            <a:pPr>
              <a:lnSpc>
                <a:spcPct val="110000"/>
              </a:lnSpc>
            </a:pPr>
            <a:r>
              <a:rPr lang="es-ES" sz="1100"/>
              <a:t>Pamplona, 26 de Octubre de 2020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BA5B-64A3-44DA-9C5D-EC34F967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4" y="2422358"/>
            <a:ext cx="9144000" cy="3810000"/>
          </a:xfrm>
        </p:spPr>
        <p:txBody>
          <a:bodyPr/>
          <a:lstStyle/>
          <a:p>
            <a:pPr algn="ctr"/>
            <a:br>
              <a:rPr lang="es-ES" dirty="0"/>
            </a:br>
            <a:r>
              <a:rPr lang="es-ES" dirty="0"/>
              <a:t>Experimentación</a:t>
            </a:r>
          </a:p>
        </p:txBody>
      </p:sp>
    </p:spTree>
    <p:extLst>
      <p:ext uri="{BB962C8B-B14F-4D97-AF65-F5344CB8AC3E}">
        <p14:creationId xmlns:p14="http://schemas.microsoft.com/office/powerpoint/2010/main" val="169732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F18C-D67A-435D-A544-BEFAE7FB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s-ES" dirty="0"/>
              <a:t>Marco Experimental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89C5E-9E4D-4CC6-9C27-BDD30A0D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29 </a:t>
            </a:r>
            <a:r>
              <a:rPr lang="es-ES" dirty="0" err="1"/>
              <a:t>datasets</a:t>
            </a:r>
            <a:r>
              <a:rPr lang="es-ES" dirty="0"/>
              <a:t> del repositorio KEEL</a:t>
            </a:r>
          </a:p>
          <a:p>
            <a:endParaRPr lang="es-ES" dirty="0"/>
          </a:p>
          <a:p>
            <a:r>
              <a:rPr lang="es-ES" dirty="0"/>
              <a:t>Parámetros recomendados en FARC-HD + modificaciones en el umbral de incesto y </a:t>
            </a:r>
            <a:r>
              <a:rPr lang="es-ES" dirty="0" err="1"/>
              <a:t>Nº</a:t>
            </a:r>
            <a:r>
              <a:rPr lang="es-ES" dirty="0"/>
              <a:t> de iteraciones</a:t>
            </a:r>
          </a:p>
          <a:p>
            <a:endParaRPr lang="es-ES" dirty="0"/>
          </a:p>
          <a:p>
            <a:r>
              <a:rPr lang="es-ES" dirty="0"/>
              <a:t>Test estadístico de Wilcoxon</a:t>
            </a:r>
          </a:p>
        </p:txBody>
      </p:sp>
    </p:spTree>
    <p:extLst>
      <p:ext uri="{BB962C8B-B14F-4D97-AF65-F5344CB8AC3E}">
        <p14:creationId xmlns:p14="http://schemas.microsoft.com/office/powerpoint/2010/main" val="340446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0E435-4EDE-4AED-A654-FFB0B8F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FARC-HD global VS FARC-HD local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40290E1-D754-41BB-A818-194C9530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46" y="250103"/>
            <a:ext cx="3480270" cy="5296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404CC6E-9BD6-4AA1-A4EB-384177D7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23" y="4519214"/>
            <a:ext cx="4894977" cy="71056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EB4824A-B9B0-4CAB-8775-53F50EE8CFA5}"/>
              </a:ext>
            </a:extLst>
          </p:cNvPr>
          <p:cNvSpPr/>
          <p:nvPr/>
        </p:nvSpPr>
        <p:spPr>
          <a:xfrm>
            <a:off x="10750052" y="5297965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1F32F7-59C5-4697-9B4F-BFA5054C0383}"/>
              </a:ext>
            </a:extLst>
          </p:cNvPr>
          <p:cNvSpPr/>
          <p:nvPr/>
        </p:nvSpPr>
        <p:spPr>
          <a:xfrm>
            <a:off x="9432760" y="5303631"/>
            <a:ext cx="609600" cy="2500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2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BA5B-64A3-44DA-9C5D-EC34F967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4" y="2422358"/>
            <a:ext cx="9144000" cy="3810000"/>
          </a:xfrm>
        </p:spPr>
        <p:txBody>
          <a:bodyPr/>
          <a:lstStyle/>
          <a:p>
            <a:pPr algn="ctr"/>
            <a:br>
              <a:rPr lang="es-ES" dirty="0"/>
            </a:br>
            <a:r>
              <a:rPr lang="es-ES" dirty="0"/>
              <a:t>Modificaciones</a:t>
            </a:r>
          </a:p>
        </p:txBody>
      </p:sp>
    </p:spTree>
    <p:extLst>
      <p:ext uri="{BB962C8B-B14F-4D97-AF65-F5344CB8AC3E}">
        <p14:creationId xmlns:p14="http://schemas.microsoft.com/office/powerpoint/2010/main" val="67531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AECE9-55A8-46FB-BCD7-6EB2F51E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/>
              <a:t>Nº de ejemplos no cubiertos con distintas configuraciones</a:t>
            </a:r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F6BC5017-E387-402B-A180-D76AA831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323184"/>
            <a:ext cx="6282919" cy="3452494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2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0E435-4EDE-4AED-A654-FFB0B8F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729586"/>
            <a:ext cx="5236942" cy="261414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FARC-HD global con </a:t>
            </a:r>
            <a:r>
              <a:rPr lang="en-US" sz="4100" dirty="0" err="1">
                <a:latin typeface="+mn-lt"/>
              </a:rPr>
              <a:t>cambios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en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parámetros</a:t>
            </a:r>
            <a:r>
              <a:rPr lang="en-US" sz="4100" dirty="0">
                <a:latin typeface="+mn-lt"/>
              </a:rPr>
              <a:t> de </a:t>
            </a:r>
            <a:r>
              <a:rPr lang="en-US" sz="4100" dirty="0" err="1">
                <a:latin typeface="+mn-lt"/>
              </a:rPr>
              <a:t>búsqueda</a:t>
            </a:r>
            <a:endParaRPr lang="en-US" sz="410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EF3F687D-4998-435A-929E-65F4402B4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75" y="126010"/>
            <a:ext cx="4599705" cy="5333242"/>
          </a:xfr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EB4824A-B9B0-4CAB-8775-53F50EE8CFA5}"/>
              </a:ext>
            </a:extLst>
          </p:cNvPr>
          <p:cNvSpPr/>
          <p:nvPr/>
        </p:nvSpPr>
        <p:spPr>
          <a:xfrm>
            <a:off x="7569521" y="5201054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465844-3DF9-4B78-8FCF-0A2FFB3C4EE2}"/>
              </a:ext>
            </a:extLst>
          </p:cNvPr>
          <p:cNvSpPr/>
          <p:nvPr/>
        </p:nvSpPr>
        <p:spPr>
          <a:xfrm>
            <a:off x="10200895" y="5201054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85235E3-B9E9-4B8B-A57E-0C9BCC71D8F0}"/>
              </a:ext>
            </a:extLst>
          </p:cNvPr>
          <p:cNvSpPr/>
          <p:nvPr/>
        </p:nvSpPr>
        <p:spPr>
          <a:xfrm>
            <a:off x="11275096" y="5203145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7A39C78-8532-4C69-970F-0552150ED540}"/>
              </a:ext>
            </a:extLst>
          </p:cNvPr>
          <p:cNvSpPr/>
          <p:nvPr/>
        </p:nvSpPr>
        <p:spPr>
          <a:xfrm>
            <a:off x="8517473" y="5171053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68D99FC9-825A-4A65-92CD-457E5EB3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1" y="4442324"/>
            <a:ext cx="4476189" cy="9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0E435-4EDE-4AED-A654-FFB0B8F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729586"/>
            <a:ext cx="5236942" cy="261414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FARC-HD LOCAL con </a:t>
            </a:r>
            <a:r>
              <a:rPr lang="en-US" sz="4100" dirty="0" err="1">
                <a:latin typeface="+mn-lt"/>
              </a:rPr>
              <a:t>cambios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en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parámetros</a:t>
            </a:r>
            <a:r>
              <a:rPr lang="en-US" sz="4100" dirty="0">
                <a:latin typeface="+mn-lt"/>
              </a:rPr>
              <a:t> de </a:t>
            </a:r>
            <a:r>
              <a:rPr lang="en-US" sz="4100" dirty="0" err="1">
                <a:latin typeface="+mn-lt"/>
              </a:rPr>
              <a:t>búsqueda</a:t>
            </a:r>
            <a:endParaRPr lang="en-US" sz="410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328A6684-7D44-4646-B0A3-DDA80930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23" y="152933"/>
            <a:ext cx="5085687" cy="5737960"/>
          </a:xfr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D85235E3-B9E9-4B8B-A57E-0C9BCC71D8F0}"/>
              </a:ext>
            </a:extLst>
          </p:cNvPr>
          <p:cNvSpPr/>
          <p:nvPr/>
        </p:nvSpPr>
        <p:spPr>
          <a:xfrm>
            <a:off x="11399256" y="5644457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465844-3DF9-4B78-8FCF-0A2FFB3C4EE2}"/>
              </a:ext>
            </a:extLst>
          </p:cNvPr>
          <p:cNvSpPr/>
          <p:nvPr/>
        </p:nvSpPr>
        <p:spPr>
          <a:xfrm>
            <a:off x="10242290" y="5644457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7A39C78-8532-4C69-970F-0552150ED540}"/>
              </a:ext>
            </a:extLst>
          </p:cNvPr>
          <p:cNvSpPr/>
          <p:nvPr/>
        </p:nvSpPr>
        <p:spPr>
          <a:xfrm>
            <a:off x="8405179" y="5644457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EB4824A-B9B0-4CAB-8775-53F50EE8CFA5}"/>
              </a:ext>
            </a:extLst>
          </p:cNvPr>
          <p:cNvSpPr/>
          <p:nvPr/>
        </p:nvSpPr>
        <p:spPr>
          <a:xfrm>
            <a:off x="7312351" y="5653832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2693367-0029-41AD-B724-EEC4D978D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5" y="4486106"/>
            <a:ext cx="4859994" cy="8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3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01992-7FCA-4949-915D-8AF9B3E8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45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configuraciones</a:t>
            </a:r>
            <a:endParaRPr lang="en-US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DAE1EA2-241E-4380-90B5-DE1224EA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02" y="399524"/>
            <a:ext cx="8005488" cy="5303634"/>
          </a:xfrm>
          <a:prstGeom prst="rect">
            <a:avLst/>
          </a:prstGeom>
        </p:spPr>
      </p:pic>
      <p:pic>
        <p:nvPicPr>
          <p:cNvPr id="38" name="Picture 21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3D53732-4DAF-4F70-A1C9-811E903B3E59}"/>
              </a:ext>
            </a:extLst>
          </p:cNvPr>
          <p:cNvSpPr/>
          <p:nvPr/>
        </p:nvSpPr>
        <p:spPr>
          <a:xfrm>
            <a:off x="5791049" y="5396894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52811-3C5C-4999-B36C-32F0262DE87E}"/>
              </a:ext>
            </a:extLst>
          </p:cNvPr>
          <p:cNvSpPr/>
          <p:nvPr/>
        </p:nvSpPr>
        <p:spPr>
          <a:xfrm>
            <a:off x="11469242" y="5436962"/>
            <a:ext cx="609600" cy="31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magen que contiene Texto, Tabla&#10;&#10;Descripción generada automáticamente">
            <a:extLst>
              <a:ext uri="{FF2B5EF4-FFF2-40B4-BE49-F238E27FC236}">
                <a16:creationId xmlns:a16="http://schemas.microsoft.com/office/drawing/2014/main" id="{547690D3-522A-43CB-8E16-BE1FBEEEE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" y="3931972"/>
            <a:ext cx="3900713" cy="914028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A4A0A7A9-8256-45CE-84BF-19CCD64B1C63}"/>
              </a:ext>
            </a:extLst>
          </p:cNvPr>
          <p:cNvSpPr/>
          <p:nvPr/>
        </p:nvSpPr>
        <p:spPr>
          <a:xfrm>
            <a:off x="9188314" y="5384958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2C51D38-3852-4CE4-A25A-AEDBDA568B26}"/>
              </a:ext>
            </a:extLst>
          </p:cNvPr>
          <p:cNvSpPr/>
          <p:nvPr/>
        </p:nvSpPr>
        <p:spPr>
          <a:xfrm>
            <a:off x="10328702" y="5410960"/>
            <a:ext cx="609600" cy="318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FAFF25E-0396-4EB0-945E-EDE4F5334AFD}"/>
              </a:ext>
            </a:extLst>
          </p:cNvPr>
          <p:cNvSpPr/>
          <p:nvPr/>
        </p:nvSpPr>
        <p:spPr>
          <a:xfrm>
            <a:off x="7987151" y="5384958"/>
            <a:ext cx="609600" cy="31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3A2827B-6026-47BB-A3CC-79D903CD91FF}"/>
              </a:ext>
            </a:extLst>
          </p:cNvPr>
          <p:cNvSpPr/>
          <p:nvPr/>
        </p:nvSpPr>
        <p:spPr>
          <a:xfrm>
            <a:off x="6889100" y="5410960"/>
            <a:ext cx="609600" cy="318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31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509A1-DE05-4653-A18F-5804BA07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</a:t>
            </a:r>
            <a:r>
              <a:rPr lang="es-ES" dirty="0" err="1"/>
              <a:t>Semi-interpretable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93678-4B87-40F7-87ED-25D7FD09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resultados muestran que no conseguimos mejorar el rendimiento del FARC-HD original con el </a:t>
            </a:r>
            <a:r>
              <a:rPr lang="es-ES" dirty="0" err="1"/>
              <a:t>tuning</a:t>
            </a:r>
            <a:r>
              <a:rPr lang="es-ES" dirty="0"/>
              <a:t> global. </a:t>
            </a:r>
          </a:p>
          <a:p>
            <a:endParaRPr lang="es-ES" dirty="0"/>
          </a:p>
          <a:p>
            <a:r>
              <a:rPr lang="es-ES" dirty="0"/>
              <a:t>Idea no desarrollada, ya que al convertirlo </a:t>
            </a:r>
            <a:r>
              <a:rPr lang="es-ES" dirty="0" err="1"/>
              <a:t>semi-interpretable</a:t>
            </a:r>
            <a:r>
              <a:rPr lang="es-ES" dirty="0"/>
              <a:t> perdemos información y por lo tanto rendirá peor.</a:t>
            </a:r>
          </a:p>
        </p:txBody>
      </p:sp>
    </p:spTree>
    <p:extLst>
      <p:ext uri="{BB962C8B-B14F-4D97-AF65-F5344CB8AC3E}">
        <p14:creationId xmlns:p14="http://schemas.microsoft.com/office/powerpoint/2010/main" val="196009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5703-0D77-4E57-B014-34C4AD76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0DDBD-1BF9-4A2A-94C1-5AD022DA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Conseguimos rendimientos muy parejos</a:t>
            </a:r>
          </a:p>
          <a:p>
            <a:r>
              <a:rPr lang="es-ES" dirty="0" err="1"/>
              <a:t>Tuning</a:t>
            </a:r>
            <a:r>
              <a:rPr lang="es-ES" dirty="0"/>
              <a:t> local implica mayor coste temporal</a:t>
            </a:r>
          </a:p>
          <a:p>
            <a:r>
              <a:rPr lang="es-ES" dirty="0"/>
              <a:t>No merece la pena desarrollar modelo </a:t>
            </a:r>
            <a:r>
              <a:rPr lang="es-ES" dirty="0" err="1"/>
              <a:t>semi-interpretable</a:t>
            </a:r>
            <a:endParaRPr lang="es-ES" dirty="0"/>
          </a:p>
          <a:p>
            <a:r>
              <a:rPr lang="es-ES" dirty="0"/>
              <a:t>No merece la pena añadir algoritmo de k vecinos para ejemplos no </a:t>
            </a:r>
            <a:r>
              <a:rPr lang="es-ES" dirty="0" err="1"/>
              <a:t>cuviertos</a:t>
            </a:r>
            <a:endParaRPr lang="es-ES" dirty="0"/>
          </a:p>
          <a:p>
            <a:endParaRPr lang="es-ES" dirty="0"/>
          </a:p>
          <a:p>
            <a:r>
              <a:rPr lang="es-ES" dirty="0"/>
              <a:t>Añadir </a:t>
            </a:r>
            <a:r>
              <a:rPr lang="es-ES" dirty="0" err="1"/>
              <a:t>tuning</a:t>
            </a:r>
            <a:r>
              <a:rPr lang="es-ES" dirty="0"/>
              <a:t> de amplitud.  Al ampliar el espacio de búsqueda puede que el local rinda mejor.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492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2205B-7222-4706-AF89-C75B9D23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4" y="164198"/>
            <a:ext cx="3810001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F430DA99-8EA9-403B-A9C6-FB6042D1B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68212"/>
            <a:ext cx="6096000" cy="429768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FE66D-83A6-4362-9366-FDD5FE26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970" y="5165892"/>
            <a:ext cx="5393630" cy="1106738"/>
          </a:xfrm>
        </p:spPr>
        <p:txBody>
          <a:bodyPr>
            <a:normAutofit/>
          </a:bodyPr>
          <a:lstStyle/>
          <a:p>
            <a:r>
              <a:rPr lang="es-ES" dirty="0"/>
              <a:t>Redes neuronales, clasificadores probabilísticos, máquinas de soporte vectorial, SCBRD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FD350CC-8AE8-4A10-BA6D-3D5261032482}"/>
              </a:ext>
            </a:extLst>
          </p:cNvPr>
          <p:cNvSpPr txBox="1">
            <a:spLocks/>
          </p:cNvSpPr>
          <p:nvPr/>
        </p:nvSpPr>
        <p:spPr>
          <a:xfrm>
            <a:off x="351185" y="1140761"/>
            <a:ext cx="5135216" cy="5325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: </a:t>
            </a:r>
            <a:r>
              <a:rPr lang="es-ES" dirty="0"/>
              <a:t>entrenar a la máquina para que aprenda por sí sola a realizar una determinada tarea a partir de datos de entrenamiento.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de entrada: </a:t>
            </a:r>
            <a:r>
              <a:rPr lang="en-US" dirty="0" err="1"/>
              <a:t>Dependiendo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de entrada, </a:t>
            </a:r>
            <a:r>
              <a:rPr lang="en-US" dirty="0" err="1"/>
              <a:t>generaremos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u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: </a:t>
            </a:r>
            <a:r>
              <a:rPr lang="en-US" dirty="0" err="1"/>
              <a:t>Tratan</a:t>
            </a:r>
            <a:r>
              <a:rPr lang="en-US" dirty="0"/>
              <a:t> de </a:t>
            </a:r>
            <a:r>
              <a:rPr lang="en-US" dirty="0" err="1"/>
              <a:t>predecir</a:t>
            </a:r>
            <a:r>
              <a:rPr lang="en-US" dirty="0"/>
              <a:t> a que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dado al Sistema.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4045-F430-469F-91CB-F164B8A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31884-6B17-472F-AB6D-EAF14EA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Intentar mejorar el rendimiento del SCBRD FARC-HD aplicando </a:t>
            </a:r>
            <a:r>
              <a:rPr lang="es-ES" dirty="0" err="1"/>
              <a:t>tuning</a:t>
            </a:r>
            <a:r>
              <a:rPr lang="es-ES" dirty="0"/>
              <a:t> local para el ajuste de las etiquetas</a:t>
            </a:r>
          </a:p>
        </p:txBody>
      </p:sp>
    </p:spTree>
    <p:extLst>
      <p:ext uri="{BB962C8B-B14F-4D97-AF65-F5344CB8AC3E}">
        <p14:creationId xmlns:p14="http://schemas.microsoft.com/office/powerpoint/2010/main" val="9433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98ACD-092B-419F-BE3E-099D045F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79" y="172636"/>
            <a:ext cx="9144000" cy="918227"/>
          </a:xfrm>
        </p:spPr>
        <p:txBody>
          <a:bodyPr/>
          <a:lstStyle/>
          <a:p>
            <a:r>
              <a:rPr lang="es-ES" dirty="0"/>
              <a:t>Preliminares: Reglas Difusas y </a:t>
            </a:r>
            <a:r>
              <a:rPr lang="es-ES" dirty="0" err="1"/>
              <a:t>tuning</a:t>
            </a:r>
            <a:endParaRPr lang="es-ES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BA92B0EE-9C13-4C45-8105-4E50F442BE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555197"/>
            <a:ext cx="5881392" cy="4015409"/>
          </a:xfrm>
          <a:prstGeom prst="rect">
            <a:avLst/>
          </a:prstGeom>
        </p:spPr>
      </p:pic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4E0BD795-4101-436F-B613-B170E0300D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86" y="1704086"/>
            <a:ext cx="5413416" cy="37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59E60-F16C-4EAF-9A4F-1469E6C9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884"/>
            <a:ext cx="9144000" cy="1263649"/>
          </a:xfrm>
        </p:spPr>
        <p:txBody>
          <a:bodyPr/>
          <a:lstStyle/>
          <a:p>
            <a:r>
              <a:rPr lang="es-ES" dirty="0"/>
              <a:t>Preliminares: SCBRD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EF4C6-5DB0-4452-987E-F3E616F8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2207"/>
            <a:ext cx="10668000" cy="1726366"/>
          </a:xfrm>
        </p:spPr>
        <p:txBody>
          <a:bodyPr/>
          <a:lstStyle/>
          <a:p>
            <a:r>
              <a:rPr lang="es-ES" dirty="0"/>
              <a:t>Utilizados en clasificación por su buen rendimiento e interpretabilidad</a:t>
            </a:r>
          </a:p>
          <a:p>
            <a:r>
              <a:rPr lang="es-ES" dirty="0"/>
              <a:t>Formada por: Base de conocimiento y Método de Razonamiento difuso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FC4FE50-FC3E-4204-8C1E-54B2911DB823}"/>
              </a:ext>
            </a:extLst>
          </p:cNvPr>
          <p:cNvSpPr txBox="1">
            <a:spLocks/>
          </p:cNvSpPr>
          <p:nvPr/>
        </p:nvSpPr>
        <p:spPr>
          <a:xfrm>
            <a:off x="762000" y="4299284"/>
            <a:ext cx="10668000" cy="200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9367737-2805-4511-8AD8-4078DB1015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47" y="2415590"/>
            <a:ext cx="6248684" cy="37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A5B1-CBDE-4210-A681-3E4699F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3365"/>
            <a:ext cx="9144000" cy="1263649"/>
          </a:xfrm>
        </p:spPr>
        <p:txBody>
          <a:bodyPr/>
          <a:lstStyle/>
          <a:p>
            <a:r>
              <a:rPr lang="es-ES" dirty="0"/>
              <a:t>FARC-HD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8230C2-DEC5-4013-8E9C-F33C5FDE07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8" y="1445162"/>
            <a:ext cx="9467841" cy="2480794"/>
          </a:xfr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54B16F4-A0F8-4D0C-8C7D-1F1A3453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078" y="4122822"/>
            <a:ext cx="9467841" cy="1973178"/>
          </a:xfrm>
        </p:spPr>
        <p:txBody>
          <a:bodyPr/>
          <a:lstStyle/>
          <a:p>
            <a:r>
              <a:rPr lang="es-ES" dirty="0"/>
              <a:t>3 fases:</a:t>
            </a:r>
          </a:p>
          <a:p>
            <a:pPr lvl="1"/>
            <a:r>
              <a:rPr lang="es-ES" dirty="0"/>
              <a:t>Extracción de reglas</a:t>
            </a:r>
          </a:p>
          <a:p>
            <a:pPr lvl="1"/>
            <a:r>
              <a:rPr lang="es-ES" dirty="0"/>
              <a:t>Filtrado de reglas</a:t>
            </a:r>
          </a:p>
          <a:p>
            <a:pPr lvl="1"/>
            <a:r>
              <a:rPr lang="es-ES" dirty="0"/>
              <a:t>Selección de reglas y ajuste de etiquetas</a:t>
            </a:r>
          </a:p>
        </p:txBody>
      </p:sp>
    </p:spTree>
    <p:extLst>
      <p:ext uri="{BB962C8B-B14F-4D97-AF65-F5344CB8AC3E}">
        <p14:creationId xmlns:p14="http://schemas.microsoft.com/office/powerpoint/2010/main" val="10725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D23704-5B43-4284-A783-9E72315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9" y="675862"/>
            <a:ext cx="9144000" cy="1263649"/>
          </a:xfrm>
        </p:spPr>
        <p:txBody>
          <a:bodyPr/>
          <a:lstStyle/>
          <a:p>
            <a:r>
              <a:rPr lang="es-ES" dirty="0"/>
              <a:t>FARC-HD + </a:t>
            </a:r>
            <a:r>
              <a:rPr lang="es-ES" dirty="0" err="1"/>
              <a:t>Tuning</a:t>
            </a:r>
            <a:r>
              <a:rPr lang="es-ES" dirty="0"/>
              <a:t> local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33188C-D153-484C-AF6D-1AE5233D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9" y="1939511"/>
            <a:ext cx="5184341" cy="4557542"/>
          </a:xfrm>
        </p:spPr>
        <p:txBody>
          <a:bodyPr/>
          <a:lstStyle/>
          <a:p>
            <a:r>
              <a:rPr lang="es-ES" dirty="0"/>
              <a:t>Modificamos la ultima fase del FARC-HD para aplicar el </a:t>
            </a:r>
            <a:r>
              <a:rPr lang="es-ES" dirty="0" err="1"/>
              <a:t>tuning</a:t>
            </a:r>
            <a:r>
              <a:rPr lang="es-ES" dirty="0"/>
              <a:t> local</a:t>
            </a:r>
          </a:p>
          <a:p>
            <a:endParaRPr lang="es-ES" dirty="0"/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D816175A-BB91-4142-A1F3-CA982AAC59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1939511"/>
            <a:ext cx="5766042" cy="25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0BF56-E034-4FE8-8B88-8F2FBDB4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762000"/>
            <a:ext cx="9144000" cy="1263649"/>
          </a:xfrm>
        </p:spPr>
        <p:txBody>
          <a:bodyPr/>
          <a:lstStyle/>
          <a:p>
            <a:r>
              <a:rPr lang="es-ES" dirty="0"/>
              <a:t>Ajuste de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A2666-ABDD-4F4A-842F-02129B35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22357"/>
            <a:ext cx="10668000" cy="3048001"/>
          </a:xfrm>
        </p:spPr>
        <p:txBody>
          <a:bodyPr/>
          <a:lstStyle/>
          <a:p>
            <a:r>
              <a:rPr lang="es-ES" i="1" dirty="0"/>
              <a:t>Modificar </a:t>
            </a:r>
            <a:r>
              <a:rPr lang="es-ES" i="1" dirty="0" err="1"/>
              <a:t>Nº</a:t>
            </a:r>
            <a:r>
              <a:rPr lang="es-ES" i="1" dirty="0"/>
              <a:t> de iteraciones: </a:t>
            </a:r>
            <a:r>
              <a:rPr lang="es-ES" dirty="0"/>
              <a:t>Localmente el algoritmo converge más despacio, puede que este falto de tiempo/iteraciones.</a:t>
            </a:r>
          </a:p>
          <a:p>
            <a:endParaRPr lang="es-ES" dirty="0"/>
          </a:p>
          <a:p>
            <a:r>
              <a:rPr lang="es-ES" i="1" dirty="0"/>
              <a:t>Modificación del umbral que controla la prevención de incesto:</a:t>
            </a:r>
            <a:r>
              <a:rPr lang="es-ES" dirty="0"/>
              <a:t> Al modificar la estructura del cromosoma, el umbral inicial del FARC-HD deja de tener sentido.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207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3AB5-B290-4145-A809-F853B55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de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0489A-CD1D-49F4-AA30-D602EE1F4D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65350"/>
            <a:ext cx="10668000" cy="3048000"/>
          </a:xfrm>
        </p:spPr>
        <p:txBody>
          <a:bodyPr>
            <a:normAutofit/>
          </a:bodyPr>
          <a:lstStyle/>
          <a:p>
            <a:r>
              <a:rPr lang="es-ES" i="1" dirty="0"/>
              <a:t>Modelo </a:t>
            </a:r>
            <a:r>
              <a:rPr lang="es-ES" i="1" dirty="0" err="1"/>
              <a:t>semi-interpretable</a:t>
            </a:r>
            <a:r>
              <a:rPr lang="es-ES" i="1" dirty="0"/>
              <a:t>: </a:t>
            </a:r>
            <a:r>
              <a:rPr lang="es-ES" dirty="0"/>
              <a:t>Modificación de la agregación de las reglas</a:t>
            </a:r>
          </a:p>
          <a:p>
            <a:endParaRPr lang="es-ES" dirty="0"/>
          </a:p>
          <a:p>
            <a:r>
              <a:rPr lang="es-ES" i="1" dirty="0"/>
              <a:t>Ejemplos no </a:t>
            </a:r>
            <a:r>
              <a:rPr lang="es-ES" i="1" dirty="0" err="1"/>
              <a:t>cuviertos</a:t>
            </a:r>
            <a:r>
              <a:rPr lang="es-ES" i="1" dirty="0"/>
              <a:t>: </a:t>
            </a:r>
            <a:r>
              <a:rPr lang="es-ES" dirty="0"/>
              <a:t>si se obtienen muchos ejemplos no cubiertos, estos se clasifican a la clase con más ejemplos. Mejorar eficiencia utilizando por ejemplo el algoritmo de los K vecinos más cercanos.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353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438</Words>
  <Application>Microsoft Office PowerPoint</Application>
  <PresentationFormat>Panorámica</PresentationFormat>
  <Paragraphs>56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Agency FB</vt:lpstr>
      <vt:lpstr>Arial</vt:lpstr>
      <vt:lpstr>Gill Sans MT</vt:lpstr>
      <vt:lpstr>Galería</vt:lpstr>
      <vt:lpstr>Análisis de la eficacia del tuning local en un modelo de clasificación basado en reglas difusas de asociación (FARC-HD)</vt:lpstr>
      <vt:lpstr>Introducción</vt:lpstr>
      <vt:lpstr>Objetivos</vt:lpstr>
      <vt:lpstr>Preliminares: Reglas Difusas y tuning</vt:lpstr>
      <vt:lpstr>Preliminares: SCBRD</vt:lpstr>
      <vt:lpstr>FARC-HD</vt:lpstr>
      <vt:lpstr>FARC-HD + Tuning local</vt:lpstr>
      <vt:lpstr>Ajuste de Parámetros</vt:lpstr>
      <vt:lpstr>Modificaciones de modelo</vt:lpstr>
      <vt:lpstr> Experimentación</vt:lpstr>
      <vt:lpstr>Marco Experimental</vt:lpstr>
      <vt:lpstr>FARC-HD global VS FARC-HD local</vt:lpstr>
      <vt:lpstr> Modificaciones</vt:lpstr>
      <vt:lpstr>Nº de ejemplos no cubiertos con distintas configuraciones</vt:lpstr>
      <vt:lpstr>FARC-HD global con cambios en parámetros de búsqueda</vt:lpstr>
      <vt:lpstr>FARC-HD LOCAL con cambios en parámetros de búsqueda</vt:lpstr>
      <vt:lpstr>Todas las configuraciones</vt:lpstr>
      <vt:lpstr>Modelo Semi-interpretable</vt:lpstr>
      <vt:lpstr>Conclusiones y 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eficacia del tuning local en un modelo de clasificación basado en reglas difusas de asociación (FARC-HD)</dc:title>
  <dc:creator>Usuario</dc:creator>
  <cp:lastModifiedBy>Usuario</cp:lastModifiedBy>
  <cp:revision>2</cp:revision>
  <dcterms:created xsi:type="dcterms:W3CDTF">2020-10-24T18:22:22Z</dcterms:created>
  <dcterms:modified xsi:type="dcterms:W3CDTF">2020-10-24T18:33:20Z</dcterms:modified>
</cp:coreProperties>
</file>