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65.xml.rels" ContentType="application/vnd.openxmlformats-package.relationships+xml"/>
  <Override PartName="/ppt/notesSlides/_rels/notesSlide51.xml.rels" ContentType="application/vnd.openxmlformats-package.relationships+xml"/>
  <Override PartName="/ppt/notesSlides/_rels/notesSlide76.xml.rels" ContentType="application/vnd.openxmlformats-package.relationships+xml"/>
  <Override PartName="/ppt/notesSlides/_rels/notesSlide48.xml.rels" ContentType="application/vnd.openxmlformats-package.relationships+xml"/>
  <Override PartName="/ppt/notesSlides/_rels/notesSlide66.xml.rels" ContentType="application/vnd.openxmlformats-package.relationships+xml"/>
  <Override PartName="/ppt/notesSlides/_rels/notesSlide20.xml.rels" ContentType="application/vnd.openxmlformats-package.relationships+xml"/>
  <Override PartName="/ppt/notesSlides/_rels/notesSlide13.xml.rels" ContentType="application/vnd.openxmlformats-package.relationships+xml"/>
  <Override PartName="/ppt/notesSlides/notesSlide13.xml" ContentType="application/vnd.openxmlformats-officedocument.presentationml.notesSlide+xml"/>
  <Override PartName="/ppt/notesSlides/notesSlide20.xml" ContentType="application/vnd.openxmlformats-officedocument.presentationml.notesSlide+xml"/>
  <Override PartName="/ppt/notesSlides/notesSlide66.xml" ContentType="application/vnd.openxmlformats-officedocument.presentationml.notesSlide+xml"/>
  <Override PartName="/ppt/notesSlides/notesSlide48.xml" ContentType="application/vnd.openxmlformats-officedocument.presentationml.notesSlide+xml"/>
  <Override PartName="/ppt/notesSlides/notesSlide76.xml" ContentType="application/vnd.openxmlformats-officedocument.presentationml.notesSlide+xml"/>
  <Override PartName="/ppt/notesSlides/notesSlide51.xml" ContentType="application/vnd.openxmlformats-officedocument.presentationml.notesSlide+xml"/>
  <Override PartName="/ppt/notesSlides/notesSlide65.xml" ContentType="application/vnd.openxmlformats-officedocument.presentationml.notesSlide+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0.xml.rels" ContentType="application/vnd.openxmlformats-package.relationships+xml"/>
  <Override PartName="/ppt/slides/_rels/slide63.xml.rels" ContentType="application/vnd.openxmlformats-package.relationships+xml"/>
  <Override PartName="/ppt/slides/_rels/slide3.xml.rels" ContentType="application/vnd.openxmlformats-package.relationships+xml"/>
  <Override PartName="/ppt/slides/_rels/slide46.xml.rels" ContentType="application/vnd.openxmlformats-package.relationships+xml"/>
  <Override PartName="/ppt/slides/_rels/slide89.xml.rels" ContentType="application/vnd.openxmlformats-package.relationships+xml"/>
  <Override PartName="/ppt/slides/_rels/slide11.xml.rels" ContentType="application/vnd.openxmlformats-package.relationships+xml"/>
  <Override PartName="/ppt/slides/_rels/slide54.xml.rels" ContentType="application/vnd.openxmlformats-package.relationships+xml"/>
  <Override PartName="/ppt/slides/_rels/slide10.xml.rels" ContentType="application/vnd.openxmlformats-package.relationships+xml"/>
  <Override PartName="/ppt/slides/_rels/slide53.xml.rels" ContentType="application/vnd.openxmlformats-package.relationships+xml"/>
  <Override PartName="/ppt/slides/_rels/slide31.xml.rels" ContentType="application/vnd.openxmlformats-package.relationships+xml"/>
  <Override PartName="/ppt/slides/_rels/slide74.xml.rels" ContentType="application/vnd.openxmlformats-package.relationships+xml"/>
  <Override PartName="/ppt/slides/_rels/slide22.xml.rels" ContentType="application/vnd.openxmlformats-package.relationships+xml"/>
  <Override PartName="/ppt/slides/_rels/slide65.xml.rels" ContentType="application/vnd.openxmlformats-package.relationships+xml"/>
  <Override PartName="/ppt/slides/_rels/slide32.xml.rels" ContentType="application/vnd.openxmlformats-package.relationships+xml"/>
  <Override PartName="/ppt/slides/_rels/slide75.xml.rels" ContentType="application/vnd.openxmlformats-package.relationships+xml"/>
  <Override PartName="/ppt/slides/_rels/slide23.xml.rels" ContentType="application/vnd.openxmlformats-package.relationships+xml"/>
  <Override PartName="/ppt/slides/_rels/slide66.xml.rels" ContentType="application/vnd.openxmlformats-package.relationships+xml"/>
  <Override PartName="/ppt/slides/_rels/slide50.xml.rels" ContentType="application/vnd.openxmlformats-package.relationships+xml"/>
  <Override PartName="/ppt/slides/_rels/slide33.xml.rels" ContentType="application/vnd.openxmlformats-package.relationships+xml"/>
  <Override PartName="/ppt/slides/_rels/slide76.xml.rels" ContentType="application/vnd.openxmlformats-package.relationships+xml"/>
  <Override PartName="/ppt/slides/_rels/slide24.xml.rels" ContentType="application/vnd.openxmlformats-package.relationships+xml"/>
  <Override PartName="/ppt/slides/_rels/slide67.xml.rels" ContentType="application/vnd.openxmlformats-package.relationships+xml"/>
  <Override PartName="/ppt/slides/_rels/slide77.xml.rels" ContentType="application/vnd.openxmlformats-package.relationships+xml"/>
  <Override PartName="/ppt/slides/_rels/slide34.xml.rels" ContentType="application/vnd.openxmlformats-package.relationships+xml"/>
  <Override PartName="/ppt/slides/_rels/slide51.xml.rels" ContentType="application/vnd.openxmlformats-package.relationships+xml"/>
  <Override PartName="/ppt/slides/_rels/slide17.xml.rels" ContentType="application/vnd.openxmlformats-package.relationships+xml"/>
  <Override PartName="/ppt/slides/_rels/slide25.xml.rels" ContentType="application/vnd.openxmlformats-package.relationships+xml"/>
  <Override PartName="/ppt/slides/_rels/slide68.xml.rels" ContentType="application/vnd.openxmlformats-package.relationships+xml"/>
  <Override PartName="/ppt/slides/_rels/slide80.xml.rels" ContentType="application/vnd.openxmlformats-package.relationships+xml"/>
  <Override PartName="/ppt/slides/_rels/slide2.xml.rels" ContentType="application/vnd.openxmlformats-package.relationships+xml"/>
  <Override PartName="/ppt/slides/_rels/slide88.xml.rels" ContentType="application/vnd.openxmlformats-package.relationships+xml"/>
  <Override PartName="/ppt/slides/_rels/slide45.xml.rels" ContentType="application/vnd.openxmlformats-package.relationships+xml"/>
  <Override PartName="/ppt/slides/_rels/slide29.xml.rels" ContentType="application/vnd.openxmlformats-package.relationships+xml"/>
  <Override PartName="/ppt/slides/_rels/slide39.xml.rels" ContentType="application/vnd.openxmlformats-package.relationships+xml"/>
  <Override PartName="/ppt/slides/_rels/slide90.xml.rels" ContentType="application/vnd.openxmlformats-package.relationships+xml"/>
  <Override PartName="/ppt/slides/_rels/slide56.xml.rels" ContentType="application/vnd.openxmlformats-package.relationships+xml"/>
  <Override PartName="/ppt/slides/_rels/slide13.xml.rels" ContentType="application/vnd.openxmlformats-package.relationships+xml"/>
  <Override PartName="/ppt/slides/_rels/slide73.xml.rels" ContentType="application/vnd.openxmlformats-package.relationships+xml"/>
  <Override PartName="/ppt/slides/_rels/slide30.xml.rels" ContentType="application/vnd.openxmlformats-package.relationships+xml"/>
  <Override PartName="/ppt/slides/_rels/slide21.xml.rels" ContentType="application/vnd.openxmlformats-package.relationships+xml"/>
  <Override PartName="/ppt/slides/_rels/slide64.xml.rels" ContentType="application/vnd.openxmlformats-package.relationships+xml"/>
  <Override PartName="/ppt/slides/_rels/slide81.xml.rels" ContentType="application/vnd.openxmlformats-package.relationships+xml"/>
  <Override PartName="/ppt/slides/_rels/slide82.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14.xml.rels" ContentType="application/vnd.openxmlformats-package.relationships+xml"/>
  <Override PartName="/ppt/slides/_rels/slide57.xml.rels" ContentType="application/vnd.openxmlformats-package.relationships+xml"/>
  <Override PartName="/ppt/slides/_rels/slide91.xml.rels" ContentType="application/vnd.openxmlformats-package.relationships+xml"/>
  <Override PartName="/ppt/slides/_rels/slide48.xml.rels" ContentType="application/vnd.openxmlformats-package.relationships+xml"/>
  <Override PartName="/ppt/slides/_rels/slide5.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5.xml.rels" ContentType="application/vnd.openxmlformats-package.relationships+xml"/>
  <Override PartName="/ppt/slides/_rels/slide58.xml.rels" ContentType="application/vnd.openxmlformats-package.relationships+xml"/>
  <Override PartName="/ppt/slides/_rels/slide92.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42.xml.rels" ContentType="application/vnd.openxmlformats-package.relationships+xml"/>
  <Override PartName="/ppt/slides/_rels/slide85.xml.rels" ContentType="application/vnd.openxmlformats-package.relationships+xml"/>
  <Override PartName="/ppt/slides/_rels/slide7.xml.rels" ContentType="application/vnd.openxmlformats-package.relationships+xml"/>
  <Override PartName="/ppt/slides/_rels/slide84.xml.rels" ContentType="application/vnd.openxmlformats-package.relationships+xml"/>
  <Override PartName="/ppt/slides/_rels/slide41.xml.rels" ContentType="application/vnd.openxmlformats-package.relationships+xml"/>
  <Override PartName="/ppt/slides/_rels/slide83.xml.rels" ContentType="application/vnd.openxmlformats-package.relationships+xml"/>
  <Override PartName="/ppt/slides/_rels/slide40.xml.rels" ContentType="application/vnd.openxmlformats-package.relationships+xml"/>
  <Override PartName="/ppt/slides/_rels/slide59.xml.rels" ContentType="application/vnd.openxmlformats-package.relationships+xml"/>
  <Override PartName="/ppt/slides/_rels/slide16.xml.rels" ContentType="application/vnd.openxmlformats-package.relationships+xml"/>
  <Override PartName="/ppt/slides/_rels/slide86.xml.rels" ContentType="application/vnd.openxmlformats-package.relationships+xml"/>
  <Override PartName="/ppt/slides/_rels/slide43.xml.rels" ContentType="application/vnd.openxmlformats-package.relationships+xml"/>
  <Override PartName="/ppt/slides/_rels/slide60.xml.rels" ContentType="application/vnd.openxmlformats-package.relationships+xml"/>
  <Override PartName="/ppt/slides/_rels/slide69.xml.rels" ContentType="application/vnd.openxmlformats-package.relationships+xml"/>
  <Override PartName="/ppt/slides/_rels/slide26.xml.rels" ContentType="application/vnd.openxmlformats-package.relationships+xml"/>
  <Override PartName="/ppt/slides/_rels/slide18.xml.rels" ContentType="application/vnd.openxmlformats-package.relationships+xml"/>
  <Override PartName="/ppt/slides/_rels/slide52.xml.rels" ContentType="application/vnd.openxmlformats-package.relationships+xml"/>
  <Override PartName="/ppt/slides/_rels/slide35.xml.rels" ContentType="application/vnd.openxmlformats-package.relationships+xml"/>
  <Override PartName="/ppt/slides/_rels/slide78.xml.rels" ContentType="application/vnd.openxmlformats-package.relationships+xml"/>
  <Override PartName="/ppt/slides/_rels/slide28.xml.rels" ContentType="application/vnd.openxmlformats-package.relationships+xml"/>
  <Override PartName="/ppt/slides/_rels/slide62.xml.rels" ContentType="application/vnd.openxmlformats-package.relationships+xml"/>
  <Override PartName="/ppt/slides/_rels/slide19.xml.rels" ContentType="application/vnd.openxmlformats-package.relationships+xml"/>
  <Override PartName="/ppt/slides/_rels/slide70.xml.rels" ContentType="application/vnd.openxmlformats-package.relationships+xml"/>
  <Override PartName="/ppt/slides/_rels/slide36.xml.rels" ContentType="application/vnd.openxmlformats-package.relationships+xml"/>
  <Override PartName="/ppt/slides/_rels/slide79.xml.rels" ContentType="application/vnd.openxmlformats-package.relationships+xml"/>
  <Override PartName="/ppt/slides/_rels/slide27.xml.rels" ContentType="application/vnd.openxmlformats-package.relationships+xml"/>
  <Override PartName="/ppt/slides/_rels/slide61.xml.rels" ContentType="application/vnd.openxmlformats-package.relationships+xml"/>
  <Override PartName="/ppt/slides/_rels/slide87.xml.rels" ContentType="application/vnd.openxmlformats-package.relationships+xml"/>
  <Override PartName="/ppt/slides/_rels/slide1.xml.rels" ContentType="application/vnd.openxmlformats-package.relationships+xml"/>
  <Override PartName="/ppt/slides/_rels/slide44.xml.rels" ContentType="application/vnd.openxmlformats-package.relationships+xml"/>
  <Override PartName="/ppt/slides/_rels/slide72.xml.rels" ContentType="application/vnd.openxmlformats-package.relationships+xml"/>
  <Override PartName="/ppt/slides/_rels/slide38.xml.rels" ContentType="application/vnd.openxmlformats-package.relationships+xml"/>
  <Override PartName="/ppt/slides/_rels/slide55.xml.rels" ContentType="application/vnd.openxmlformats-package.relationships+xml"/>
  <Override PartName="/ppt/slides/_rels/slide12.xml.rels" ContentType="application/vnd.openxmlformats-package.relationships+xml"/>
  <Override PartName="/ppt/slides/_rels/slide71.xml.rels" ContentType="application/vnd.openxmlformats-package.relationships+xml"/>
  <Override PartName="/ppt/slides/_rels/slide37.xml.rels" ContentType="application/vnd.openxmlformats-package.relationships+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3.xml" ContentType="application/vnd.openxmlformats-officedocument.presentationml.slide+xml"/>
  <Override PartName="/ppt/slides/slide86.xml" ContentType="application/vnd.openxmlformats-officedocument.presentationml.slide+xml"/>
  <Override PartName="/ppt/slides/slide8.xml" ContentType="application/vnd.openxmlformats-officedocument.presentationml.slide+xml"/>
  <Override PartName="/ppt/slides/slide42.xml" ContentType="application/vnd.openxmlformats-officedocument.presentationml.slide+xml"/>
  <Override PartName="/ppt/slides/slide85.xml" ContentType="application/vnd.openxmlformats-officedocument.presentationml.slide+xml"/>
  <Override PartName="/ppt/slides/slide59.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41.xml" ContentType="application/vnd.openxmlformats-officedocument.presentationml.slide+xml"/>
  <Override PartName="/ppt/slides/slide84.xml" ContentType="application/vnd.openxmlformats-officedocument.presentationml.slide+xml"/>
  <Override PartName="/ppt/slides/slide58.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83.xml" ContentType="application/vnd.openxmlformats-officedocument.presentationml.slide+xml"/>
  <Override PartName="/ppt/slides/slide57.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82.xml" ContentType="application/vnd.openxmlformats-officedocument.presentationml.slide+xml"/>
  <Override PartName="/ppt/slides/slide30.xml" ContentType="application/vnd.openxmlformats-officedocument.presentationml.slide+xml"/>
  <Override PartName="/ppt/slides/slide73.xml" ContentType="application/vnd.openxmlformats-officedocument.presentationml.slide+xml"/>
  <Override PartName="/ppt/slides/slide13.xml" ContentType="application/vnd.openxmlformats-officedocument.presentationml.slide+xml"/>
  <Override PartName="/ppt/slides/slide56.xml" ContentType="application/vnd.openxmlformats-officedocument.presentationml.slide+xml"/>
  <Override PartName="/ppt/slides/slide21.xml" ContentType="application/vnd.openxmlformats-officedocument.presentationml.slide+xml"/>
  <Override PartName="/ppt/slides/slide64.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81.xml" ContentType="application/vnd.openxmlformats-officedocument.presentationml.slide+xml"/>
  <Override PartName="/ppt/slides/slide18.xml" ContentType="application/vnd.openxmlformats-officedocument.presentationml.slide+xml"/>
  <Override PartName="/ppt/slides/slide78.xml" ContentType="application/vnd.openxmlformats-officedocument.presentationml.slide+xml"/>
  <Override PartName="/ppt/slides/slide35.xml" ContentType="application/vnd.openxmlformats-officedocument.presentationml.slide+xml"/>
  <Override PartName="/ppt/slides/slide52.xml" ContentType="application/vnd.openxmlformats-officedocument.presentationml.slide+xml"/>
  <Override PartName="/ppt/slides/slide60.xml" ContentType="application/vnd.openxmlformats-officedocument.presentationml.slide+xml"/>
  <Override PartName="/ppt/slides/slide26.xml" ContentType="application/vnd.openxmlformats-officedocument.presentationml.slide+xml"/>
  <Override PartName="/ppt/slides/slide69.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36.xml" ContentType="application/vnd.openxmlformats-officedocument.presentationml.slide+xml"/>
  <Override PartName="/ppt/slides/slide70.xml" ContentType="application/vnd.openxmlformats-officedocument.presentationml.slide+xml"/>
  <Override PartName="/ppt/slides/slide27.xml" ContentType="application/vnd.openxmlformats-officedocument.presentationml.slide+xml"/>
  <Override PartName="/ppt/slides/slide61.xml" ContentType="application/vnd.openxmlformats-officedocument.presentationml.slide+xml"/>
  <Override PartName="/ppt/slides/slide87.xml" ContentType="application/vnd.openxmlformats-officedocument.presentationml.slide+xml"/>
  <Override PartName="/ppt/slides/slide44.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72.xml" ContentType="application/vnd.openxmlformats-officedocument.presentationml.slide+xml"/>
  <Override PartName="/ppt/slides/slide38.xml" ContentType="application/vnd.openxmlformats-officedocument.presentationml.slide+xml"/>
  <Override PartName="/ppt/slides/slide12.xml" ContentType="application/vnd.openxmlformats-officedocument.presentationml.slide+xml"/>
  <Override PartName="/ppt/slides/slide55.xml" ContentType="application/vnd.openxmlformats-officedocument.presentationml.slide+xml"/>
  <Override PartName="/ppt/slides/slide71.xml" ContentType="application/vnd.openxmlformats-officedocument.presentationml.slide+xml"/>
  <Override PartName="/ppt/slides/slide2.xml" ContentType="application/vnd.openxmlformats-officedocument.presentationml.slide+xml"/>
  <Override PartName="/ppt/slides/slide37.xml" ContentType="application/vnd.openxmlformats-officedocument.presentationml.slide+xml"/>
  <Override PartName="/ppt/slides/slide88.xml" ContentType="application/vnd.openxmlformats-officedocument.presentationml.slide+xml"/>
  <Override PartName="/ppt/slides/slide45.xml" ContentType="application/vnd.openxmlformats-officedocument.presentationml.slide+xml"/>
  <Override PartName="/ppt/slides/slide28.xml" ContentType="application/vnd.openxmlformats-officedocument.presentationml.slide+xml"/>
  <Override PartName="/ppt/slides/slide62.xml" ContentType="application/vnd.openxmlformats-officedocument.presentationml.slide+xml"/>
  <Override PartName="/ppt/slides/slide29.xml" ContentType="application/vnd.openxmlformats-officedocument.presentationml.slide+xml"/>
  <Override PartName="/ppt/slides/slide89.xml" ContentType="application/vnd.openxmlformats-officedocument.presentationml.slide+xml"/>
  <Override PartName="/ppt/slides/slide46.xml" ContentType="application/vnd.openxmlformats-officedocument.presentationml.slide+xml"/>
  <Override PartName="/ppt/slides/slide3.xml" ContentType="application/vnd.openxmlformats-officedocument.presentationml.slide+xml"/>
  <Override PartName="/ppt/slides/slide80.xml" ContentType="application/vnd.openxmlformats-officedocument.presentationml.slide+xml"/>
  <Override PartName="/ppt/slides/slide68.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51.xml" ContentType="application/vnd.openxmlformats-officedocument.presentationml.slide+xml"/>
  <Override PartName="/ppt/slides/slide34.xml" ContentType="application/vnd.openxmlformats-officedocument.presentationml.slide+xml"/>
  <Override PartName="/ppt/slides/slide77.xml" ContentType="application/vnd.openxmlformats-officedocument.presentationml.slide+xml"/>
  <Override PartName="/ppt/slides/slide67.xml" ContentType="application/vnd.openxmlformats-officedocument.presentationml.slide+xml"/>
  <Override PartName="/ppt/slides/slide24.xml" ContentType="application/vnd.openxmlformats-officedocument.presentationml.slide+xml"/>
  <Override PartName="/ppt/slides/slide76.xml" ContentType="application/vnd.openxmlformats-officedocument.presentationml.slide+xml"/>
  <Override PartName="/ppt/slides/slide33.xml" ContentType="application/vnd.openxmlformats-officedocument.presentationml.slide+xml"/>
  <Override PartName="/ppt/slides/slide50.xml" ContentType="application/vnd.openxmlformats-officedocument.presentationml.slide+xml"/>
  <Override PartName="/ppt/slides/slide66.xml" ContentType="application/vnd.openxmlformats-officedocument.presentationml.slide+xml"/>
  <Override PartName="/ppt/slides/slide23.xml" ContentType="application/vnd.openxmlformats-officedocument.presentationml.slide+xml"/>
  <Override PartName="/ppt/slides/slide75.xml" ContentType="application/vnd.openxmlformats-officedocument.presentationml.slide+xml"/>
  <Override PartName="/ppt/slides/slide32.xml" ContentType="application/vnd.openxmlformats-officedocument.presentationml.slide+xml"/>
  <Override PartName="/ppt/slides/slide65.xml" ContentType="application/vnd.openxmlformats-officedocument.presentationml.slide+xml"/>
  <Override PartName="/ppt/slides/slide22.xml" ContentType="application/vnd.openxmlformats-officedocument.presentationml.slide+xml"/>
  <Override PartName="/ppt/slides/slide74.xml" ContentType="application/vnd.openxmlformats-officedocument.presentationml.slide+xml"/>
  <Override PartName="/ppt/slides/slide31.xml" ContentType="application/vnd.openxmlformats-officedocument.presentationml.slide+xml"/>
  <Override PartName="/ppt/slides/slide53.xml" ContentType="application/vnd.openxmlformats-officedocument.presentationml.slide+xml"/>
  <Override PartName="/ppt/slides/slide10.xml" ContentType="application/vnd.openxmlformats-officedocument.presentationml.slide+xml"/>
  <Override PartName="/ppt/slides/slide54.xml" ContentType="application/vnd.openxmlformats-officedocument.presentationml.slide+xml"/>
  <Override PartName="/ppt/slides/slide11.xml" ContentType="application/vnd.openxmlformats-officedocument.presentationml.slide+xml"/>
  <Override PartName="/ppt/slides/slide63.xml" ContentType="application/vnd.openxmlformats-officedocument.presentationml.slide+xml"/>
  <Override PartName="/ppt/slides/slide20.xml" ContentType="application/vnd.openxmlformats-officedocument.presentationml.slide+xml"/>
  <Override PartName="/ppt/embeddings/oleObject1.bin" ContentType="application/vnd.openxmlformats-officedocument.oleObject"/>
  <Override PartName="/ppt/embeddings/oleObject1.docx" ContentType="application/vnd.openxmlformats-officedocument.wordprocessingml.document"/>
  <Override PartName="/ppt/media/image9.wmf" ContentType="image/x-wmf"/>
  <Override PartName="/ppt/media/image17.png" ContentType="image/png"/>
  <Override PartName="/ppt/media/image13.wmf" ContentType="image/x-wmf"/>
  <Override PartName="/ppt/media/image21.wmf" ContentType="image/x-wmf"/>
  <Override PartName="/ppt/media/image8.wmf" ContentType="image/x-wmf"/>
  <Override PartName="/ppt/media/image16.png" ContentType="image/png"/>
  <Override PartName="/ppt/media/image12.wmf" ContentType="image/x-wmf"/>
  <Override PartName="/ppt/media/image20.wmf" ContentType="image/x-wmf"/>
  <Override PartName="/ppt/media/image19.wmf" ContentType="image/x-wmf"/>
  <Override PartName="/ppt/media/image1.wmf" ContentType="image/x-wmf"/>
  <Override PartName="/ppt/media/image18.wmf" ContentType="image/x-wmf"/>
  <Override PartName="/ppt/media/image15.wmf" ContentType="image/x-wmf"/>
  <Override PartName="/ppt/media/image14.wmf" ContentType="image/x-wmf"/>
  <Override PartName="/ppt/media/image3.wmf" ContentType="image/x-wmf"/>
  <Override PartName="/ppt/media/image4.wmf" ContentType="image/x-wmf"/>
  <Override PartName="/ppt/media/image5.wmf" ContentType="image/x-wmf"/>
  <Override PartName="/ppt/media/image10.png" ContentType="image/png"/>
  <Override PartName="/ppt/media/image2.wmf" ContentType="image/x-wmf"/>
  <Override PartName="/ppt/media/image6.wmf" ContentType="image/x-wmf"/>
  <Override PartName="/ppt/media/image11.wmf" ContentType="image/x-wmf"/>
  <Override PartName="/ppt/media/image7.wmf" ContentType="image/x-wmf"/>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Relationship Id="rId96" Type="http://schemas.openxmlformats.org/officeDocument/2006/relationships/slide" Target="slides/slide92.xml"/><Relationship Id="rId9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
          <p:cNvSpPr/>
          <p:nvPr/>
        </p:nvSpPr>
        <p:spPr>
          <a:xfrm>
            <a:off x="0" y="0"/>
            <a:ext cx="6858000" cy="9144000"/>
          </a:xfrm>
          <a:prstGeom prst="rect">
            <a:avLst/>
          </a:prstGeom>
          <a:solidFill>
            <a:srgbClr val="ffffff"/>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92" name="PlaceHolder 1"/>
          <p:cNvSpPr>
            <a:spLocks noGrp="1"/>
          </p:cNvSpPr>
          <p:nvPr>
            <p:ph type="hdr"/>
          </p:nvPr>
        </p:nvSpPr>
        <p:spPr>
          <a:xfrm>
            <a:off x="-360" y="0"/>
            <a:ext cx="2971800" cy="457200"/>
          </a:xfrm>
          <a:prstGeom prst="rect">
            <a:avLst/>
          </a:prstGeom>
          <a:noFill/>
          <a:ln w="0">
            <a:noFill/>
          </a:ln>
        </p:spPr>
        <p:txBody>
          <a:bodyPr lIns="90000" rIns="90000" tIns="46800" bIns="46800" anchor="t">
            <a:noAutofit/>
          </a:bodyPr>
          <a:p>
            <a:pPr indent="0">
              <a:buNone/>
            </a:pPr>
            <a:endParaRPr b="0" lang="en-US" sz="2400" spc="-1" strike="noStrike">
              <a:solidFill>
                <a:srgbClr val="000000"/>
              </a:solidFill>
              <a:latin typeface="Times New Roman"/>
            </a:endParaRPr>
          </a:p>
        </p:txBody>
      </p:sp>
      <p:sp>
        <p:nvSpPr>
          <p:cNvPr id="93" name="PlaceHolder 2"/>
          <p:cNvSpPr>
            <a:spLocks noGrp="1"/>
          </p:cNvSpPr>
          <p:nvPr>
            <p:ph type="dt" idx="1"/>
          </p:nvPr>
        </p:nvSpPr>
        <p:spPr>
          <a:xfrm>
            <a:off x="3884400" y="0"/>
            <a:ext cx="2971800" cy="457200"/>
          </a:xfrm>
          <a:prstGeom prst="rect">
            <a:avLst/>
          </a:prstGeom>
          <a:noFill/>
          <a:ln w="0">
            <a:noFill/>
          </a:ln>
        </p:spPr>
        <p:txBody>
          <a:bodyPr lIns="90000" rIns="90000" tIns="46800" bIns="46800" anchor="t">
            <a:noAutofit/>
          </a:bodyPr>
          <a:p>
            <a:pPr indent="0">
              <a:buNone/>
            </a:pPr>
            <a:endParaRPr b="0" lang="en-US" sz="2400" spc="-1" strike="noStrike">
              <a:solidFill>
                <a:srgbClr val="000000"/>
              </a:solidFill>
              <a:latin typeface="Times New Roman"/>
            </a:endParaRPr>
          </a:p>
        </p:txBody>
      </p:sp>
      <p:sp>
        <p:nvSpPr>
          <p:cNvPr id="94" name="PlaceHolder 3"/>
          <p:cNvSpPr>
            <a:spLocks noGrp="1"/>
          </p:cNvSpPr>
          <p:nvPr>
            <p:ph type="sldImg"/>
          </p:nvPr>
        </p:nvSpPr>
        <p:spPr>
          <a:xfrm>
            <a:off x="1143000" y="685440"/>
            <a:ext cx="4572000" cy="3429000"/>
          </a:xfrm>
          <a:prstGeom prst="rect">
            <a:avLst/>
          </a:prstGeom>
          <a:noFill/>
          <a:ln w="9360">
            <a:solidFill>
              <a:srgbClr val="000000"/>
            </a:solidFill>
            <a:miter/>
          </a:ln>
        </p:spPr>
        <p:txBody>
          <a:bodyPr lIns="90000" rIns="90000" tIns="46800" bIns="46800" anchor="ctr">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rPr>
              <a:t>Click to move the slide</a:t>
            </a:r>
            <a:endParaRPr b="1" lang="en-US" sz="3600" spc="-1" strike="noStrike">
              <a:solidFill>
                <a:srgbClr val="fc8f0c"/>
              </a:solidFill>
              <a:latin typeface="Times New Roman"/>
            </a:endParaRPr>
          </a:p>
        </p:txBody>
      </p:sp>
      <p:sp>
        <p:nvSpPr>
          <p:cNvPr id="95" name="PlaceHolder 4"/>
          <p:cNvSpPr>
            <a:spLocks noGrp="1"/>
          </p:cNvSpPr>
          <p:nvPr>
            <p:ph type="body"/>
          </p:nvPr>
        </p:nvSpPr>
        <p:spPr>
          <a:xfrm>
            <a:off x="685800" y="4343400"/>
            <a:ext cx="5486400" cy="411480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Arial"/>
              </a:rPr>
              <a:t>Click to edit the notes format</a:t>
            </a:r>
            <a:endParaRPr b="0" lang="en-US" sz="1200" spc="-1" strike="noStrike">
              <a:solidFill>
                <a:srgbClr val="000000"/>
              </a:solidFill>
              <a:latin typeface="Arial"/>
            </a:endParaRPr>
          </a:p>
        </p:txBody>
      </p:sp>
      <p:sp>
        <p:nvSpPr>
          <p:cNvPr id="96" name="PlaceHolder 5"/>
          <p:cNvSpPr>
            <a:spLocks noGrp="1"/>
          </p:cNvSpPr>
          <p:nvPr>
            <p:ph type="ftr" idx="2"/>
          </p:nvPr>
        </p:nvSpPr>
        <p:spPr>
          <a:xfrm>
            <a:off x="-360" y="8685360"/>
            <a:ext cx="2971800" cy="457200"/>
          </a:xfrm>
          <a:prstGeom prst="rect">
            <a:avLst/>
          </a:prstGeom>
          <a:noFill/>
          <a:ln w="0">
            <a:noFill/>
          </a:ln>
        </p:spPr>
        <p:txBody>
          <a:bodyPr lIns="90000" rIns="90000" tIns="46800" bIns="46800" anchor="b">
            <a:noAutofit/>
          </a:bodyPr>
          <a:p>
            <a:pPr indent="0">
              <a:buNone/>
            </a:pPr>
            <a:endParaRPr b="0" lang="en-US" sz="2400" spc="-1" strike="noStrike">
              <a:solidFill>
                <a:srgbClr val="000000"/>
              </a:solidFill>
              <a:latin typeface="Times New Roman"/>
            </a:endParaRPr>
          </a:p>
        </p:txBody>
      </p:sp>
      <p:sp>
        <p:nvSpPr>
          <p:cNvPr id="97" name="PlaceHolder 6"/>
          <p:cNvSpPr>
            <a:spLocks noGrp="1"/>
          </p:cNvSpPr>
          <p:nvPr>
            <p:ph type="sldNum" idx="3"/>
          </p:nvPr>
        </p:nvSpPr>
        <p:spPr>
          <a:xfrm>
            <a:off x="3884400" y="8685360"/>
            <a:ext cx="2971800" cy="457200"/>
          </a:xfrm>
          <a:prstGeom prst="rect">
            <a:avLst/>
          </a:prstGeom>
          <a:noFill/>
          <a:ln w="0">
            <a:noFill/>
          </a:ln>
        </p:spPr>
        <p:txBody>
          <a:bodyPr lIns="90000" rIns="90000" tIns="46800" bIns="46800" anchor="b">
            <a:noAutofit/>
          </a:bodyPr>
          <a:lstStyle>
            <a:lvl1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000000"/>
                </a:solidFill>
                <a:latin typeface="Times New Roman"/>
              </a:defRPr>
            </a:lvl1pPr>
          </a:lstStyle>
          <a:p>
            <a: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282ED51-DA81-4BAB-93CA-74B31035F222}"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8C66D95-EC57-4E80-83B4-01644CCAB38A}" type="slidenum">
              <a:rPr b="0" lang="en-US" sz="1200" spc="-1" strike="noStrike">
                <a:solidFill>
                  <a:srgbClr val="000000"/>
                </a:solidFill>
                <a:latin typeface="Arial"/>
              </a:rPr>
              <a:t>&lt;number&gt;</a:t>
            </a:fld>
            <a:endParaRPr b="0" lang="en-US" sz="1200" spc="-1" strike="noStrike">
              <a:solidFill>
                <a:srgbClr val="000000"/>
              </a:solidFill>
              <a:latin typeface="Arial"/>
            </a:endParaRPr>
          </a:p>
        </p:txBody>
      </p:sp>
      <p:sp>
        <p:nvSpPr>
          <p:cNvPr id="399" name="PlaceHolder 1"/>
          <p:cNvSpPr>
            <a:spLocks noGrp="1"/>
          </p:cNvSpPr>
          <p:nvPr>
            <p:ph type="body"/>
          </p:nvPr>
        </p:nvSpPr>
        <p:spPr>
          <a:xfrm>
            <a:off x="914400" y="4346640"/>
            <a:ext cx="5029200" cy="3851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Arial"/>
            </a:endParaRPr>
          </a:p>
        </p:txBody>
      </p:sp>
      <p:sp>
        <p:nvSpPr>
          <p:cNvPr id="400" name="PlaceHolder 2"/>
          <p:cNvSpPr>
            <a:spLocks noGrp="1"/>
          </p:cNvSpPr>
          <p:nvPr>
            <p:ph type="sldImg"/>
          </p:nvPr>
        </p:nvSpPr>
        <p:spPr>
          <a:xfrm>
            <a:off x="1297080" y="800280"/>
            <a:ext cx="4265640" cy="3198600"/>
          </a:xfrm>
          <a:prstGeom prst="rect">
            <a:avLst/>
          </a:prstGeom>
          <a:ln w="0">
            <a:noFill/>
          </a:ln>
        </p:spPr>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sldImg"/>
          </p:nvPr>
        </p:nvSpPr>
        <p:spPr>
          <a:xfrm>
            <a:off x="1143000" y="685800"/>
            <a:ext cx="4572000" cy="3429000"/>
          </a:xfrm>
          <a:prstGeom prst="rect">
            <a:avLst/>
          </a:prstGeom>
          <a:ln w="0">
            <a:noFill/>
          </a:ln>
        </p:spPr>
      </p:sp>
      <p:sp>
        <p:nvSpPr>
          <p:cNvPr id="40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Arial"/>
            </a:endParaRPr>
          </a:p>
        </p:txBody>
      </p:sp>
      <p:sp>
        <p:nvSpPr>
          <p:cNvPr id="403" name="Slide Number Placeholder 3"/>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12F31FB-418C-4C58-AD1B-0F058DA326B4}" type="slidenum">
              <a:rPr b="0" lang="en-US" sz="1200" spc="-1" strike="noStrike">
                <a:solidFill>
                  <a:srgbClr val="000000"/>
                </a:solidFill>
                <a:latin typeface="Arial"/>
              </a:rPr>
              <a:t>&lt;number&gt;</a:t>
            </a:fld>
            <a:endParaRPr b="0" lang="en-US" sz="1200" spc="-1" strike="noStrike">
              <a:solidFill>
                <a:srgbClr val="000000"/>
              </a:solidFill>
              <a:latin typeface="Arial"/>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C19B015-EB66-4D88-AE3A-B0F3D6D3E691}" type="slidenum">
              <a:rPr b="0" lang="en-US" sz="1200" spc="-1" strike="noStrike">
                <a:solidFill>
                  <a:srgbClr val="000000"/>
                </a:solidFill>
                <a:latin typeface="Arial"/>
              </a:rPr>
              <a:t>&lt;number&gt;</a:t>
            </a:fld>
            <a:endParaRPr b="0" lang="en-US" sz="1200" spc="-1" strike="noStrike">
              <a:solidFill>
                <a:srgbClr val="000000"/>
              </a:solidFill>
              <a:latin typeface="Arial"/>
            </a:endParaRPr>
          </a:p>
        </p:txBody>
      </p:sp>
      <p:sp>
        <p:nvSpPr>
          <p:cNvPr id="405" name="PlaceHolder 1"/>
          <p:cNvSpPr>
            <a:spLocks noGrp="1"/>
          </p:cNvSpPr>
          <p:nvPr>
            <p:ph type="body"/>
          </p:nvPr>
        </p:nvSpPr>
        <p:spPr>
          <a:xfrm>
            <a:off x="914400" y="4346640"/>
            <a:ext cx="5029200" cy="3851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Arial"/>
            </a:endParaRPr>
          </a:p>
        </p:txBody>
      </p:sp>
      <p:sp>
        <p:nvSpPr>
          <p:cNvPr id="406" name="PlaceHolder 2"/>
          <p:cNvSpPr>
            <a:spLocks noGrp="1"/>
          </p:cNvSpPr>
          <p:nvPr>
            <p:ph type="sldImg"/>
          </p:nvPr>
        </p:nvSpPr>
        <p:spPr>
          <a:xfrm>
            <a:off x="1297080" y="800280"/>
            <a:ext cx="4265640" cy="3198600"/>
          </a:xfrm>
          <a:prstGeom prst="rect">
            <a:avLst/>
          </a:prstGeom>
          <a:ln w="0">
            <a:noFill/>
          </a:ln>
        </p:spPr>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9E135F4-9CB3-4460-B23B-68D401B811F5}" type="slidenum">
              <a:rPr b="0" lang="en-US" sz="1200" spc="-1" strike="noStrike">
                <a:solidFill>
                  <a:srgbClr val="000000"/>
                </a:solidFill>
                <a:latin typeface="Arial"/>
              </a:rPr>
              <a:t>&lt;number&gt;</a:t>
            </a:fld>
            <a:endParaRPr b="0" lang="en-US" sz="1200" spc="-1" strike="noStrike">
              <a:solidFill>
                <a:srgbClr val="000000"/>
              </a:solidFill>
              <a:latin typeface="Arial"/>
            </a:endParaRPr>
          </a:p>
        </p:txBody>
      </p:sp>
      <p:sp>
        <p:nvSpPr>
          <p:cNvPr id="408" name="PlaceHolder 1"/>
          <p:cNvSpPr>
            <a:spLocks noGrp="1"/>
          </p:cNvSpPr>
          <p:nvPr>
            <p:ph type="body"/>
          </p:nvPr>
        </p:nvSpPr>
        <p:spPr>
          <a:xfrm>
            <a:off x="914400" y="4346640"/>
            <a:ext cx="5029200" cy="3851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Arial"/>
            </a:endParaRPr>
          </a:p>
        </p:txBody>
      </p:sp>
      <p:sp>
        <p:nvSpPr>
          <p:cNvPr id="409" name="PlaceHolder 2"/>
          <p:cNvSpPr>
            <a:spLocks noGrp="1"/>
          </p:cNvSpPr>
          <p:nvPr>
            <p:ph type="sldImg"/>
          </p:nvPr>
        </p:nvSpPr>
        <p:spPr>
          <a:xfrm>
            <a:off x="1297080" y="800280"/>
            <a:ext cx="4265640" cy="3198600"/>
          </a:xfrm>
          <a:prstGeom prst="rect">
            <a:avLst/>
          </a:prstGeom>
          <a:ln w="0">
            <a:noFill/>
          </a:ln>
        </p:spPr>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A97F603-538E-49D9-A401-FD84E9CBACAE}" type="slidenum">
              <a:rPr b="0" lang="en-US" sz="1200" spc="-1" strike="noStrike">
                <a:solidFill>
                  <a:srgbClr val="000000"/>
                </a:solidFill>
                <a:latin typeface="Arial"/>
              </a:rPr>
              <a:t>&lt;number&gt;</a:t>
            </a:fld>
            <a:endParaRPr b="0" lang="en-US" sz="1200" spc="-1" strike="noStrike">
              <a:solidFill>
                <a:srgbClr val="000000"/>
              </a:solidFill>
              <a:latin typeface="Arial"/>
            </a:endParaRPr>
          </a:p>
        </p:txBody>
      </p:sp>
      <p:sp>
        <p:nvSpPr>
          <p:cNvPr id="411" name="PlaceHolder 1"/>
          <p:cNvSpPr>
            <a:spLocks noGrp="1"/>
          </p:cNvSpPr>
          <p:nvPr>
            <p:ph type="body"/>
          </p:nvPr>
        </p:nvSpPr>
        <p:spPr>
          <a:xfrm>
            <a:off x="914400" y="4346640"/>
            <a:ext cx="5029200" cy="3851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Arial"/>
            </a:endParaRPr>
          </a:p>
        </p:txBody>
      </p:sp>
      <p:sp>
        <p:nvSpPr>
          <p:cNvPr id="412" name="PlaceHolder 2"/>
          <p:cNvSpPr>
            <a:spLocks noGrp="1"/>
          </p:cNvSpPr>
          <p:nvPr>
            <p:ph type="sldImg"/>
          </p:nvPr>
        </p:nvSpPr>
        <p:spPr>
          <a:xfrm>
            <a:off x="1297080" y="800280"/>
            <a:ext cx="4265640" cy="3198600"/>
          </a:xfrm>
          <a:prstGeom prst="rect">
            <a:avLst/>
          </a:prstGeom>
          <a:ln w="0">
            <a:noFill/>
          </a:ln>
        </p:spPr>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4B28217-903F-44B6-8430-A14928F1B3BE}" type="slidenum">
              <a:rPr b="0" lang="en-US" sz="1200" spc="-1" strike="noStrike">
                <a:solidFill>
                  <a:srgbClr val="000000"/>
                </a:solidFill>
                <a:latin typeface="Arial"/>
              </a:rPr>
              <a:t>&lt;number&gt;</a:t>
            </a:fld>
            <a:endParaRPr b="0" lang="en-US" sz="1200" spc="-1" strike="noStrike">
              <a:solidFill>
                <a:srgbClr val="000000"/>
              </a:solidFill>
              <a:latin typeface="Arial"/>
            </a:endParaRPr>
          </a:p>
        </p:txBody>
      </p:sp>
      <p:sp>
        <p:nvSpPr>
          <p:cNvPr id="414" name="PlaceHolder 1"/>
          <p:cNvSpPr>
            <a:spLocks noGrp="1"/>
          </p:cNvSpPr>
          <p:nvPr>
            <p:ph type="body"/>
          </p:nvPr>
        </p:nvSpPr>
        <p:spPr>
          <a:xfrm>
            <a:off x="914400" y="4346640"/>
            <a:ext cx="5029200" cy="3851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Arial"/>
            </a:endParaRPr>
          </a:p>
        </p:txBody>
      </p:sp>
      <p:sp>
        <p:nvSpPr>
          <p:cNvPr id="415" name="PlaceHolder 2"/>
          <p:cNvSpPr>
            <a:spLocks noGrp="1"/>
          </p:cNvSpPr>
          <p:nvPr>
            <p:ph type="sldImg"/>
          </p:nvPr>
        </p:nvSpPr>
        <p:spPr>
          <a:xfrm>
            <a:off x="1297080" y="800280"/>
            <a:ext cx="4265640" cy="3198600"/>
          </a:xfrm>
          <a:prstGeom prst="rect">
            <a:avLst/>
          </a:prstGeom>
          <a:ln w="0">
            <a:noFill/>
          </a:ln>
        </p:spPr>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3BA1A7E-D4BC-4210-A46C-B003976EA37E}" type="slidenum">
              <a:rPr b="0" lang="en-US" sz="1200" spc="-1" strike="noStrike">
                <a:solidFill>
                  <a:srgbClr val="000000"/>
                </a:solidFill>
                <a:latin typeface="Arial"/>
              </a:rPr>
              <a:t>&lt;number&gt;</a:t>
            </a:fld>
            <a:endParaRPr b="0" lang="en-US" sz="1200" spc="-1" strike="noStrike">
              <a:solidFill>
                <a:srgbClr val="000000"/>
              </a:solidFill>
              <a:latin typeface="Arial"/>
            </a:endParaRPr>
          </a:p>
        </p:txBody>
      </p:sp>
      <p:sp>
        <p:nvSpPr>
          <p:cNvPr id="417" name="PlaceHolder 1"/>
          <p:cNvSpPr>
            <a:spLocks noGrp="1"/>
          </p:cNvSpPr>
          <p:nvPr>
            <p:ph type="body"/>
          </p:nvPr>
        </p:nvSpPr>
        <p:spPr>
          <a:xfrm>
            <a:off x="914400" y="4346640"/>
            <a:ext cx="5029200" cy="3851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Arial"/>
            </a:endParaRPr>
          </a:p>
        </p:txBody>
      </p:sp>
      <p:sp>
        <p:nvSpPr>
          <p:cNvPr id="418" name="PlaceHolder 2"/>
          <p:cNvSpPr>
            <a:spLocks noGrp="1"/>
          </p:cNvSpPr>
          <p:nvPr>
            <p:ph type="sldImg"/>
          </p:nvPr>
        </p:nvSpPr>
        <p:spPr>
          <a:xfrm>
            <a:off x="1297080" y="800280"/>
            <a:ext cx="4265640" cy="3198600"/>
          </a:xfrm>
          <a:prstGeom prst="rect">
            <a:avLst/>
          </a:prstGeom>
          <a:ln w="0">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33240" y="608040"/>
            <a:ext cx="8066160" cy="722160"/>
          </a:xfrm>
          <a:prstGeom prst="rect">
            <a:avLst/>
          </a:prstGeom>
          <a:noFill/>
          <a:ln w="0">
            <a:noFill/>
          </a:ln>
        </p:spPr>
        <p:txBody>
          <a:bodyPr lIns="90000" rIns="90000" tIns="46800" bIns="46800"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fc8f0c"/>
              </a:solidFill>
              <a:latin typeface="Times New Roman"/>
            </a:endParaRPr>
          </a:p>
        </p:txBody>
      </p:sp>
      <p:sp>
        <p:nvSpPr>
          <p:cNvPr id="33" name="PlaceHolder 2"/>
          <p:cNvSpPr>
            <a:spLocks noGrp="1"/>
          </p:cNvSpPr>
          <p:nvPr>
            <p:ph/>
          </p:nvPr>
        </p:nvSpPr>
        <p:spPr>
          <a:xfrm>
            <a:off x="585360" y="1504440"/>
            <a:ext cx="810108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4" name="PlaceHolder 3"/>
          <p:cNvSpPr>
            <a:spLocks noGrp="1"/>
          </p:cNvSpPr>
          <p:nvPr>
            <p:ph/>
          </p:nvPr>
        </p:nvSpPr>
        <p:spPr>
          <a:xfrm>
            <a:off x="585360" y="3930840"/>
            <a:ext cx="810108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33240" y="608040"/>
            <a:ext cx="8066160" cy="722160"/>
          </a:xfrm>
          <a:prstGeom prst="rect">
            <a:avLst/>
          </a:prstGeom>
          <a:noFill/>
          <a:ln w="0">
            <a:noFill/>
          </a:ln>
        </p:spPr>
        <p:txBody>
          <a:bodyPr lIns="90000" rIns="90000" tIns="46800" bIns="46800"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fc8f0c"/>
              </a:solidFill>
              <a:latin typeface="Times New Roman"/>
            </a:endParaRPr>
          </a:p>
        </p:txBody>
      </p:sp>
      <p:sp>
        <p:nvSpPr>
          <p:cNvPr id="36" name="PlaceHolder 2"/>
          <p:cNvSpPr>
            <a:spLocks noGrp="1"/>
          </p:cNvSpPr>
          <p:nvPr>
            <p:ph/>
          </p:nvPr>
        </p:nvSpPr>
        <p:spPr>
          <a:xfrm>
            <a:off x="585360" y="1504440"/>
            <a:ext cx="395316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7" name="PlaceHolder 3"/>
          <p:cNvSpPr>
            <a:spLocks noGrp="1"/>
          </p:cNvSpPr>
          <p:nvPr>
            <p:ph/>
          </p:nvPr>
        </p:nvSpPr>
        <p:spPr>
          <a:xfrm>
            <a:off x="4736520" y="1504440"/>
            <a:ext cx="395316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8" name="PlaceHolder 4"/>
          <p:cNvSpPr>
            <a:spLocks noGrp="1"/>
          </p:cNvSpPr>
          <p:nvPr>
            <p:ph/>
          </p:nvPr>
        </p:nvSpPr>
        <p:spPr>
          <a:xfrm>
            <a:off x="585360" y="3930840"/>
            <a:ext cx="395316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9" name="PlaceHolder 5"/>
          <p:cNvSpPr>
            <a:spLocks noGrp="1"/>
          </p:cNvSpPr>
          <p:nvPr>
            <p:ph/>
          </p:nvPr>
        </p:nvSpPr>
        <p:spPr>
          <a:xfrm>
            <a:off x="4736520" y="3930840"/>
            <a:ext cx="395316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33240" y="608040"/>
            <a:ext cx="8066160" cy="722160"/>
          </a:xfrm>
          <a:prstGeom prst="rect">
            <a:avLst/>
          </a:prstGeom>
          <a:noFill/>
          <a:ln w="0">
            <a:noFill/>
          </a:ln>
        </p:spPr>
        <p:txBody>
          <a:bodyPr lIns="90000" rIns="90000" tIns="46800" bIns="46800"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fc8f0c"/>
              </a:solidFill>
              <a:latin typeface="Times New Roman"/>
            </a:endParaRPr>
          </a:p>
        </p:txBody>
      </p:sp>
      <p:sp>
        <p:nvSpPr>
          <p:cNvPr id="41" name="PlaceHolder 2"/>
          <p:cNvSpPr>
            <a:spLocks noGrp="1"/>
          </p:cNvSpPr>
          <p:nvPr>
            <p:ph/>
          </p:nvPr>
        </p:nvSpPr>
        <p:spPr>
          <a:xfrm>
            <a:off x="585360" y="1504440"/>
            <a:ext cx="260820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42" name="PlaceHolder 3"/>
          <p:cNvSpPr>
            <a:spLocks noGrp="1"/>
          </p:cNvSpPr>
          <p:nvPr>
            <p:ph/>
          </p:nvPr>
        </p:nvSpPr>
        <p:spPr>
          <a:xfrm>
            <a:off x="3324240" y="1504440"/>
            <a:ext cx="260820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43" name="PlaceHolder 4"/>
          <p:cNvSpPr>
            <a:spLocks noGrp="1"/>
          </p:cNvSpPr>
          <p:nvPr>
            <p:ph/>
          </p:nvPr>
        </p:nvSpPr>
        <p:spPr>
          <a:xfrm>
            <a:off x="6063480" y="1504440"/>
            <a:ext cx="260820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44" name="PlaceHolder 5"/>
          <p:cNvSpPr>
            <a:spLocks noGrp="1"/>
          </p:cNvSpPr>
          <p:nvPr>
            <p:ph/>
          </p:nvPr>
        </p:nvSpPr>
        <p:spPr>
          <a:xfrm>
            <a:off x="585360" y="3930840"/>
            <a:ext cx="260820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45" name="PlaceHolder 6"/>
          <p:cNvSpPr>
            <a:spLocks noGrp="1"/>
          </p:cNvSpPr>
          <p:nvPr>
            <p:ph/>
          </p:nvPr>
        </p:nvSpPr>
        <p:spPr>
          <a:xfrm>
            <a:off x="3324240" y="3930840"/>
            <a:ext cx="260820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46" name="PlaceHolder 7"/>
          <p:cNvSpPr>
            <a:spLocks noGrp="1"/>
          </p:cNvSpPr>
          <p:nvPr>
            <p:ph/>
          </p:nvPr>
        </p:nvSpPr>
        <p:spPr>
          <a:xfrm>
            <a:off x="6063480" y="3930840"/>
            <a:ext cx="260820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33240" y="608040"/>
            <a:ext cx="8066160" cy="722160"/>
          </a:xfrm>
          <a:prstGeom prst="rect">
            <a:avLst/>
          </a:prstGeom>
          <a:noFill/>
          <a:ln w="0">
            <a:noFill/>
          </a:ln>
        </p:spPr>
        <p:txBody>
          <a:bodyPr lIns="90000" rIns="90000" tIns="46800" bIns="46800"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fc8f0c"/>
              </a:solidFill>
              <a:latin typeface="Times New Roman"/>
            </a:endParaRPr>
          </a:p>
        </p:txBody>
      </p:sp>
      <p:sp>
        <p:nvSpPr>
          <p:cNvPr id="56" name="PlaceHolder 2"/>
          <p:cNvSpPr>
            <a:spLocks noGrp="1"/>
          </p:cNvSpPr>
          <p:nvPr>
            <p:ph type="subTitle"/>
          </p:nvPr>
        </p:nvSpPr>
        <p:spPr>
          <a:xfrm>
            <a:off x="585360" y="1504440"/>
            <a:ext cx="8101080" cy="4645080"/>
          </a:xfrm>
          <a:prstGeom prst="rect">
            <a:avLst/>
          </a:prstGeom>
          <a:noFill/>
          <a:ln w="0">
            <a:noFill/>
          </a:ln>
        </p:spPr>
        <p:txBody>
          <a:bodyPr lIns="0" rIns="0" tIns="0" bIns="0" anchor="ctr">
            <a:noAutofit/>
          </a:bodyPr>
          <a:p>
            <a:pPr indent="0" algn="ctr">
              <a:lnSpc>
                <a:spcPct val="90000"/>
              </a:lnSpc>
              <a:spcBef>
                <a:spcPts val="1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33240" y="608040"/>
            <a:ext cx="8066160" cy="722160"/>
          </a:xfrm>
          <a:prstGeom prst="rect">
            <a:avLst/>
          </a:prstGeom>
          <a:noFill/>
          <a:ln w="0">
            <a:noFill/>
          </a:ln>
        </p:spPr>
        <p:txBody>
          <a:bodyPr lIns="90000" rIns="90000" tIns="46800" bIns="46800"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fc8f0c"/>
              </a:solidFill>
              <a:latin typeface="Times New Roman"/>
            </a:endParaRPr>
          </a:p>
        </p:txBody>
      </p:sp>
      <p:sp>
        <p:nvSpPr>
          <p:cNvPr id="58" name="PlaceHolder 2"/>
          <p:cNvSpPr>
            <a:spLocks noGrp="1"/>
          </p:cNvSpPr>
          <p:nvPr>
            <p:ph/>
          </p:nvPr>
        </p:nvSpPr>
        <p:spPr>
          <a:xfrm>
            <a:off x="585360" y="1504440"/>
            <a:ext cx="8101080" cy="464508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33240" y="608040"/>
            <a:ext cx="8066160" cy="722160"/>
          </a:xfrm>
          <a:prstGeom prst="rect">
            <a:avLst/>
          </a:prstGeom>
          <a:noFill/>
          <a:ln w="0">
            <a:noFill/>
          </a:ln>
        </p:spPr>
        <p:txBody>
          <a:bodyPr lIns="90000" rIns="90000" tIns="46800" bIns="46800"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fc8f0c"/>
              </a:solidFill>
              <a:latin typeface="Times New Roman"/>
            </a:endParaRPr>
          </a:p>
        </p:txBody>
      </p:sp>
      <p:sp>
        <p:nvSpPr>
          <p:cNvPr id="60" name="PlaceHolder 2"/>
          <p:cNvSpPr>
            <a:spLocks noGrp="1"/>
          </p:cNvSpPr>
          <p:nvPr>
            <p:ph/>
          </p:nvPr>
        </p:nvSpPr>
        <p:spPr>
          <a:xfrm>
            <a:off x="585360" y="1504440"/>
            <a:ext cx="3953160" cy="464508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61" name="PlaceHolder 3"/>
          <p:cNvSpPr>
            <a:spLocks noGrp="1"/>
          </p:cNvSpPr>
          <p:nvPr>
            <p:ph/>
          </p:nvPr>
        </p:nvSpPr>
        <p:spPr>
          <a:xfrm>
            <a:off x="4736520" y="1504440"/>
            <a:ext cx="3953160" cy="464508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33240" y="608040"/>
            <a:ext cx="8066160" cy="722160"/>
          </a:xfrm>
          <a:prstGeom prst="rect">
            <a:avLst/>
          </a:prstGeom>
          <a:noFill/>
          <a:ln w="0">
            <a:noFill/>
          </a:ln>
        </p:spPr>
        <p:txBody>
          <a:bodyPr lIns="90000" rIns="90000" tIns="46800" bIns="46800"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fc8f0c"/>
              </a:solidFill>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33240" y="608040"/>
            <a:ext cx="8066160" cy="3348720"/>
          </a:xfrm>
          <a:prstGeom prst="rect">
            <a:avLst/>
          </a:prstGeom>
          <a:noFill/>
          <a:ln w="0">
            <a:noFill/>
          </a:ln>
        </p:spPr>
        <p:txBody>
          <a:bodyPr lIns="0" rIns="0" tIns="0" bIns="0" anchor="ctr">
            <a:noAutofit/>
          </a:bodyPr>
          <a:p>
            <a:pPr algn="ctr">
              <a:lnSpc>
                <a:spcPct val="90000"/>
              </a:lnSpc>
              <a:spcBef>
                <a:spcPts val="1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33240" y="608040"/>
            <a:ext cx="8066160" cy="722160"/>
          </a:xfrm>
          <a:prstGeom prst="rect">
            <a:avLst/>
          </a:prstGeom>
          <a:noFill/>
          <a:ln w="0">
            <a:noFill/>
          </a:ln>
        </p:spPr>
        <p:txBody>
          <a:bodyPr lIns="90000" rIns="90000" tIns="46800" bIns="46800"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fc8f0c"/>
              </a:solidFill>
              <a:latin typeface="Times New Roman"/>
            </a:endParaRPr>
          </a:p>
        </p:txBody>
      </p:sp>
      <p:sp>
        <p:nvSpPr>
          <p:cNvPr id="65" name="PlaceHolder 2"/>
          <p:cNvSpPr>
            <a:spLocks noGrp="1"/>
          </p:cNvSpPr>
          <p:nvPr>
            <p:ph/>
          </p:nvPr>
        </p:nvSpPr>
        <p:spPr>
          <a:xfrm>
            <a:off x="585360" y="1504440"/>
            <a:ext cx="395316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66" name="PlaceHolder 3"/>
          <p:cNvSpPr>
            <a:spLocks noGrp="1"/>
          </p:cNvSpPr>
          <p:nvPr>
            <p:ph/>
          </p:nvPr>
        </p:nvSpPr>
        <p:spPr>
          <a:xfrm>
            <a:off x="4736520" y="1504440"/>
            <a:ext cx="3953160" cy="464508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67" name="PlaceHolder 4"/>
          <p:cNvSpPr>
            <a:spLocks noGrp="1"/>
          </p:cNvSpPr>
          <p:nvPr>
            <p:ph/>
          </p:nvPr>
        </p:nvSpPr>
        <p:spPr>
          <a:xfrm>
            <a:off x="585360" y="3930840"/>
            <a:ext cx="395316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33240" y="608040"/>
            <a:ext cx="8066160" cy="722160"/>
          </a:xfrm>
          <a:prstGeom prst="rect">
            <a:avLst/>
          </a:prstGeom>
          <a:noFill/>
          <a:ln w="0">
            <a:noFill/>
          </a:ln>
        </p:spPr>
        <p:txBody>
          <a:bodyPr lIns="90000" rIns="90000" tIns="46800" bIns="46800"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fc8f0c"/>
              </a:solidFill>
              <a:latin typeface="Times New Roman"/>
            </a:endParaRPr>
          </a:p>
        </p:txBody>
      </p:sp>
      <p:sp>
        <p:nvSpPr>
          <p:cNvPr id="12" name="PlaceHolder 2"/>
          <p:cNvSpPr>
            <a:spLocks noGrp="1"/>
          </p:cNvSpPr>
          <p:nvPr>
            <p:ph type="subTitle"/>
          </p:nvPr>
        </p:nvSpPr>
        <p:spPr>
          <a:xfrm>
            <a:off x="585360" y="1504440"/>
            <a:ext cx="8101080" cy="4645080"/>
          </a:xfrm>
          <a:prstGeom prst="rect">
            <a:avLst/>
          </a:prstGeom>
          <a:noFill/>
          <a:ln w="0">
            <a:noFill/>
          </a:ln>
        </p:spPr>
        <p:txBody>
          <a:bodyPr lIns="0" rIns="0" tIns="0" bIns="0" anchor="ctr">
            <a:noAutofit/>
          </a:bodyPr>
          <a:p>
            <a:pPr indent="0" algn="ctr">
              <a:lnSpc>
                <a:spcPct val="90000"/>
              </a:lnSpc>
              <a:spcBef>
                <a:spcPts val="1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33240" y="608040"/>
            <a:ext cx="8066160" cy="722160"/>
          </a:xfrm>
          <a:prstGeom prst="rect">
            <a:avLst/>
          </a:prstGeom>
          <a:noFill/>
          <a:ln w="0">
            <a:noFill/>
          </a:ln>
        </p:spPr>
        <p:txBody>
          <a:bodyPr lIns="90000" rIns="90000" tIns="46800" bIns="46800"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fc8f0c"/>
              </a:solidFill>
              <a:latin typeface="Times New Roman"/>
            </a:endParaRPr>
          </a:p>
        </p:txBody>
      </p:sp>
      <p:sp>
        <p:nvSpPr>
          <p:cNvPr id="69" name="PlaceHolder 2"/>
          <p:cNvSpPr>
            <a:spLocks noGrp="1"/>
          </p:cNvSpPr>
          <p:nvPr>
            <p:ph/>
          </p:nvPr>
        </p:nvSpPr>
        <p:spPr>
          <a:xfrm>
            <a:off x="585360" y="1504440"/>
            <a:ext cx="3953160" cy="464508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70" name="PlaceHolder 3"/>
          <p:cNvSpPr>
            <a:spLocks noGrp="1"/>
          </p:cNvSpPr>
          <p:nvPr>
            <p:ph/>
          </p:nvPr>
        </p:nvSpPr>
        <p:spPr>
          <a:xfrm>
            <a:off x="4736520" y="1504440"/>
            <a:ext cx="395316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71" name="PlaceHolder 4"/>
          <p:cNvSpPr>
            <a:spLocks noGrp="1"/>
          </p:cNvSpPr>
          <p:nvPr>
            <p:ph/>
          </p:nvPr>
        </p:nvSpPr>
        <p:spPr>
          <a:xfrm>
            <a:off x="4736520" y="3930840"/>
            <a:ext cx="395316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33240" y="608040"/>
            <a:ext cx="8066160" cy="722160"/>
          </a:xfrm>
          <a:prstGeom prst="rect">
            <a:avLst/>
          </a:prstGeom>
          <a:noFill/>
          <a:ln w="0">
            <a:noFill/>
          </a:ln>
        </p:spPr>
        <p:txBody>
          <a:bodyPr lIns="90000" rIns="90000" tIns="46800" bIns="46800"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fc8f0c"/>
              </a:solidFill>
              <a:latin typeface="Times New Roman"/>
            </a:endParaRPr>
          </a:p>
        </p:txBody>
      </p:sp>
      <p:sp>
        <p:nvSpPr>
          <p:cNvPr id="73" name="PlaceHolder 2"/>
          <p:cNvSpPr>
            <a:spLocks noGrp="1"/>
          </p:cNvSpPr>
          <p:nvPr>
            <p:ph/>
          </p:nvPr>
        </p:nvSpPr>
        <p:spPr>
          <a:xfrm>
            <a:off x="585360" y="1504440"/>
            <a:ext cx="395316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74" name="PlaceHolder 3"/>
          <p:cNvSpPr>
            <a:spLocks noGrp="1"/>
          </p:cNvSpPr>
          <p:nvPr>
            <p:ph/>
          </p:nvPr>
        </p:nvSpPr>
        <p:spPr>
          <a:xfrm>
            <a:off x="4736520" y="1504440"/>
            <a:ext cx="395316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75" name="PlaceHolder 4"/>
          <p:cNvSpPr>
            <a:spLocks noGrp="1"/>
          </p:cNvSpPr>
          <p:nvPr>
            <p:ph/>
          </p:nvPr>
        </p:nvSpPr>
        <p:spPr>
          <a:xfrm>
            <a:off x="585360" y="3930840"/>
            <a:ext cx="810108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33240" y="608040"/>
            <a:ext cx="8066160" cy="722160"/>
          </a:xfrm>
          <a:prstGeom prst="rect">
            <a:avLst/>
          </a:prstGeom>
          <a:noFill/>
          <a:ln w="0">
            <a:noFill/>
          </a:ln>
        </p:spPr>
        <p:txBody>
          <a:bodyPr lIns="90000" rIns="90000" tIns="46800" bIns="46800"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fc8f0c"/>
              </a:solidFill>
              <a:latin typeface="Times New Roman"/>
            </a:endParaRPr>
          </a:p>
        </p:txBody>
      </p:sp>
      <p:sp>
        <p:nvSpPr>
          <p:cNvPr id="77" name="PlaceHolder 2"/>
          <p:cNvSpPr>
            <a:spLocks noGrp="1"/>
          </p:cNvSpPr>
          <p:nvPr>
            <p:ph/>
          </p:nvPr>
        </p:nvSpPr>
        <p:spPr>
          <a:xfrm>
            <a:off x="585360" y="1504440"/>
            <a:ext cx="810108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78" name="PlaceHolder 3"/>
          <p:cNvSpPr>
            <a:spLocks noGrp="1"/>
          </p:cNvSpPr>
          <p:nvPr>
            <p:ph/>
          </p:nvPr>
        </p:nvSpPr>
        <p:spPr>
          <a:xfrm>
            <a:off x="585360" y="3930840"/>
            <a:ext cx="810108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33240" y="608040"/>
            <a:ext cx="8066160" cy="722160"/>
          </a:xfrm>
          <a:prstGeom prst="rect">
            <a:avLst/>
          </a:prstGeom>
          <a:noFill/>
          <a:ln w="0">
            <a:noFill/>
          </a:ln>
        </p:spPr>
        <p:txBody>
          <a:bodyPr lIns="90000" rIns="90000" tIns="46800" bIns="46800"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fc8f0c"/>
              </a:solidFill>
              <a:latin typeface="Times New Roman"/>
            </a:endParaRPr>
          </a:p>
        </p:txBody>
      </p:sp>
      <p:sp>
        <p:nvSpPr>
          <p:cNvPr id="80" name="PlaceHolder 2"/>
          <p:cNvSpPr>
            <a:spLocks noGrp="1"/>
          </p:cNvSpPr>
          <p:nvPr>
            <p:ph/>
          </p:nvPr>
        </p:nvSpPr>
        <p:spPr>
          <a:xfrm>
            <a:off x="585360" y="1504440"/>
            <a:ext cx="395316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81" name="PlaceHolder 3"/>
          <p:cNvSpPr>
            <a:spLocks noGrp="1"/>
          </p:cNvSpPr>
          <p:nvPr>
            <p:ph/>
          </p:nvPr>
        </p:nvSpPr>
        <p:spPr>
          <a:xfrm>
            <a:off x="4736520" y="1504440"/>
            <a:ext cx="395316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82" name="PlaceHolder 4"/>
          <p:cNvSpPr>
            <a:spLocks noGrp="1"/>
          </p:cNvSpPr>
          <p:nvPr>
            <p:ph/>
          </p:nvPr>
        </p:nvSpPr>
        <p:spPr>
          <a:xfrm>
            <a:off x="585360" y="3930840"/>
            <a:ext cx="395316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83" name="PlaceHolder 5"/>
          <p:cNvSpPr>
            <a:spLocks noGrp="1"/>
          </p:cNvSpPr>
          <p:nvPr>
            <p:ph/>
          </p:nvPr>
        </p:nvSpPr>
        <p:spPr>
          <a:xfrm>
            <a:off x="4736520" y="3930840"/>
            <a:ext cx="395316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33240" y="608040"/>
            <a:ext cx="8066160" cy="722160"/>
          </a:xfrm>
          <a:prstGeom prst="rect">
            <a:avLst/>
          </a:prstGeom>
          <a:noFill/>
          <a:ln w="0">
            <a:noFill/>
          </a:ln>
        </p:spPr>
        <p:txBody>
          <a:bodyPr lIns="90000" rIns="90000" tIns="46800" bIns="46800"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fc8f0c"/>
              </a:solidFill>
              <a:latin typeface="Times New Roman"/>
            </a:endParaRPr>
          </a:p>
        </p:txBody>
      </p:sp>
      <p:sp>
        <p:nvSpPr>
          <p:cNvPr id="85" name="PlaceHolder 2"/>
          <p:cNvSpPr>
            <a:spLocks noGrp="1"/>
          </p:cNvSpPr>
          <p:nvPr>
            <p:ph/>
          </p:nvPr>
        </p:nvSpPr>
        <p:spPr>
          <a:xfrm>
            <a:off x="585360" y="1504440"/>
            <a:ext cx="260820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86" name="PlaceHolder 3"/>
          <p:cNvSpPr>
            <a:spLocks noGrp="1"/>
          </p:cNvSpPr>
          <p:nvPr>
            <p:ph/>
          </p:nvPr>
        </p:nvSpPr>
        <p:spPr>
          <a:xfrm>
            <a:off x="3324240" y="1504440"/>
            <a:ext cx="260820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87" name="PlaceHolder 4"/>
          <p:cNvSpPr>
            <a:spLocks noGrp="1"/>
          </p:cNvSpPr>
          <p:nvPr>
            <p:ph/>
          </p:nvPr>
        </p:nvSpPr>
        <p:spPr>
          <a:xfrm>
            <a:off x="6063480" y="1504440"/>
            <a:ext cx="260820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88" name="PlaceHolder 5"/>
          <p:cNvSpPr>
            <a:spLocks noGrp="1"/>
          </p:cNvSpPr>
          <p:nvPr>
            <p:ph/>
          </p:nvPr>
        </p:nvSpPr>
        <p:spPr>
          <a:xfrm>
            <a:off x="585360" y="3930840"/>
            <a:ext cx="260820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89" name="PlaceHolder 6"/>
          <p:cNvSpPr>
            <a:spLocks noGrp="1"/>
          </p:cNvSpPr>
          <p:nvPr>
            <p:ph/>
          </p:nvPr>
        </p:nvSpPr>
        <p:spPr>
          <a:xfrm>
            <a:off x="3324240" y="3930840"/>
            <a:ext cx="260820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90" name="PlaceHolder 7"/>
          <p:cNvSpPr>
            <a:spLocks noGrp="1"/>
          </p:cNvSpPr>
          <p:nvPr>
            <p:ph/>
          </p:nvPr>
        </p:nvSpPr>
        <p:spPr>
          <a:xfrm>
            <a:off x="6063480" y="3930840"/>
            <a:ext cx="260820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33240" y="608040"/>
            <a:ext cx="8066160" cy="722160"/>
          </a:xfrm>
          <a:prstGeom prst="rect">
            <a:avLst/>
          </a:prstGeom>
          <a:noFill/>
          <a:ln w="0">
            <a:noFill/>
          </a:ln>
        </p:spPr>
        <p:txBody>
          <a:bodyPr lIns="90000" rIns="90000" tIns="46800" bIns="46800"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fc8f0c"/>
              </a:solidFill>
              <a:latin typeface="Times New Roman"/>
            </a:endParaRPr>
          </a:p>
        </p:txBody>
      </p:sp>
      <p:sp>
        <p:nvSpPr>
          <p:cNvPr id="14" name="PlaceHolder 2"/>
          <p:cNvSpPr>
            <a:spLocks noGrp="1"/>
          </p:cNvSpPr>
          <p:nvPr>
            <p:ph/>
          </p:nvPr>
        </p:nvSpPr>
        <p:spPr>
          <a:xfrm>
            <a:off x="585360" y="1504440"/>
            <a:ext cx="8101080" cy="464508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33240" y="608040"/>
            <a:ext cx="8066160" cy="722160"/>
          </a:xfrm>
          <a:prstGeom prst="rect">
            <a:avLst/>
          </a:prstGeom>
          <a:noFill/>
          <a:ln w="0">
            <a:noFill/>
          </a:ln>
        </p:spPr>
        <p:txBody>
          <a:bodyPr lIns="90000" rIns="90000" tIns="46800" bIns="46800"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fc8f0c"/>
              </a:solidFill>
              <a:latin typeface="Times New Roman"/>
            </a:endParaRPr>
          </a:p>
        </p:txBody>
      </p:sp>
      <p:sp>
        <p:nvSpPr>
          <p:cNvPr id="16" name="PlaceHolder 2"/>
          <p:cNvSpPr>
            <a:spLocks noGrp="1"/>
          </p:cNvSpPr>
          <p:nvPr>
            <p:ph/>
          </p:nvPr>
        </p:nvSpPr>
        <p:spPr>
          <a:xfrm>
            <a:off x="585360" y="1504440"/>
            <a:ext cx="3953160" cy="464508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7" name="PlaceHolder 3"/>
          <p:cNvSpPr>
            <a:spLocks noGrp="1"/>
          </p:cNvSpPr>
          <p:nvPr>
            <p:ph/>
          </p:nvPr>
        </p:nvSpPr>
        <p:spPr>
          <a:xfrm>
            <a:off x="4736520" y="1504440"/>
            <a:ext cx="3953160" cy="464508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33240" y="608040"/>
            <a:ext cx="8066160" cy="722160"/>
          </a:xfrm>
          <a:prstGeom prst="rect">
            <a:avLst/>
          </a:prstGeom>
          <a:noFill/>
          <a:ln w="0">
            <a:noFill/>
          </a:ln>
        </p:spPr>
        <p:txBody>
          <a:bodyPr lIns="90000" rIns="90000" tIns="46800" bIns="46800"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fc8f0c"/>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33240" y="608040"/>
            <a:ext cx="8066160" cy="3348720"/>
          </a:xfrm>
          <a:prstGeom prst="rect">
            <a:avLst/>
          </a:prstGeom>
          <a:noFill/>
          <a:ln w="0">
            <a:noFill/>
          </a:ln>
        </p:spPr>
        <p:txBody>
          <a:bodyPr lIns="0" rIns="0" tIns="0" bIns="0" anchor="ctr">
            <a:noAutofit/>
          </a:bodyPr>
          <a:p>
            <a:pPr algn="ctr">
              <a:lnSpc>
                <a:spcPct val="90000"/>
              </a:lnSpc>
              <a:spcBef>
                <a:spcPts val="1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33240" y="608040"/>
            <a:ext cx="8066160" cy="722160"/>
          </a:xfrm>
          <a:prstGeom prst="rect">
            <a:avLst/>
          </a:prstGeom>
          <a:noFill/>
          <a:ln w="0">
            <a:noFill/>
          </a:ln>
        </p:spPr>
        <p:txBody>
          <a:bodyPr lIns="90000" rIns="90000" tIns="46800" bIns="46800"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fc8f0c"/>
              </a:solidFill>
              <a:latin typeface="Times New Roman"/>
            </a:endParaRPr>
          </a:p>
        </p:txBody>
      </p:sp>
      <p:sp>
        <p:nvSpPr>
          <p:cNvPr id="21" name="PlaceHolder 2"/>
          <p:cNvSpPr>
            <a:spLocks noGrp="1"/>
          </p:cNvSpPr>
          <p:nvPr>
            <p:ph/>
          </p:nvPr>
        </p:nvSpPr>
        <p:spPr>
          <a:xfrm>
            <a:off x="585360" y="1504440"/>
            <a:ext cx="395316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22" name="PlaceHolder 3"/>
          <p:cNvSpPr>
            <a:spLocks noGrp="1"/>
          </p:cNvSpPr>
          <p:nvPr>
            <p:ph/>
          </p:nvPr>
        </p:nvSpPr>
        <p:spPr>
          <a:xfrm>
            <a:off x="4736520" y="1504440"/>
            <a:ext cx="3953160" cy="464508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23" name="PlaceHolder 4"/>
          <p:cNvSpPr>
            <a:spLocks noGrp="1"/>
          </p:cNvSpPr>
          <p:nvPr>
            <p:ph/>
          </p:nvPr>
        </p:nvSpPr>
        <p:spPr>
          <a:xfrm>
            <a:off x="585360" y="3930840"/>
            <a:ext cx="395316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33240" y="608040"/>
            <a:ext cx="8066160" cy="722160"/>
          </a:xfrm>
          <a:prstGeom prst="rect">
            <a:avLst/>
          </a:prstGeom>
          <a:noFill/>
          <a:ln w="0">
            <a:noFill/>
          </a:ln>
        </p:spPr>
        <p:txBody>
          <a:bodyPr lIns="90000" rIns="90000" tIns="46800" bIns="46800"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fc8f0c"/>
              </a:solidFill>
              <a:latin typeface="Times New Roman"/>
            </a:endParaRPr>
          </a:p>
        </p:txBody>
      </p:sp>
      <p:sp>
        <p:nvSpPr>
          <p:cNvPr id="25" name="PlaceHolder 2"/>
          <p:cNvSpPr>
            <a:spLocks noGrp="1"/>
          </p:cNvSpPr>
          <p:nvPr>
            <p:ph/>
          </p:nvPr>
        </p:nvSpPr>
        <p:spPr>
          <a:xfrm>
            <a:off x="585360" y="1504440"/>
            <a:ext cx="3953160" cy="464508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26" name="PlaceHolder 3"/>
          <p:cNvSpPr>
            <a:spLocks noGrp="1"/>
          </p:cNvSpPr>
          <p:nvPr>
            <p:ph/>
          </p:nvPr>
        </p:nvSpPr>
        <p:spPr>
          <a:xfrm>
            <a:off x="4736520" y="1504440"/>
            <a:ext cx="395316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27" name="PlaceHolder 4"/>
          <p:cNvSpPr>
            <a:spLocks noGrp="1"/>
          </p:cNvSpPr>
          <p:nvPr>
            <p:ph/>
          </p:nvPr>
        </p:nvSpPr>
        <p:spPr>
          <a:xfrm>
            <a:off x="4736520" y="3930840"/>
            <a:ext cx="395316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33240" y="608040"/>
            <a:ext cx="8066160" cy="722160"/>
          </a:xfrm>
          <a:prstGeom prst="rect">
            <a:avLst/>
          </a:prstGeom>
          <a:noFill/>
          <a:ln w="0">
            <a:noFill/>
          </a:ln>
        </p:spPr>
        <p:txBody>
          <a:bodyPr lIns="90000" rIns="90000" tIns="46800" bIns="46800"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fc8f0c"/>
              </a:solidFill>
              <a:latin typeface="Times New Roman"/>
            </a:endParaRPr>
          </a:p>
        </p:txBody>
      </p:sp>
      <p:sp>
        <p:nvSpPr>
          <p:cNvPr id="29" name="PlaceHolder 2"/>
          <p:cNvSpPr>
            <a:spLocks noGrp="1"/>
          </p:cNvSpPr>
          <p:nvPr>
            <p:ph/>
          </p:nvPr>
        </p:nvSpPr>
        <p:spPr>
          <a:xfrm>
            <a:off x="585360" y="1504440"/>
            <a:ext cx="395316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0" name="PlaceHolder 3"/>
          <p:cNvSpPr>
            <a:spLocks noGrp="1"/>
          </p:cNvSpPr>
          <p:nvPr>
            <p:ph/>
          </p:nvPr>
        </p:nvSpPr>
        <p:spPr>
          <a:xfrm>
            <a:off x="4736520" y="1504440"/>
            <a:ext cx="395316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1" name="PlaceHolder 4"/>
          <p:cNvSpPr>
            <a:spLocks noGrp="1"/>
          </p:cNvSpPr>
          <p:nvPr>
            <p:ph/>
          </p:nvPr>
        </p:nvSpPr>
        <p:spPr>
          <a:xfrm>
            <a:off x="585360" y="3930840"/>
            <a:ext cx="8101080" cy="2215440"/>
          </a:xfrm>
          <a:prstGeom prst="rect">
            <a:avLst/>
          </a:prstGeom>
          <a:noFill/>
          <a:ln w="0">
            <a:noFill/>
          </a:ln>
        </p:spPr>
        <p:txBody>
          <a:bodyPr lIns="90000" rIns="90000" tIns="46800" bIns="46800" anchor="t">
            <a:normAutofit/>
          </a:bodyPr>
          <a:p>
            <a:pPr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33240" y="608040"/>
            <a:ext cx="8066160" cy="722160"/>
          </a:xfrm>
          <a:prstGeom prst="rect">
            <a:avLst/>
          </a:prstGeom>
          <a:noFill/>
          <a:ln w="0">
            <a:noFill/>
          </a:ln>
        </p:spPr>
        <p:txBody>
          <a:bodyPr lIns="90000" rIns="90000" tIns="46800" bIns="46800"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rPr>
              <a:t>Click to edit the title text format</a:t>
            </a:r>
            <a:endParaRPr b="1" lang="en-US" sz="3600" spc="-1" strike="noStrike">
              <a:solidFill>
                <a:srgbClr val="fc8f0c"/>
              </a:solidFill>
              <a:latin typeface="Times New Roman"/>
            </a:endParaRPr>
          </a:p>
        </p:txBody>
      </p:sp>
      <p:sp>
        <p:nvSpPr>
          <p:cNvPr id="1" name="PlaceHolder 2"/>
          <p:cNvSpPr>
            <a:spLocks noGrp="1"/>
          </p:cNvSpPr>
          <p:nvPr>
            <p:ph type="body"/>
          </p:nvPr>
        </p:nvSpPr>
        <p:spPr>
          <a:xfrm>
            <a:off x="585360" y="1504440"/>
            <a:ext cx="8101080" cy="4645080"/>
          </a:xfrm>
          <a:prstGeom prst="rect">
            <a:avLst/>
          </a:prstGeom>
          <a:noFill/>
          <a:ln w="0">
            <a:noFill/>
          </a:ln>
        </p:spPr>
        <p:txBody>
          <a:bodyPr lIns="90000" rIns="90000" tIns="46800" bIns="46800" anchor="t">
            <a:normAutofit/>
          </a:bodyPr>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Click to edit the outline text format</a:t>
            </a:r>
            <a:endParaRPr b="0" lang="en-US" sz="2400" spc="-1" strike="noStrike">
              <a:solidFill>
                <a:srgbClr val="000000"/>
              </a:solidFill>
              <a:latin typeface="Times New Roman"/>
            </a:endParaRPr>
          </a:p>
          <a:p>
            <a:pPr lvl="1" marL="628560" indent="-228600">
              <a:lnSpc>
                <a:spcPct val="90000"/>
              </a:lnSpc>
              <a:spcBef>
                <a:spcPts val="134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Second Outline Level</a:t>
            </a:r>
            <a:endParaRPr b="0" lang="en-US" sz="2400" spc="-1" strike="noStrike">
              <a:solidFill>
                <a:srgbClr val="000000"/>
              </a:solidFill>
              <a:latin typeface="Times New Roman"/>
            </a:endParaRPr>
          </a:p>
          <a:p>
            <a:pPr lvl="2" marL="1085760" indent="-28548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Third Outline Level</a:t>
            </a:r>
            <a:endParaRPr b="0" lang="en-US" sz="2400" spc="-1" strike="noStrike">
              <a:solidFill>
                <a:srgbClr val="000000"/>
              </a:solidFill>
              <a:latin typeface="Times New Roman"/>
            </a:endParaRPr>
          </a:p>
          <a:p>
            <a:pPr lvl="3" marL="1428840" indent="-228600">
              <a:lnSpc>
                <a:spcPct val="90000"/>
              </a:lnSpc>
              <a:spcBef>
                <a:spcPts val="134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Fourth Outline Level</a:t>
            </a:r>
            <a:endParaRPr b="0" lang="en-US" sz="2400" spc="-1" strike="noStrike">
              <a:solidFill>
                <a:srgbClr val="000000"/>
              </a:solidFill>
              <a:latin typeface="Times New Roman"/>
            </a:endParaRPr>
          </a:p>
          <a:p>
            <a:pPr lvl="4" marL="18860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Fifth Outline Level</a:t>
            </a:r>
            <a:endParaRPr b="0" lang="en-US" sz="2400" spc="-1" strike="noStrike">
              <a:solidFill>
                <a:srgbClr val="000000"/>
              </a:solidFill>
              <a:latin typeface="Times New Roman"/>
            </a:endParaRPr>
          </a:p>
          <a:p>
            <a:pPr lvl="5" marL="1886040" indent="-285840">
              <a:lnSpc>
                <a:spcPct val="90000"/>
              </a:lnSpc>
              <a:spcBef>
                <a:spcPts val="1349"/>
              </a:spcBef>
              <a:buClr>
                <a:srgbClr val="000000"/>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Sixth Outline Level</a:t>
            </a:r>
            <a:endParaRPr b="0" lang="en-US" sz="2400" spc="-1" strike="noStrike">
              <a:solidFill>
                <a:srgbClr val="000000"/>
              </a:solidFill>
              <a:latin typeface="Times New Roman"/>
            </a:endParaRPr>
          </a:p>
          <a:p>
            <a:pPr lvl="6" marL="1886040" indent="-285840">
              <a:lnSpc>
                <a:spcPct val="90000"/>
              </a:lnSpc>
              <a:spcBef>
                <a:spcPts val="1349"/>
              </a:spcBef>
              <a:buClr>
                <a:srgbClr val="000000"/>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Seventh Outline Level</a:t>
            </a:r>
            <a:endParaRPr b="0" lang="en-US" sz="2400" spc="-1" strike="noStrike">
              <a:solidFill>
                <a:srgbClr val="000000"/>
              </a:solidFill>
              <a:latin typeface="Times New Roman"/>
            </a:endParaRPr>
          </a:p>
        </p:txBody>
      </p:sp>
      <p:sp>
        <p:nvSpPr>
          <p:cNvPr id="2" name="Rectangle 4"/>
          <p:cNvSpPr/>
          <p:nvPr/>
        </p:nvSpPr>
        <p:spPr>
          <a:xfrm>
            <a:off x="0" y="0"/>
            <a:ext cx="9144000" cy="6858000"/>
          </a:xfrm>
          <a:prstGeom prst="rect">
            <a:avLst/>
          </a:prstGeom>
          <a:noFill/>
          <a:ln w="0">
            <a:solidFill>
              <a:srgbClr val="000000"/>
            </a:solidFill>
          </a:ln>
        </p:spPr>
        <p:style>
          <a:lnRef idx="0"/>
          <a:fillRef idx="0"/>
          <a:effectRef idx="0"/>
          <a:fontRef idx="minor"/>
        </p:style>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
        <p:nvSpPr>
          <p:cNvPr id="3" name="Oval 5"/>
          <p:cNvSpPr/>
          <p:nvPr/>
        </p:nvSpPr>
        <p:spPr>
          <a:xfrm>
            <a:off x="166680" y="843120"/>
            <a:ext cx="752400" cy="752400"/>
          </a:xfrm>
          <a:prstGeom prst="ellipse">
            <a:avLst/>
          </a:prstGeom>
          <a:noFill/>
          <a:ln w="0">
            <a:noFill/>
          </a:ln>
        </p:spPr>
        <p:style>
          <a:lnRef idx="0"/>
          <a:fillRef idx="0"/>
          <a:effectRef idx="0"/>
          <a:fontRef idx="minor"/>
        </p:style>
        <p:txBody>
          <a:bodyPr wrap="none"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
        <p:nvSpPr>
          <p:cNvPr id="4" name="Rectangle 6"/>
          <p:cNvSpPr/>
          <p:nvPr/>
        </p:nvSpPr>
        <p:spPr>
          <a:xfrm>
            <a:off x="100080" y="843120"/>
            <a:ext cx="438120" cy="752400"/>
          </a:xfrm>
          <a:prstGeom prst="rect">
            <a:avLst/>
          </a:prstGeom>
          <a:noFill/>
          <a:ln w="0">
            <a:noFill/>
          </a:ln>
        </p:spPr>
        <p:style>
          <a:lnRef idx="0"/>
          <a:fillRef idx="0"/>
          <a:effectRef idx="0"/>
          <a:fontRef idx="minor"/>
        </p:style>
        <p:txBody>
          <a:bodyPr wrap="none"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
        <p:nvSpPr>
          <p:cNvPr id="5" name="Line 7"/>
          <p:cNvSpPr/>
          <p:nvPr/>
        </p:nvSpPr>
        <p:spPr>
          <a:xfrm>
            <a:off x="0" y="6438960"/>
            <a:ext cx="9144000" cy="0"/>
          </a:xfrm>
          <a:prstGeom prst="line">
            <a:avLst/>
          </a:prstGeom>
          <a:ln w="28440">
            <a:solidFill>
              <a:srgbClr val="000000"/>
            </a:solidFill>
            <a:miter/>
          </a:ln>
        </p:spPr>
        <p:style>
          <a:lnRef idx="0"/>
          <a:fillRef idx="0"/>
          <a:effectRef idx="0"/>
          <a:fontRef idx="minor"/>
        </p:style>
        <p:txBody>
          <a:bodyPr lIns="90000" rIns="90000" tIns="-46800" bIns="-46800" anchor="ctr">
            <a:noAutofit/>
          </a:bodyPr>
          <a:p>
            <a:endParaRPr b="0" lang="en-US" sz="1800" spc="-1" strike="noStrike">
              <a:solidFill>
                <a:srgbClr val="000000"/>
              </a:solidFill>
              <a:latin typeface="Arial"/>
            </a:endParaRPr>
          </a:p>
        </p:txBody>
      </p:sp>
      <p:sp>
        <p:nvSpPr>
          <p:cNvPr id="6" name="Line 8"/>
          <p:cNvSpPr/>
          <p:nvPr/>
        </p:nvSpPr>
        <p:spPr>
          <a:xfrm flipV="1">
            <a:off x="8720280" y="6143400"/>
            <a:ext cx="0" cy="290520"/>
          </a:xfrm>
          <a:prstGeom prst="line">
            <a:avLst/>
          </a:prstGeom>
          <a:ln w="28440">
            <a:solidFill>
              <a:srgbClr val="000000"/>
            </a:solidFill>
            <a:miter/>
          </a:ln>
        </p:spPr>
        <p:style>
          <a:lnRef idx="0"/>
          <a:fillRef idx="0"/>
          <a:effectRef idx="0"/>
          <a:fontRef idx="minor"/>
        </p:style>
        <p:txBody>
          <a:bodyPr lIns="90000" rIns="90000" tIns="46800" bIns="46800" anchor="ctr">
            <a:noAutofit/>
          </a:bodyPr>
          <a:p>
            <a:endParaRPr b="0" lang="en-US" sz="1800" spc="-1" strike="noStrike">
              <a:solidFill>
                <a:srgbClr val="000000"/>
              </a:solidFill>
              <a:latin typeface="Arial"/>
            </a:endParaRPr>
          </a:p>
        </p:txBody>
      </p:sp>
      <p:sp>
        <p:nvSpPr>
          <p:cNvPr id="7" name="Freeform 9"/>
          <p:cNvSpPr/>
          <p:nvPr/>
        </p:nvSpPr>
        <p:spPr>
          <a:xfrm>
            <a:off x="-3240" y="0"/>
            <a:ext cx="9147240" cy="6862680"/>
          </a:xfrm>
          <a:custGeom>
            <a:avLst/>
            <a:gdLst/>
            <a:ahLst/>
            <a:rect l="l" t="t" r="r" b="b"/>
            <a:pathLst>
              <a:path w="4778" h="3603">
                <a:moveTo>
                  <a:pt x="0" y="0"/>
                </a:moveTo>
                <a:lnTo>
                  <a:pt x="4778" y="0"/>
                </a:lnTo>
                <a:lnTo>
                  <a:pt x="4778" y="3603"/>
                </a:lnTo>
                <a:lnTo>
                  <a:pt x="0" y="3603"/>
                </a:lnTo>
                <a:lnTo>
                  <a:pt x="0" y="0"/>
                </a:lnTo>
                <a:close/>
                <a:moveTo>
                  <a:pt x="76" y="69"/>
                </a:moveTo>
                <a:lnTo>
                  <a:pt x="4398" y="69"/>
                </a:lnTo>
                <a:lnTo>
                  <a:pt x="4431" y="71"/>
                </a:lnTo>
                <a:lnTo>
                  <a:pt x="4464" y="74"/>
                </a:lnTo>
                <a:lnTo>
                  <a:pt x="4494" y="82"/>
                </a:lnTo>
                <a:lnTo>
                  <a:pt x="4523" y="92"/>
                </a:lnTo>
                <a:lnTo>
                  <a:pt x="4552" y="105"/>
                </a:lnTo>
                <a:lnTo>
                  <a:pt x="4579" y="120"/>
                </a:lnTo>
                <a:lnTo>
                  <a:pt x="4604" y="138"/>
                </a:lnTo>
                <a:lnTo>
                  <a:pt x="4627" y="157"/>
                </a:lnTo>
                <a:lnTo>
                  <a:pt x="4646" y="178"/>
                </a:lnTo>
                <a:lnTo>
                  <a:pt x="4665" y="201"/>
                </a:lnTo>
                <a:lnTo>
                  <a:pt x="4682" y="226"/>
                </a:lnTo>
                <a:lnTo>
                  <a:pt x="4696" y="253"/>
                </a:lnTo>
                <a:lnTo>
                  <a:pt x="4705" y="282"/>
                </a:lnTo>
                <a:lnTo>
                  <a:pt x="4713" y="310"/>
                </a:lnTo>
                <a:lnTo>
                  <a:pt x="4719" y="343"/>
                </a:lnTo>
                <a:lnTo>
                  <a:pt x="4721" y="374"/>
                </a:lnTo>
                <a:lnTo>
                  <a:pt x="4721" y="3542"/>
                </a:lnTo>
                <a:lnTo>
                  <a:pt x="380" y="3542"/>
                </a:lnTo>
                <a:lnTo>
                  <a:pt x="362" y="3542"/>
                </a:lnTo>
                <a:lnTo>
                  <a:pt x="347" y="3540"/>
                </a:lnTo>
                <a:lnTo>
                  <a:pt x="332" y="3538"/>
                </a:lnTo>
                <a:lnTo>
                  <a:pt x="316" y="3534"/>
                </a:lnTo>
                <a:lnTo>
                  <a:pt x="286" y="3525"/>
                </a:lnTo>
                <a:lnTo>
                  <a:pt x="257" y="3513"/>
                </a:lnTo>
                <a:lnTo>
                  <a:pt x="230" y="3498"/>
                </a:lnTo>
                <a:lnTo>
                  <a:pt x="205" y="3481"/>
                </a:lnTo>
                <a:lnTo>
                  <a:pt x="182" y="3459"/>
                </a:lnTo>
                <a:lnTo>
                  <a:pt x="161" y="3436"/>
                </a:lnTo>
                <a:lnTo>
                  <a:pt x="142" y="3412"/>
                </a:lnTo>
                <a:lnTo>
                  <a:pt x="126" y="3385"/>
                </a:lnTo>
                <a:lnTo>
                  <a:pt x="111" y="3356"/>
                </a:lnTo>
                <a:lnTo>
                  <a:pt x="99" y="3327"/>
                </a:lnTo>
                <a:lnTo>
                  <a:pt x="90" y="3296"/>
                </a:lnTo>
                <a:lnTo>
                  <a:pt x="82" y="3264"/>
                </a:lnTo>
                <a:lnTo>
                  <a:pt x="78" y="3231"/>
                </a:lnTo>
                <a:lnTo>
                  <a:pt x="76" y="3199"/>
                </a:lnTo>
                <a:lnTo>
                  <a:pt x="76" y="69"/>
                </a:lnTo>
                <a:close/>
              </a:path>
            </a:pathLst>
          </a:custGeom>
          <a:solidFill>
            <a:srgbClr val="2268be"/>
          </a:solidFill>
          <a:ln w="9360">
            <a:solidFill>
              <a:srgbClr val="000000"/>
            </a:solidFill>
            <a:round/>
          </a:ln>
        </p:spPr>
        <p:style>
          <a:lnRef idx="0"/>
          <a:fillRef idx="0"/>
          <a:effectRef idx="0"/>
          <a:fontRef idx="minor"/>
        </p:style>
        <p:txBody>
          <a:bodyPr lIns="90000" rIns="90000" tIns="46800" bIns="46800" anchor="t">
            <a:noAutofit/>
          </a:bodyPr>
          <a:p>
            <a:endParaRPr b="0" lang="en-US" sz="1800" spc="-1" strike="noStrike">
              <a:solidFill>
                <a:srgbClr val="000000"/>
              </a:solidFill>
              <a:latin typeface="Arial"/>
            </a:endParaRPr>
          </a:p>
        </p:txBody>
      </p:sp>
      <p:sp>
        <p:nvSpPr>
          <p:cNvPr id="8" name="Text Box 10"/>
          <p:cNvSpPr/>
          <p:nvPr/>
        </p:nvSpPr>
        <p:spPr>
          <a:xfrm>
            <a:off x="6647040" y="6145200"/>
            <a:ext cx="183960" cy="30492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
        <p:nvSpPr>
          <p:cNvPr id="9" name="Text Box 11"/>
          <p:cNvSpPr/>
          <p:nvPr/>
        </p:nvSpPr>
        <p:spPr>
          <a:xfrm>
            <a:off x="8288280" y="6148440"/>
            <a:ext cx="812880" cy="307080"/>
          </a:xfrm>
          <a:prstGeom prst="rect">
            <a:avLst/>
          </a:prstGeom>
          <a:noFill/>
          <a:ln w="0">
            <a:noFill/>
          </a:ln>
        </p:spPr>
        <p:style>
          <a:lnRef idx="0"/>
          <a:fillRef idx="0"/>
          <a:effectRef idx="0"/>
          <a:fontRef idx="minor"/>
        </p:style>
        <p:txBody>
          <a:bodyPr lIns="90000" rIns="90000" tIns="46800" bIns="46800" anchor="t">
            <a:spAutoFit/>
          </a:bodyPr>
          <a:p>
            <a:pPr algn="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9DFE34F-6D8F-4A77-9836-ECCA43C9EFF0}" type="slidenum">
              <a:rPr b="1" lang="en-US" sz="1400" spc="-1" strike="noStrike">
                <a:solidFill>
                  <a:srgbClr val="000000"/>
                </a:solidFill>
                <a:latin typeface="Times New Roman"/>
              </a:rPr>
              <a:t>&lt;number&gt;</a:t>
            </a:fld>
            <a:endParaRPr b="0" lang="en-US" sz="1400" spc="-1" strike="noStrike">
              <a:solidFill>
                <a:srgbClr val="000000"/>
              </a:solidFill>
              <a:latin typeface="Arial"/>
            </a:endParaRPr>
          </a:p>
        </p:txBody>
      </p:sp>
      <p:sp>
        <p:nvSpPr>
          <p:cNvPr id="10" name="Text Box 12"/>
          <p:cNvSpPr/>
          <p:nvPr/>
        </p:nvSpPr>
        <p:spPr>
          <a:xfrm>
            <a:off x="7875720" y="6456240"/>
            <a:ext cx="1268280" cy="2764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200" spc="-1" strike="noStrike">
                <a:solidFill>
                  <a:srgbClr val="000000"/>
                </a:solidFill>
                <a:latin typeface="Symbol"/>
                <a:ea typeface="Symbol"/>
              </a:rPr>
              <a:t></a:t>
            </a:r>
            <a:r>
              <a:rPr b="1" lang="en-US" sz="1200" spc="-1" strike="noStrike">
                <a:solidFill>
                  <a:srgbClr val="000000"/>
                </a:solidFill>
                <a:latin typeface="Times New Roman"/>
              </a:rPr>
              <a:t> </a:t>
            </a:r>
            <a:r>
              <a:rPr b="1" lang="en-US" sz="1200" spc="-1" strike="noStrike">
                <a:solidFill>
                  <a:srgbClr val="000000"/>
                </a:solidFill>
                <a:latin typeface="Times New Roman"/>
              </a:rPr>
              <a:t>2004 by SEC </a:t>
            </a:r>
            <a:endParaRPr b="0" lang="en-US"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Rectangle 4"/>
          <p:cNvSpPr/>
          <p:nvPr/>
        </p:nvSpPr>
        <p:spPr>
          <a:xfrm>
            <a:off x="0" y="0"/>
            <a:ext cx="9144000" cy="6858000"/>
          </a:xfrm>
          <a:prstGeom prst="rect">
            <a:avLst/>
          </a:prstGeom>
          <a:noFill/>
          <a:ln w="0">
            <a:solidFill>
              <a:srgbClr val="000000"/>
            </a:solidFill>
          </a:ln>
        </p:spPr>
        <p:style>
          <a:lnRef idx="0"/>
          <a:fillRef idx="0"/>
          <a:effectRef idx="0"/>
          <a:fontRef idx="minor"/>
        </p:style>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
        <p:nvSpPr>
          <p:cNvPr id="48" name="Oval 5"/>
          <p:cNvSpPr/>
          <p:nvPr/>
        </p:nvSpPr>
        <p:spPr>
          <a:xfrm>
            <a:off x="166680" y="843120"/>
            <a:ext cx="752400" cy="752400"/>
          </a:xfrm>
          <a:prstGeom prst="ellipse">
            <a:avLst/>
          </a:prstGeom>
          <a:noFill/>
          <a:ln w="0">
            <a:noFill/>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
        <p:nvSpPr>
          <p:cNvPr id="49" name="Rectangle 6"/>
          <p:cNvSpPr/>
          <p:nvPr/>
        </p:nvSpPr>
        <p:spPr>
          <a:xfrm>
            <a:off x="100080" y="843120"/>
            <a:ext cx="438120" cy="752400"/>
          </a:xfrm>
          <a:prstGeom prst="rect">
            <a:avLst/>
          </a:prstGeom>
          <a:noFill/>
          <a:ln w="0">
            <a:noFill/>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
        <p:nvSpPr>
          <p:cNvPr id="50" name="Freeform 7"/>
          <p:cNvSpPr/>
          <p:nvPr/>
        </p:nvSpPr>
        <p:spPr>
          <a:xfrm>
            <a:off x="0" y="0"/>
            <a:ext cx="9147240" cy="6862680"/>
          </a:xfrm>
          <a:custGeom>
            <a:avLst/>
            <a:gdLst/>
            <a:ahLst/>
            <a:rect l="l" t="t" r="r" b="b"/>
            <a:pathLst>
              <a:path w="4778" h="3603">
                <a:moveTo>
                  <a:pt x="0" y="0"/>
                </a:moveTo>
                <a:lnTo>
                  <a:pt x="4778" y="0"/>
                </a:lnTo>
                <a:lnTo>
                  <a:pt x="4778" y="3603"/>
                </a:lnTo>
                <a:lnTo>
                  <a:pt x="0" y="3603"/>
                </a:lnTo>
                <a:lnTo>
                  <a:pt x="0" y="0"/>
                </a:lnTo>
                <a:close/>
                <a:moveTo>
                  <a:pt x="76" y="69"/>
                </a:moveTo>
                <a:lnTo>
                  <a:pt x="4398" y="69"/>
                </a:lnTo>
                <a:lnTo>
                  <a:pt x="4431" y="71"/>
                </a:lnTo>
                <a:lnTo>
                  <a:pt x="4464" y="74"/>
                </a:lnTo>
                <a:lnTo>
                  <a:pt x="4494" y="82"/>
                </a:lnTo>
                <a:lnTo>
                  <a:pt x="4523" y="92"/>
                </a:lnTo>
                <a:lnTo>
                  <a:pt x="4552" y="105"/>
                </a:lnTo>
                <a:lnTo>
                  <a:pt x="4579" y="120"/>
                </a:lnTo>
                <a:lnTo>
                  <a:pt x="4604" y="138"/>
                </a:lnTo>
                <a:lnTo>
                  <a:pt x="4627" y="157"/>
                </a:lnTo>
                <a:lnTo>
                  <a:pt x="4646" y="178"/>
                </a:lnTo>
                <a:lnTo>
                  <a:pt x="4665" y="201"/>
                </a:lnTo>
                <a:lnTo>
                  <a:pt x="4682" y="226"/>
                </a:lnTo>
                <a:lnTo>
                  <a:pt x="4696" y="253"/>
                </a:lnTo>
                <a:lnTo>
                  <a:pt x="4705" y="282"/>
                </a:lnTo>
                <a:lnTo>
                  <a:pt x="4713" y="310"/>
                </a:lnTo>
                <a:lnTo>
                  <a:pt x="4719" y="343"/>
                </a:lnTo>
                <a:lnTo>
                  <a:pt x="4721" y="374"/>
                </a:lnTo>
                <a:lnTo>
                  <a:pt x="4721" y="3542"/>
                </a:lnTo>
                <a:lnTo>
                  <a:pt x="380" y="3542"/>
                </a:lnTo>
                <a:lnTo>
                  <a:pt x="362" y="3542"/>
                </a:lnTo>
                <a:lnTo>
                  <a:pt x="347" y="3540"/>
                </a:lnTo>
                <a:lnTo>
                  <a:pt x="332" y="3538"/>
                </a:lnTo>
                <a:lnTo>
                  <a:pt x="316" y="3534"/>
                </a:lnTo>
                <a:lnTo>
                  <a:pt x="286" y="3525"/>
                </a:lnTo>
                <a:lnTo>
                  <a:pt x="257" y="3513"/>
                </a:lnTo>
                <a:lnTo>
                  <a:pt x="230" y="3498"/>
                </a:lnTo>
                <a:lnTo>
                  <a:pt x="205" y="3481"/>
                </a:lnTo>
                <a:lnTo>
                  <a:pt x="182" y="3459"/>
                </a:lnTo>
                <a:lnTo>
                  <a:pt x="161" y="3436"/>
                </a:lnTo>
                <a:lnTo>
                  <a:pt x="142" y="3412"/>
                </a:lnTo>
                <a:lnTo>
                  <a:pt x="126" y="3385"/>
                </a:lnTo>
                <a:lnTo>
                  <a:pt x="111" y="3356"/>
                </a:lnTo>
                <a:lnTo>
                  <a:pt x="99" y="3327"/>
                </a:lnTo>
                <a:lnTo>
                  <a:pt x="90" y="3296"/>
                </a:lnTo>
                <a:lnTo>
                  <a:pt x="82" y="3264"/>
                </a:lnTo>
                <a:lnTo>
                  <a:pt x="78" y="3231"/>
                </a:lnTo>
                <a:lnTo>
                  <a:pt x="76" y="3199"/>
                </a:lnTo>
                <a:lnTo>
                  <a:pt x="76" y="69"/>
                </a:lnTo>
                <a:close/>
              </a:path>
            </a:pathLst>
          </a:custGeom>
          <a:solidFill>
            <a:srgbClr val="000000"/>
          </a:solidFill>
          <a:ln w="0">
            <a:noFill/>
          </a:ln>
        </p:spPr>
        <p:style>
          <a:lnRef idx="0"/>
          <a:fillRef idx="0"/>
          <a:effectRef idx="0"/>
          <a:fontRef idx="minor"/>
        </p:style>
        <p:txBody>
          <a:bodyPr lIns="90000" rIns="90000" tIns="46800" bIns="46800" anchor="t">
            <a:noAutofit/>
          </a:bodyPr>
          <a:p>
            <a:endParaRPr b="0" lang="en-US" sz="1800" spc="-1" strike="noStrike">
              <a:solidFill>
                <a:srgbClr val="000000"/>
              </a:solidFill>
              <a:latin typeface="Arial"/>
            </a:endParaRPr>
          </a:p>
        </p:txBody>
      </p:sp>
      <p:sp>
        <p:nvSpPr>
          <p:cNvPr id="51" name="Text Box 8"/>
          <p:cNvSpPr/>
          <p:nvPr/>
        </p:nvSpPr>
        <p:spPr>
          <a:xfrm>
            <a:off x="6647040" y="6145200"/>
            <a:ext cx="183960" cy="30492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
        <p:nvSpPr>
          <p:cNvPr id="52" name="Text Box 9"/>
          <p:cNvSpPr/>
          <p:nvPr/>
        </p:nvSpPr>
        <p:spPr>
          <a:xfrm>
            <a:off x="7667640" y="6407280"/>
            <a:ext cx="1179000" cy="2764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200" spc="-1" strike="noStrike">
                <a:solidFill>
                  <a:srgbClr val="000000"/>
                </a:solidFill>
                <a:latin typeface="Symbol"/>
                <a:ea typeface="Symbol"/>
              </a:rPr>
              <a:t></a:t>
            </a:r>
            <a:r>
              <a:rPr b="1" lang="en-US" sz="1200" spc="-1" strike="noStrike">
                <a:solidFill>
                  <a:srgbClr val="000000"/>
                </a:solidFill>
                <a:latin typeface="Times New Roman"/>
              </a:rPr>
              <a:t> </a:t>
            </a:r>
            <a:r>
              <a:rPr b="1" lang="en-US" sz="1200" spc="-1" strike="noStrike">
                <a:solidFill>
                  <a:srgbClr val="000000"/>
                </a:solidFill>
                <a:latin typeface="Times New Roman"/>
              </a:rPr>
              <a:t>2004 by SEC</a:t>
            </a:r>
            <a:endParaRPr b="0" lang="en-US" sz="1200" spc="-1" strike="noStrike">
              <a:solidFill>
                <a:srgbClr val="000000"/>
              </a:solidFill>
              <a:latin typeface="Arial"/>
            </a:endParaRPr>
          </a:p>
        </p:txBody>
      </p:sp>
      <p:sp>
        <p:nvSpPr>
          <p:cNvPr id="53" name="PlaceHolder 1"/>
          <p:cNvSpPr>
            <a:spLocks noGrp="1"/>
          </p:cNvSpPr>
          <p:nvPr>
            <p:ph type="title"/>
          </p:nvPr>
        </p:nvSpPr>
        <p:spPr>
          <a:xfrm>
            <a:off x="633240" y="608040"/>
            <a:ext cx="8066160" cy="722160"/>
          </a:xfrm>
          <a:prstGeom prst="rect">
            <a:avLst/>
          </a:prstGeom>
          <a:noFill/>
          <a:ln w="0">
            <a:noFill/>
          </a:ln>
        </p:spPr>
        <p:txBody>
          <a:bodyPr lIns="90000" rIns="90000" tIns="46800" bIns="46800"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rPr>
              <a:t>Click to edit the title text format</a:t>
            </a:r>
            <a:endParaRPr b="1" lang="en-US" sz="3600" spc="-1" strike="noStrike">
              <a:solidFill>
                <a:srgbClr val="fc8f0c"/>
              </a:solidFill>
              <a:latin typeface="Times New Roman"/>
            </a:endParaRPr>
          </a:p>
        </p:txBody>
      </p:sp>
      <p:sp>
        <p:nvSpPr>
          <p:cNvPr id="54" name="PlaceHolder 2"/>
          <p:cNvSpPr>
            <a:spLocks noGrp="1"/>
          </p:cNvSpPr>
          <p:nvPr>
            <p:ph type="body"/>
          </p:nvPr>
        </p:nvSpPr>
        <p:spPr>
          <a:xfrm>
            <a:off x="585360" y="1504440"/>
            <a:ext cx="8101080" cy="4645080"/>
          </a:xfrm>
          <a:prstGeom prst="rect">
            <a:avLst/>
          </a:prstGeom>
          <a:noFill/>
          <a:ln w="0">
            <a:noFill/>
          </a:ln>
        </p:spPr>
        <p:txBody>
          <a:bodyPr lIns="90000" rIns="90000" tIns="46800" bIns="46800" anchor="t">
            <a:normAutofit/>
          </a:bodyPr>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Click to edit the outline text format</a:t>
            </a:r>
            <a:endParaRPr b="0" lang="en-US" sz="2400" spc="-1" strike="noStrike">
              <a:solidFill>
                <a:srgbClr val="000000"/>
              </a:solidFill>
              <a:latin typeface="Times New Roman"/>
            </a:endParaRPr>
          </a:p>
          <a:p>
            <a:pPr lvl="1" marL="628560" indent="-228600">
              <a:lnSpc>
                <a:spcPct val="90000"/>
              </a:lnSpc>
              <a:spcBef>
                <a:spcPts val="134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Second Outline Level</a:t>
            </a:r>
            <a:endParaRPr b="0" lang="en-US" sz="2400" spc="-1" strike="noStrike">
              <a:solidFill>
                <a:srgbClr val="000000"/>
              </a:solidFill>
              <a:latin typeface="Times New Roman"/>
            </a:endParaRPr>
          </a:p>
          <a:p>
            <a:pPr lvl="2" marL="1085760" indent="-28548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Third Outline Level</a:t>
            </a:r>
            <a:endParaRPr b="0" lang="en-US" sz="2400" spc="-1" strike="noStrike">
              <a:solidFill>
                <a:srgbClr val="000000"/>
              </a:solidFill>
              <a:latin typeface="Times New Roman"/>
            </a:endParaRPr>
          </a:p>
          <a:p>
            <a:pPr lvl="3" marL="1428840" indent="-228600">
              <a:lnSpc>
                <a:spcPct val="90000"/>
              </a:lnSpc>
              <a:spcBef>
                <a:spcPts val="134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Fourth Outline Level</a:t>
            </a:r>
            <a:endParaRPr b="0" lang="en-US" sz="2400" spc="-1" strike="noStrike">
              <a:solidFill>
                <a:srgbClr val="000000"/>
              </a:solidFill>
              <a:latin typeface="Times New Roman"/>
            </a:endParaRPr>
          </a:p>
          <a:p>
            <a:pPr lvl="4" marL="18860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Fifth Outline Level</a:t>
            </a:r>
            <a:endParaRPr b="0" lang="en-US" sz="2400" spc="-1" strike="noStrike">
              <a:solidFill>
                <a:srgbClr val="000000"/>
              </a:solidFill>
              <a:latin typeface="Times New Roman"/>
            </a:endParaRPr>
          </a:p>
          <a:p>
            <a:pPr lvl="5" marL="1886040" indent="-285840">
              <a:lnSpc>
                <a:spcPct val="90000"/>
              </a:lnSpc>
              <a:spcBef>
                <a:spcPts val="1349"/>
              </a:spcBef>
              <a:buClr>
                <a:srgbClr val="000000"/>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Sixth Outline Level</a:t>
            </a:r>
            <a:endParaRPr b="0" lang="en-US" sz="2400" spc="-1" strike="noStrike">
              <a:solidFill>
                <a:srgbClr val="000000"/>
              </a:solidFill>
              <a:latin typeface="Times New Roman"/>
            </a:endParaRPr>
          </a:p>
          <a:p>
            <a:pPr lvl="6" marL="1886040" indent="-285840">
              <a:lnSpc>
                <a:spcPct val="90000"/>
              </a:lnSpc>
              <a:spcBef>
                <a:spcPts val="1349"/>
              </a:spcBef>
              <a:buClr>
                <a:srgbClr val="000000"/>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Seventh Outline Level</a:t>
            </a:r>
            <a:endParaRPr b="0" lang="en-US" sz="2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wmf"/><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4.wmf"/><Relationship Id="rId3"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10.png"/><Relationship Id="rId3"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8.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slideLayout" Target="../slideLayouts/slideLayout1.xml"/>
</Relationships>
</file>

<file path=ppt/slides/_rels/slide69.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1.xml.rels><?xml version="1.0" encoding="UTF-8"?>
<Relationships xmlns="http://schemas.openxmlformats.org/package/2006/relationships"><Relationship Id="rId1" Type="http://schemas.openxmlformats.org/officeDocument/2006/relationships/image" Target="../media/image14.wmf"/><Relationship Id="rId2" Type="http://schemas.openxmlformats.org/officeDocument/2006/relationships/slideLayout" Target="../slideLayouts/slideLayout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3.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slideLayout" Target="../slideLayouts/slideLayout1.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5.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16.png"/><Relationship Id="rId3" Type="http://schemas.openxmlformats.org/officeDocument/2006/relationships/slideLayout" Target="../slideLayouts/slideLayout1.xml"/>
</Relationships>
</file>

<file path=ppt/slides/_rels/slide76.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17.png"/><Relationship Id="rId3" Type="http://schemas.openxmlformats.org/officeDocument/2006/relationships/slideLayout" Target="../slideLayouts/slideLayout1.xml"/><Relationship Id="rId4"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8.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slideLayout" Target="../slideLayouts/slideLayout1.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4.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19.wmf"/><Relationship Id="rId3" Type="http://schemas.openxmlformats.org/officeDocument/2006/relationships/slideLayout" Target="../slideLayouts/slideLayout1.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8.xml.rels><?xml version="1.0" encoding="UTF-8"?>
<Relationships xmlns="http://schemas.openxmlformats.org/package/2006/relationships"><Relationship Id="rId1" Type="http://schemas.openxmlformats.org/officeDocument/2006/relationships/image" Target="../media/image20.wmf"/><Relationship Id="rId2" Type="http://schemas.openxmlformats.org/officeDocument/2006/relationships/slideLayout" Target="../slideLayouts/slideLayout1.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0.xml.rels><?xml version="1.0" encoding="UTF-8"?>
<Relationships xmlns="http://schemas.openxmlformats.org/package/2006/relationships"><Relationship Id="rId1" Type="http://schemas.openxmlformats.org/officeDocument/2006/relationships/image" Target="../media/image21.wmf"/><Relationship Id="rId2" Type="http://schemas.openxmlformats.org/officeDocument/2006/relationships/slideLayout" Target="../slideLayouts/slideLayout1.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subTitle"/>
          </p:nvPr>
        </p:nvSpPr>
        <p:spPr>
          <a:xfrm>
            <a:off x="1500120" y="2642760"/>
            <a:ext cx="6400800" cy="420840"/>
          </a:xfrm>
          <a:prstGeom prst="rect">
            <a:avLst/>
          </a:prstGeom>
          <a:noFill/>
          <a:ln w="0">
            <a:noFill/>
          </a:ln>
        </p:spPr>
        <p:txBody>
          <a:bodyPr anchor="t">
            <a:noAutofit/>
          </a:bodyPr>
          <a:p>
            <a:pPr algn="ctr">
              <a:lnSpc>
                <a:spcPct val="90000"/>
              </a:lnSpc>
              <a:spcBef>
                <a:spcPts val="27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800" spc="-1" strike="noStrike">
                <a:solidFill>
                  <a:srgbClr val="c00000"/>
                </a:solidFill>
                <a:latin typeface="Times New Roman"/>
                <a:ea typeface="新細明體"/>
              </a:rPr>
              <a:t>Software Maintenance</a:t>
            </a:r>
            <a:endParaRPr b="0" lang="en-US" sz="4800" spc="-1" strike="noStrike">
              <a:solidFill>
                <a:srgbClr val="000000"/>
              </a:solidFill>
              <a:latin typeface="Times New Roman"/>
            </a:endParaRPr>
          </a:p>
        </p:txBody>
      </p:sp>
      <p:sp>
        <p:nvSpPr>
          <p:cNvPr id="99" name="Rectangle 5"/>
          <p:cNvSpPr/>
          <p:nvPr/>
        </p:nvSpPr>
        <p:spPr>
          <a:xfrm>
            <a:off x="7643880" y="6429240"/>
            <a:ext cx="1214280" cy="21456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Software Maintenance</a:t>
            </a:r>
            <a:endParaRPr b="1" lang="en-US" sz="3600" spc="-1" strike="noStrike">
              <a:solidFill>
                <a:srgbClr val="fc8f0c"/>
              </a:solidFill>
              <a:latin typeface="Times New Roman"/>
            </a:endParaRPr>
          </a:p>
        </p:txBody>
      </p:sp>
      <p:sp>
        <p:nvSpPr>
          <p:cNvPr id="124" name="PlaceHolder 2"/>
          <p:cNvSpPr>
            <a:spLocks noGrp="1"/>
          </p:cNvSpPr>
          <p:nvPr>
            <p:ph/>
          </p:nvPr>
        </p:nvSpPr>
        <p:spPr>
          <a:xfrm>
            <a:off x="585360" y="1962000"/>
            <a:ext cx="8101080" cy="2973600"/>
          </a:xfrm>
          <a:prstGeom prst="rect">
            <a:avLst/>
          </a:prstGeom>
          <a:noFill/>
          <a:ln w="0">
            <a:noFill/>
          </a:ln>
        </p:spPr>
        <p:txBody>
          <a:bodyPr anchor="t">
            <a:normAutofit/>
          </a:bodyPr>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Software maintenance is the general process of changing a system after it has been diverted. </a:t>
            </a:r>
            <a:endParaRPr b="0" lang="en-US" sz="24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The change may be simple changes to correct coding errors, more extensive changes to correct design errors or significant enhancement to correct specification error or accommodate  new requirements.</a:t>
            </a:r>
            <a:endParaRPr b="0" lang="en-US" sz="2400" spc="-1" strike="noStrike">
              <a:solidFill>
                <a:srgbClr val="000000"/>
              </a:solidFill>
              <a:latin typeface="Times New Roman"/>
            </a:endParaRPr>
          </a:p>
        </p:txBody>
      </p:sp>
      <p:sp>
        <p:nvSpPr>
          <p:cNvPr id="125"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600" spc="-1" strike="noStrike">
                <a:solidFill>
                  <a:srgbClr val="fc8f0c"/>
                </a:solidFill>
                <a:latin typeface="Times New Roman"/>
              </a:rPr>
              <a:t>Maintainability</a:t>
            </a:r>
            <a:endParaRPr b="1" lang="en-US" sz="3600" spc="-1" strike="noStrike">
              <a:solidFill>
                <a:srgbClr val="fc8f0c"/>
              </a:solidFill>
              <a:latin typeface="Times New Roman"/>
            </a:endParaRPr>
          </a:p>
        </p:txBody>
      </p:sp>
      <p:sp>
        <p:nvSpPr>
          <p:cNvPr id="127" name=""/>
          <p:cNvSpPr txBox="1"/>
          <p:nvPr/>
        </p:nvSpPr>
        <p:spPr>
          <a:xfrm>
            <a:off x="585360" y="1504440"/>
            <a:ext cx="8101080" cy="4645080"/>
          </a:xfrm>
          <a:prstGeom prst="rect">
            <a:avLst/>
          </a:prstGeom>
          <a:noFill/>
          <a:ln w="0">
            <a:noFill/>
          </a:ln>
        </p:spPr>
        <p:txBody>
          <a:bodyPr anchor="t">
            <a:normAutofit/>
          </a:bodyPr>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000000"/>
                </a:solidFill>
                <a:latin typeface="Times New Roman"/>
              </a:rPr>
              <a:t>If a program is to be defensive against attacks then it has to be maintained and up to date.  </a:t>
            </a:r>
            <a:endParaRPr b="0" lang="en-US" sz="24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000000"/>
                </a:solidFill>
                <a:latin typeface="Times New Roman"/>
              </a:rPr>
              <a:t>API and code changes, which means that programs will need to adapt to complement new requirements.</a:t>
            </a:r>
            <a:endParaRPr b="0" lang="en-US" sz="24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000000"/>
                </a:solidFill>
                <a:latin typeface="Times New Roman"/>
              </a:rPr>
              <a:t>Comments and indentation are two methods to provide information for future users or programmers that may be required to maintain the code.</a:t>
            </a:r>
            <a:endParaRPr b="0" lang="en-US" sz="24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Maintenance Characteristics</a:t>
            </a:r>
            <a:endParaRPr b="1" lang="en-US" sz="3600" spc="-1" strike="noStrike">
              <a:solidFill>
                <a:srgbClr val="fc8f0c"/>
              </a:solidFill>
              <a:latin typeface="Times New Roman"/>
            </a:endParaRPr>
          </a:p>
        </p:txBody>
      </p:sp>
      <p:sp>
        <p:nvSpPr>
          <p:cNvPr id="129" name="PlaceHolder 2"/>
          <p:cNvSpPr>
            <a:spLocks noGrp="1"/>
          </p:cNvSpPr>
          <p:nvPr>
            <p:ph/>
          </p:nvPr>
        </p:nvSpPr>
        <p:spPr>
          <a:xfrm>
            <a:off x="585360" y="1961640"/>
            <a:ext cx="8101080" cy="4232520"/>
          </a:xfrm>
          <a:prstGeom prst="rect">
            <a:avLst/>
          </a:prstGeom>
          <a:noFill/>
          <a:ln w="0">
            <a:noFill/>
          </a:ln>
        </p:spPr>
        <p:txBody>
          <a:bodyPr anchor="t">
            <a:normAutofit/>
          </a:bodyPr>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We need to look at maintenance from three different viewpoints: [PRE2004]</a:t>
            </a:r>
            <a:endParaRPr b="0" lang="en-US" sz="24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the activities required to accomplish the maintenance phase and the impact of a software engineering approach (or lack thereof) on the usefulness of such activities</a:t>
            </a:r>
            <a:endParaRPr b="0" lang="en-US" sz="20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the costs associated with the maintenance phase</a:t>
            </a:r>
            <a:endParaRPr b="0" lang="en-US" sz="20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the problems that are frequently encountered when software maintenance is undertaken</a:t>
            </a:r>
            <a:endParaRPr b="0" lang="en-US" sz="2000" spc="-1" strike="noStrike">
              <a:solidFill>
                <a:srgbClr val="000000"/>
              </a:solidFill>
              <a:latin typeface="Times New Roman"/>
            </a:endParaRPr>
          </a:p>
          <a:p>
            <a:pPr marL="285840"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30"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p:nvPr>
        </p:nvSpPr>
        <p:spPr>
          <a:xfrm>
            <a:off x="585360" y="1504440"/>
            <a:ext cx="8101080" cy="4645080"/>
          </a:xfrm>
          <a:prstGeom prst="rect">
            <a:avLst/>
          </a:prstGeom>
          <a:noFill/>
          <a:ln w="0">
            <a:noFill/>
          </a:ln>
        </p:spPr>
        <p:txBody>
          <a:bodyPr lIns="90720" rIns="90720" tIns="44640" bIns="44640"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Maintenance to repair software faults</a:t>
            </a:r>
            <a:endParaRPr b="0" lang="en-US" sz="24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Changing a system to correct deficiencies in the way meets </a:t>
            </a:r>
            <a:br>
              <a:rPr sz="2000"/>
            </a:br>
            <a:r>
              <a:rPr b="0" lang="en-GB" sz="2000" spc="-1" strike="noStrike">
                <a:solidFill>
                  <a:srgbClr val="000000"/>
                </a:solidFill>
                <a:latin typeface="Times New Roman"/>
              </a:rPr>
              <a:t>its requirements</a:t>
            </a:r>
            <a:endParaRPr b="0" lang="en-US" sz="20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Maintenance to adapt software to a different operating environment</a:t>
            </a:r>
            <a:endParaRPr b="0" lang="en-US" sz="24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Changing a system so that it operates in a different environment (computer, OS, etc.) from its initial implementation</a:t>
            </a:r>
            <a:endParaRPr b="0" lang="en-US" sz="20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Maintenance to add to or modify the system’s functionality</a:t>
            </a:r>
            <a:endParaRPr b="0" lang="en-US" sz="24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Modifying the system to satisfy new requirements</a:t>
            </a:r>
            <a:endParaRPr b="0" lang="en-US" sz="2000" spc="-1" strike="noStrike">
              <a:solidFill>
                <a:srgbClr val="000000"/>
              </a:solidFill>
              <a:latin typeface="Times New Roman"/>
            </a:endParaRPr>
          </a:p>
        </p:txBody>
      </p:sp>
      <p:sp>
        <p:nvSpPr>
          <p:cNvPr id="132" name="PlaceHolder 2"/>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rPr>
              <a:t>Types of </a:t>
            </a:r>
            <a:r>
              <a:rPr b="1" lang="en-GB" sz="3600" spc="-1" strike="noStrike">
                <a:solidFill>
                  <a:srgbClr val="fc8f0c"/>
                </a:solidFill>
                <a:latin typeface="Times New Roman"/>
                <a:ea typeface="新細明體"/>
              </a:rPr>
              <a:t>M</a:t>
            </a:r>
            <a:r>
              <a:rPr b="1" lang="en-GB" sz="3600" spc="-1" strike="noStrike">
                <a:solidFill>
                  <a:srgbClr val="fc8f0c"/>
                </a:solidFill>
                <a:latin typeface="Times New Roman"/>
              </a:rPr>
              <a:t>aintenance</a:t>
            </a:r>
            <a:endParaRPr b="1" lang="en-US" sz="3600" spc="-1" strike="noStrike">
              <a:solidFill>
                <a:srgbClr val="fc8f0c"/>
              </a:solidFill>
              <a:latin typeface="Times New Roman"/>
            </a:endParaRPr>
          </a:p>
        </p:txBody>
      </p:sp>
      <p:sp>
        <p:nvSpPr>
          <p:cNvPr id="133"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600" spc="-1" strike="noStrike">
                <a:solidFill>
                  <a:srgbClr val="fc8f0c"/>
                </a:solidFill>
                <a:latin typeface="Times New Roman"/>
              </a:rPr>
              <a:t>Indentation</a:t>
            </a:r>
            <a:endParaRPr b="1" lang="en-US" sz="3600" spc="-1" strike="noStrike">
              <a:solidFill>
                <a:srgbClr val="fc8f0c"/>
              </a:solidFill>
              <a:latin typeface="Times New Roman"/>
            </a:endParaRPr>
          </a:p>
        </p:txBody>
      </p:sp>
      <p:sp>
        <p:nvSpPr>
          <p:cNvPr id="135" name=""/>
          <p:cNvSpPr txBox="1"/>
          <p:nvPr/>
        </p:nvSpPr>
        <p:spPr>
          <a:xfrm>
            <a:off x="585360" y="1504440"/>
            <a:ext cx="8101080" cy="4645080"/>
          </a:xfrm>
          <a:prstGeom prst="rect">
            <a:avLst/>
          </a:prstGeom>
          <a:noFill/>
          <a:ln w="0">
            <a:noFill/>
          </a:ln>
        </p:spPr>
        <p:txBody>
          <a:bodyPr anchor="t">
            <a:normAutofit/>
          </a:bodyPr>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000000"/>
                </a:solidFill>
                <a:latin typeface="Times New Roman"/>
              </a:rPr>
              <a:t>Code is indented for a number of reasons.</a:t>
            </a:r>
            <a:endParaRPr b="0" lang="en-US" sz="2400" spc="-1" strike="noStrike">
              <a:solidFill>
                <a:srgbClr val="000000"/>
              </a:solidFill>
              <a:latin typeface="Times New Roman"/>
            </a:endParaRPr>
          </a:p>
          <a:p>
            <a:pPr lvl="1" marL="914400" indent="-514440">
              <a:lnSpc>
                <a:spcPct val="90000"/>
              </a:lnSpc>
              <a:spcBef>
                <a:spcPts val="1125"/>
              </a:spcBef>
              <a:buClr>
                <a:srgbClr val="000000"/>
              </a:buClr>
              <a:buFont typeface="Times New Roman"/>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0" lang="en-GB" sz="2000" spc="-1" strike="noStrike">
                <a:solidFill>
                  <a:srgbClr val="000000"/>
                </a:solidFill>
                <a:latin typeface="Times New Roman"/>
              </a:rPr>
              <a:t>To group together a function</a:t>
            </a:r>
            <a:endParaRPr b="0" lang="en-US" sz="2000" spc="-1" strike="noStrike">
              <a:solidFill>
                <a:srgbClr val="000000"/>
              </a:solidFill>
              <a:latin typeface="Times New Roman"/>
            </a:endParaRPr>
          </a:p>
          <a:p>
            <a:pPr lvl="1" marL="914400" indent="-514440">
              <a:lnSpc>
                <a:spcPct val="90000"/>
              </a:lnSpc>
              <a:spcBef>
                <a:spcPts val="1125"/>
              </a:spcBef>
              <a:buClr>
                <a:srgbClr val="000000"/>
              </a:buClr>
              <a:buFont typeface="Times New Roman"/>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0" lang="en-GB" sz="2000" spc="-1" strike="noStrike">
                <a:solidFill>
                  <a:srgbClr val="000000"/>
                </a:solidFill>
                <a:latin typeface="Times New Roman"/>
              </a:rPr>
              <a:t>The code does not use a { syntax and indentation is used instead</a:t>
            </a:r>
            <a:endParaRPr b="0" lang="en-US" sz="2000" spc="-1" strike="noStrike">
              <a:solidFill>
                <a:srgbClr val="000000"/>
              </a:solidFill>
              <a:latin typeface="Times New Roman"/>
            </a:endParaRPr>
          </a:p>
          <a:p>
            <a:pPr lvl="1" marL="914400" indent="-514440">
              <a:lnSpc>
                <a:spcPct val="90000"/>
              </a:lnSpc>
              <a:spcBef>
                <a:spcPts val="1125"/>
              </a:spcBef>
              <a:buClr>
                <a:srgbClr val="000000"/>
              </a:buClr>
              <a:buFont typeface="Times New Roman"/>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0" lang="en-GB" sz="2000" spc="-1" strike="noStrike">
                <a:solidFill>
                  <a:srgbClr val="000000"/>
                </a:solidFill>
                <a:latin typeface="Times New Roman"/>
              </a:rPr>
              <a:t>If altering a function in the future it can be easily found. </a:t>
            </a:r>
            <a:endParaRPr b="0" lang="en-US" sz="2000" spc="-1" strike="noStrike">
              <a:solidFill>
                <a:srgbClr val="000000"/>
              </a:solidFill>
              <a:latin typeface="Times New Roman"/>
            </a:endParaRPr>
          </a:p>
          <a:p>
            <a:pPr marL="285840" indent="-285840">
              <a:lnSpc>
                <a:spcPct val="90000"/>
              </a:lnSpc>
              <a:spcBef>
                <a:spcPts val="1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600" spc="-1" strike="noStrike">
                <a:solidFill>
                  <a:srgbClr val="fc8f0c"/>
                </a:solidFill>
                <a:latin typeface="Times New Roman"/>
              </a:rPr>
              <a:t>Comments</a:t>
            </a:r>
            <a:endParaRPr b="1" lang="en-US" sz="3600" spc="-1" strike="noStrike">
              <a:solidFill>
                <a:srgbClr val="fc8f0c"/>
              </a:solidFill>
              <a:latin typeface="Times New Roman"/>
            </a:endParaRPr>
          </a:p>
        </p:txBody>
      </p:sp>
      <p:sp>
        <p:nvSpPr>
          <p:cNvPr id="137" name=""/>
          <p:cNvSpPr txBox="1"/>
          <p:nvPr/>
        </p:nvSpPr>
        <p:spPr>
          <a:xfrm>
            <a:off x="585360" y="1504440"/>
            <a:ext cx="8101080" cy="4645080"/>
          </a:xfrm>
          <a:prstGeom prst="rect">
            <a:avLst/>
          </a:prstGeom>
          <a:noFill/>
          <a:ln w="0">
            <a:noFill/>
          </a:ln>
        </p:spPr>
        <p:txBody>
          <a:bodyPr anchor="t">
            <a:normAutofit/>
          </a:bodyPr>
          <a:p>
            <a:pPr>
              <a:lnSpc>
                <a:spcPct val="90000"/>
              </a:lnSpc>
              <a:spcBef>
                <a:spcPts val="1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000000"/>
                </a:solidFill>
                <a:latin typeface="Times New Roman"/>
              </a:rPr>
              <a:t>Comments in programs serve a number of purposes</a:t>
            </a:r>
            <a:endParaRPr b="0" lang="en-US" sz="2400" spc="-1" strike="noStrike">
              <a:solidFill>
                <a:srgbClr val="000000"/>
              </a:solidFill>
              <a:latin typeface="Times New Roman"/>
            </a:endParaRPr>
          </a:p>
          <a:p>
            <a:pPr lvl="1" marL="914400" indent="-514440">
              <a:lnSpc>
                <a:spcPct val="90000"/>
              </a:lnSpc>
              <a:spcBef>
                <a:spcPts val="1463"/>
              </a:spcBef>
              <a:buClr>
                <a:srgbClr val="000000"/>
              </a:buClr>
              <a:buFont typeface="Times New Roman"/>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0" lang="en-GB" sz="2600" spc="-1" strike="noStrike">
                <a:solidFill>
                  <a:srgbClr val="000000"/>
                </a:solidFill>
                <a:latin typeface="Times New Roman"/>
              </a:rPr>
              <a:t>To inform the reader of a bug or issues</a:t>
            </a:r>
            <a:endParaRPr b="0" lang="en-US" sz="2600" spc="-1" strike="noStrike">
              <a:solidFill>
                <a:srgbClr val="000000"/>
              </a:solidFill>
              <a:latin typeface="Times New Roman"/>
            </a:endParaRPr>
          </a:p>
          <a:p>
            <a:pPr lvl="1" marL="914400" indent="-514440">
              <a:lnSpc>
                <a:spcPct val="90000"/>
              </a:lnSpc>
              <a:spcBef>
                <a:spcPts val="1463"/>
              </a:spcBef>
              <a:buClr>
                <a:srgbClr val="000000"/>
              </a:buClr>
              <a:buFont typeface="Times New Roman"/>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0" lang="en-GB" sz="2600" spc="-1" strike="noStrike">
                <a:solidFill>
                  <a:srgbClr val="000000"/>
                </a:solidFill>
                <a:latin typeface="Times New Roman"/>
              </a:rPr>
              <a:t>To explain the code and its function in more detail</a:t>
            </a:r>
            <a:endParaRPr b="0" lang="en-US" sz="2600" spc="-1" strike="noStrike">
              <a:solidFill>
                <a:srgbClr val="000000"/>
              </a:solidFill>
              <a:latin typeface="Times New Roman"/>
            </a:endParaRPr>
          </a:p>
          <a:p>
            <a:pPr lvl="1" marL="914400" indent="-514440">
              <a:lnSpc>
                <a:spcPct val="90000"/>
              </a:lnSpc>
              <a:spcBef>
                <a:spcPts val="1463"/>
              </a:spcBef>
              <a:buClr>
                <a:srgbClr val="000000"/>
              </a:buClr>
              <a:buFont typeface="Times New Roman"/>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0" lang="en-GB" sz="2600" spc="-1" strike="noStrike">
                <a:solidFill>
                  <a:srgbClr val="000000"/>
                </a:solidFill>
                <a:latin typeface="Times New Roman"/>
              </a:rPr>
              <a:t>To stop a line of section of code from executing</a:t>
            </a:r>
            <a:endParaRPr b="0" lang="en-US" sz="2600" spc="-1" strike="noStrike">
              <a:solidFill>
                <a:srgbClr val="000000"/>
              </a:solidFill>
              <a:latin typeface="Times New Roman"/>
            </a:endParaRPr>
          </a:p>
          <a:p>
            <a:pPr>
              <a:lnSpc>
                <a:spcPct val="90000"/>
              </a:lnSpc>
              <a:spcBef>
                <a:spcPts val="1463"/>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 Box 2"/>
          <p:cNvSpPr/>
          <p:nvPr/>
        </p:nvSpPr>
        <p:spPr>
          <a:xfrm>
            <a:off x="647640" y="5803920"/>
            <a:ext cx="5610240" cy="39888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000000"/>
                </a:solidFill>
                <a:latin typeface="Arial"/>
                <a:ea typeface="新細明體"/>
              </a:rPr>
              <a:t>Maintenance effort distribution </a:t>
            </a:r>
            <a:r>
              <a:rPr b="1" lang="en-US" sz="2000" spc="-1" strike="noStrike">
                <a:solidFill>
                  <a:srgbClr val="000000"/>
                </a:solidFill>
                <a:latin typeface="Times New Roman"/>
                <a:ea typeface="新細明體"/>
              </a:rPr>
              <a:t>.[SOM2004]</a:t>
            </a:r>
            <a:endParaRPr b="0" lang="en-US" sz="2000" spc="-1" strike="noStrike">
              <a:solidFill>
                <a:srgbClr val="000000"/>
              </a:solidFill>
              <a:latin typeface="Arial"/>
            </a:endParaRPr>
          </a:p>
        </p:txBody>
      </p:sp>
      <p:graphicFrame>
        <p:nvGraphicFramePr>
          <p:cNvPr id="139" name="Object 3"/>
          <p:cNvGraphicFramePr/>
          <p:nvPr/>
        </p:nvGraphicFramePr>
        <p:xfrm>
          <a:off x="1149480" y="914400"/>
          <a:ext cx="6427800" cy="4861080"/>
        </p:xfrm>
        <a:graphic>
          <a:graphicData uri="http://schemas.openxmlformats.org/presentationml/2006/ole">
            <p:oleObj r:id="rId1" spid="">
              <p:embed/>
              <p:pic>
                <p:nvPicPr>
                  <p:cNvPr id="140" name="Object 3" descr=""/>
                  <p:cNvPicPr/>
                  <p:nvPr/>
                </p:nvPicPr>
                <p:blipFill>
                  <a:blip r:embed="rId2"/>
                  <a:stretch/>
                </p:blipFill>
                <p:spPr>
                  <a:xfrm>
                    <a:off x="1149480" y="914400"/>
                    <a:ext cx="6427800" cy="4861080"/>
                  </a:xfrm>
                  <a:prstGeom prst="rect">
                    <a:avLst/>
                  </a:prstGeom>
                  <a:ln w="0">
                    <a:noFill/>
                  </a:ln>
                </p:spPr>
              </p:pic>
            </p:oleObj>
          </a:graphicData>
        </a:graphic>
      </p:graphicFrame>
      <p:sp>
        <p:nvSpPr>
          <p:cNvPr id="141"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timing>
    <p:tnLst>
      <p:par>
        <p:cTn id="13" dur="indefinite" restart="never" nodeType="tmRoot">
          <p:childTnLst>
            <p:seq>
              <p:cTn id="14" dur="indefinite" nodeType="mainSeq">
                <p:childTnLst>
                  <p:par>
                    <p:cTn id="15" nodeType="clickEffect" fill="hold">
                      <p:stCondLst>
                        <p:cond delay="indefinite"/>
                      </p:stCondLst>
                      <p:childTnLst>
                        <p:par>
                          <p:cTn id="16" nodeType="withEffect" fill="hold">
                            <p:stCondLst>
                              <p:cond delay="0"/>
                            </p:stCondLst>
                            <p:childTnLst>
                              <p:par>
                                <p:cTn id="17" nodeType="clickEffect" fill="hold" presetClass="entr" presetID="1">
                                  <p:stCondLst>
                                    <p:cond delay="0"/>
                                  </p:stCondLst>
                                  <p:childTnLst>
                                    <p:set>
                                      <p:cBhvr>
                                        <p:cTn id="18" dur="1" fill="hold">
                                          <p:stCondLst>
                                            <p:cond delay="0"/>
                                          </p:stCondLst>
                                        </p:cTn>
                                        <p:tgtEl>
                                          <p:spTgt spid="138"/>
                                        </p:tgtEl>
                                        <p:attrNameLst>
                                          <p:attrName>style.visibility</p:attrName>
                                        </p:attrNameLst>
                                      </p:cBhvr>
                                      <p:to>
                                        <p:strVal val="visible"/>
                                      </p:to>
                                    </p:set>
                                  </p:childTnLst>
                                </p:cTn>
                              </p:par>
                            </p:childTnLst>
                          </p:cTn>
                        </p:par>
                      </p:childTnLst>
                    </p:cTn>
                  </p:par>
                  <p:par>
                    <p:cTn id="19" nodeType="clickEffect" fill="hold">
                      <p:stCondLst>
                        <p:cond delay="indefinite"/>
                      </p:stCondLst>
                      <p:childTnLst>
                        <p:par>
                          <p:cTn id="20" nodeType="withEffect" fill="hold">
                            <p:stCondLst>
                              <p:cond delay="0"/>
                            </p:stCondLst>
                            <p:childTnLst>
                              <p:par>
                                <p:cTn id="21" nodeType="clickEffect" fill="hold" presetClass="entr" presetID="6" presetSubtype="32">
                                  <p:stCondLst>
                                    <p:cond delay="0"/>
                                  </p:stCondLst>
                                  <p:childTnLst>
                                    <p:set>
                                      <p:cBhvr>
                                        <p:cTn id="22" dur="1" fill="hold">
                                          <p:stCondLst>
                                            <p:cond delay="0"/>
                                          </p:stCondLst>
                                        </p:cTn>
                                        <p:tgtEl>
                                          <p:spTgt spid="140"/>
                                        </p:tgtEl>
                                        <p:attrNameLst>
                                          <p:attrName>style.visibility</p:attrName>
                                        </p:attrNameLst>
                                      </p:cBhvr>
                                      <p:to>
                                        <p:strVal val="visible"/>
                                      </p:to>
                                    </p:set>
                                    <p:animEffect filter="circle(out)" transition="in">
                                      <p:cBhvr additive="repl">
                                        <p:cTn id="23"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Development vs. Maintenance</a:t>
            </a:r>
            <a:endParaRPr b="1" lang="en-US" sz="3600" spc="-1" strike="noStrike">
              <a:solidFill>
                <a:srgbClr val="fc8f0c"/>
              </a:solidFill>
              <a:latin typeface="Times New Roman"/>
            </a:endParaRPr>
          </a:p>
        </p:txBody>
      </p:sp>
      <p:graphicFrame>
        <p:nvGraphicFramePr>
          <p:cNvPr id="143" name=""/>
          <p:cNvGraphicFramePr/>
          <p:nvPr/>
        </p:nvGraphicFramePr>
        <p:xfrm>
          <a:off x="1558800" y="2065320"/>
          <a:ext cx="6048360" cy="2968560"/>
        </p:xfrm>
        <a:graphic>
          <a:graphicData uri="http://schemas.openxmlformats.org/drawingml/2006/table">
            <a:tbl>
              <a:tblPr/>
              <a:tblGrid>
                <a:gridCol w="3024360"/>
                <a:gridCol w="3024000"/>
              </a:tblGrid>
              <a:tr h="640440">
                <a:tc>
                  <a:txBody>
                    <a:bodyPr lIns="90000" rIns="90000" anchor="t">
                      <a:noAutofit/>
                    </a:bodyPr>
                    <a:p>
                      <a:pPr>
                        <a:lnSpc>
                          <a:spcPct val="9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not directly linked to the real world</a:t>
                      </a:r>
                      <a:endParaRPr b="0" lang="en-US" sz="2000" spc="-1" strike="noStrike">
                        <a:solidFill>
                          <a:srgbClr val="000000"/>
                        </a:solidFill>
                        <a:latin typeface="Arial"/>
                      </a:endParaRPr>
                    </a:p>
                  </a:txBody>
                  <a:tcPr anchor="t" marL="90000" marR="90000">
                    <a:lnL w="13680">
                      <a:solidFill>
                        <a:srgbClr val="000000"/>
                      </a:solidFill>
                      <a:prstDash val="solid"/>
                    </a:lnL>
                    <a:lnR w="5760">
                      <a:solidFill>
                        <a:srgbClr val="000000"/>
                      </a:solidFill>
                      <a:prstDash val="solid"/>
                    </a:lnR>
                    <a:lnT w="13680">
                      <a:solidFill>
                        <a:srgbClr val="000000"/>
                      </a:solidFill>
                      <a:prstDash val="solid"/>
                    </a:lnT>
                    <a:lnB w="5760">
                      <a:solidFill>
                        <a:srgbClr val="000000"/>
                      </a:solidFill>
                      <a:prstDash val="solid"/>
                    </a:lnB>
                    <a:noFill/>
                  </a:tcPr>
                </a:tc>
                <a:tc>
                  <a:txBody>
                    <a:bodyPr lIns="90000" rIns="90000" anchor="t">
                      <a:noAutofit/>
                    </a:bodyPr>
                    <a:p>
                      <a:pPr>
                        <a:lnSpc>
                          <a:spcPct val="9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directly driven by the real world</a:t>
                      </a:r>
                      <a:endParaRPr b="0" lang="en-US" sz="2000" spc="-1" strike="noStrike">
                        <a:solidFill>
                          <a:srgbClr val="000000"/>
                        </a:solidFill>
                        <a:latin typeface="Arial"/>
                      </a:endParaRPr>
                    </a:p>
                  </a:txBody>
                  <a:tcPr anchor="t" marL="90000" marR="90000">
                    <a:lnL w="5760">
                      <a:solidFill>
                        <a:srgbClr val="000000"/>
                      </a:solidFill>
                      <a:prstDash val="solid"/>
                    </a:lnL>
                    <a:lnR w="13680">
                      <a:solidFill>
                        <a:srgbClr val="000000"/>
                      </a:solidFill>
                      <a:prstDash val="solid"/>
                    </a:lnR>
                    <a:lnT w="13680">
                      <a:solidFill>
                        <a:srgbClr val="000000"/>
                      </a:solidFill>
                      <a:prstDash val="solid"/>
                    </a:lnT>
                    <a:lnB w="5760">
                      <a:solidFill>
                        <a:srgbClr val="000000"/>
                      </a:solidFill>
                      <a:prstDash val="solid"/>
                    </a:lnB>
                    <a:noFill/>
                  </a:tcPr>
                </a:tc>
              </a:tr>
              <a:tr h="640440">
                <a:tc>
                  <a:txBody>
                    <a:bodyPr lIns="90000" rIns="90000" anchor="t">
                      <a:noAutofit/>
                    </a:bodyPr>
                    <a:p>
                      <a:pPr>
                        <a:lnSpc>
                          <a:spcPct val="9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freedom</a:t>
                      </a:r>
                      <a:endParaRPr b="0" lang="en-US" sz="2000" spc="-1" strike="noStrike">
                        <a:solidFill>
                          <a:srgbClr val="000000"/>
                        </a:solidFill>
                        <a:latin typeface="Arial"/>
                      </a:endParaRPr>
                    </a:p>
                  </a:txBody>
                  <a:tcPr anchor="t" marL="90000" marR="90000">
                    <a:lnL w="1368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anchor="t">
                      <a:noAutofit/>
                    </a:bodyPr>
                    <a:p>
                      <a:pPr>
                        <a:lnSpc>
                          <a:spcPct val="9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constrained by existing system</a:t>
                      </a:r>
                      <a:endParaRPr b="0" lang="en-US" sz="2000" spc="-1" strike="noStrike">
                        <a:solidFill>
                          <a:srgbClr val="000000"/>
                        </a:solidFill>
                        <a:latin typeface="Arial"/>
                      </a:endParaRPr>
                    </a:p>
                  </a:txBody>
                  <a:tcPr anchor="t" marL="90000" marR="90000">
                    <a:lnL w="5760">
                      <a:solidFill>
                        <a:srgbClr val="000000"/>
                      </a:solidFill>
                      <a:prstDash val="solid"/>
                    </a:lnL>
                    <a:lnR w="13680">
                      <a:solidFill>
                        <a:srgbClr val="000000"/>
                      </a:solidFill>
                      <a:prstDash val="solid"/>
                    </a:lnR>
                    <a:lnT w="5760">
                      <a:solidFill>
                        <a:srgbClr val="000000"/>
                      </a:solidFill>
                      <a:prstDash val="solid"/>
                    </a:lnT>
                    <a:lnB w="5760">
                      <a:solidFill>
                        <a:srgbClr val="000000"/>
                      </a:solidFill>
                      <a:prstDash val="solid"/>
                    </a:lnB>
                    <a:noFill/>
                  </a:tcPr>
                </a:tc>
              </a:tr>
              <a:tr h="640440">
                <a:tc>
                  <a:txBody>
                    <a:bodyPr lIns="90000" rIns="90000" anchor="t">
                      <a:noAutofit/>
                    </a:bodyPr>
                    <a:p>
                      <a:pPr>
                        <a:lnSpc>
                          <a:spcPct val="9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defects have no immediate effect</a:t>
                      </a:r>
                      <a:endParaRPr b="0" lang="en-US" sz="2000" spc="-1" strike="noStrike">
                        <a:solidFill>
                          <a:srgbClr val="000000"/>
                        </a:solidFill>
                        <a:latin typeface="Arial"/>
                      </a:endParaRPr>
                    </a:p>
                  </a:txBody>
                  <a:tcPr anchor="t" marL="90000" marR="90000">
                    <a:lnL w="1368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anchor="t">
                      <a:noAutofit/>
                    </a:bodyPr>
                    <a:p>
                      <a:pPr>
                        <a:lnSpc>
                          <a:spcPct val="9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defects disrupt production</a:t>
                      </a:r>
                      <a:endParaRPr b="0" lang="en-US" sz="2000" spc="-1" strike="noStrike">
                        <a:solidFill>
                          <a:srgbClr val="000000"/>
                        </a:solidFill>
                        <a:latin typeface="Arial"/>
                      </a:endParaRPr>
                    </a:p>
                  </a:txBody>
                  <a:tcPr anchor="t" marL="90000" marR="90000">
                    <a:lnL w="5760">
                      <a:solidFill>
                        <a:srgbClr val="000000"/>
                      </a:solidFill>
                      <a:prstDash val="solid"/>
                    </a:lnL>
                    <a:lnR w="13680">
                      <a:solidFill>
                        <a:srgbClr val="000000"/>
                      </a:solidFill>
                      <a:prstDash val="solid"/>
                    </a:lnR>
                    <a:lnT w="5760">
                      <a:solidFill>
                        <a:srgbClr val="000000"/>
                      </a:solidFill>
                      <a:prstDash val="solid"/>
                    </a:lnT>
                    <a:lnB w="5760">
                      <a:solidFill>
                        <a:srgbClr val="000000"/>
                      </a:solidFill>
                      <a:prstDash val="solid"/>
                    </a:lnB>
                    <a:noFill/>
                  </a:tcPr>
                </a:tc>
              </a:tr>
              <a:tr h="640440">
                <a:tc>
                  <a:txBody>
                    <a:bodyPr lIns="90000" rIns="90000" anchor="t">
                      <a:noAutofit/>
                    </a:bodyPr>
                    <a:p>
                      <a:pPr>
                        <a:lnSpc>
                          <a:spcPct val="9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methods available</a:t>
                      </a:r>
                      <a:endParaRPr b="0" lang="en-US" sz="2000" spc="-1" strike="noStrike">
                        <a:solidFill>
                          <a:srgbClr val="000000"/>
                        </a:solidFill>
                        <a:latin typeface="Arial"/>
                      </a:endParaRPr>
                    </a:p>
                  </a:txBody>
                  <a:tcPr anchor="t" marL="90000" marR="90000">
                    <a:lnL w="1368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anchor="t">
                      <a:noAutofit/>
                    </a:bodyPr>
                    <a:p>
                      <a:pPr>
                        <a:lnSpc>
                          <a:spcPct val="9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system not using current methods</a:t>
                      </a:r>
                      <a:endParaRPr b="0" lang="en-US" sz="2000" spc="-1" strike="noStrike">
                        <a:solidFill>
                          <a:srgbClr val="000000"/>
                        </a:solidFill>
                        <a:latin typeface="Arial"/>
                      </a:endParaRPr>
                    </a:p>
                  </a:txBody>
                  <a:tcPr anchor="t" marL="90000" marR="90000">
                    <a:lnL w="5760">
                      <a:solidFill>
                        <a:srgbClr val="000000"/>
                      </a:solidFill>
                      <a:prstDash val="solid"/>
                    </a:lnL>
                    <a:lnR w="13680">
                      <a:solidFill>
                        <a:srgbClr val="000000"/>
                      </a:solidFill>
                      <a:prstDash val="solid"/>
                    </a:lnR>
                    <a:lnT w="5760">
                      <a:solidFill>
                        <a:srgbClr val="000000"/>
                      </a:solidFill>
                      <a:prstDash val="solid"/>
                    </a:lnT>
                    <a:lnB w="5760">
                      <a:solidFill>
                        <a:srgbClr val="000000"/>
                      </a:solidFill>
                      <a:prstDash val="solid"/>
                    </a:lnB>
                    <a:noFill/>
                  </a:tcPr>
                </a:tc>
              </a:tr>
              <a:tr h="406800">
                <a:tc>
                  <a:txBody>
                    <a:bodyPr lIns="90000" rIns="90000" anchor="t">
                      <a:noAutofit/>
                    </a:bodyPr>
                    <a:p>
                      <a:pPr>
                        <a:lnSpc>
                          <a:spcPct val="9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standards may be enforced</a:t>
                      </a:r>
                      <a:endParaRPr b="0" lang="en-US" sz="2000" spc="-1" strike="noStrike">
                        <a:solidFill>
                          <a:srgbClr val="000000"/>
                        </a:solidFill>
                        <a:latin typeface="Arial"/>
                      </a:endParaRPr>
                    </a:p>
                  </a:txBody>
                  <a:tcPr anchor="t" marL="90000" marR="90000">
                    <a:lnL w="13680">
                      <a:solidFill>
                        <a:srgbClr val="000000"/>
                      </a:solidFill>
                      <a:prstDash val="solid"/>
                    </a:lnL>
                    <a:lnR w="5760">
                      <a:solidFill>
                        <a:srgbClr val="000000"/>
                      </a:solidFill>
                      <a:prstDash val="solid"/>
                    </a:lnR>
                    <a:lnT w="5760">
                      <a:solidFill>
                        <a:srgbClr val="000000"/>
                      </a:solidFill>
                      <a:prstDash val="solid"/>
                    </a:lnT>
                    <a:lnB w="13680">
                      <a:solidFill>
                        <a:srgbClr val="000000"/>
                      </a:solidFill>
                      <a:prstDash val="solid"/>
                    </a:lnB>
                    <a:noFill/>
                  </a:tcPr>
                </a:tc>
                <a:tc>
                  <a:txBody>
                    <a:bodyPr lIns="90000" rIns="90000" anchor="t">
                      <a:noAutofit/>
                    </a:bodyPr>
                    <a:p>
                      <a:pPr>
                        <a:lnSpc>
                          <a:spcPct val="9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shifting standards, if any</a:t>
                      </a:r>
                      <a:endParaRPr b="0" lang="en-US" sz="2000" spc="-1" strike="noStrike">
                        <a:solidFill>
                          <a:srgbClr val="000000"/>
                        </a:solidFill>
                        <a:latin typeface="Arial"/>
                      </a:endParaRPr>
                    </a:p>
                  </a:txBody>
                  <a:tcPr anchor="t" marL="90000" marR="90000">
                    <a:lnL w="5760">
                      <a:solidFill>
                        <a:srgbClr val="000000"/>
                      </a:solidFill>
                      <a:prstDash val="solid"/>
                    </a:lnL>
                    <a:lnR w="13680">
                      <a:solidFill>
                        <a:srgbClr val="000000"/>
                      </a:solidFill>
                      <a:prstDash val="solid"/>
                    </a:lnR>
                    <a:lnT w="5760">
                      <a:solidFill>
                        <a:srgbClr val="000000"/>
                      </a:solidFill>
                      <a:prstDash val="solid"/>
                    </a:lnT>
                    <a:lnB w="13680">
                      <a:solidFill>
                        <a:srgbClr val="000000"/>
                      </a:solidFill>
                      <a:prstDash val="solid"/>
                    </a:lnB>
                    <a:noFill/>
                  </a:tcPr>
                </a:tc>
              </a:tr>
            </a:tbl>
          </a:graphicData>
        </a:graphic>
      </p:graphicFrame>
      <p:sp>
        <p:nvSpPr>
          <p:cNvPr id="144"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Maintenance Examples</a:t>
            </a:r>
            <a:endParaRPr b="1" lang="en-US" sz="3600" spc="-1" strike="noStrike">
              <a:solidFill>
                <a:srgbClr val="fc8f0c"/>
              </a:solidFill>
              <a:latin typeface="Times New Roman"/>
            </a:endParaRPr>
          </a:p>
        </p:txBody>
      </p:sp>
      <p:sp>
        <p:nvSpPr>
          <p:cNvPr id="146" name="PlaceHolder 2"/>
          <p:cNvSpPr>
            <a:spLocks noGrp="1"/>
          </p:cNvSpPr>
          <p:nvPr>
            <p:ph/>
          </p:nvPr>
        </p:nvSpPr>
        <p:spPr>
          <a:xfrm>
            <a:off x="585360" y="1504440"/>
            <a:ext cx="8101080" cy="4645080"/>
          </a:xfrm>
          <a:prstGeom prst="rect">
            <a:avLst/>
          </a:prstGeom>
          <a:noFill/>
          <a:ln w="0">
            <a:noFill/>
          </a:ln>
        </p:spPr>
        <p:txBody>
          <a:bodyPr anchor="t">
            <a:normAutofit/>
          </a:bodyPr>
          <a:p>
            <a:pPr marL="343080" indent="-34308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Y2K</a:t>
            </a:r>
            <a:endParaRPr b="0" lang="en-US" sz="2400" spc="-1" strike="noStrike">
              <a:solidFill>
                <a:srgbClr val="000000"/>
              </a:solidFill>
              <a:latin typeface="Times New Roman"/>
            </a:endParaRPr>
          </a:p>
          <a:p>
            <a:pPr lvl="1" marL="743040" indent="-28584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many, many systems had to be updated</a:t>
            </a:r>
            <a:endParaRPr b="0" lang="en-US" sz="2000" spc="-1" strike="noStrike">
              <a:solidFill>
                <a:srgbClr val="000000"/>
              </a:solidFill>
              <a:latin typeface="Times New Roman"/>
            </a:endParaRPr>
          </a:p>
          <a:p>
            <a:pPr lvl="1" marL="743040" indent="-28584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language analyzers (find where changes need to be made)</a:t>
            </a:r>
            <a:endParaRPr b="0" lang="en-US" sz="2000" spc="-1" strike="noStrike">
              <a:solidFill>
                <a:srgbClr val="000000"/>
              </a:solidFill>
              <a:latin typeface="Times New Roman"/>
            </a:endParaRPr>
          </a:p>
          <a:p>
            <a:pPr marL="343080" indent="-34308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Anti-Virus Software</a:t>
            </a:r>
            <a:endParaRPr b="0" lang="en-US" sz="2400" spc="-1" strike="noStrike">
              <a:solidFill>
                <a:srgbClr val="000000"/>
              </a:solidFill>
              <a:latin typeface="Times New Roman"/>
            </a:endParaRPr>
          </a:p>
          <a:p>
            <a:pPr lvl="1" marL="743040" indent="-28584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don't usually have to update software, but must send virus definitions</a:t>
            </a:r>
            <a:endParaRPr b="0" lang="en-US" sz="2000" spc="-1" strike="noStrike">
              <a:solidFill>
                <a:srgbClr val="000000"/>
              </a:solidFill>
              <a:latin typeface="Times New Roman"/>
            </a:endParaRPr>
          </a:p>
        </p:txBody>
      </p:sp>
      <p:sp>
        <p:nvSpPr>
          <p:cNvPr id="147"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Maintenance Examples (cont’d)</a:t>
            </a:r>
            <a:endParaRPr b="1" lang="en-US" sz="3600" spc="-1" strike="noStrike">
              <a:solidFill>
                <a:srgbClr val="fc8f0c"/>
              </a:solidFill>
              <a:latin typeface="Times New Roman"/>
            </a:endParaRPr>
          </a:p>
        </p:txBody>
      </p:sp>
      <p:sp>
        <p:nvSpPr>
          <p:cNvPr id="149" name="PlaceHolder 2"/>
          <p:cNvSpPr>
            <a:spLocks noGrp="1"/>
          </p:cNvSpPr>
          <p:nvPr>
            <p:ph/>
          </p:nvPr>
        </p:nvSpPr>
        <p:spPr>
          <a:xfrm>
            <a:off x="585360" y="1504440"/>
            <a:ext cx="8101080" cy="4645080"/>
          </a:xfrm>
          <a:prstGeom prst="rect">
            <a:avLst/>
          </a:prstGeom>
          <a:noFill/>
          <a:ln w="0">
            <a:noFill/>
          </a:ln>
        </p:spPr>
        <p:txBody>
          <a:bodyPr anchor="t">
            <a:normAutofit/>
          </a:bodyPr>
          <a:p>
            <a:pPr marL="343080" indent="-34308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Operating System Patching</a:t>
            </a:r>
            <a:endParaRPr b="0" lang="en-US" sz="2400" spc="-1" strike="noStrike">
              <a:solidFill>
                <a:srgbClr val="000000"/>
              </a:solidFill>
              <a:latin typeface="Times New Roman"/>
            </a:endParaRPr>
          </a:p>
          <a:p>
            <a:pPr lvl="1" marL="743040" indent="-28584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Microsoft, Apple, Linux/Unix</a:t>
            </a:r>
            <a:endParaRPr b="0" lang="en-US" sz="2000" spc="-1" strike="noStrike">
              <a:solidFill>
                <a:srgbClr val="000000"/>
              </a:solidFill>
              <a:latin typeface="Times New Roman"/>
            </a:endParaRPr>
          </a:p>
          <a:p>
            <a:pPr lvl="1" marL="743040" indent="-28584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OS is core to use of computer, so it must be constantly maintained</a:t>
            </a:r>
            <a:endParaRPr b="0" lang="en-US" sz="2000" spc="-1" strike="noStrike">
              <a:solidFill>
                <a:srgbClr val="000000"/>
              </a:solidFill>
              <a:latin typeface="Times New Roman"/>
            </a:endParaRPr>
          </a:p>
          <a:p>
            <a:pPr marL="343080" indent="-34308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Commercial Software in General</a:t>
            </a:r>
            <a:endParaRPr b="0" lang="en-US" sz="2400" spc="-1" strike="noStrike">
              <a:solidFill>
                <a:srgbClr val="000000"/>
              </a:solidFill>
              <a:latin typeface="Times New Roman"/>
            </a:endParaRPr>
          </a:p>
          <a:p>
            <a:pPr lvl="1" marL="743040" indent="-28584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customers need to be informed of updates</a:t>
            </a:r>
            <a:endParaRPr b="0" lang="en-US" sz="2000" spc="-1" strike="noStrike">
              <a:solidFill>
                <a:srgbClr val="000000"/>
              </a:solidFill>
              <a:latin typeface="Times New Roman"/>
            </a:endParaRPr>
          </a:p>
          <a:p>
            <a:pPr lvl="1" marL="743040" indent="-28584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updates have to be easily available - web is good tool</a:t>
            </a:r>
            <a:endParaRPr b="0" lang="en-US" sz="2000" spc="-1" strike="noStrike">
              <a:solidFill>
                <a:srgbClr val="000000"/>
              </a:solidFill>
              <a:latin typeface="Times New Roman"/>
            </a:endParaRPr>
          </a:p>
        </p:txBody>
      </p:sp>
      <p:sp>
        <p:nvSpPr>
          <p:cNvPr id="150"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646200" y="510840"/>
            <a:ext cx="8066160" cy="97164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Chapter 9 </a:t>
            </a:r>
            <a:br>
              <a:rPr sz="3600"/>
            </a:br>
            <a:r>
              <a:rPr b="1" lang="en-US" sz="3600" spc="-1" strike="noStrike">
                <a:solidFill>
                  <a:srgbClr val="fc8f0c"/>
                </a:solidFill>
                <a:latin typeface="Times New Roman"/>
                <a:ea typeface="新細明體"/>
              </a:rPr>
              <a:t>Software Maintenance</a:t>
            </a:r>
            <a:endParaRPr b="1" lang="en-US" sz="3600" spc="-1" strike="noStrike">
              <a:solidFill>
                <a:srgbClr val="fc8f0c"/>
              </a:solidFill>
              <a:latin typeface="Times New Roman"/>
            </a:endParaRPr>
          </a:p>
        </p:txBody>
      </p:sp>
      <p:sp>
        <p:nvSpPr>
          <p:cNvPr id="101" name="PlaceHolder 2"/>
          <p:cNvSpPr>
            <a:spLocks noGrp="1"/>
          </p:cNvSpPr>
          <p:nvPr>
            <p:ph/>
          </p:nvPr>
        </p:nvSpPr>
        <p:spPr>
          <a:xfrm>
            <a:off x="585360" y="1835280"/>
            <a:ext cx="8101080" cy="4690800"/>
          </a:xfrm>
          <a:prstGeom prst="rect">
            <a:avLst/>
          </a:prstGeom>
          <a:noFill/>
          <a:ln w="0">
            <a:noFill/>
          </a:ln>
        </p:spPr>
        <p:txBody>
          <a:bodyPr anchor="t">
            <a:normAutofit/>
          </a:bodyPr>
          <a:p>
            <a:pPr marL="533520" indent="0">
              <a:lnSpc>
                <a:spcPct val="90000"/>
              </a:lnSpc>
              <a:spcBef>
                <a:spcPts val="1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9.1 Software Evolution</a:t>
            </a:r>
            <a:endParaRPr b="0" lang="en-US" sz="2400" spc="-1" strike="noStrike">
              <a:solidFill>
                <a:srgbClr val="000000"/>
              </a:solidFill>
              <a:latin typeface="Times New Roman"/>
            </a:endParaRPr>
          </a:p>
          <a:p>
            <a:pPr marL="533520" indent="0">
              <a:lnSpc>
                <a:spcPct val="90000"/>
              </a:lnSpc>
              <a:spcBef>
                <a:spcPts val="1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9.2 Types of Software Maintenance</a:t>
            </a:r>
            <a:endParaRPr b="0" lang="en-US" sz="2400" spc="-1" strike="noStrike">
              <a:solidFill>
                <a:srgbClr val="000000"/>
              </a:solidFill>
              <a:latin typeface="Times New Roman"/>
            </a:endParaRPr>
          </a:p>
          <a:p>
            <a:pPr marL="533520" indent="0">
              <a:lnSpc>
                <a:spcPct val="90000"/>
              </a:lnSpc>
              <a:spcBef>
                <a:spcPts val="1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9.3 Maintenance Techniques</a:t>
            </a:r>
            <a:endParaRPr b="0" lang="en-US" sz="2400" spc="-1" strike="noStrike">
              <a:solidFill>
                <a:srgbClr val="000000"/>
              </a:solidFill>
              <a:latin typeface="Times New Roman"/>
            </a:endParaRPr>
          </a:p>
          <a:p>
            <a:pPr marL="533520" indent="0">
              <a:lnSpc>
                <a:spcPct val="90000"/>
              </a:lnSpc>
              <a:spcBef>
                <a:spcPts val="1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9.4 The Management of Maintenance</a:t>
            </a:r>
            <a:endParaRPr b="0" lang="en-US" sz="2400" spc="-1" strike="noStrike">
              <a:solidFill>
                <a:srgbClr val="000000"/>
              </a:solidFill>
              <a:latin typeface="Times New Roman"/>
            </a:endParaRPr>
          </a:p>
          <a:p>
            <a:pPr marL="533520" indent="0">
              <a:lnSpc>
                <a:spcPct val="90000"/>
              </a:lnSpc>
              <a:spcBef>
                <a:spcPts val="1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9.5 Qualities in Maintenance</a:t>
            </a:r>
            <a:endParaRPr b="0" lang="en-US" sz="2400" spc="-1" strike="noStrike">
              <a:solidFill>
                <a:srgbClr val="000000"/>
              </a:solidFill>
              <a:latin typeface="Times New Roman"/>
            </a:endParaRPr>
          </a:p>
          <a:p>
            <a:pPr marL="533520" indent="0">
              <a:lnSpc>
                <a:spcPct val="90000"/>
              </a:lnSpc>
              <a:spcBef>
                <a:spcPts val="1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9.6 Reengineering, Reverse Engineering and Forward Engineering</a:t>
            </a:r>
            <a:endParaRPr b="0" lang="en-US" sz="2400" spc="-1" strike="noStrike">
              <a:solidFill>
                <a:srgbClr val="000000"/>
              </a:solidFill>
              <a:latin typeface="Times New Roman"/>
            </a:endParaRPr>
          </a:p>
          <a:p>
            <a:pPr marL="533520" indent="0">
              <a:lnSpc>
                <a:spcPct val="90000"/>
              </a:lnSpc>
              <a:spcBef>
                <a:spcPts val="1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Exercise</a:t>
            </a:r>
            <a:endParaRPr b="0" lang="en-US" sz="2400" spc="-1" strike="noStrike">
              <a:solidFill>
                <a:srgbClr val="000000"/>
              </a:solidFill>
              <a:latin typeface="Times New Roman"/>
            </a:endParaRPr>
          </a:p>
          <a:p>
            <a:pPr marL="533520" indent="0">
              <a:lnSpc>
                <a:spcPct val="90000"/>
              </a:lnSpc>
              <a:spcBef>
                <a:spcPts val="1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     </a:t>
            </a:r>
            <a:endParaRPr b="0" lang="en-US" sz="2400" spc="-1" strike="noStrike">
              <a:solidFill>
                <a:srgbClr val="000000"/>
              </a:solidFill>
              <a:latin typeface="Times New Roman"/>
            </a:endParaRPr>
          </a:p>
        </p:txBody>
      </p:sp>
      <p:sp>
        <p:nvSpPr>
          <p:cNvPr id="102"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The Maintenance Process</a:t>
            </a:r>
            <a:endParaRPr b="1" lang="en-US" sz="3600" spc="-1" strike="noStrike">
              <a:solidFill>
                <a:srgbClr val="fc8f0c"/>
              </a:solidFill>
              <a:latin typeface="Times New Roman"/>
            </a:endParaRPr>
          </a:p>
        </p:txBody>
      </p:sp>
      <p:sp>
        <p:nvSpPr>
          <p:cNvPr id="152" name="PlaceHolder 2"/>
          <p:cNvSpPr>
            <a:spLocks noGrp="1"/>
          </p:cNvSpPr>
          <p:nvPr>
            <p:ph/>
          </p:nvPr>
        </p:nvSpPr>
        <p:spPr>
          <a:xfrm>
            <a:off x="585360" y="1504440"/>
            <a:ext cx="8101080" cy="3705480"/>
          </a:xfrm>
          <a:prstGeom prst="rect">
            <a:avLst/>
          </a:prstGeom>
          <a:noFill/>
          <a:ln w="0">
            <a:noFill/>
          </a:ln>
        </p:spPr>
        <p:txBody>
          <a:bodyPr anchor="t">
            <a:normAutofit/>
          </a:bodyPr>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Maintenance process  vary considerably depending on the types of software being maintained, the development processes used in an organization and people involved in the process.</a:t>
            </a:r>
            <a:endParaRPr b="0" lang="en-US" sz="2400" spc="-1" strike="noStrike">
              <a:solidFill>
                <a:srgbClr val="000000"/>
              </a:solidFill>
              <a:latin typeface="Times New Roman"/>
            </a:endParaRPr>
          </a:p>
        </p:txBody>
      </p:sp>
      <p:grpSp>
        <p:nvGrpSpPr>
          <p:cNvPr id="153" name="Group 4"/>
          <p:cNvGrpSpPr/>
          <p:nvPr/>
        </p:nvGrpSpPr>
        <p:grpSpPr>
          <a:xfrm>
            <a:off x="250920" y="3718080"/>
            <a:ext cx="8718480" cy="2194200"/>
            <a:chOff x="250920" y="3718080"/>
            <a:chExt cx="8718480" cy="2194200"/>
          </a:xfrm>
        </p:grpSpPr>
        <p:sp>
          <p:nvSpPr>
            <p:cNvPr id="154" name="AutoShape 5"/>
            <p:cNvSpPr/>
            <p:nvPr/>
          </p:nvSpPr>
          <p:spPr>
            <a:xfrm>
              <a:off x="250920" y="4020120"/>
              <a:ext cx="1427040" cy="642600"/>
            </a:xfrm>
            <a:prstGeom prst="roundRect">
              <a:avLst>
                <a:gd name="adj" fmla="val 0"/>
              </a:avLst>
            </a:prstGeom>
            <a:noFill/>
            <a:ln w="28440">
              <a:solidFill>
                <a:srgbClr val="3399ff"/>
              </a:solidFill>
              <a:miter/>
            </a:ln>
          </p:spPr>
          <p:style>
            <a:lnRef idx="0"/>
            <a:fillRef idx="0"/>
            <a:effectRef idx="0"/>
            <a:fontRef idx="minor"/>
          </p:style>
          <p:txBody>
            <a:bodyPr lIns="90000" rIns="90000" tIns="46800" bIns="46800" anchor="ctr">
              <a:spAutoFit/>
            </a:bodyPr>
            <a:p>
              <a:pPr algn="ctr">
                <a:lnSpc>
                  <a:spcPct val="10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ea typeface="新細明體"/>
                </a:rPr>
                <a:t>Change requests</a:t>
              </a:r>
              <a:endParaRPr b="0" lang="en-US" sz="1800" spc="-1" strike="noStrike">
                <a:solidFill>
                  <a:srgbClr val="000000"/>
                </a:solidFill>
                <a:latin typeface="Arial"/>
              </a:endParaRPr>
            </a:p>
          </p:txBody>
        </p:sp>
        <p:sp>
          <p:nvSpPr>
            <p:cNvPr id="155" name="AutoShape 6"/>
            <p:cNvSpPr/>
            <p:nvPr/>
          </p:nvSpPr>
          <p:spPr>
            <a:xfrm>
              <a:off x="2054160" y="4011840"/>
              <a:ext cx="1278000" cy="754920"/>
            </a:xfrm>
            <a:prstGeom prst="roundRect">
              <a:avLst>
                <a:gd name="adj" fmla="val 25481"/>
              </a:avLst>
            </a:prstGeom>
            <a:noFill/>
            <a:ln w="28440">
              <a:solidFill>
                <a:srgbClr val="3399ff"/>
              </a:solidFill>
              <a:miter/>
            </a:ln>
          </p:spPr>
          <p:style>
            <a:lnRef idx="0"/>
            <a:fillRef idx="0"/>
            <a:effectRef idx="0"/>
            <a:fontRef idx="minor"/>
          </p:style>
          <p:txBody>
            <a:bodyPr lIns="90000" rIns="90000" tIns="46800" bIns="46800" anchor="ctr">
              <a:spAutoFit/>
            </a:bodyPr>
            <a:p>
              <a:pPr algn="ctr">
                <a:lnSpc>
                  <a:spcPct val="10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ea typeface="新細明體"/>
                </a:rPr>
                <a:t>Impact analysis</a:t>
              </a:r>
              <a:endParaRPr b="0" lang="en-US" sz="1800" spc="-1" strike="noStrike">
                <a:solidFill>
                  <a:srgbClr val="000000"/>
                </a:solidFill>
                <a:latin typeface="Arial"/>
              </a:endParaRPr>
            </a:p>
          </p:txBody>
        </p:sp>
        <p:sp>
          <p:nvSpPr>
            <p:cNvPr id="156" name="AutoShape 7"/>
            <p:cNvSpPr/>
            <p:nvPr/>
          </p:nvSpPr>
          <p:spPr>
            <a:xfrm>
              <a:off x="3745080" y="4014000"/>
              <a:ext cx="1274760" cy="725400"/>
            </a:xfrm>
            <a:prstGeom prst="roundRect">
              <a:avLst>
                <a:gd name="adj" fmla="val 19542"/>
              </a:avLst>
            </a:prstGeom>
            <a:noFill/>
            <a:ln w="28440">
              <a:solidFill>
                <a:srgbClr val="3399ff"/>
              </a:solidFill>
              <a:miter/>
            </a:ln>
          </p:spPr>
          <p:style>
            <a:lnRef idx="0"/>
            <a:fillRef idx="0"/>
            <a:effectRef idx="0"/>
            <a:fontRef idx="minor"/>
          </p:style>
          <p:txBody>
            <a:bodyPr lIns="90000" rIns="90000" tIns="46800" bIns="46800" anchor="ctr">
              <a:spAutoFit/>
            </a:bodyPr>
            <a:p>
              <a:pPr algn="ctr">
                <a:lnSpc>
                  <a:spcPct val="10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ea typeface="新細明體"/>
                </a:rPr>
                <a:t>Release planning</a:t>
              </a:r>
              <a:endParaRPr b="0" lang="en-US" sz="1800" spc="-1" strike="noStrike">
                <a:solidFill>
                  <a:srgbClr val="000000"/>
                </a:solidFill>
                <a:latin typeface="Arial"/>
              </a:endParaRPr>
            </a:p>
          </p:txBody>
        </p:sp>
        <p:sp>
          <p:nvSpPr>
            <p:cNvPr id="157" name="AutoShape 8"/>
            <p:cNvSpPr/>
            <p:nvPr/>
          </p:nvSpPr>
          <p:spPr>
            <a:xfrm>
              <a:off x="5435640" y="4013640"/>
              <a:ext cx="1879560" cy="726120"/>
            </a:xfrm>
            <a:prstGeom prst="roundRect">
              <a:avLst>
                <a:gd name="adj" fmla="val 19731"/>
              </a:avLst>
            </a:prstGeom>
            <a:noFill/>
            <a:ln w="28440">
              <a:solidFill>
                <a:srgbClr val="3399ff"/>
              </a:solidFill>
              <a:miter/>
            </a:ln>
          </p:spPr>
          <p:style>
            <a:lnRef idx="0"/>
            <a:fillRef idx="0"/>
            <a:effectRef idx="0"/>
            <a:fontRef idx="minor"/>
          </p:style>
          <p:txBody>
            <a:bodyPr lIns="90000" rIns="90000" tIns="46800" bIns="46800" anchor="ctr">
              <a:spAutoFit/>
            </a:bodyPr>
            <a:p>
              <a:pPr algn="ctr">
                <a:lnSpc>
                  <a:spcPct val="10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ea typeface="新細明體"/>
                </a:rPr>
                <a:t>Change implementation</a:t>
              </a:r>
              <a:endParaRPr b="0" lang="en-US" sz="1800" spc="-1" strike="noStrike">
                <a:solidFill>
                  <a:srgbClr val="000000"/>
                </a:solidFill>
                <a:latin typeface="Arial"/>
              </a:endParaRPr>
            </a:p>
          </p:txBody>
        </p:sp>
        <p:sp>
          <p:nvSpPr>
            <p:cNvPr id="158" name="AutoShape 9"/>
            <p:cNvSpPr/>
            <p:nvPr/>
          </p:nvSpPr>
          <p:spPr>
            <a:xfrm>
              <a:off x="7688160" y="4014000"/>
              <a:ext cx="1281240" cy="718920"/>
            </a:xfrm>
            <a:prstGeom prst="roundRect">
              <a:avLst>
                <a:gd name="adj" fmla="val 18199"/>
              </a:avLst>
            </a:prstGeom>
            <a:noFill/>
            <a:ln w="28440">
              <a:solidFill>
                <a:srgbClr val="3399ff"/>
              </a:solidFill>
              <a:miter/>
            </a:ln>
          </p:spPr>
          <p:style>
            <a:lnRef idx="0"/>
            <a:fillRef idx="0"/>
            <a:effectRef idx="0"/>
            <a:fontRef idx="minor"/>
          </p:style>
          <p:txBody>
            <a:bodyPr lIns="90000" rIns="90000" tIns="46800" bIns="46800" anchor="ctr">
              <a:spAutoFit/>
            </a:bodyPr>
            <a:p>
              <a:pPr algn="ctr">
                <a:lnSpc>
                  <a:spcPct val="10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ea typeface="新細明體"/>
                </a:rPr>
                <a:t>System release</a:t>
              </a:r>
              <a:endParaRPr b="0" lang="en-US" sz="1800" spc="-1" strike="noStrike">
                <a:solidFill>
                  <a:srgbClr val="000000"/>
                </a:solidFill>
                <a:latin typeface="Arial"/>
              </a:endParaRPr>
            </a:p>
          </p:txBody>
        </p:sp>
        <p:sp>
          <p:nvSpPr>
            <p:cNvPr id="159" name="AutoShape 10"/>
            <p:cNvSpPr/>
            <p:nvPr/>
          </p:nvSpPr>
          <p:spPr>
            <a:xfrm>
              <a:off x="1979640" y="5200200"/>
              <a:ext cx="1273320" cy="711720"/>
            </a:xfrm>
            <a:prstGeom prst="roundRect">
              <a:avLst>
                <a:gd name="adj" fmla="val 16667"/>
              </a:avLst>
            </a:prstGeom>
            <a:noFill/>
            <a:ln w="28440">
              <a:solidFill>
                <a:srgbClr val="3399ff"/>
              </a:solidFill>
              <a:miter/>
            </a:ln>
          </p:spPr>
          <p:style>
            <a:lnRef idx="0"/>
            <a:fillRef idx="0"/>
            <a:effectRef idx="0"/>
            <a:fontRef idx="minor"/>
          </p:style>
          <p:txBody>
            <a:bodyPr lIns="90000" rIns="90000" tIns="46800" bIns="46800" anchor="ctr">
              <a:spAutoFit/>
            </a:bodyPr>
            <a:p>
              <a:pPr algn="ctr">
                <a:lnSpc>
                  <a:spcPct val="10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ea typeface="新細明體"/>
                </a:rPr>
                <a:t>Fault repair</a:t>
              </a:r>
              <a:endParaRPr b="0" lang="en-US" sz="1800" spc="-1" strike="noStrike">
                <a:solidFill>
                  <a:srgbClr val="000000"/>
                </a:solidFill>
                <a:latin typeface="Arial"/>
              </a:endParaRPr>
            </a:p>
          </p:txBody>
        </p:sp>
        <p:sp>
          <p:nvSpPr>
            <p:cNvPr id="160" name="AutoShape 11"/>
            <p:cNvSpPr/>
            <p:nvPr/>
          </p:nvSpPr>
          <p:spPr>
            <a:xfrm>
              <a:off x="3706920" y="5201280"/>
              <a:ext cx="1617480" cy="711000"/>
            </a:xfrm>
            <a:prstGeom prst="roundRect">
              <a:avLst>
                <a:gd name="adj" fmla="val 16477"/>
              </a:avLst>
            </a:prstGeom>
            <a:noFill/>
            <a:ln w="28440">
              <a:solidFill>
                <a:srgbClr val="3399ff"/>
              </a:solidFill>
              <a:miter/>
            </a:ln>
          </p:spPr>
          <p:style>
            <a:lnRef idx="0"/>
            <a:fillRef idx="0"/>
            <a:effectRef idx="0"/>
            <a:fontRef idx="minor"/>
          </p:style>
          <p:txBody>
            <a:bodyPr lIns="90000" rIns="90000" tIns="46800" bIns="46800" anchor="ctr">
              <a:spAutoFit/>
            </a:bodyPr>
            <a:p>
              <a:pPr algn="ctr">
                <a:lnSpc>
                  <a:spcPct val="10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ea typeface="新細明體"/>
                </a:rPr>
                <a:t>Platform adaptation</a:t>
              </a:r>
              <a:endParaRPr b="0" lang="en-US" sz="1800" spc="-1" strike="noStrike">
                <a:solidFill>
                  <a:srgbClr val="000000"/>
                </a:solidFill>
                <a:latin typeface="Arial"/>
              </a:endParaRPr>
            </a:p>
          </p:txBody>
        </p:sp>
        <p:sp>
          <p:nvSpPr>
            <p:cNvPr id="161" name="AutoShape 12"/>
            <p:cNvSpPr/>
            <p:nvPr/>
          </p:nvSpPr>
          <p:spPr>
            <a:xfrm>
              <a:off x="5661000" y="5205240"/>
              <a:ext cx="1835280" cy="684360"/>
            </a:xfrm>
            <a:prstGeom prst="roundRect">
              <a:avLst>
                <a:gd name="adj" fmla="val 10537"/>
              </a:avLst>
            </a:prstGeom>
            <a:noFill/>
            <a:ln w="28440">
              <a:solidFill>
                <a:srgbClr val="3399ff"/>
              </a:solidFill>
              <a:miter/>
            </a:ln>
          </p:spPr>
          <p:style>
            <a:lnRef idx="0"/>
            <a:fillRef idx="0"/>
            <a:effectRef idx="0"/>
            <a:fontRef idx="minor"/>
          </p:style>
          <p:txBody>
            <a:bodyPr lIns="90000" rIns="90000" tIns="46800" bIns="46800" anchor="ctr">
              <a:spAutoFit/>
            </a:bodyPr>
            <a:p>
              <a:pPr algn="ctr">
                <a:lnSpc>
                  <a:spcPct val="10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ea typeface="新細明體"/>
                </a:rPr>
                <a:t>System enhancement</a:t>
              </a:r>
              <a:endParaRPr b="0" lang="en-US" sz="1800" spc="-1" strike="noStrike">
                <a:solidFill>
                  <a:srgbClr val="000000"/>
                </a:solidFill>
                <a:latin typeface="Arial"/>
              </a:endParaRPr>
            </a:p>
          </p:txBody>
        </p:sp>
        <p:sp>
          <p:nvSpPr>
            <p:cNvPr id="162" name="Line 13"/>
            <p:cNvSpPr/>
            <p:nvPr/>
          </p:nvSpPr>
          <p:spPr>
            <a:xfrm flipV="1">
              <a:off x="8366040" y="3718080"/>
              <a:ext cx="0" cy="296640"/>
            </a:xfrm>
            <a:prstGeom prst="line">
              <a:avLst/>
            </a:prstGeom>
            <a:ln w="28440">
              <a:solidFill>
                <a:srgbClr val="3399ff"/>
              </a:solidFill>
              <a:miter/>
            </a:ln>
          </p:spPr>
          <p:style>
            <a:lnRef idx="0"/>
            <a:fillRef idx="0"/>
            <a:effectRef idx="0"/>
            <a:fontRef idx="minor"/>
          </p:style>
          <p:txBody>
            <a:bodyPr lIns="90000" rIns="90000" tIns="46800" bIns="46800" anchor="t">
              <a:noAutofit/>
            </a:bodyPr>
            <a:p>
              <a:endParaRPr b="0" lang="en-US" sz="1800" spc="-1" strike="noStrike">
                <a:solidFill>
                  <a:srgbClr val="000000"/>
                </a:solidFill>
                <a:latin typeface="Arial"/>
              </a:endParaRPr>
            </a:p>
          </p:txBody>
        </p:sp>
        <p:sp>
          <p:nvSpPr>
            <p:cNvPr id="163" name="Line 14"/>
            <p:cNvSpPr/>
            <p:nvPr/>
          </p:nvSpPr>
          <p:spPr>
            <a:xfrm>
              <a:off x="1001880" y="3718080"/>
              <a:ext cx="7364160" cy="0"/>
            </a:xfrm>
            <a:prstGeom prst="line">
              <a:avLst/>
            </a:prstGeom>
            <a:ln w="28440">
              <a:solidFill>
                <a:srgbClr val="3399ff"/>
              </a:solidFill>
              <a:miter/>
            </a:ln>
          </p:spPr>
          <p:style>
            <a:lnRef idx="0"/>
            <a:fillRef idx="0"/>
            <a:effectRef idx="0"/>
            <a:fontRef idx="minor"/>
          </p:style>
          <p:txBody>
            <a:bodyPr lIns="90000" rIns="90000" tIns="-46800" bIns="-46800" anchor="t">
              <a:noAutofit/>
            </a:bodyPr>
            <a:p>
              <a:endParaRPr b="0" lang="en-US" sz="1800" spc="-1" strike="noStrike">
                <a:solidFill>
                  <a:srgbClr val="000000"/>
                </a:solidFill>
                <a:latin typeface="Arial"/>
              </a:endParaRPr>
            </a:p>
          </p:txBody>
        </p:sp>
        <p:sp>
          <p:nvSpPr>
            <p:cNvPr id="164" name="Line 15"/>
            <p:cNvSpPr/>
            <p:nvPr/>
          </p:nvSpPr>
          <p:spPr>
            <a:xfrm>
              <a:off x="1001880" y="3718080"/>
              <a:ext cx="0" cy="296640"/>
            </a:xfrm>
            <a:prstGeom prst="line">
              <a:avLst/>
            </a:prstGeom>
            <a:ln w="28440">
              <a:solidFill>
                <a:srgbClr val="3399ff"/>
              </a:solidFill>
              <a:miter/>
              <a:tailEnd len="med" type="stealth" w="med"/>
            </a:ln>
          </p:spPr>
          <p:style>
            <a:lnRef idx="0"/>
            <a:fillRef idx="0"/>
            <a:effectRef idx="0"/>
            <a:fontRef idx="minor"/>
          </p:style>
          <p:txBody>
            <a:bodyPr lIns="90000" rIns="90000" tIns="46800" bIns="46800" anchor="t">
              <a:noAutofit/>
            </a:bodyPr>
            <a:p>
              <a:endParaRPr b="0" lang="en-US" sz="1800" spc="-1" strike="noStrike">
                <a:solidFill>
                  <a:srgbClr val="000000"/>
                </a:solidFill>
                <a:latin typeface="Arial"/>
              </a:endParaRPr>
            </a:p>
          </p:txBody>
        </p:sp>
        <p:sp>
          <p:nvSpPr>
            <p:cNvPr id="165" name="Line 16"/>
            <p:cNvSpPr/>
            <p:nvPr/>
          </p:nvSpPr>
          <p:spPr>
            <a:xfrm flipV="1">
              <a:off x="6362640" y="3792240"/>
              <a:ext cx="0" cy="222120"/>
            </a:xfrm>
            <a:prstGeom prst="line">
              <a:avLst/>
            </a:prstGeom>
            <a:ln w="28440">
              <a:solidFill>
                <a:srgbClr val="3399ff"/>
              </a:solidFill>
              <a:miter/>
            </a:ln>
          </p:spPr>
          <p:style>
            <a:lnRef idx="0"/>
            <a:fillRef idx="0"/>
            <a:effectRef idx="0"/>
            <a:fontRef idx="minor"/>
          </p:style>
          <p:txBody>
            <a:bodyPr lIns="90000" rIns="90000" tIns="46800" bIns="46800" anchor="t">
              <a:noAutofit/>
            </a:bodyPr>
            <a:p>
              <a:endParaRPr b="0" lang="en-US" sz="1800" spc="-1" strike="noStrike">
                <a:solidFill>
                  <a:srgbClr val="000000"/>
                </a:solidFill>
                <a:latin typeface="Arial"/>
              </a:endParaRPr>
            </a:p>
          </p:txBody>
        </p:sp>
        <p:sp>
          <p:nvSpPr>
            <p:cNvPr id="166" name="Line 17"/>
            <p:cNvSpPr/>
            <p:nvPr/>
          </p:nvSpPr>
          <p:spPr>
            <a:xfrm flipH="1">
              <a:off x="4333680" y="3792600"/>
              <a:ext cx="2028600" cy="0"/>
            </a:xfrm>
            <a:prstGeom prst="line">
              <a:avLst/>
            </a:prstGeom>
            <a:ln w="28440">
              <a:solidFill>
                <a:srgbClr val="3399ff"/>
              </a:solidFill>
              <a:miter/>
            </a:ln>
          </p:spPr>
          <p:style>
            <a:lnRef idx="0"/>
            <a:fillRef idx="0"/>
            <a:effectRef idx="0"/>
            <a:fontRef idx="minor"/>
          </p:style>
          <p:txBody>
            <a:bodyPr lIns="90000" rIns="90000" tIns="-46800" bIns="-46800" anchor="t">
              <a:noAutofit/>
            </a:bodyPr>
            <a:p>
              <a:endParaRPr b="0" lang="en-US" sz="1800" spc="-1" strike="noStrike">
                <a:solidFill>
                  <a:srgbClr val="000000"/>
                </a:solidFill>
                <a:latin typeface="Arial"/>
              </a:endParaRPr>
            </a:p>
          </p:txBody>
        </p:sp>
        <p:sp>
          <p:nvSpPr>
            <p:cNvPr id="167" name="Line 18"/>
            <p:cNvSpPr/>
            <p:nvPr/>
          </p:nvSpPr>
          <p:spPr>
            <a:xfrm>
              <a:off x="4346640" y="3792600"/>
              <a:ext cx="0" cy="222120"/>
            </a:xfrm>
            <a:prstGeom prst="line">
              <a:avLst/>
            </a:prstGeom>
            <a:ln w="28440">
              <a:solidFill>
                <a:srgbClr val="3399ff"/>
              </a:solidFill>
              <a:miter/>
              <a:tailEnd len="med" type="stealth" w="med"/>
            </a:ln>
          </p:spPr>
          <p:style>
            <a:lnRef idx="0"/>
            <a:fillRef idx="0"/>
            <a:effectRef idx="0"/>
            <a:fontRef idx="minor"/>
          </p:style>
          <p:txBody>
            <a:bodyPr lIns="90000" rIns="90000" tIns="46800" bIns="46800" anchor="t">
              <a:noAutofit/>
            </a:bodyPr>
            <a:p>
              <a:endParaRPr b="0" lang="en-US" sz="1800" spc="-1" strike="noStrike">
                <a:solidFill>
                  <a:srgbClr val="000000"/>
                </a:solidFill>
                <a:latin typeface="Arial"/>
              </a:endParaRPr>
            </a:p>
          </p:txBody>
        </p:sp>
        <p:sp>
          <p:nvSpPr>
            <p:cNvPr id="168" name="Line 19"/>
            <p:cNvSpPr/>
            <p:nvPr/>
          </p:nvSpPr>
          <p:spPr>
            <a:xfrm>
              <a:off x="1677960" y="4373640"/>
              <a:ext cx="376200" cy="0"/>
            </a:xfrm>
            <a:prstGeom prst="line">
              <a:avLst/>
            </a:prstGeom>
            <a:ln w="28440">
              <a:solidFill>
                <a:srgbClr val="3399ff"/>
              </a:solidFill>
              <a:miter/>
              <a:tailEnd len="med" type="stealth" w="med"/>
            </a:ln>
          </p:spPr>
          <p:style>
            <a:lnRef idx="0"/>
            <a:fillRef idx="0"/>
            <a:effectRef idx="0"/>
            <a:fontRef idx="minor"/>
          </p:style>
          <p:txBody>
            <a:bodyPr lIns="90000" rIns="90000" tIns="-46800" bIns="-46800" anchor="t">
              <a:noAutofit/>
            </a:bodyPr>
            <a:p>
              <a:endParaRPr b="0" lang="en-US" sz="1800" spc="-1" strike="noStrike">
                <a:solidFill>
                  <a:srgbClr val="000000"/>
                </a:solidFill>
                <a:latin typeface="Arial"/>
              </a:endParaRPr>
            </a:p>
          </p:txBody>
        </p:sp>
        <p:sp>
          <p:nvSpPr>
            <p:cNvPr id="169" name="Line 20"/>
            <p:cNvSpPr/>
            <p:nvPr/>
          </p:nvSpPr>
          <p:spPr>
            <a:xfrm>
              <a:off x="3332160" y="4384800"/>
              <a:ext cx="374760" cy="0"/>
            </a:xfrm>
            <a:prstGeom prst="line">
              <a:avLst/>
            </a:prstGeom>
            <a:ln w="28440">
              <a:solidFill>
                <a:srgbClr val="3399ff"/>
              </a:solidFill>
              <a:miter/>
              <a:tailEnd len="med" type="stealth" w="med"/>
            </a:ln>
          </p:spPr>
          <p:style>
            <a:lnRef idx="0"/>
            <a:fillRef idx="0"/>
            <a:effectRef idx="0"/>
            <a:fontRef idx="minor"/>
          </p:style>
          <p:txBody>
            <a:bodyPr lIns="90000" rIns="90000" tIns="-46800" bIns="-46800" anchor="t">
              <a:noAutofit/>
            </a:bodyPr>
            <a:p>
              <a:endParaRPr b="0" lang="en-US" sz="1800" spc="-1" strike="noStrike">
                <a:solidFill>
                  <a:srgbClr val="000000"/>
                </a:solidFill>
                <a:latin typeface="Arial"/>
              </a:endParaRPr>
            </a:p>
          </p:txBody>
        </p:sp>
        <p:sp>
          <p:nvSpPr>
            <p:cNvPr id="170" name="Line 21"/>
            <p:cNvSpPr/>
            <p:nvPr/>
          </p:nvSpPr>
          <p:spPr>
            <a:xfrm>
              <a:off x="5060880" y="4384800"/>
              <a:ext cx="374760" cy="0"/>
            </a:xfrm>
            <a:prstGeom prst="line">
              <a:avLst/>
            </a:prstGeom>
            <a:ln w="28440">
              <a:solidFill>
                <a:srgbClr val="3399ff"/>
              </a:solidFill>
              <a:miter/>
              <a:tailEnd len="med" type="stealth" w="med"/>
            </a:ln>
          </p:spPr>
          <p:style>
            <a:lnRef idx="0"/>
            <a:fillRef idx="0"/>
            <a:effectRef idx="0"/>
            <a:fontRef idx="minor"/>
          </p:style>
          <p:txBody>
            <a:bodyPr lIns="90000" rIns="90000" tIns="-46800" bIns="-46800" anchor="t">
              <a:noAutofit/>
            </a:bodyPr>
            <a:p>
              <a:endParaRPr b="0" lang="en-US" sz="1800" spc="-1" strike="noStrike">
                <a:solidFill>
                  <a:srgbClr val="000000"/>
                </a:solidFill>
                <a:latin typeface="Arial"/>
              </a:endParaRPr>
            </a:p>
          </p:txBody>
        </p:sp>
        <p:sp>
          <p:nvSpPr>
            <p:cNvPr id="171" name="Line 22"/>
            <p:cNvSpPr/>
            <p:nvPr/>
          </p:nvSpPr>
          <p:spPr>
            <a:xfrm>
              <a:off x="7315200" y="4384800"/>
              <a:ext cx="374760" cy="0"/>
            </a:xfrm>
            <a:prstGeom prst="line">
              <a:avLst/>
            </a:prstGeom>
            <a:ln w="28440">
              <a:solidFill>
                <a:srgbClr val="3399ff"/>
              </a:solidFill>
              <a:miter/>
              <a:tailEnd len="med" type="stealth" w="med"/>
            </a:ln>
          </p:spPr>
          <p:style>
            <a:lnRef idx="0"/>
            <a:fillRef idx="0"/>
            <a:effectRef idx="0"/>
            <a:fontRef idx="minor"/>
          </p:style>
          <p:txBody>
            <a:bodyPr lIns="90000" rIns="90000" tIns="-46800" bIns="-46800" anchor="t">
              <a:noAutofit/>
            </a:bodyPr>
            <a:p>
              <a:endParaRPr b="0" lang="en-US" sz="1800" spc="-1" strike="noStrike">
                <a:solidFill>
                  <a:srgbClr val="000000"/>
                </a:solidFill>
                <a:latin typeface="Arial"/>
              </a:endParaRPr>
            </a:p>
          </p:txBody>
        </p:sp>
        <p:sp>
          <p:nvSpPr>
            <p:cNvPr id="172" name="Line 23"/>
            <p:cNvSpPr/>
            <p:nvPr/>
          </p:nvSpPr>
          <p:spPr>
            <a:xfrm>
              <a:off x="2579760" y="4978440"/>
              <a:ext cx="3983040" cy="0"/>
            </a:xfrm>
            <a:prstGeom prst="line">
              <a:avLst/>
            </a:prstGeom>
            <a:ln w="28440">
              <a:solidFill>
                <a:srgbClr val="3399ff"/>
              </a:solidFill>
              <a:miter/>
            </a:ln>
          </p:spPr>
          <p:style>
            <a:lnRef idx="0"/>
            <a:fillRef idx="0"/>
            <a:effectRef idx="0"/>
            <a:fontRef idx="minor"/>
          </p:style>
          <p:txBody>
            <a:bodyPr lIns="90000" rIns="90000" tIns="-46800" bIns="-46800" anchor="t">
              <a:noAutofit/>
            </a:bodyPr>
            <a:p>
              <a:endParaRPr b="0" lang="en-US" sz="1800" spc="-1" strike="noStrike">
                <a:solidFill>
                  <a:srgbClr val="000000"/>
                </a:solidFill>
                <a:latin typeface="Arial"/>
              </a:endParaRPr>
            </a:p>
          </p:txBody>
        </p:sp>
        <p:sp>
          <p:nvSpPr>
            <p:cNvPr id="173" name="Line 24"/>
            <p:cNvSpPr/>
            <p:nvPr/>
          </p:nvSpPr>
          <p:spPr>
            <a:xfrm>
              <a:off x="2604960" y="4978440"/>
              <a:ext cx="0" cy="222120"/>
            </a:xfrm>
            <a:prstGeom prst="line">
              <a:avLst/>
            </a:prstGeom>
            <a:ln w="28440">
              <a:solidFill>
                <a:srgbClr val="3399ff"/>
              </a:solidFill>
              <a:miter/>
              <a:tailEnd len="med" type="stealth" w="med"/>
            </a:ln>
          </p:spPr>
          <p:style>
            <a:lnRef idx="0"/>
            <a:fillRef idx="0"/>
            <a:effectRef idx="0"/>
            <a:fontRef idx="minor"/>
          </p:style>
          <p:txBody>
            <a:bodyPr lIns="90000" rIns="90000" tIns="46800" bIns="46800" anchor="t">
              <a:noAutofit/>
            </a:bodyPr>
            <a:p>
              <a:endParaRPr b="0" lang="en-US" sz="1800" spc="-1" strike="noStrike">
                <a:solidFill>
                  <a:srgbClr val="000000"/>
                </a:solidFill>
                <a:latin typeface="Arial"/>
              </a:endParaRPr>
            </a:p>
          </p:txBody>
        </p:sp>
        <p:sp>
          <p:nvSpPr>
            <p:cNvPr id="174" name="Line 25"/>
            <p:cNvSpPr/>
            <p:nvPr/>
          </p:nvSpPr>
          <p:spPr>
            <a:xfrm>
              <a:off x="4484520" y="4978440"/>
              <a:ext cx="0" cy="222120"/>
            </a:xfrm>
            <a:prstGeom prst="line">
              <a:avLst/>
            </a:prstGeom>
            <a:ln w="28440">
              <a:solidFill>
                <a:srgbClr val="3399ff"/>
              </a:solidFill>
              <a:miter/>
              <a:tailEnd len="med" type="stealth" w="med"/>
            </a:ln>
          </p:spPr>
          <p:style>
            <a:lnRef idx="0"/>
            <a:fillRef idx="0"/>
            <a:effectRef idx="0"/>
            <a:fontRef idx="minor"/>
          </p:style>
          <p:txBody>
            <a:bodyPr lIns="90000" rIns="90000" tIns="46800" bIns="46800" anchor="t">
              <a:noAutofit/>
            </a:bodyPr>
            <a:p>
              <a:endParaRPr b="0" lang="en-US" sz="1800" spc="-1" strike="noStrike">
                <a:solidFill>
                  <a:srgbClr val="000000"/>
                </a:solidFill>
                <a:latin typeface="Arial"/>
              </a:endParaRPr>
            </a:p>
          </p:txBody>
        </p:sp>
        <p:sp>
          <p:nvSpPr>
            <p:cNvPr id="175" name="Line 26"/>
            <p:cNvSpPr/>
            <p:nvPr/>
          </p:nvSpPr>
          <p:spPr>
            <a:xfrm>
              <a:off x="6562800" y="4978440"/>
              <a:ext cx="0" cy="222120"/>
            </a:xfrm>
            <a:prstGeom prst="line">
              <a:avLst/>
            </a:prstGeom>
            <a:ln w="28440">
              <a:solidFill>
                <a:srgbClr val="3399ff"/>
              </a:solidFill>
              <a:miter/>
              <a:tailEnd len="med" type="stealth" w="med"/>
            </a:ln>
          </p:spPr>
          <p:style>
            <a:lnRef idx="0"/>
            <a:fillRef idx="0"/>
            <a:effectRef idx="0"/>
            <a:fontRef idx="minor"/>
          </p:style>
          <p:txBody>
            <a:bodyPr lIns="90000" rIns="90000" tIns="46800" bIns="46800" anchor="t">
              <a:noAutofit/>
            </a:bodyPr>
            <a:p>
              <a:endParaRPr b="0" lang="en-US" sz="1800" spc="-1" strike="noStrike">
                <a:solidFill>
                  <a:srgbClr val="000000"/>
                </a:solidFill>
                <a:latin typeface="Arial"/>
              </a:endParaRPr>
            </a:p>
          </p:txBody>
        </p:sp>
      </p:grpSp>
      <p:sp>
        <p:nvSpPr>
          <p:cNvPr id="176" name="Rectangle 27"/>
          <p:cNvSpPr/>
          <p:nvPr/>
        </p:nvSpPr>
        <p:spPr>
          <a:xfrm>
            <a:off x="480960" y="5958360"/>
            <a:ext cx="8066160" cy="337680"/>
          </a:xfrm>
          <a:prstGeom prst="rect">
            <a:avLst/>
          </a:prstGeom>
          <a:noFill/>
          <a:ln w="0">
            <a:noFill/>
          </a:ln>
        </p:spPr>
        <p:style>
          <a:lnRef idx="0"/>
          <a:fillRef idx="0"/>
          <a:effectRef idx="0"/>
          <a:fontRef idx="minor"/>
        </p:style>
        <p:txBody>
          <a:bodyPr lIns="90000" rIns="90000" tIns="46800" bIns="46800" anchor="b">
            <a:spAutoFit/>
          </a:bodyPr>
          <a:p>
            <a:pPr>
              <a:lnSpc>
                <a:spcPct val="8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000000"/>
                </a:solidFill>
                <a:latin typeface="Times New Roman"/>
                <a:ea typeface="新細明體"/>
              </a:rPr>
              <a:t>Overview of the Maintenance Process </a:t>
            </a:r>
            <a:r>
              <a:rPr b="1" lang="en-US" sz="2000" spc="-1" strike="noStrike">
                <a:solidFill>
                  <a:srgbClr val="fc8f0c"/>
                </a:solidFill>
                <a:latin typeface="Times New Roman"/>
                <a:ea typeface="新細明體"/>
              </a:rPr>
              <a:t>.[SOM2004]</a:t>
            </a:r>
            <a:endParaRPr b="0" lang="en-US" sz="2000" spc="-1" strike="noStrike">
              <a:solidFill>
                <a:srgbClr val="000000"/>
              </a:solidFill>
              <a:latin typeface="Arial"/>
            </a:endParaRPr>
          </a:p>
        </p:txBody>
      </p:sp>
      <p:sp>
        <p:nvSpPr>
          <p:cNvPr id="177" name="Rectangle 27"/>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rPr>
              <a:t>Change </a:t>
            </a:r>
            <a:r>
              <a:rPr b="1" lang="en-GB" sz="3600" spc="-1" strike="noStrike">
                <a:solidFill>
                  <a:srgbClr val="fc8f0c"/>
                </a:solidFill>
                <a:latin typeface="Times New Roman"/>
                <a:ea typeface="新細明體"/>
              </a:rPr>
              <a:t>R</a:t>
            </a:r>
            <a:r>
              <a:rPr b="1" lang="en-GB" sz="3600" spc="-1" strike="noStrike">
                <a:solidFill>
                  <a:srgbClr val="fc8f0c"/>
                </a:solidFill>
                <a:latin typeface="Times New Roman"/>
              </a:rPr>
              <a:t>equests</a:t>
            </a:r>
            <a:endParaRPr b="1" lang="en-US" sz="3600" spc="-1" strike="noStrike">
              <a:solidFill>
                <a:srgbClr val="fc8f0c"/>
              </a:solidFill>
              <a:latin typeface="Times New Roman"/>
            </a:endParaRPr>
          </a:p>
        </p:txBody>
      </p:sp>
      <p:sp>
        <p:nvSpPr>
          <p:cNvPr id="179" name="PlaceHolder 2"/>
          <p:cNvSpPr>
            <a:spLocks noGrp="1"/>
          </p:cNvSpPr>
          <p:nvPr>
            <p:ph/>
          </p:nvPr>
        </p:nvSpPr>
        <p:spPr>
          <a:xfrm>
            <a:off x="585360" y="1961640"/>
            <a:ext cx="8101080" cy="3956040"/>
          </a:xfrm>
          <a:prstGeom prst="rect">
            <a:avLst/>
          </a:prstGeom>
          <a:noFill/>
          <a:ln w="0">
            <a:noFill/>
          </a:ln>
        </p:spPr>
        <p:txBody>
          <a:bodyPr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Change requests are requests for system changes from users, customers or management</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In principle, all change requests should be carefully analysed as part of the maintenance process and then implemented</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In practice, some change requests must be implemented urgently</a:t>
            </a:r>
            <a:endParaRPr b="0" lang="en-US" sz="24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Fault repair</a:t>
            </a:r>
            <a:endParaRPr b="0" lang="en-US" sz="20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Changes to the system’s environment</a:t>
            </a:r>
            <a:endParaRPr b="0" lang="en-US" sz="20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Urgently required business changes</a:t>
            </a:r>
            <a:endParaRPr b="0" lang="en-US" sz="2000" spc="-1" strike="noStrike">
              <a:solidFill>
                <a:srgbClr val="000000"/>
              </a:solidFill>
              <a:latin typeface="Times New Roman"/>
            </a:endParaRPr>
          </a:p>
        </p:txBody>
      </p:sp>
      <p:sp>
        <p:nvSpPr>
          <p:cNvPr id="180"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rPr>
              <a:t>Change </a:t>
            </a:r>
            <a:r>
              <a:rPr b="1" lang="en-GB" sz="3600" spc="-1" strike="noStrike">
                <a:solidFill>
                  <a:srgbClr val="fc8f0c"/>
                </a:solidFill>
                <a:latin typeface="Times New Roman"/>
                <a:ea typeface="新細明體"/>
              </a:rPr>
              <a:t>I</a:t>
            </a:r>
            <a:r>
              <a:rPr b="1" lang="en-GB" sz="3600" spc="-1" strike="noStrike">
                <a:solidFill>
                  <a:srgbClr val="fc8f0c"/>
                </a:solidFill>
                <a:latin typeface="Times New Roman"/>
              </a:rPr>
              <a:t>mplementation</a:t>
            </a:r>
            <a:endParaRPr b="1" lang="en-US" sz="3600" spc="-1" strike="noStrike">
              <a:solidFill>
                <a:srgbClr val="fc8f0c"/>
              </a:solidFill>
              <a:latin typeface="Times New Roman"/>
            </a:endParaRPr>
          </a:p>
        </p:txBody>
      </p:sp>
      <p:pic>
        <p:nvPicPr>
          <p:cNvPr id="182" name="Picture 3" descr=""/>
          <p:cNvPicPr/>
          <p:nvPr/>
        </p:nvPicPr>
        <p:blipFill>
          <a:blip r:embed="rId1"/>
          <a:stretch/>
        </p:blipFill>
        <p:spPr>
          <a:xfrm>
            <a:off x="534960" y="2906640"/>
            <a:ext cx="8264520" cy="1211400"/>
          </a:xfrm>
          <a:prstGeom prst="rect">
            <a:avLst/>
          </a:prstGeom>
          <a:ln w="0">
            <a:noFill/>
          </a:ln>
        </p:spPr>
      </p:pic>
      <p:sp>
        <p:nvSpPr>
          <p:cNvPr id="183" name="Rectangle 4"/>
          <p:cNvSpPr/>
          <p:nvPr/>
        </p:nvSpPr>
        <p:spPr>
          <a:xfrm>
            <a:off x="2021040" y="5316840"/>
            <a:ext cx="4879800" cy="337680"/>
          </a:xfrm>
          <a:prstGeom prst="rect">
            <a:avLst/>
          </a:prstGeom>
          <a:noFill/>
          <a:ln w="0">
            <a:noFill/>
          </a:ln>
        </p:spPr>
        <p:style>
          <a:lnRef idx="0"/>
          <a:fillRef idx="0"/>
          <a:effectRef idx="0"/>
          <a:fontRef idx="minor"/>
        </p:style>
        <p:txBody>
          <a:bodyPr lIns="90000" rIns="90000" tIns="46800" bIns="46800" anchor="b">
            <a:spAutoFit/>
          </a:bodyPr>
          <a:p>
            <a:pPr>
              <a:lnSpc>
                <a:spcPct val="8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000000"/>
                </a:solidFill>
                <a:latin typeface="Times New Roman"/>
                <a:ea typeface="新細明體"/>
              </a:rPr>
              <a:t>Change implementation. </a:t>
            </a:r>
            <a:r>
              <a:rPr b="1" lang="en-US" sz="2000" spc="-1" strike="noStrike">
                <a:solidFill>
                  <a:srgbClr val="fc8f0c"/>
                </a:solidFill>
                <a:latin typeface="Times New Roman"/>
                <a:ea typeface="新細明體"/>
              </a:rPr>
              <a:t>[SOM2004]</a:t>
            </a:r>
            <a:endParaRPr b="0" lang="en-US" sz="2000" spc="-1" strike="noStrike">
              <a:solidFill>
                <a:srgbClr val="000000"/>
              </a:solidFill>
              <a:latin typeface="Arial"/>
            </a:endParaRPr>
          </a:p>
        </p:txBody>
      </p:sp>
      <p:sp>
        <p:nvSpPr>
          <p:cNvPr id="184" name="Rectangle 4"/>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rPr>
              <a:t>Emergency </a:t>
            </a:r>
            <a:r>
              <a:rPr b="1" lang="en-GB" sz="3600" spc="-1" strike="noStrike">
                <a:solidFill>
                  <a:srgbClr val="fc8f0c"/>
                </a:solidFill>
                <a:latin typeface="Times New Roman"/>
                <a:ea typeface="新細明體"/>
              </a:rPr>
              <a:t>R</a:t>
            </a:r>
            <a:r>
              <a:rPr b="1" lang="en-GB" sz="3600" spc="-1" strike="noStrike">
                <a:solidFill>
                  <a:srgbClr val="fc8f0c"/>
                </a:solidFill>
                <a:latin typeface="Times New Roman"/>
              </a:rPr>
              <a:t>epair</a:t>
            </a:r>
            <a:endParaRPr b="1" lang="en-US" sz="3600" spc="-1" strike="noStrike">
              <a:solidFill>
                <a:srgbClr val="fc8f0c"/>
              </a:solidFill>
              <a:latin typeface="Times New Roman"/>
            </a:endParaRPr>
          </a:p>
        </p:txBody>
      </p:sp>
      <p:pic>
        <p:nvPicPr>
          <p:cNvPr id="186" name="Picture 3" descr=""/>
          <p:cNvPicPr/>
          <p:nvPr/>
        </p:nvPicPr>
        <p:blipFill>
          <a:blip r:embed="rId1"/>
          <a:stretch/>
        </p:blipFill>
        <p:spPr>
          <a:xfrm>
            <a:off x="382680" y="2906640"/>
            <a:ext cx="8416800" cy="851040"/>
          </a:xfrm>
          <a:prstGeom prst="rect">
            <a:avLst/>
          </a:prstGeom>
          <a:ln w="0">
            <a:noFill/>
          </a:ln>
        </p:spPr>
      </p:pic>
      <p:sp>
        <p:nvSpPr>
          <p:cNvPr id="187" name="Text Box 4"/>
          <p:cNvSpPr/>
          <p:nvPr/>
        </p:nvSpPr>
        <p:spPr>
          <a:xfrm>
            <a:off x="1853280" y="5180040"/>
            <a:ext cx="3480120" cy="3988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000000"/>
                </a:solidFill>
                <a:latin typeface="Times New Roman"/>
                <a:ea typeface="新細明體"/>
              </a:rPr>
              <a:t>Emergency repair [SOM2004]</a:t>
            </a:r>
            <a:endParaRPr b="0" lang="en-US" sz="2000" spc="-1" strike="noStrike">
              <a:solidFill>
                <a:srgbClr val="000000"/>
              </a:solidFill>
              <a:latin typeface="Arial"/>
            </a:endParaRPr>
          </a:p>
        </p:txBody>
      </p:sp>
      <p:sp>
        <p:nvSpPr>
          <p:cNvPr id="188" name="Rectangle 4"/>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Why is Maintenance Inefficient and ineffective? </a:t>
            </a:r>
            <a:endParaRPr b="1" lang="en-US" sz="3600" spc="-1" strike="noStrike">
              <a:solidFill>
                <a:srgbClr val="fc8f0c"/>
              </a:solidFill>
              <a:latin typeface="Times New Roman"/>
            </a:endParaRPr>
          </a:p>
        </p:txBody>
      </p:sp>
      <p:sp>
        <p:nvSpPr>
          <p:cNvPr id="190" name="PlaceHolder 2"/>
          <p:cNvSpPr>
            <a:spLocks noGrp="1"/>
          </p:cNvSpPr>
          <p:nvPr>
            <p:ph/>
          </p:nvPr>
        </p:nvSpPr>
        <p:spPr>
          <a:xfrm>
            <a:off x="585360" y="1961640"/>
            <a:ext cx="8101080" cy="3381480"/>
          </a:xfrm>
          <a:prstGeom prst="rect">
            <a:avLst/>
          </a:prstGeom>
          <a:noFill/>
          <a:ln w="0">
            <a:noFill/>
          </a:ln>
        </p:spPr>
        <p:txBody>
          <a:bodyPr anchor="t">
            <a:normAutofit/>
          </a:bodyPr>
          <a:p>
            <a:pPr marL="343080" indent="-34308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 </a:t>
            </a:r>
            <a:r>
              <a:rPr b="0" lang="en-US" sz="2400" spc="-1" strike="noStrike">
                <a:solidFill>
                  <a:srgbClr val="000000"/>
                </a:solidFill>
                <a:latin typeface="Times New Roman"/>
                <a:ea typeface="新細明體"/>
              </a:rPr>
              <a:t>Factors adversely effect maintenance</a:t>
            </a:r>
            <a:endParaRPr b="0" lang="en-US" sz="2400" spc="-1" strike="noStrike">
              <a:solidFill>
                <a:srgbClr val="000000"/>
              </a:solidFill>
              <a:latin typeface="Times New Roman"/>
            </a:endParaRPr>
          </a:p>
          <a:p>
            <a:pPr lvl="1" marL="743040" indent="-28584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Lack of models or ignorance of available models (73%)</a:t>
            </a:r>
            <a:endParaRPr b="0" lang="en-US" sz="2000" spc="-1" strike="noStrike">
              <a:solidFill>
                <a:srgbClr val="000000"/>
              </a:solidFill>
              <a:latin typeface="Times New Roman"/>
            </a:endParaRPr>
          </a:p>
          <a:p>
            <a:pPr lvl="1" marL="743040" indent="-28584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Lack of documentation (67.6%)</a:t>
            </a:r>
            <a:endParaRPr b="0" lang="en-US" sz="2000" spc="-1" strike="noStrike">
              <a:solidFill>
                <a:srgbClr val="000000"/>
              </a:solidFill>
              <a:latin typeface="Times New Roman"/>
            </a:endParaRPr>
          </a:p>
          <a:p>
            <a:pPr lvl="1" marL="743040" indent="-28584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Lack of time to update existing documentation (54.1%)</a:t>
            </a:r>
            <a:endParaRPr b="0" lang="en-US" sz="2000" spc="-1" strike="noStrike">
              <a:solidFill>
                <a:srgbClr val="000000"/>
              </a:solidFill>
              <a:latin typeface="Times New Roman"/>
            </a:endParaRPr>
          </a:p>
          <a:p>
            <a:pPr marL="343080" indent="-34308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Other factors (1994 study)</a:t>
            </a:r>
            <a:endParaRPr b="0" lang="en-US" sz="2400" spc="-1" strike="noStrike">
              <a:solidFill>
                <a:srgbClr val="000000"/>
              </a:solidFill>
              <a:latin typeface="Times New Roman"/>
            </a:endParaRPr>
          </a:p>
          <a:p>
            <a:pPr lvl="1" marL="743040" indent="-28584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Quality of original application</a:t>
            </a:r>
            <a:endParaRPr b="0" lang="en-US" sz="2000" spc="-1" strike="noStrike">
              <a:solidFill>
                <a:srgbClr val="000000"/>
              </a:solidFill>
              <a:latin typeface="Times New Roman"/>
            </a:endParaRPr>
          </a:p>
          <a:p>
            <a:pPr lvl="1" marL="743040" indent="-28584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Documentation quality</a:t>
            </a:r>
            <a:endParaRPr b="0" lang="en-US" sz="2000" spc="-1" strike="noStrike">
              <a:solidFill>
                <a:srgbClr val="000000"/>
              </a:solidFill>
              <a:latin typeface="Times New Roman"/>
            </a:endParaRPr>
          </a:p>
          <a:p>
            <a:pPr lvl="1" marL="743040" indent="-28584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Rotation of maintenance people</a:t>
            </a:r>
            <a:endParaRPr b="0" lang="en-US" sz="2000" spc="-1" strike="noStrike">
              <a:solidFill>
                <a:srgbClr val="000000"/>
              </a:solidFill>
              <a:latin typeface="Times New Roman"/>
            </a:endParaRPr>
          </a:p>
        </p:txBody>
      </p:sp>
      <p:sp>
        <p:nvSpPr>
          <p:cNvPr id="191"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Why is Maintenance Inefficient? (cont’d)</a:t>
            </a:r>
            <a:endParaRPr b="1" lang="en-US" sz="3600" spc="-1" strike="noStrike">
              <a:solidFill>
                <a:srgbClr val="fc8f0c"/>
              </a:solidFill>
              <a:latin typeface="Times New Roman"/>
            </a:endParaRPr>
          </a:p>
        </p:txBody>
      </p:sp>
      <p:sp>
        <p:nvSpPr>
          <p:cNvPr id="193" name="PlaceHolder 2"/>
          <p:cNvSpPr>
            <a:spLocks noGrp="1"/>
          </p:cNvSpPr>
          <p:nvPr>
            <p:ph/>
          </p:nvPr>
        </p:nvSpPr>
        <p:spPr>
          <a:xfrm>
            <a:off x="585360" y="1961640"/>
            <a:ext cx="8101080" cy="3932280"/>
          </a:xfrm>
          <a:prstGeom prst="rect">
            <a:avLst/>
          </a:prstGeom>
          <a:noFill/>
          <a:ln w="0">
            <a:noFill/>
          </a:ln>
        </p:spPr>
        <p:txBody>
          <a:bodyPr anchor="t">
            <a:normAutofit/>
          </a:bodyPr>
          <a:p>
            <a:pPr marL="343080" indent="-34308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More factors (Yip ’95 study)</a:t>
            </a:r>
            <a:endParaRPr b="0" lang="en-US" sz="2400" spc="-1" strike="noStrike">
              <a:solidFill>
                <a:srgbClr val="000000"/>
              </a:solidFill>
              <a:latin typeface="Times New Roman"/>
            </a:endParaRPr>
          </a:p>
          <a:p>
            <a:pPr lvl="1" marL="743040" indent="-28584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Lack of human resources</a:t>
            </a:r>
            <a:endParaRPr b="0" lang="en-US" sz="2000" spc="-1" strike="noStrike">
              <a:solidFill>
                <a:srgbClr val="000000"/>
              </a:solidFill>
              <a:latin typeface="Times New Roman"/>
            </a:endParaRPr>
          </a:p>
          <a:p>
            <a:pPr lvl="1" marL="743040" indent="-28584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Different programming styles conflict</a:t>
            </a:r>
            <a:endParaRPr b="0" lang="en-US" sz="2000" spc="-1" strike="noStrike">
              <a:solidFill>
                <a:srgbClr val="000000"/>
              </a:solidFill>
              <a:latin typeface="Times New Roman"/>
            </a:endParaRPr>
          </a:p>
          <a:p>
            <a:pPr lvl="1" marL="743040" indent="-28584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Lack of documentation and tools</a:t>
            </a:r>
            <a:endParaRPr b="0" lang="en-US" sz="2000" spc="-1" strike="noStrike">
              <a:solidFill>
                <a:srgbClr val="000000"/>
              </a:solidFill>
              <a:latin typeface="Times New Roman"/>
            </a:endParaRPr>
          </a:p>
          <a:p>
            <a:pPr lvl="1" marL="743040" indent="-28584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Bad maintenance management</a:t>
            </a:r>
            <a:endParaRPr b="0" lang="en-US" sz="2000" spc="-1" strike="noStrike">
              <a:solidFill>
                <a:srgbClr val="000000"/>
              </a:solidFill>
              <a:latin typeface="Times New Roman"/>
            </a:endParaRPr>
          </a:p>
          <a:p>
            <a:pPr lvl="1" marL="743040" indent="-28584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Documentation policy</a:t>
            </a:r>
            <a:endParaRPr b="0" lang="en-US" sz="2000" spc="-1" strike="noStrike">
              <a:solidFill>
                <a:srgbClr val="000000"/>
              </a:solidFill>
              <a:latin typeface="Times New Roman"/>
            </a:endParaRPr>
          </a:p>
          <a:p>
            <a:pPr lvl="1" marL="743040" indent="-28584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Turnover</a:t>
            </a:r>
            <a:endParaRPr b="0" lang="en-US" sz="2000" spc="-1" strike="noStrike">
              <a:solidFill>
                <a:srgbClr val="000000"/>
              </a:solidFill>
              <a:latin typeface="Times New Roman"/>
            </a:endParaRPr>
          </a:p>
          <a:p>
            <a:pPr lvl="1" marL="743040" indent="0">
              <a:lnSpc>
                <a:spcPct val="90000"/>
              </a:lnSpc>
              <a:spcBef>
                <a:spcPts val="1125"/>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Times New Roman"/>
            </a:endParaRPr>
          </a:p>
        </p:txBody>
      </p:sp>
      <p:sp>
        <p:nvSpPr>
          <p:cNvPr id="194"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604800" y="2779560"/>
            <a:ext cx="8066160" cy="53208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9.3 Maintenance Techniques</a:t>
            </a:r>
            <a:endParaRPr b="1" lang="en-US" sz="3600" spc="-1" strike="noStrike">
              <a:solidFill>
                <a:srgbClr val="fc8f0c"/>
              </a:solidFill>
              <a:latin typeface="Times New Roman"/>
            </a:endParaRPr>
          </a:p>
        </p:txBody>
      </p:sp>
      <p:sp>
        <p:nvSpPr>
          <p:cNvPr id="196" name="Rectangle 2"/>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rPr>
              <a:t>Architectural </a:t>
            </a:r>
            <a:r>
              <a:rPr b="1" lang="en-GB" sz="3600" spc="-1" strike="noStrike">
                <a:solidFill>
                  <a:srgbClr val="fc8f0c"/>
                </a:solidFill>
                <a:latin typeface="Times New Roman"/>
                <a:ea typeface="新細明體"/>
              </a:rPr>
              <a:t>E</a:t>
            </a:r>
            <a:r>
              <a:rPr b="1" lang="en-GB" sz="3600" spc="-1" strike="noStrike">
                <a:solidFill>
                  <a:srgbClr val="fc8f0c"/>
                </a:solidFill>
                <a:latin typeface="Times New Roman"/>
              </a:rPr>
              <a:t>volution</a:t>
            </a:r>
            <a:endParaRPr b="1" lang="en-US" sz="3600" spc="-1" strike="noStrike">
              <a:solidFill>
                <a:srgbClr val="fc8f0c"/>
              </a:solidFill>
              <a:latin typeface="Times New Roman"/>
            </a:endParaRPr>
          </a:p>
        </p:txBody>
      </p:sp>
      <p:sp>
        <p:nvSpPr>
          <p:cNvPr id="198" name="PlaceHolder 2"/>
          <p:cNvSpPr>
            <a:spLocks noGrp="1"/>
          </p:cNvSpPr>
          <p:nvPr>
            <p:ph/>
          </p:nvPr>
        </p:nvSpPr>
        <p:spPr>
          <a:xfrm>
            <a:off x="585360" y="1796760"/>
            <a:ext cx="8101080" cy="4616280"/>
          </a:xfrm>
          <a:prstGeom prst="rect">
            <a:avLst/>
          </a:prstGeom>
          <a:noFill/>
          <a:ln w="0">
            <a:noFill/>
          </a:ln>
        </p:spPr>
        <p:txBody>
          <a:bodyPr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There is a need to convert many legacy systems from a centralised architecture to a client-server architecture</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Change drivers</a:t>
            </a:r>
            <a:endParaRPr b="0" lang="en-US" sz="24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Hardware costs. Servers are cheaper than mainframes</a:t>
            </a:r>
            <a:endParaRPr b="0" lang="en-US" sz="20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User interface expectations. Users expect graphical user interfaces</a:t>
            </a:r>
            <a:endParaRPr b="0" lang="en-US" sz="20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Distributed access to systems. Users wish to access the system from different, geographically separated, computers</a:t>
            </a:r>
            <a:endParaRPr b="0" lang="en-US" sz="2000" spc="-1" strike="noStrike">
              <a:solidFill>
                <a:srgbClr val="000000"/>
              </a:solidFill>
              <a:latin typeface="Times New Roman"/>
            </a:endParaRPr>
          </a:p>
        </p:txBody>
      </p:sp>
      <p:sp>
        <p:nvSpPr>
          <p:cNvPr id="199"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rPr>
              <a:t>Factors for Distribution</a:t>
            </a:r>
            <a:endParaRPr b="1" lang="en-US" sz="3600" spc="-1" strike="noStrike">
              <a:solidFill>
                <a:srgbClr val="fc8f0c"/>
              </a:solidFill>
              <a:latin typeface="Times New Roman"/>
            </a:endParaRPr>
          </a:p>
        </p:txBody>
      </p:sp>
      <p:graphicFrame>
        <p:nvGraphicFramePr>
          <p:cNvPr id="201" name="Object 3"/>
          <p:cNvGraphicFramePr/>
          <p:nvPr/>
        </p:nvGraphicFramePr>
        <p:xfrm>
          <a:off x="458640" y="1682640"/>
          <a:ext cx="8034480" cy="4660920"/>
        </p:xfrm>
        <a:graphic>
          <a:graphicData uri="http://schemas.openxmlformats.org/presentationml/2006/ole">
            <p:oleObj progId="Word.Document.12" r:id="rId1" spid="">
              <p:embed/>
              <p:pic>
                <p:nvPicPr>
                  <p:cNvPr id="202" name="Object 3" descr=""/>
                  <p:cNvPicPr/>
                  <p:nvPr/>
                </p:nvPicPr>
                <p:blipFill>
                  <a:blip r:embed="rId2"/>
                  <a:stretch/>
                </p:blipFill>
                <p:spPr>
                  <a:xfrm>
                    <a:off x="458640" y="1682640"/>
                    <a:ext cx="8034480" cy="4660920"/>
                  </a:xfrm>
                  <a:prstGeom prst="rect">
                    <a:avLst/>
                  </a:prstGeom>
                  <a:ln w="0">
                    <a:noFill/>
                  </a:ln>
                </p:spPr>
              </p:pic>
            </p:oleObj>
          </a:graphicData>
        </a:graphic>
      </p:graphicFrame>
      <p:sp>
        <p:nvSpPr>
          <p:cNvPr id="203"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rPr>
              <a:t>Legacy </a:t>
            </a:r>
            <a:r>
              <a:rPr b="1" lang="en-GB" sz="3600" spc="-1" strike="noStrike">
                <a:solidFill>
                  <a:srgbClr val="fc8f0c"/>
                </a:solidFill>
                <a:latin typeface="Times New Roman"/>
                <a:ea typeface="新細明體"/>
              </a:rPr>
              <a:t>S</a:t>
            </a:r>
            <a:r>
              <a:rPr b="1" lang="en-GB" sz="3600" spc="-1" strike="noStrike">
                <a:solidFill>
                  <a:srgbClr val="fc8f0c"/>
                </a:solidFill>
                <a:latin typeface="Times New Roman"/>
              </a:rPr>
              <a:t>ystem </a:t>
            </a:r>
            <a:r>
              <a:rPr b="1" lang="en-GB" sz="3600" spc="-1" strike="noStrike">
                <a:solidFill>
                  <a:srgbClr val="fc8f0c"/>
                </a:solidFill>
                <a:latin typeface="Times New Roman"/>
                <a:ea typeface="新細明體"/>
              </a:rPr>
              <a:t>S</a:t>
            </a:r>
            <a:r>
              <a:rPr b="1" lang="en-GB" sz="3600" spc="-1" strike="noStrike">
                <a:solidFill>
                  <a:srgbClr val="fc8f0c"/>
                </a:solidFill>
                <a:latin typeface="Times New Roman"/>
              </a:rPr>
              <a:t>tructure</a:t>
            </a:r>
            <a:endParaRPr b="1" lang="en-US" sz="3600" spc="-1" strike="noStrike">
              <a:solidFill>
                <a:srgbClr val="fc8f0c"/>
              </a:solidFill>
              <a:latin typeface="Times New Roman"/>
            </a:endParaRPr>
          </a:p>
        </p:txBody>
      </p:sp>
      <p:sp>
        <p:nvSpPr>
          <p:cNvPr id="205" name="PlaceHolder 2"/>
          <p:cNvSpPr>
            <a:spLocks noGrp="1"/>
          </p:cNvSpPr>
          <p:nvPr>
            <p:ph/>
          </p:nvPr>
        </p:nvSpPr>
        <p:spPr>
          <a:xfrm>
            <a:off x="585360" y="1504440"/>
            <a:ext cx="8101080" cy="4645080"/>
          </a:xfrm>
          <a:prstGeom prst="rect">
            <a:avLst/>
          </a:prstGeom>
          <a:noFill/>
          <a:ln w="0">
            <a:noFill/>
          </a:ln>
        </p:spPr>
        <p:txBody>
          <a:bodyPr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Ideally, for distribution, there should be a clear separation between the user interface, the system services and the system data management</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In practice, these are usually intermingled in older legacy systems</a:t>
            </a:r>
            <a:endParaRPr b="0" lang="en-US" sz="2400" spc="-1" strike="noStrike">
              <a:solidFill>
                <a:srgbClr val="000000"/>
              </a:solidFill>
              <a:latin typeface="Times New Roman"/>
            </a:endParaRPr>
          </a:p>
        </p:txBody>
      </p:sp>
      <p:sp>
        <p:nvSpPr>
          <p:cNvPr id="206"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574560" y="2977920"/>
            <a:ext cx="8066160" cy="53172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9.1 Software Evolution</a:t>
            </a:r>
            <a:endParaRPr b="1" lang="en-US" sz="3600" spc="-1" strike="noStrike">
              <a:solidFill>
                <a:srgbClr val="fc8f0c"/>
              </a:solidFill>
              <a:latin typeface="Times New Roman"/>
            </a:endParaRPr>
          </a:p>
        </p:txBody>
      </p:sp>
      <p:sp>
        <p:nvSpPr>
          <p:cNvPr id="104" name="Rectangle 2"/>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rPr>
              <a:t>Legacy </a:t>
            </a:r>
            <a:r>
              <a:rPr b="1" lang="en-GB" sz="3600" spc="-1" strike="noStrike">
                <a:solidFill>
                  <a:srgbClr val="fc8f0c"/>
                </a:solidFill>
                <a:latin typeface="Times New Roman"/>
                <a:ea typeface="新細明體"/>
              </a:rPr>
              <a:t>S</a:t>
            </a:r>
            <a:r>
              <a:rPr b="1" lang="en-GB" sz="3600" spc="-1" strike="noStrike">
                <a:solidFill>
                  <a:srgbClr val="fc8f0c"/>
                </a:solidFill>
                <a:latin typeface="Times New Roman"/>
              </a:rPr>
              <a:t>ystem </a:t>
            </a:r>
            <a:r>
              <a:rPr b="1" lang="en-GB" sz="3600" spc="-1" strike="noStrike">
                <a:solidFill>
                  <a:srgbClr val="fc8f0c"/>
                </a:solidFill>
                <a:latin typeface="Times New Roman"/>
                <a:ea typeface="新細明體"/>
              </a:rPr>
              <a:t>S</a:t>
            </a:r>
            <a:r>
              <a:rPr b="1" lang="en-GB" sz="3600" spc="-1" strike="noStrike">
                <a:solidFill>
                  <a:srgbClr val="fc8f0c"/>
                </a:solidFill>
                <a:latin typeface="Times New Roman"/>
              </a:rPr>
              <a:t>tructures </a:t>
            </a:r>
            <a:r>
              <a:rPr b="1" lang="en-US" sz="3600" spc="-1" strike="noStrike">
                <a:solidFill>
                  <a:srgbClr val="fc8f0c"/>
                </a:solidFill>
                <a:latin typeface="Times New Roman"/>
                <a:ea typeface="新細明體"/>
              </a:rPr>
              <a:t>[SOM2004]</a:t>
            </a:r>
            <a:endParaRPr b="1" lang="en-US" sz="3600" spc="-1" strike="noStrike">
              <a:solidFill>
                <a:srgbClr val="fc8f0c"/>
              </a:solidFill>
              <a:latin typeface="Times New Roman"/>
            </a:endParaRPr>
          </a:p>
        </p:txBody>
      </p:sp>
      <p:pic>
        <p:nvPicPr>
          <p:cNvPr id="208" name="Picture 3" descr=""/>
          <p:cNvPicPr/>
          <p:nvPr/>
        </p:nvPicPr>
        <p:blipFill>
          <a:blip r:embed="rId1"/>
          <a:stretch/>
        </p:blipFill>
        <p:spPr>
          <a:xfrm>
            <a:off x="612720" y="2065320"/>
            <a:ext cx="7728120" cy="3398760"/>
          </a:xfrm>
          <a:prstGeom prst="rect">
            <a:avLst/>
          </a:prstGeom>
          <a:ln w="0">
            <a:noFill/>
          </a:ln>
        </p:spPr>
      </p:pic>
      <p:sp>
        <p:nvSpPr>
          <p:cNvPr id="209"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rPr>
              <a:t>Layered </a:t>
            </a:r>
            <a:r>
              <a:rPr b="1" lang="en-GB" sz="3600" spc="-1" strike="noStrike">
                <a:solidFill>
                  <a:srgbClr val="fc8f0c"/>
                </a:solidFill>
                <a:latin typeface="Times New Roman"/>
                <a:ea typeface="新細明體"/>
              </a:rPr>
              <a:t>D</a:t>
            </a:r>
            <a:r>
              <a:rPr b="1" lang="en-GB" sz="3600" spc="-1" strike="noStrike">
                <a:solidFill>
                  <a:srgbClr val="fc8f0c"/>
                </a:solidFill>
                <a:latin typeface="Times New Roman"/>
              </a:rPr>
              <a:t>istribution </a:t>
            </a:r>
            <a:r>
              <a:rPr b="1" lang="en-GB" sz="3600" spc="-1" strike="noStrike">
                <a:solidFill>
                  <a:srgbClr val="fc8f0c"/>
                </a:solidFill>
                <a:latin typeface="Times New Roman"/>
                <a:ea typeface="新細明體"/>
              </a:rPr>
              <a:t>M</a:t>
            </a:r>
            <a:r>
              <a:rPr b="1" lang="en-GB" sz="3600" spc="-1" strike="noStrike">
                <a:solidFill>
                  <a:srgbClr val="fc8f0c"/>
                </a:solidFill>
                <a:latin typeface="Times New Roman"/>
              </a:rPr>
              <a:t>odel </a:t>
            </a:r>
            <a:r>
              <a:rPr b="1" lang="en-US" sz="3600" spc="-1" strike="noStrike">
                <a:solidFill>
                  <a:srgbClr val="fc8f0c"/>
                </a:solidFill>
                <a:latin typeface="Times New Roman"/>
                <a:ea typeface="新細明體"/>
              </a:rPr>
              <a:t>[SOM2004]</a:t>
            </a:r>
            <a:endParaRPr b="1" lang="en-US" sz="3600" spc="-1" strike="noStrike">
              <a:solidFill>
                <a:srgbClr val="fc8f0c"/>
              </a:solidFill>
              <a:latin typeface="Times New Roman"/>
            </a:endParaRPr>
          </a:p>
        </p:txBody>
      </p:sp>
      <p:pic>
        <p:nvPicPr>
          <p:cNvPr id="211" name="Picture 3" descr=""/>
          <p:cNvPicPr/>
          <p:nvPr/>
        </p:nvPicPr>
        <p:blipFill>
          <a:blip r:embed="rId1"/>
          <a:stretch/>
        </p:blipFill>
        <p:spPr>
          <a:xfrm>
            <a:off x="1760400" y="1911240"/>
            <a:ext cx="5661000" cy="3533760"/>
          </a:xfrm>
          <a:prstGeom prst="rect">
            <a:avLst/>
          </a:prstGeom>
          <a:ln w="0">
            <a:noFill/>
          </a:ln>
        </p:spPr>
      </p:pic>
      <p:sp>
        <p:nvSpPr>
          <p:cNvPr id="212"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rPr>
              <a:t>Legacy </a:t>
            </a:r>
            <a:r>
              <a:rPr b="1" lang="en-GB" sz="3600" spc="-1" strike="noStrike">
                <a:solidFill>
                  <a:srgbClr val="fc8f0c"/>
                </a:solidFill>
                <a:latin typeface="Times New Roman"/>
                <a:ea typeface="新細明體"/>
              </a:rPr>
              <a:t>S</a:t>
            </a:r>
            <a:r>
              <a:rPr b="1" lang="en-GB" sz="3600" spc="-1" strike="noStrike">
                <a:solidFill>
                  <a:srgbClr val="fc8f0c"/>
                </a:solidFill>
                <a:latin typeface="Times New Roman"/>
              </a:rPr>
              <a:t>ystem </a:t>
            </a:r>
            <a:r>
              <a:rPr b="1" lang="en-GB" sz="3600" spc="-1" strike="noStrike">
                <a:solidFill>
                  <a:srgbClr val="fc8f0c"/>
                </a:solidFill>
                <a:latin typeface="Times New Roman"/>
                <a:ea typeface="新細明體"/>
              </a:rPr>
              <a:t>D</a:t>
            </a:r>
            <a:r>
              <a:rPr b="1" lang="en-GB" sz="3600" spc="-1" strike="noStrike">
                <a:solidFill>
                  <a:srgbClr val="fc8f0c"/>
                </a:solidFill>
                <a:latin typeface="Times New Roman"/>
              </a:rPr>
              <a:t>istribution </a:t>
            </a:r>
            <a:r>
              <a:rPr b="1" lang="en-US" sz="3600" spc="-1" strike="noStrike">
                <a:solidFill>
                  <a:srgbClr val="fc8f0c"/>
                </a:solidFill>
                <a:latin typeface="Times New Roman"/>
                <a:ea typeface="新細明體"/>
              </a:rPr>
              <a:t>[SOM2004]</a:t>
            </a:r>
            <a:endParaRPr b="1" lang="en-US" sz="3600" spc="-1" strike="noStrike">
              <a:solidFill>
                <a:srgbClr val="fc8f0c"/>
              </a:solidFill>
              <a:latin typeface="Times New Roman"/>
            </a:endParaRPr>
          </a:p>
        </p:txBody>
      </p:sp>
      <p:pic>
        <p:nvPicPr>
          <p:cNvPr id="214" name="Picture 3" descr=""/>
          <p:cNvPicPr/>
          <p:nvPr/>
        </p:nvPicPr>
        <p:blipFill>
          <a:blip r:embed="rId1"/>
          <a:stretch/>
        </p:blipFill>
        <p:spPr>
          <a:xfrm>
            <a:off x="458640" y="2293920"/>
            <a:ext cx="8188560" cy="3210120"/>
          </a:xfrm>
          <a:prstGeom prst="rect">
            <a:avLst/>
          </a:prstGeom>
          <a:ln w="0">
            <a:noFill/>
          </a:ln>
        </p:spPr>
      </p:pic>
      <p:sp>
        <p:nvSpPr>
          <p:cNvPr id="215"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rPr>
              <a:t>Distribution </a:t>
            </a:r>
            <a:r>
              <a:rPr b="1" lang="en-GB" sz="3600" spc="-1" strike="noStrike">
                <a:solidFill>
                  <a:srgbClr val="fc8f0c"/>
                </a:solidFill>
                <a:latin typeface="Times New Roman"/>
                <a:ea typeface="新細明體"/>
              </a:rPr>
              <a:t>O</a:t>
            </a:r>
            <a:r>
              <a:rPr b="1" lang="en-GB" sz="3600" spc="-1" strike="noStrike">
                <a:solidFill>
                  <a:srgbClr val="fc8f0c"/>
                </a:solidFill>
                <a:latin typeface="Times New Roman"/>
              </a:rPr>
              <a:t>ptions</a:t>
            </a:r>
            <a:endParaRPr b="1" lang="en-US" sz="3600" spc="-1" strike="noStrike">
              <a:solidFill>
                <a:srgbClr val="fc8f0c"/>
              </a:solidFill>
              <a:latin typeface="Times New Roman"/>
            </a:endParaRPr>
          </a:p>
        </p:txBody>
      </p:sp>
      <p:sp>
        <p:nvSpPr>
          <p:cNvPr id="217" name="PlaceHolder 2"/>
          <p:cNvSpPr>
            <a:spLocks noGrp="1"/>
          </p:cNvSpPr>
          <p:nvPr>
            <p:ph/>
          </p:nvPr>
        </p:nvSpPr>
        <p:spPr>
          <a:xfrm>
            <a:off x="585360" y="1504440"/>
            <a:ext cx="8101080" cy="4645080"/>
          </a:xfrm>
          <a:prstGeom prst="rect">
            <a:avLst/>
          </a:prstGeom>
          <a:noFill/>
          <a:ln w="0">
            <a:noFill/>
          </a:ln>
        </p:spPr>
        <p:txBody>
          <a:bodyPr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The more that is distributed from the server to the client, the higher the costs of architectural evolution</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The simplest distribution model is UI distribution where only the user interface is implemented on the server</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The most complex option is where the server simply provides data management and application services are implemented on the client</a:t>
            </a:r>
            <a:endParaRPr b="0" lang="en-US" sz="2400" spc="-1" strike="noStrike">
              <a:solidFill>
                <a:srgbClr val="000000"/>
              </a:solidFill>
              <a:latin typeface="Times New Roman"/>
            </a:endParaRPr>
          </a:p>
        </p:txBody>
      </p:sp>
      <p:sp>
        <p:nvSpPr>
          <p:cNvPr id="218"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620280" y="663120"/>
            <a:ext cx="8218440" cy="971640"/>
          </a:xfrm>
          <a:prstGeom prst="rect">
            <a:avLst/>
          </a:prstGeom>
          <a:noFill/>
          <a:ln w="0">
            <a:noFill/>
          </a:ln>
        </p:spPr>
        <p:txBody>
          <a:bodyPr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rPr>
              <a:t>Distribution </a:t>
            </a:r>
            <a:r>
              <a:rPr b="1" lang="en-GB" sz="3600" spc="-1" strike="noStrike">
                <a:solidFill>
                  <a:srgbClr val="fc8f0c"/>
                </a:solidFill>
                <a:latin typeface="Times New Roman"/>
                <a:ea typeface="新細明體"/>
              </a:rPr>
              <a:t>O</a:t>
            </a:r>
            <a:r>
              <a:rPr b="1" lang="en-GB" sz="3600" spc="-1" strike="noStrike">
                <a:solidFill>
                  <a:srgbClr val="fc8f0c"/>
                </a:solidFill>
                <a:latin typeface="Times New Roman"/>
              </a:rPr>
              <a:t>ption </a:t>
            </a:r>
            <a:r>
              <a:rPr b="1" lang="en-GB" sz="3600" spc="-1" strike="noStrike">
                <a:solidFill>
                  <a:srgbClr val="fc8f0c"/>
                </a:solidFill>
                <a:latin typeface="Times New Roman"/>
                <a:ea typeface="新細明體"/>
              </a:rPr>
              <a:t>S</a:t>
            </a:r>
            <a:r>
              <a:rPr b="1" lang="en-GB" sz="3600" spc="-1" strike="noStrike">
                <a:solidFill>
                  <a:srgbClr val="fc8f0c"/>
                </a:solidFill>
                <a:latin typeface="Times New Roman"/>
              </a:rPr>
              <a:t>pectrum </a:t>
            </a:r>
            <a:r>
              <a:rPr b="1" lang="en-US" sz="3600" spc="-1" strike="noStrike">
                <a:solidFill>
                  <a:srgbClr val="fc8f0c"/>
                </a:solidFill>
                <a:latin typeface="Times New Roman"/>
                <a:ea typeface="新細明體"/>
              </a:rPr>
              <a:t>[SOM2004]</a:t>
            </a:r>
            <a:endParaRPr b="1" lang="en-US" sz="3600" spc="-1" strike="noStrike">
              <a:solidFill>
                <a:srgbClr val="fc8f0c"/>
              </a:solidFill>
              <a:latin typeface="Times New Roman"/>
            </a:endParaRPr>
          </a:p>
        </p:txBody>
      </p:sp>
      <p:pic>
        <p:nvPicPr>
          <p:cNvPr id="220" name="Picture 3" descr=""/>
          <p:cNvPicPr/>
          <p:nvPr/>
        </p:nvPicPr>
        <p:blipFill>
          <a:blip r:embed="rId1"/>
          <a:stretch/>
        </p:blipFill>
        <p:spPr>
          <a:xfrm>
            <a:off x="917640" y="2217600"/>
            <a:ext cx="7423200" cy="2872080"/>
          </a:xfrm>
          <a:prstGeom prst="rect">
            <a:avLst/>
          </a:prstGeom>
          <a:ln w="0">
            <a:noFill/>
          </a:ln>
        </p:spPr>
      </p:pic>
      <p:sp>
        <p:nvSpPr>
          <p:cNvPr id="221"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rPr>
              <a:t>User </a:t>
            </a:r>
            <a:r>
              <a:rPr b="1" lang="en-GB" sz="3600" spc="-1" strike="noStrike">
                <a:solidFill>
                  <a:srgbClr val="fc8f0c"/>
                </a:solidFill>
                <a:latin typeface="Times New Roman"/>
                <a:ea typeface="新細明體"/>
              </a:rPr>
              <a:t>I</a:t>
            </a:r>
            <a:r>
              <a:rPr b="1" lang="en-GB" sz="3600" spc="-1" strike="noStrike">
                <a:solidFill>
                  <a:srgbClr val="fc8f0c"/>
                </a:solidFill>
                <a:latin typeface="Times New Roman"/>
              </a:rPr>
              <a:t>nterface </a:t>
            </a:r>
            <a:r>
              <a:rPr b="1" lang="en-GB" sz="3600" spc="-1" strike="noStrike">
                <a:solidFill>
                  <a:srgbClr val="fc8f0c"/>
                </a:solidFill>
                <a:latin typeface="Times New Roman"/>
                <a:ea typeface="新細明體"/>
              </a:rPr>
              <a:t>D</a:t>
            </a:r>
            <a:r>
              <a:rPr b="1" lang="en-GB" sz="3600" spc="-1" strike="noStrike">
                <a:solidFill>
                  <a:srgbClr val="fc8f0c"/>
                </a:solidFill>
                <a:latin typeface="Times New Roman"/>
              </a:rPr>
              <a:t>istribution</a:t>
            </a:r>
            <a:endParaRPr b="1" lang="en-US" sz="3600" spc="-1" strike="noStrike">
              <a:solidFill>
                <a:srgbClr val="fc8f0c"/>
              </a:solidFill>
              <a:latin typeface="Times New Roman"/>
            </a:endParaRPr>
          </a:p>
        </p:txBody>
      </p:sp>
      <p:sp>
        <p:nvSpPr>
          <p:cNvPr id="223" name="PlaceHolder 2"/>
          <p:cNvSpPr>
            <a:spLocks noGrp="1"/>
          </p:cNvSpPr>
          <p:nvPr>
            <p:ph/>
          </p:nvPr>
        </p:nvSpPr>
        <p:spPr>
          <a:xfrm>
            <a:off x="585360" y="1504440"/>
            <a:ext cx="8101080" cy="4645080"/>
          </a:xfrm>
          <a:prstGeom prst="rect">
            <a:avLst/>
          </a:prstGeom>
          <a:noFill/>
          <a:ln w="0">
            <a:noFill/>
          </a:ln>
        </p:spPr>
        <p:txBody>
          <a:bodyPr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UI distribution takes advantage of the local processing power on PCs to implement a graphical user interface</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Where there is a clear separation between the UI and the application then the legacy system can be modified to distribute the UI</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Otherwise, screen management middleware can translate text interfaces to graphical interfaces</a:t>
            </a:r>
            <a:endParaRPr b="0" lang="en-US" sz="2400" spc="-1" strike="noStrike">
              <a:solidFill>
                <a:srgbClr val="000000"/>
              </a:solidFill>
              <a:latin typeface="Times New Roman"/>
            </a:endParaRPr>
          </a:p>
        </p:txBody>
      </p:sp>
      <p:sp>
        <p:nvSpPr>
          <p:cNvPr id="224"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rPr>
              <a:t>User </a:t>
            </a:r>
            <a:r>
              <a:rPr b="1" lang="en-GB" sz="3600" spc="-1" strike="noStrike">
                <a:solidFill>
                  <a:srgbClr val="fc8f0c"/>
                </a:solidFill>
                <a:latin typeface="Times New Roman"/>
                <a:ea typeface="新細明體"/>
              </a:rPr>
              <a:t>I</a:t>
            </a:r>
            <a:r>
              <a:rPr b="1" lang="en-GB" sz="3600" spc="-1" strike="noStrike">
                <a:solidFill>
                  <a:srgbClr val="fc8f0c"/>
                </a:solidFill>
                <a:latin typeface="Times New Roman"/>
              </a:rPr>
              <a:t>nterface </a:t>
            </a:r>
            <a:r>
              <a:rPr b="1" lang="en-GB" sz="3600" spc="-1" strike="noStrike">
                <a:solidFill>
                  <a:srgbClr val="fc8f0c"/>
                </a:solidFill>
                <a:latin typeface="Times New Roman"/>
                <a:ea typeface="新細明體"/>
              </a:rPr>
              <a:t>D</a:t>
            </a:r>
            <a:r>
              <a:rPr b="1" lang="en-GB" sz="3600" spc="-1" strike="noStrike">
                <a:solidFill>
                  <a:srgbClr val="fc8f0c"/>
                </a:solidFill>
                <a:latin typeface="Times New Roman"/>
              </a:rPr>
              <a:t>istribution </a:t>
            </a:r>
            <a:r>
              <a:rPr b="1" lang="en-US" sz="3600" spc="-1" strike="noStrike">
                <a:solidFill>
                  <a:srgbClr val="fc8f0c"/>
                </a:solidFill>
                <a:latin typeface="Times New Roman"/>
                <a:ea typeface="新細明體"/>
              </a:rPr>
              <a:t>[SOM2004]</a:t>
            </a:r>
            <a:endParaRPr b="1" lang="en-US" sz="3600" spc="-1" strike="noStrike">
              <a:solidFill>
                <a:srgbClr val="fc8f0c"/>
              </a:solidFill>
              <a:latin typeface="Times New Roman"/>
            </a:endParaRPr>
          </a:p>
        </p:txBody>
      </p:sp>
      <p:pic>
        <p:nvPicPr>
          <p:cNvPr id="226" name="Picture 3" descr=""/>
          <p:cNvPicPr/>
          <p:nvPr/>
        </p:nvPicPr>
        <p:blipFill>
          <a:blip r:embed="rId1"/>
          <a:stretch/>
        </p:blipFill>
        <p:spPr>
          <a:xfrm>
            <a:off x="1071720" y="1989000"/>
            <a:ext cx="7421400" cy="2899080"/>
          </a:xfrm>
          <a:prstGeom prst="rect">
            <a:avLst/>
          </a:prstGeom>
          <a:ln w="0">
            <a:noFill/>
          </a:ln>
        </p:spPr>
      </p:pic>
      <p:sp>
        <p:nvSpPr>
          <p:cNvPr id="227"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rPr>
              <a:t>UI </a:t>
            </a:r>
            <a:r>
              <a:rPr b="1" lang="en-GB" sz="3600" spc="-1" strike="noStrike">
                <a:solidFill>
                  <a:srgbClr val="fc8f0c"/>
                </a:solidFill>
                <a:latin typeface="Times New Roman"/>
                <a:ea typeface="新細明體"/>
              </a:rPr>
              <a:t>M</a:t>
            </a:r>
            <a:r>
              <a:rPr b="1" lang="en-GB" sz="3600" spc="-1" strike="noStrike">
                <a:solidFill>
                  <a:srgbClr val="fc8f0c"/>
                </a:solidFill>
                <a:latin typeface="Times New Roman"/>
              </a:rPr>
              <a:t>igration </a:t>
            </a:r>
            <a:r>
              <a:rPr b="1" lang="en-GB" sz="3600" spc="-1" strike="noStrike">
                <a:solidFill>
                  <a:srgbClr val="fc8f0c"/>
                </a:solidFill>
                <a:latin typeface="Times New Roman"/>
                <a:ea typeface="新細明體"/>
              </a:rPr>
              <a:t>S</a:t>
            </a:r>
            <a:r>
              <a:rPr b="1" lang="en-GB" sz="3600" spc="-1" strike="noStrike">
                <a:solidFill>
                  <a:srgbClr val="fc8f0c"/>
                </a:solidFill>
                <a:latin typeface="Times New Roman"/>
              </a:rPr>
              <a:t>trategies </a:t>
            </a:r>
            <a:r>
              <a:rPr b="1" lang="en-US" sz="3600" spc="-1" strike="noStrike">
                <a:solidFill>
                  <a:srgbClr val="fc8f0c"/>
                </a:solidFill>
                <a:latin typeface="Times New Roman"/>
                <a:ea typeface="新細明體"/>
              </a:rPr>
              <a:t>[SOM2004]</a:t>
            </a:r>
            <a:endParaRPr b="1" lang="en-US" sz="3600" spc="-1" strike="noStrike">
              <a:solidFill>
                <a:srgbClr val="fc8f0c"/>
              </a:solidFill>
              <a:latin typeface="Times New Roman"/>
            </a:endParaRPr>
          </a:p>
        </p:txBody>
      </p:sp>
      <p:graphicFrame>
        <p:nvGraphicFramePr>
          <p:cNvPr id="229" name="Object 3"/>
          <p:cNvGraphicFramePr/>
          <p:nvPr/>
        </p:nvGraphicFramePr>
        <p:xfrm>
          <a:off x="534960" y="2141640"/>
          <a:ext cx="7881840" cy="2592360"/>
        </p:xfrm>
        <a:graphic>
          <a:graphicData uri="http://schemas.openxmlformats.org/presentationml/2006/ole">
            <p:oleObj progId="Word.Document.12" r:id="rId1" spid="">
              <p:embed/>
              <p:pic>
                <p:nvPicPr>
                  <p:cNvPr id="230" name="Object 3" descr=""/>
                  <p:cNvPicPr/>
                  <p:nvPr/>
                </p:nvPicPr>
                <p:blipFill>
                  <a:blip r:embed="rId2"/>
                  <a:stretch/>
                </p:blipFill>
                <p:spPr>
                  <a:xfrm>
                    <a:off x="534960" y="2141640"/>
                    <a:ext cx="7881840" cy="2592360"/>
                  </a:xfrm>
                  <a:prstGeom prst="rect">
                    <a:avLst/>
                  </a:prstGeom>
                  <a:ln w="0">
                    <a:noFill/>
                  </a:ln>
                </p:spPr>
              </p:pic>
            </p:oleObj>
          </a:graphicData>
        </a:graphic>
      </p:graphicFrame>
      <p:sp>
        <p:nvSpPr>
          <p:cNvPr id="231"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620640" y="663120"/>
            <a:ext cx="8066160" cy="97164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What Affects the Maintainability of an</a:t>
            </a:r>
            <a:br>
              <a:rPr sz="3600"/>
            </a:br>
            <a:r>
              <a:rPr b="1" lang="en-US" sz="3600" spc="-1" strike="noStrike">
                <a:solidFill>
                  <a:srgbClr val="fc8f0c"/>
                </a:solidFill>
                <a:latin typeface="Times New Roman"/>
                <a:ea typeface="新細明體"/>
              </a:rPr>
              <a:t>Application? </a:t>
            </a:r>
            <a:endParaRPr b="1" lang="en-US" sz="3600" spc="-1" strike="noStrike">
              <a:solidFill>
                <a:srgbClr val="fc8f0c"/>
              </a:solidFill>
              <a:latin typeface="Times New Roman"/>
            </a:endParaRPr>
          </a:p>
        </p:txBody>
      </p:sp>
      <p:sp>
        <p:nvSpPr>
          <p:cNvPr id="233" name="PlaceHolder 2"/>
          <p:cNvSpPr>
            <a:spLocks noGrp="1"/>
          </p:cNvSpPr>
          <p:nvPr>
            <p:ph/>
          </p:nvPr>
        </p:nvSpPr>
        <p:spPr>
          <a:xfrm>
            <a:off x="615600" y="1687680"/>
            <a:ext cx="8101080" cy="3767040"/>
          </a:xfrm>
          <a:prstGeom prst="rect">
            <a:avLst/>
          </a:prstGeom>
          <a:noFill/>
          <a:ln w="0">
            <a:noFill/>
          </a:ln>
        </p:spPr>
        <p:txBody>
          <a:bodyPr anchor="t">
            <a:normAutofit/>
          </a:bodyPr>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Application age</a:t>
            </a:r>
            <a:endParaRPr b="0" lang="en-US" sz="24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(software rust?) older programs were probably worse written and have probably been patched more</a:t>
            </a:r>
            <a:endParaRPr b="0" lang="en-US" sz="20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Size</a:t>
            </a:r>
            <a:endParaRPr b="0" lang="en-US" sz="24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measured in KLOC, number of input/output files</a:t>
            </a:r>
            <a:endParaRPr b="0" lang="en-US" sz="20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Programming language</a:t>
            </a:r>
            <a:endParaRPr b="0" lang="en-US" sz="24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4gls are supposed to produce more maintainable code than 3gls(generation languages)</a:t>
            </a:r>
            <a:endParaRPr b="0" lang="en-US" sz="2000" spc="-1" strike="noStrike">
              <a:solidFill>
                <a:srgbClr val="000000"/>
              </a:solidFill>
              <a:latin typeface="Times New Roman"/>
            </a:endParaRPr>
          </a:p>
        </p:txBody>
      </p:sp>
      <p:sp>
        <p:nvSpPr>
          <p:cNvPr id="234"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620640" y="663120"/>
            <a:ext cx="8066160" cy="97164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What Affects the Maintainability of an</a:t>
            </a:r>
            <a:br>
              <a:rPr sz="3600"/>
            </a:br>
            <a:r>
              <a:rPr b="1" lang="en-US" sz="3600" spc="-1" strike="noStrike">
                <a:solidFill>
                  <a:srgbClr val="fc8f0c"/>
                </a:solidFill>
                <a:latin typeface="Times New Roman"/>
                <a:ea typeface="新細明體"/>
              </a:rPr>
              <a:t>Application? (cont’d)</a:t>
            </a:r>
            <a:endParaRPr b="1" lang="en-US" sz="3600" spc="-1" strike="noStrike">
              <a:solidFill>
                <a:srgbClr val="fc8f0c"/>
              </a:solidFill>
              <a:latin typeface="Times New Roman"/>
            </a:endParaRPr>
          </a:p>
        </p:txBody>
      </p:sp>
      <p:sp>
        <p:nvSpPr>
          <p:cNvPr id="236" name="PlaceHolder 2"/>
          <p:cNvSpPr>
            <a:spLocks noGrp="1"/>
          </p:cNvSpPr>
          <p:nvPr>
            <p:ph/>
          </p:nvPr>
        </p:nvSpPr>
        <p:spPr>
          <a:xfrm>
            <a:off x="601200" y="1824120"/>
            <a:ext cx="8101080" cy="3767040"/>
          </a:xfrm>
          <a:prstGeom prst="rect">
            <a:avLst/>
          </a:prstGeom>
          <a:noFill/>
          <a:ln w="0">
            <a:noFill/>
          </a:ln>
        </p:spPr>
        <p:txBody>
          <a:bodyPr anchor="t">
            <a:normAutofit/>
          </a:bodyPr>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Processing environment</a:t>
            </a:r>
            <a:endParaRPr b="0" lang="en-US" sz="24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files harder to maintain than databases, real-time harder than batch</a:t>
            </a:r>
            <a:endParaRPr b="0" lang="en-US" sz="20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Analysis and design methodologies</a:t>
            </a:r>
            <a:endParaRPr b="0" lang="en-US" sz="24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well designed software is supposed to be much easier to maintain</a:t>
            </a:r>
            <a:endParaRPr b="0" lang="en-US" sz="20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Structured programming</a:t>
            </a:r>
            <a:endParaRPr b="0" lang="en-US" sz="24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there is conflicting evidence whether this really helps</a:t>
            </a:r>
            <a:endParaRPr b="0" lang="en-US" sz="2000" spc="-1" strike="noStrike">
              <a:solidFill>
                <a:srgbClr val="000000"/>
              </a:solidFill>
              <a:latin typeface="Times New Roman"/>
            </a:endParaRPr>
          </a:p>
        </p:txBody>
      </p:sp>
      <p:sp>
        <p:nvSpPr>
          <p:cNvPr id="237"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664920" y="828360"/>
            <a:ext cx="8065800" cy="53172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Software Evolution</a:t>
            </a:r>
            <a:endParaRPr b="1" lang="en-US" sz="3600" spc="-1" strike="noStrike">
              <a:solidFill>
                <a:srgbClr val="fc8f0c"/>
              </a:solidFill>
              <a:latin typeface="Times New Roman"/>
            </a:endParaRPr>
          </a:p>
        </p:txBody>
      </p:sp>
      <p:sp>
        <p:nvSpPr>
          <p:cNvPr id="106" name="PlaceHolder 2"/>
          <p:cNvSpPr>
            <a:spLocks noGrp="1"/>
          </p:cNvSpPr>
          <p:nvPr>
            <p:ph/>
          </p:nvPr>
        </p:nvSpPr>
        <p:spPr>
          <a:xfrm>
            <a:off x="569520" y="1701360"/>
            <a:ext cx="8101080" cy="3380040"/>
          </a:xfrm>
          <a:prstGeom prst="rect">
            <a:avLst/>
          </a:prstGeom>
          <a:noFill/>
          <a:ln w="0">
            <a:noFill/>
          </a:ln>
        </p:spPr>
        <p:txBody>
          <a:bodyPr anchor="t">
            <a:normAutofit/>
          </a:bodyPr>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It is impossible to produce system of any size which do not need to be changed. Once software is put into use, new requirements emerge and existing requirements changes as the business running that software changes.</a:t>
            </a:r>
            <a:endParaRPr b="0" lang="en-US" sz="24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Parts of the software may have to be modified to correct errors that are found in operation, improve its performance or other non-functional characteristics.</a:t>
            </a:r>
            <a:endParaRPr b="0" lang="en-US" sz="24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All of this means that, after delivery, software systems always evolve in response to demand for change.</a:t>
            </a:r>
            <a:endParaRPr b="0" lang="en-US" sz="2400" spc="-1" strike="noStrike">
              <a:solidFill>
                <a:srgbClr val="000000"/>
              </a:solidFill>
              <a:latin typeface="Times New Roman"/>
            </a:endParaRPr>
          </a:p>
        </p:txBody>
      </p:sp>
      <p:sp>
        <p:nvSpPr>
          <p:cNvPr id="107"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620640" y="663120"/>
            <a:ext cx="8066160" cy="97164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What Affects the Maintainability of an</a:t>
            </a:r>
            <a:br>
              <a:rPr sz="3600"/>
            </a:br>
            <a:r>
              <a:rPr b="1" lang="en-US" sz="3600" spc="-1" strike="noStrike">
                <a:solidFill>
                  <a:srgbClr val="fc8f0c"/>
                </a:solidFill>
                <a:latin typeface="Times New Roman"/>
                <a:ea typeface="新細明體"/>
              </a:rPr>
              <a:t>Application? (cont’d)</a:t>
            </a:r>
            <a:endParaRPr b="1" lang="en-US" sz="3600" spc="-1" strike="noStrike">
              <a:solidFill>
                <a:srgbClr val="fc8f0c"/>
              </a:solidFill>
              <a:latin typeface="Times New Roman"/>
            </a:endParaRPr>
          </a:p>
        </p:txBody>
      </p:sp>
      <p:sp>
        <p:nvSpPr>
          <p:cNvPr id="239" name="PlaceHolder 2"/>
          <p:cNvSpPr>
            <a:spLocks noGrp="1"/>
          </p:cNvSpPr>
          <p:nvPr>
            <p:ph/>
          </p:nvPr>
        </p:nvSpPr>
        <p:spPr>
          <a:xfrm>
            <a:off x="585360" y="1962000"/>
            <a:ext cx="8101080" cy="4424400"/>
          </a:xfrm>
          <a:prstGeom prst="rect">
            <a:avLst/>
          </a:prstGeom>
          <a:noFill/>
          <a:ln w="0">
            <a:noFill/>
          </a:ln>
        </p:spPr>
        <p:txBody>
          <a:bodyPr anchor="t">
            <a:normAutofit/>
          </a:bodyPr>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Modularization</a:t>
            </a:r>
            <a:endParaRPr b="0" lang="en-US" sz="24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(central thesis of all the oop techniques) small reasonably self contained pieces of code should be easier to maintain</a:t>
            </a:r>
            <a:endParaRPr b="0" lang="en-US" sz="20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Documentation generation</a:t>
            </a:r>
            <a:endParaRPr b="0" lang="en-US" sz="24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maintenance of documentation is as expensive as maintenance of code</a:t>
            </a:r>
            <a:endParaRPr b="0" lang="en-US" sz="20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End-user involvement</a:t>
            </a:r>
            <a:endParaRPr b="0" lang="en-US" sz="24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some researchers believe when end users are more involved maintenance decreases</a:t>
            </a:r>
            <a:endParaRPr b="0" lang="en-US" sz="2000" spc="-1" strike="noStrike">
              <a:solidFill>
                <a:srgbClr val="000000"/>
              </a:solidFill>
              <a:latin typeface="Times New Roman"/>
            </a:endParaRPr>
          </a:p>
        </p:txBody>
      </p:sp>
      <p:sp>
        <p:nvSpPr>
          <p:cNvPr id="240"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620640" y="663120"/>
            <a:ext cx="8066160" cy="97164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What Affects the Maintainability of an</a:t>
            </a:r>
            <a:br>
              <a:rPr sz="3600"/>
            </a:br>
            <a:r>
              <a:rPr b="1" lang="en-US" sz="3600" spc="-1" strike="noStrike">
                <a:solidFill>
                  <a:srgbClr val="fc8f0c"/>
                </a:solidFill>
                <a:latin typeface="Times New Roman"/>
                <a:ea typeface="新細明體"/>
              </a:rPr>
              <a:t>Application? (cont’d)</a:t>
            </a:r>
            <a:endParaRPr b="1" lang="en-US" sz="3600" spc="-1" strike="noStrike">
              <a:solidFill>
                <a:srgbClr val="fc8f0c"/>
              </a:solidFill>
              <a:latin typeface="Times New Roman"/>
            </a:endParaRPr>
          </a:p>
        </p:txBody>
      </p:sp>
      <p:sp>
        <p:nvSpPr>
          <p:cNvPr id="242" name="PlaceHolder 2"/>
          <p:cNvSpPr>
            <a:spLocks noGrp="1"/>
          </p:cNvSpPr>
          <p:nvPr>
            <p:ph/>
          </p:nvPr>
        </p:nvSpPr>
        <p:spPr>
          <a:xfrm>
            <a:off x="585360" y="2171880"/>
            <a:ext cx="8101080" cy="2287440"/>
          </a:xfrm>
          <a:prstGeom prst="rect">
            <a:avLst/>
          </a:prstGeom>
          <a:noFill/>
          <a:ln w="0">
            <a:noFill/>
          </a:ln>
        </p:spPr>
        <p:txBody>
          <a:bodyPr anchor="t">
            <a:normAutofit/>
          </a:bodyPr>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Maintenance management</a:t>
            </a:r>
            <a:endParaRPr b="0" lang="en-US" sz="24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scheduling and the attitudes of management to affects productivity</a:t>
            </a:r>
            <a:endParaRPr b="0" lang="en-US" sz="2000" spc="-1" strike="noStrike">
              <a:solidFill>
                <a:srgbClr val="000000"/>
              </a:solidFill>
              <a:latin typeface="Times New Roman"/>
            </a:endParaRPr>
          </a:p>
        </p:txBody>
      </p:sp>
      <p:sp>
        <p:nvSpPr>
          <p:cNvPr id="243"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Problems in Managing Maintenance</a:t>
            </a:r>
            <a:endParaRPr b="1" lang="en-US" sz="3600" spc="-1" strike="noStrike">
              <a:solidFill>
                <a:srgbClr val="fc8f0c"/>
              </a:solidFill>
              <a:latin typeface="Times New Roman"/>
            </a:endParaRPr>
          </a:p>
        </p:txBody>
      </p:sp>
      <p:sp>
        <p:nvSpPr>
          <p:cNvPr id="245" name="PlaceHolder 2"/>
          <p:cNvSpPr>
            <a:spLocks noGrp="1"/>
          </p:cNvSpPr>
          <p:nvPr>
            <p:ph/>
          </p:nvPr>
        </p:nvSpPr>
        <p:spPr>
          <a:xfrm>
            <a:off x="585360" y="1364760"/>
            <a:ext cx="8101080" cy="5085000"/>
          </a:xfrm>
          <a:prstGeom prst="rect">
            <a:avLst/>
          </a:prstGeom>
          <a:noFill/>
          <a:ln w="0">
            <a:noFill/>
          </a:ln>
        </p:spPr>
        <p:txBody>
          <a:bodyPr anchor="t">
            <a:normAutofit/>
          </a:bodyPr>
          <a:p>
            <a:pPr marL="285840" indent="-285840">
              <a:lnSpc>
                <a:spcPct val="7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Changing priorities</a:t>
            </a:r>
            <a:endParaRPr b="0" lang="en-US" sz="2400" spc="-1" strike="noStrike">
              <a:solidFill>
                <a:srgbClr val="000000"/>
              </a:solidFill>
              <a:latin typeface="Times New Roman"/>
            </a:endParaRPr>
          </a:p>
          <a:p>
            <a:pPr lvl="1" marL="628560" indent="-228600">
              <a:lnSpc>
                <a:spcPct val="7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chaotic nature of maintenance requests, the length of maintenance tasks causing new requests to come along before an ongoing task is done.</a:t>
            </a:r>
            <a:endParaRPr b="0" lang="en-US" sz="2000" spc="-1" strike="noStrike">
              <a:solidFill>
                <a:srgbClr val="000000"/>
              </a:solidFill>
              <a:latin typeface="Times New Roman"/>
            </a:endParaRPr>
          </a:p>
          <a:p>
            <a:pPr marL="285840" indent="-285840">
              <a:lnSpc>
                <a:spcPct val="7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Inadequate testing methods</a:t>
            </a:r>
            <a:endParaRPr b="0" lang="en-US" sz="2400" spc="-1" strike="noStrike">
              <a:solidFill>
                <a:srgbClr val="000000"/>
              </a:solidFill>
              <a:latin typeface="Times New Roman"/>
            </a:endParaRPr>
          </a:p>
          <a:p>
            <a:pPr lvl="1" marL="628560" indent="-228600">
              <a:lnSpc>
                <a:spcPct val="7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lack of time set aside for testing, of comprehensive test data, of rigorous testing requirements as a standard for signing off.</a:t>
            </a:r>
            <a:endParaRPr b="0" lang="en-US" sz="2000" spc="-1" strike="noStrike">
              <a:solidFill>
                <a:srgbClr val="000000"/>
              </a:solidFill>
              <a:latin typeface="Times New Roman"/>
            </a:endParaRPr>
          </a:p>
          <a:p>
            <a:pPr marL="285840" indent="-285840">
              <a:lnSpc>
                <a:spcPct val="7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Performance measurement difficulties</a:t>
            </a:r>
            <a:endParaRPr b="0" lang="en-US" sz="2400" spc="-1" strike="noStrike">
              <a:solidFill>
                <a:srgbClr val="000000"/>
              </a:solidFill>
              <a:latin typeface="Times New Roman"/>
            </a:endParaRPr>
          </a:p>
          <a:p>
            <a:pPr lvl="1" marL="628560" indent="-228600">
              <a:lnSpc>
                <a:spcPct val="7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how do you measure individual or group performance?</a:t>
            </a:r>
            <a:endParaRPr b="0" lang="en-US" sz="2000" spc="-1" strike="noStrike">
              <a:solidFill>
                <a:srgbClr val="000000"/>
              </a:solidFill>
              <a:latin typeface="Times New Roman"/>
            </a:endParaRPr>
          </a:p>
          <a:p>
            <a:pPr marL="285840" indent="-285840">
              <a:lnSpc>
                <a:spcPct val="7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System documentation incomplete or non-existent</a:t>
            </a:r>
            <a:endParaRPr b="0" lang="en-US" sz="2400" spc="-1" strike="noStrike">
              <a:solidFill>
                <a:srgbClr val="000000"/>
              </a:solidFill>
              <a:latin typeface="Times New Roman"/>
            </a:endParaRPr>
          </a:p>
          <a:p>
            <a:pPr lvl="1" marL="628560" indent="-228600">
              <a:lnSpc>
                <a:spcPct val="7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training takes a long time for learning an application so programmers get stuck on one piece of software.</a:t>
            </a:r>
            <a:endParaRPr b="0" lang="en-US" sz="2000" spc="-1" strike="noStrike">
              <a:solidFill>
                <a:srgbClr val="000000"/>
              </a:solidFill>
              <a:latin typeface="Times New Roman"/>
            </a:endParaRPr>
          </a:p>
          <a:p>
            <a:pPr marL="285840" indent="-285840">
              <a:lnSpc>
                <a:spcPct val="7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Adapting to the rapidly changing business environment</a:t>
            </a:r>
            <a:endParaRPr b="0" lang="en-US" sz="2400" spc="-1" strike="noStrike">
              <a:solidFill>
                <a:srgbClr val="000000"/>
              </a:solidFill>
              <a:latin typeface="Times New Roman"/>
            </a:endParaRPr>
          </a:p>
          <a:p>
            <a:pPr lvl="1" marL="628560" indent="-228600">
              <a:lnSpc>
                <a:spcPct val="7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hardware and software also become obsolete.</a:t>
            </a:r>
            <a:endParaRPr b="0" lang="en-US" sz="2000" spc="-1" strike="noStrike">
              <a:solidFill>
                <a:srgbClr val="000000"/>
              </a:solidFill>
              <a:latin typeface="Times New Roman"/>
            </a:endParaRPr>
          </a:p>
        </p:txBody>
      </p:sp>
      <p:sp>
        <p:nvSpPr>
          <p:cNvPr id="246"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Problems in Managing Maintenance (cont’d)</a:t>
            </a:r>
            <a:endParaRPr b="1" lang="en-US" sz="3600" spc="-1" strike="noStrike">
              <a:solidFill>
                <a:srgbClr val="fc8f0c"/>
              </a:solidFill>
              <a:latin typeface="Times New Roman"/>
            </a:endParaRPr>
          </a:p>
        </p:txBody>
      </p:sp>
      <p:sp>
        <p:nvSpPr>
          <p:cNvPr id="248" name="PlaceHolder 2"/>
          <p:cNvSpPr>
            <a:spLocks noGrp="1"/>
          </p:cNvSpPr>
          <p:nvPr>
            <p:ph/>
          </p:nvPr>
        </p:nvSpPr>
        <p:spPr>
          <a:xfrm>
            <a:off x="585360" y="1961640"/>
            <a:ext cx="8101080" cy="3984840"/>
          </a:xfrm>
          <a:prstGeom prst="rect">
            <a:avLst/>
          </a:prstGeom>
          <a:noFill/>
          <a:ln w="0">
            <a:noFill/>
          </a:ln>
        </p:spPr>
        <p:txBody>
          <a:bodyPr anchor="t">
            <a:normAutofit/>
          </a:bodyPr>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From survey of 60 US &amp; Canadian companies in Software Maintenance News 1992</a:t>
            </a:r>
            <a:endParaRPr b="0" lang="en-US" sz="24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These are the consequence of the lack of tools and techniques for software maintenance and its management.</a:t>
            </a:r>
            <a:endParaRPr b="0" lang="en-US" sz="20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We need predictive models of maintenance to estimate how much effort needs to go into maintenance.</a:t>
            </a:r>
            <a:endParaRPr b="0" lang="en-US" sz="20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By and large maintainers work in isolation and are not closely managed. Each one has to learn from personal experience good methods of working.</a:t>
            </a:r>
            <a:endParaRPr b="0" lang="en-US" sz="2000" spc="-1" strike="noStrike">
              <a:solidFill>
                <a:srgbClr val="000000"/>
              </a:solidFill>
              <a:latin typeface="Times New Roman"/>
            </a:endParaRPr>
          </a:p>
        </p:txBody>
      </p:sp>
      <p:sp>
        <p:nvSpPr>
          <p:cNvPr id="249"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rPr>
              <a:t>Maintenance </a:t>
            </a:r>
            <a:r>
              <a:rPr b="1" lang="en-GB" sz="3600" spc="-1" strike="noStrike">
                <a:solidFill>
                  <a:srgbClr val="fc8f0c"/>
                </a:solidFill>
                <a:latin typeface="Times New Roman"/>
                <a:ea typeface="新細明體"/>
              </a:rPr>
              <a:t>P</a:t>
            </a:r>
            <a:r>
              <a:rPr b="1" lang="en-GB" sz="3600" spc="-1" strike="noStrike">
                <a:solidFill>
                  <a:srgbClr val="fc8f0c"/>
                </a:solidFill>
                <a:latin typeface="Times New Roman"/>
              </a:rPr>
              <a:t>rediction</a:t>
            </a:r>
            <a:endParaRPr b="1" lang="en-US" sz="3600" spc="-1" strike="noStrike">
              <a:solidFill>
                <a:srgbClr val="fc8f0c"/>
              </a:solidFill>
              <a:latin typeface="Times New Roman"/>
            </a:endParaRPr>
          </a:p>
        </p:txBody>
      </p:sp>
      <p:sp>
        <p:nvSpPr>
          <p:cNvPr id="251" name="PlaceHolder 2"/>
          <p:cNvSpPr>
            <a:spLocks noGrp="1"/>
          </p:cNvSpPr>
          <p:nvPr>
            <p:ph/>
          </p:nvPr>
        </p:nvSpPr>
        <p:spPr>
          <a:xfrm>
            <a:off x="585360" y="1504440"/>
            <a:ext cx="8101080" cy="4645080"/>
          </a:xfrm>
          <a:prstGeom prst="rect">
            <a:avLst/>
          </a:prstGeom>
          <a:noFill/>
          <a:ln w="0">
            <a:noFill/>
          </a:ln>
        </p:spPr>
        <p:txBody>
          <a:bodyPr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Maintenance prediction is concerned with assessing which parts of the system may cause problems and have high maintenance costs</a:t>
            </a:r>
            <a:endParaRPr b="0" lang="en-US" sz="24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Change acceptance depends on the maintainability of the components affected by the change</a:t>
            </a:r>
            <a:endParaRPr b="0" lang="en-US" sz="20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Implementing changes degrades the system and reduces its maintainability</a:t>
            </a:r>
            <a:endParaRPr b="0" lang="en-US" sz="20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Maintenance costs depend on the number of changes and costs of change depend on maintainability</a:t>
            </a:r>
            <a:endParaRPr b="0" lang="en-US" sz="2000" spc="-1" strike="noStrike">
              <a:solidFill>
                <a:srgbClr val="000000"/>
              </a:solidFill>
              <a:latin typeface="Times New Roman"/>
            </a:endParaRPr>
          </a:p>
        </p:txBody>
      </p:sp>
      <p:sp>
        <p:nvSpPr>
          <p:cNvPr id="252"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rPr>
              <a:t>Maintenance </a:t>
            </a:r>
            <a:r>
              <a:rPr b="1" lang="en-GB" sz="3600" spc="-1" strike="noStrike">
                <a:solidFill>
                  <a:srgbClr val="fc8f0c"/>
                </a:solidFill>
                <a:latin typeface="Times New Roman"/>
                <a:ea typeface="新細明體"/>
              </a:rPr>
              <a:t>P</a:t>
            </a:r>
            <a:r>
              <a:rPr b="1" lang="en-GB" sz="3600" spc="-1" strike="noStrike">
                <a:solidFill>
                  <a:srgbClr val="fc8f0c"/>
                </a:solidFill>
                <a:latin typeface="Times New Roman"/>
              </a:rPr>
              <a:t>rediction</a:t>
            </a:r>
            <a:r>
              <a:rPr b="1" lang="en-GB" sz="3600" spc="-1" strike="noStrike">
                <a:solidFill>
                  <a:srgbClr val="fc8f0c"/>
                </a:solidFill>
                <a:latin typeface="Times New Roman"/>
                <a:ea typeface="新細明體"/>
              </a:rPr>
              <a:t> (cont’d)</a:t>
            </a:r>
            <a:endParaRPr b="1" lang="en-US" sz="3600" spc="-1" strike="noStrike">
              <a:solidFill>
                <a:srgbClr val="fc8f0c"/>
              </a:solidFill>
              <a:latin typeface="Times New Roman"/>
            </a:endParaRPr>
          </a:p>
        </p:txBody>
      </p:sp>
      <p:sp>
        <p:nvSpPr>
          <p:cNvPr id="254" name="PlaceHolder 2"/>
          <p:cNvSpPr>
            <a:spLocks noGrp="1"/>
          </p:cNvSpPr>
          <p:nvPr>
            <p:ph/>
          </p:nvPr>
        </p:nvSpPr>
        <p:spPr>
          <a:xfrm>
            <a:off x="585360" y="1504440"/>
            <a:ext cx="8101080" cy="4645080"/>
          </a:xfrm>
          <a:prstGeom prst="rect">
            <a:avLst/>
          </a:prstGeom>
          <a:noFill/>
          <a:ln w="0">
            <a:noFill/>
          </a:ln>
        </p:spPr>
        <p:txBody>
          <a:bodyPr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Predicting the number of changes requires and understanding of the relationships between a system and its environment</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Tightly coupled systems require changes whenever the environment is changed</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Factors influencing this relationship are</a:t>
            </a:r>
            <a:endParaRPr b="0" lang="en-US" sz="24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Number and complexity of system interfaces</a:t>
            </a:r>
            <a:endParaRPr b="0" lang="en-US" sz="20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Number of inherently volatile system requirements</a:t>
            </a:r>
            <a:endParaRPr b="0" lang="en-US" sz="20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The business processes where the system is used</a:t>
            </a:r>
            <a:endParaRPr b="0" lang="en-US" sz="2000" spc="-1" strike="noStrike">
              <a:solidFill>
                <a:srgbClr val="000000"/>
              </a:solidFill>
              <a:latin typeface="Times New Roman"/>
            </a:endParaRPr>
          </a:p>
        </p:txBody>
      </p:sp>
      <p:sp>
        <p:nvSpPr>
          <p:cNvPr id="255"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rPr>
              <a:t>Maintenance </a:t>
            </a:r>
            <a:r>
              <a:rPr b="1" lang="en-GB" sz="3600" spc="-1" strike="noStrike">
                <a:solidFill>
                  <a:srgbClr val="fc8f0c"/>
                </a:solidFill>
                <a:latin typeface="Times New Roman"/>
                <a:ea typeface="新細明體"/>
              </a:rPr>
              <a:t>P</a:t>
            </a:r>
            <a:r>
              <a:rPr b="1" lang="en-GB" sz="3600" spc="-1" strike="noStrike">
                <a:solidFill>
                  <a:srgbClr val="fc8f0c"/>
                </a:solidFill>
                <a:latin typeface="Times New Roman"/>
              </a:rPr>
              <a:t>rediction</a:t>
            </a:r>
            <a:r>
              <a:rPr b="1" lang="en-GB" sz="3600" spc="-1" strike="noStrike">
                <a:solidFill>
                  <a:srgbClr val="fc8f0c"/>
                </a:solidFill>
                <a:latin typeface="Times New Roman"/>
                <a:ea typeface="新細明體"/>
              </a:rPr>
              <a:t> (cont’d)</a:t>
            </a:r>
            <a:endParaRPr b="1" lang="en-US" sz="3600" spc="-1" strike="noStrike">
              <a:solidFill>
                <a:srgbClr val="fc8f0c"/>
              </a:solidFill>
              <a:latin typeface="Times New Roman"/>
            </a:endParaRPr>
          </a:p>
        </p:txBody>
      </p:sp>
      <p:sp>
        <p:nvSpPr>
          <p:cNvPr id="257" name="PlaceHolder 2"/>
          <p:cNvSpPr>
            <a:spLocks noGrp="1"/>
          </p:cNvSpPr>
          <p:nvPr>
            <p:ph/>
          </p:nvPr>
        </p:nvSpPr>
        <p:spPr>
          <a:xfrm>
            <a:off x="585360" y="1504440"/>
            <a:ext cx="8101080" cy="4645080"/>
          </a:xfrm>
          <a:prstGeom prst="rect">
            <a:avLst/>
          </a:prstGeom>
          <a:noFill/>
          <a:ln w="0">
            <a:noFill/>
          </a:ln>
        </p:spPr>
        <p:txBody>
          <a:bodyPr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Predictions of maintainability can be made by assessing the complexity of system components</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Studies have shown that most maintenance effort is spent on a relatively small number of system components</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Complexity depends on</a:t>
            </a:r>
            <a:endParaRPr b="0" lang="en-US" sz="24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Complexity of control structures</a:t>
            </a:r>
            <a:endParaRPr b="0" lang="en-US" sz="20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Complexity of data structures</a:t>
            </a:r>
            <a:endParaRPr b="0" lang="en-US" sz="20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Procedure and module size </a:t>
            </a:r>
            <a:endParaRPr b="0" lang="en-US" sz="2000" spc="-1" strike="noStrike">
              <a:solidFill>
                <a:srgbClr val="000000"/>
              </a:solidFill>
              <a:latin typeface="Times New Roman"/>
            </a:endParaRPr>
          </a:p>
        </p:txBody>
      </p:sp>
      <p:sp>
        <p:nvSpPr>
          <p:cNvPr id="258"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rPr>
              <a:t>Maintenance </a:t>
            </a:r>
            <a:r>
              <a:rPr b="1" lang="en-GB" sz="3600" spc="-1" strike="noStrike">
                <a:solidFill>
                  <a:srgbClr val="fc8f0c"/>
                </a:solidFill>
                <a:latin typeface="Times New Roman"/>
                <a:ea typeface="新細明體"/>
              </a:rPr>
              <a:t>P</a:t>
            </a:r>
            <a:r>
              <a:rPr b="1" lang="en-GB" sz="3600" spc="-1" strike="noStrike">
                <a:solidFill>
                  <a:srgbClr val="fc8f0c"/>
                </a:solidFill>
                <a:latin typeface="Times New Roman"/>
              </a:rPr>
              <a:t>rediction</a:t>
            </a:r>
            <a:r>
              <a:rPr b="1" lang="en-GB" sz="3600" spc="-1" strike="noStrike">
                <a:solidFill>
                  <a:srgbClr val="fc8f0c"/>
                </a:solidFill>
                <a:latin typeface="Times New Roman"/>
                <a:ea typeface="新細明體"/>
              </a:rPr>
              <a:t> (cont’d)</a:t>
            </a:r>
            <a:endParaRPr b="1" lang="en-US" sz="3600" spc="-1" strike="noStrike">
              <a:solidFill>
                <a:srgbClr val="fc8f0c"/>
              </a:solidFill>
              <a:latin typeface="Times New Roman"/>
            </a:endParaRPr>
          </a:p>
        </p:txBody>
      </p:sp>
      <p:sp>
        <p:nvSpPr>
          <p:cNvPr id="260" name="PlaceHolder 2"/>
          <p:cNvSpPr>
            <a:spLocks noGrp="1"/>
          </p:cNvSpPr>
          <p:nvPr>
            <p:ph/>
          </p:nvPr>
        </p:nvSpPr>
        <p:spPr>
          <a:xfrm>
            <a:off x="585360" y="1504440"/>
            <a:ext cx="8101080" cy="4645080"/>
          </a:xfrm>
          <a:prstGeom prst="rect">
            <a:avLst/>
          </a:prstGeom>
          <a:noFill/>
          <a:ln w="0">
            <a:noFill/>
          </a:ln>
        </p:spPr>
        <p:txBody>
          <a:bodyPr lIns="90720" rIns="90720" tIns="44640" bIns="44640"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Process measurements may be used to assess maintainability</a:t>
            </a:r>
            <a:endParaRPr b="0" lang="en-US" sz="24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Number of requests for corrective maintenance</a:t>
            </a:r>
            <a:endParaRPr b="0" lang="en-US" sz="20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Average time required for impact analysis</a:t>
            </a:r>
            <a:endParaRPr b="0" lang="en-US" sz="20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Average time taken to implement a change request</a:t>
            </a:r>
            <a:endParaRPr b="0" lang="en-US" sz="20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Number of outstanding change requests</a:t>
            </a:r>
            <a:endParaRPr b="0" lang="en-US" sz="20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If any or all of these is increasing, this may indicate a decline in maintainability</a:t>
            </a:r>
            <a:endParaRPr b="0" lang="en-US" sz="2400" spc="-1" strike="noStrike">
              <a:solidFill>
                <a:srgbClr val="000000"/>
              </a:solidFill>
              <a:latin typeface="Times New Roman"/>
            </a:endParaRPr>
          </a:p>
        </p:txBody>
      </p:sp>
      <p:sp>
        <p:nvSpPr>
          <p:cNvPr id="261"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p:nvPr>
        </p:nvSpPr>
        <p:spPr>
          <a:xfrm>
            <a:off x="585360" y="1504440"/>
            <a:ext cx="8101080" cy="4645080"/>
          </a:xfrm>
          <a:prstGeom prst="rect">
            <a:avLst/>
          </a:prstGeom>
          <a:noFill/>
          <a:ln w="0">
            <a:noFill/>
          </a:ln>
        </p:spPr>
        <p:txBody>
          <a:bodyPr lIns="90720" rIns="90720" tIns="44640" bIns="44640"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Usually greater than development costs (2* to </a:t>
            </a:r>
            <a:br>
              <a:rPr sz="2400"/>
            </a:br>
            <a:r>
              <a:rPr b="0" lang="en-GB" sz="2400" spc="-1" strike="noStrike">
                <a:solidFill>
                  <a:srgbClr val="000000"/>
                </a:solidFill>
                <a:latin typeface="Times New Roman"/>
              </a:rPr>
              <a:t>100* depending on the application)</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Affected by both technical and non-technical </a:t>
            </a:r>
            <a:br>
              <a:rPr sz="2400"/>
            </a:br>
            <a:r>
              <a:rPr b="0" lang="en-GB" sz="2400" spc="-1" strike="noStrike">
                <a:solidFill>
                  <a:srgbClr val="000000"/>
                </a:solidFill>
                <a:latin typeface="Times New Roman"/>
              </a:rPr>
              <a:t>factors</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Increases as software is maintained. </a:t>
            </a:r>
            <a:br>
              <a:rPr sz="2400"/>
            </a:br>
            <a:r>
              <a:rPr b="0" lang="en-GB" sz="2400" spc="-1" strike="noStrike">
                <a:solidFill>
                  <a:srgbClr val="000000"/>
                </a:solidFill>
                <a:latin typeface="Times New Roman"/>
              </a:rPr>
              <a:t>Maintenance corrupts the software structure so </a:t>
            </a:r>
            <a:br>
              <a:rPr sz="2400"/>
            </a:br>
            <a:r>
              <a:rPr b="0" lang="en-GB" sz="2400" spc="-1" strike="noStrike">
                <a:solidFill>
                  <a:srgbClr val="000000"/>
                </a:solidFill>
                <a:latin typeface="Times New Roman"/>
              </a:rPr>
              <a:t>makes further maintenance more difficult.</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Ageing software can have high support costs </a:t>
            </a:r>
            <a:br>
              <a:rPr sz="2400"/>
            </a:br>
            <a:r>
              <a:rPr b="0" lang="en-GB" sz="2400" spc="-1" strike="noStrike">
                <a:solidFill>
                  <a:srgbClr val="000000"/>
                </a:solidFill>
                <a:latin typeface="Times New Roman"/>
              </a:rPr>
              <a:t>(e.g. old languages, compilers etc.)</a:t>
            </a:r>
            <a:endParaRPr b="0" lang="en-US" sz="2400" spc="-1" strike="noStrike">
              <a:solidFill>
                <a:srgbClr val="000000"/>
              </a:solidFill>
              <a:latin typeface="Times New Roman"/>
            </a:endParaRPr>
          </a:p>
        </p:txBody>
      </p:sp>
      <p:sp>
        <p:nvSpPr>
          <p:cNvPr id="263" name="PlaceHolder 2"/>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rPr>
              <a:t>Maintenance </a:t>
            </a:r>
            <a:r>
              <a:rPr b="1" lang="en-GB" sz="3600" spc="-1" strike="noStrike">
                <a:solidFill>
                  <a:srgbClr val="fc8f0c"/>
                </a:solidFill>
                <a:latin typeface="Times New Roman"/>
                <a:ea typeface="新細明體"/>
              </a:rPr>
              <a:t>C</a:t>
            </a:r>
            <a:r>
              <a:rPr b="1" lang="en-GB" sz="3600" spc="-1" strike="noStrike">
                <a:solidFill>
                  <a:srgbClr val="fc8f0c"/>
                </a:solidFill>
                <a:latin typeface="Times New Roman"/>
              </a:rPr>
              <a:t>osts</a:t>
            </a:r>
            <a:endParaRPr b="1" lang="en-US" sz="3600" spc="-1" strike="noStrike">
              <a:solidFill>
                <a:srgbClr val="fc8f0c"/>
              </a:solidFill>
              <a:latin typeface="Times New Roman"/>
            </a:endParaRPr>
          </a:p>
        </p:txBody>
      </p:sp>
      <p:sp>
        <p:nvSpPr>
          <p:cNvPr id="264"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Maintenance Costs (cont’d)</a:t>
            </a:r>
            <a:endParaRPr b="1" lang="en-US" sz="3600" spc="-1" strike="noStrike">
              <a:solidFill>
                <a:srgbClr val="fc8f0c"/>
              </a:solidFill>
              <a:latin typeface="Times New Roman"/>
            </a:endParaRPr>
          </a:p>
        </p:txBody>
      </p:sp>
      <p:sp>
        <p:nvSpPr>
          <p:cNvPr id="266" name="PlaceHolder 2"/>
          <p:cNvSpPr>
            <a:spLocks noGrp="1"/>
          </p:cNvSpPr>
          <p:nvPr>
            <p:ph/>
          </p:nvPr>
        </p:nvSpPr>
        <p:spPr>
          <a:xfrm>
            <a:off x="585360" y="1962000"/>
            <a:ext cx="8101080" cy="4367520"/>
          </a:xfrm>
          <a:prstGeom prst="rect">
            <a:avLst/>
          </a:prstGeom>
          <a:noFill/>
          <a:ln w="0">
            <a:noFill/>
          </a:ln>
        </p:spPr>
        <p:txBody>
          <a:bodyPr anchor="t">
            <a:normAutofit/>
          </a:bodyPr>
          <a:p>
            <a:pPr marL="285840" indent="-285840">
              <a:lnSpc>
                <a:spcPct val="90000"/>
              </a:lnSpc>
              <a:spcBef>
                <a:spcPts val="1125"/>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Time and money (software that costs £ 10 a line to develop costs £ 400 a line to maintain)</a:t>
            </a:r>
            <a:endParaRPr b="0" lang="en-US" sz="2000" spc="-1" strike="noStrike">
              <a:solidFill>
                <a:srgbClr val="000000"/>
              </a:solidFill>
              <a:latin typeface="Times New Roman"/>
            </a:endParaRPr>
          </a:p>
          <a:p>
            <a:pPr marL="285840" indent="-285840">
              <a:lnSpc>
                <a:spcPct val="90000"/>
              </a:lnSpc>
              <a:spcBef>
                <a:spcPts val="1125"/>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Organizations become maintenance bound and cannot produce new software</a:t>
            </a:r>
            <a:endParaRPr b="0" lang="en-US" sz="2000" spc="-1" strike="noStrike">
              <a:solidFill>
                <a:srgbClr val="000000"/>
              </a:solidFill>
              <a:latin typeface="Times New Roman"/>
            </a:endParaRPr>
          </a:p>
          <a:p>
            <a:pPr marL="285840" indent="-285840">
              <a:lnSpc>
                <a:spcPct val="90000"/>
              </a:lnSpc>
              <a:spcBef>
                <a:spcPts val="1125"/>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Customer dissatisfaction when seemingly legitimate requests for repair or modification cannot be addressed in a timely manner</a:t>
            </a:r>
            <a:endParaRPr b="0" lang="en-US" sz="2000" spc="-1" strike="noStrike">
              <a:solidFill>
                <a:srgbClr val="000000"/>
              </a:solidFill>
              <a:latin typeface="Times New Roman"/>
            </a:endParaRPr>
          </a:p>
          <a:p>
            <a:pPr marL="285840" indent="-285840">
              <a:lnSpc>
                <a:spcPct val="90000"/>
              </a:lnSpc>
              <a:spcBef>
                <a:spcPts val="1125"/>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Reduction in overall software quality as changes introduce latent errors in the maintained software</a:t>
            </a:r>
            <a:endParaRPr b="0" lang="en-US" sz="2000" spc="-1" strike="noStrike">
              <a:solidFill>
                <a:srgbClr val="000000"/>
              </a:solidFill>
              <a:latin typeface="Times New Roman"/>
            </a:endParaRPr>
          </a:p>
          <a:p>
            <a:pPr marL="285840" indent="-285840">
              <a:lnSpc>
                <a:spcPct val="90000"/>
              </a:lnSpc>
              <a:spcBef>
                <a:spcPts val="1125"/>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Upheaval caused during development efforts when staff must be “pulled” to work on a maintenance task</a:t>
            </a:r>
            <a:endParaRPr b="0" lang="en-US" sz="2000" spc="-1" strike="noStrike">
              <a:solidFill>
                <a:srgbClr val="000000"/>
              </a:solidFill>
              <a:latin typeface="Times New Roman"/>
            </a:endParaRPr>
          </a:p>
        </p:txBody>
      </p:sp>
      <p:sp>
        <p:nvSpPr>
          <p:cNvPr id="267"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Program Evolution Dynamic</a:t>
            </a:r>
            <a:endParaRPr b="1" lang="en-US" sz="3600" spc="-1" strike="noStrike">
              <a:solidFill>
                <a:srgbClr val="fc8f0c"/>
              </a:solidFill>
              <a:latin typeface="Times New Roman"/>
            </a:endParaRPr>
          </a:p>
        </p:txBody>
      </p:sp>
      <p:graphicFrame>
        <p:nvGraphicFramePr>
          <p:cNvPr id="109" name=""/>
          <p:cNvGraphicFramePr/>
          <p:nvPr/>
        </p:nvGraphicFramePr>
        <p:xfrm>
          <a:off x="539640" y="3414600"/>
          <a:ext cx="8101080" cy="2303640"/>
        </p:xfrm>
        <a:graphic>
          <a:graphicData uri="http://schemas.openxmlformats.org/drawingml/2006/table">
            <a:tbl>
              <a:tblPr/>
              <a:tblGrid>
                <a:gridCol w="2783160"/>
                <a:gridCol w="5317920"/>
              </a:tblGrid>
              <a:tr h="338400">
                <a:tc>
                  <a:txBody>
                    <a:bodyPr lIns="90000" rIns="90000" anchor="t">
                      <a:noAutofit/>
                    </a:bodyPr>
                    <a:p>
                      <a:pPr>
                        <a:lnSpc>
                          <a:spcPct val="90000"/>
                        </a:lnSpc>
                        <a:spcBef>
                          <a:spcPts val="1012"/>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Law</a:t>
                      </a:r>
                      <a:endParaRPr b="0" lang="en-US" sz="1800" spc="-1" strike="noStrike">
                        <a:solidFill>
                          <a:srgbClr val="000000"/>
                        </a:solidFill>
                        <a:latin typeface="Arial"/>
                      </a:endParaRPr>
                    </a:p>
                  </a:txBody>
                  <a:tcPr anchor="t" marL="90000" marR="90000">
                    <a:lnL w="5760">
                      <a:solidFill>
                        <a:srgbClr val="3399ff"/>
                      </a:solidFill>
                      <a:prstDash val="solid"/>
                    </a:lnL>
                    <a:lnR w="5760">
                      <a:solidFill>
                        <a:srgbClr val="3399ff"/>
                      </a:solidFill>
                      <a:prstDash val="solid"/>
                    </a:lnR>
                    <a:lnT w="5760">
                      <a:solidFill>
                        <a:srgbClr val="3399ff"/>
                      </a:solidFill>
                      <a:prstDash val="solid"/>
                    </a:lnT>
                    <a:lnB w="5760">
                      <a:solidFill>
                        <a:srgbClr val="3399ff"/>
                      </a:solidFill>
                      <a:prstDash val="solid"/>
                    </a:lnB>
                    <a:solidFill>
                      <a:srgbClr val="3399ff"/>
                    </a:solidFill>
                  </a:tcPr>
                </a:tc>
                <a:tc>
                  <a:txBody>
                    <a:bodyPr lIns="90000" rIns="90000" anchor="t">
                      <a:noAutofit/>
                    </a:bodyPr>
                    <a:p>
                      <a:pPr>
                        <a:lnSpc>
                          <a:spcPct val="90000"/>
                        </a:lnSpc>
                        <a:spcBef>
                          <a:spcPts val="1012"/>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Description</a:t>
                      </a:r>
                      <a:endParaRPr b="0" lang="en-US" sz="1800" spc="-1" strike="noStrike">
                        <a:solidFill>
                          <a:srgbClr val="000000"/>
                        </a:solidFill>
                        <a:latin typeface="Arial"/>
                      </a:endParaRPr>
                    </a:p>
                  </a:txBody>
                  <a:tcPr anchor="t" marL="90000" marR="90000">
                    <a:lnL w="5760">
                      <a:solidFill>
                        <a:srgbClr val="3399ff"/>
                      </a:solidFill>
                      <a:prstDash val="solid"/>
                    </a:lnL>
                    <a:lnR w="5760">
                      <a:solidFill>
                        <a:srgbClr val="3399ff"/>
                      </a:solidFill>
                      <a:prstDash val="solid"/>
                    </a:lnR>
                    <a:lnT w="5760">
                      <a:solidFill>
                        <a:srgbClr val="3399ff"/>
                      </a:solidFill>
                      <a:prstDash val="solid"/>
                    </a:lnT>
                    <a:lnB w="5760">
                      <a:solidFill>
                        <a:srgbClr val="3399ff"/>
                      </a:solidFill>
                      <a:prstDash val="solid"/>
                    </a:lnB>
                    <a:solidFill>
                      <a:srgbClr val="3399ff"/>
                    </a:solidFill>
                  </a:tcPr>
                </a:tc>
              </a:tr>
              <a:tr h="885600">
                <a:tc>
                  <a:txBody>
                    <a:bodyPr lIns="90000" rIns="90000" anchor="t">
                      <a:noAutofit/>
                    </a:bodyPr>
                    <a:p>
                      <a:pPr>
                        <a:lnSpc>
                          <a:spcPct val="90000"/>
                        </a:lnSpc>
                        <a:spcBef>
                          <a:spcPts val="1012"/>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Continuing change</a:t>
                      </a:r>
                      <a:endParaRPr b="0" lang="en-US" sz="1800" spc="-1" strike="noStrike">
                        <a:solidFill>
                          <a:srgbClr val="000000"/>
                        </a:solidFill>
                        <a:latin typeface="Arial"/>
                      </a:endParaRPr>
                    </a:p>
                  </a:txBody>
                  <a:tcPr anchor="t" marL="90000" marR="90000">
                    <a:lnL w="5760">
                      <a:solidFill>
                        <a:srgbClr val="3399ff"/>
                      </a:solidFill>
                      <a:prstDash val="solid"/>
                    </a:lnL>
                    <a:lnR w="5760">
                      <a:solidFill>
                        <a:srgbClr val="3399ff"/>
                      </a:solidFill>
                      <a:prstDash val="solid"/>
                    </a:lnR>
                    <a:lnT w="5760">
                      <a:solidFill>
                        <a:srgbClr val="3399ff"/>
                      </a:solidFill>
                      <a:prstDash val="solid"/>
                    </a:lnT>
                    <a:lnB w="5760">
                      <a:solidFill>
                        <a:srgbClr val="3399ff"/>
                      </a:solidFill>
                      <a:prstDash val="solid"/>
                    </a:lnB>
                    <a:noFill/>
                  </a:tcPr>
                </a:tc>
                <a:tc>
                  <a:txBody>
                    <a:bodyPr lIns="90000" rIns="90000" anchor="t">
                      <a:noAutofit/>
                    </a:bodyPr>
                    <a:p>
                      <a:pPr>
                        <a:lnSpc>
                          <a:spcPct val="90000"/>
                        </a:lnSpc>
                        <a:spcBef>
                          <a:spcPts val="1012"/>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A program that is used in real-world environment necessarily must change or become progressively less useful in that environment.</a:t>
                      </a:r>
                      <a:endParaRPr b="0" lang="en-US" sz="1800" spc="-1" strike="noStrike">
                        <a:solidFill>
                          <a:srgbClr val="000000"/>
                        </a:solidFill>
                        <a:latin typeface="Arial"/>
                      </a:endParaRPr>
                    </a:p>
                  </a:txBody>
                  <a:tcPr anchor="t" marL="90000" marR="90000">
                    <a:lnL w="5760">
                      <a:solidFill>
                        <a:srgbClr val="3399ff"/>
                      </a:solidFill>
                      <a:prstDash val="solid"/>
                    </a:lnL>
                    <a:lnR w="5760">
                      <a:solidFill>
                        <a:srgbClr val="3399ff"/>
                      </a:solidFill>
                      <a:prstDash val="solid"/>
                    </a:lnR>
                    <a:lnT w="5760">
                      <a:solidFill>
                        <a:srgbClr val="3399ff"/>
                      </a:solidFill>
                      <a:prstDash val="solid"/>
                    </a:lnT>
                    <a:lnB w="5760">
                      <a:solidFill>
                        <a:srgbClr val="3399ff"/>
                      </a:solidFill>
                      <a:prstDash val="solid"/>
                    </a:lnB>
                    <a:noFill/>
                  </a:tcPr>
                </a:tc>
              </a:tr>
              <a:tr h="1079640">
                <a:tc>
                  <a:txBody>
                    <a:bodyPr lIns="90000" rIns="90000" anchor="t">
                      <a:noAutofit/>
                    </a:bodyPr>
                    <a:p>
                      <a:pPr>
                        <a:lnSpc>
                          <a:spcPct val="90000"/>
                        </a:lnSpc>
                        <a:spcBef>
                          <a:spcPts val="1012"/>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Increasing complexity </a:t>
                      </a:r>
                      <a:endParaRPr b="0" lang="en-US" sz="1800" spc="-1" strike="noStrike">
                        <a:solidFill>
                          <a:srgbClr val="000000"/>
                        </a:solidFill>
                        <a:latin typeface="Arial"/>
                      </a:endParaRPr>
                    </a:p>
                  </a:txBody>
                  <a:tcPr anchor="t" marL="90000" marR="90000">
                    <a:lnL w="5760">
                      <a:solidFill>
                        <a:srgbClr val="3399ff"/>
                      </a:solidFill>
                      <a:prstDash val="solid"/>
                    </a:lnL>
                    <a:lnR w="5760">
                      <a:solidFill>
                        <a:srgbClr val="3399ff"/>
                      </a:solidFill>
                      <a:prstDash val="solid"/>
                    </a:lnR>
                    <a:lnT w="5760">
                      <a:solidFill>
                        <a:srgbClr val="3399ff"/>
                      </a:solidFill>
                      <a:prstDash val="solid"/>
                    </a:lnT>
                    <a:lnB w="5760">
                      <a:solidFill>
                        <a:srgbClr val="3399ff"/>
                      </a:solidFill>
                      <a:prstDash val="solid"/>
                    </a:lnB>
                    <a:noFill/>
                  </a:tcPr>
                </a:tc>
                <a:tc>
                  <a:txBody>
                    <a:bodyPr lIns="90000" rIns="90000" anchor="t">
                      <a:noAutofit/>
                    </a:bodyPr>
                    <a:p>
                      <a:pPr>
                        <a:lnSpc>
                          <a:spcPct val="90000"/>
                        </a:lnSpc>
                        <a:spcBef>
                          <a:spcPts val="1012"/>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As an evolving program changes, its structure tends to become more complex. Extra resources must be devoted to preserving and simplify the structure.</a:t>
                      </a:r>
                      <a:endParaRPr b="0" lang="en-US" sz="1800" spc="-1" strike="noStrike">
                        <a:solidFill>
                          <a:srgbClr val="000000"/>
                        </a:solidFill>
                        <a:latin typeface="Arial"/>
                      </a:endParaRPr>
                    </a:p>
                  </a:txBody>
                  <a:tcPr anchor="t" marL="90000" marR="90000">
                    <a:lnL w="5760">
                      <a:solidFill>
                        <a:srgbClr val="3399ff"/>
                      </a:solidFill>
                      <a:prstDash val="solid"/>
                    </a:lnL>
                    <a:lnR w="5760">
                      <a:solidFill>
                        <a:srgbClr val="3399ff"/>
                      </a:solidFill>
                      <a:prstDash val="solid"/>
                    </a:lnR>
                    <a:lnT w="5760">
                      <a:solidFill>
                        <a:srgbClr val="3399ff"/>
                      </a:solidFill>
                      <a:prstDash val="solid"/>
                    </a:lnT>
                    <a:lnB w="5760">
                      <a:solidFill>
                        <a:srgbClr val="3399ff"/>
                      </a:solidFill>
                      <a:prstDash val="solid"/>
                    </a:lnB>
                    <a:noFill/>
                  </a:tcPr>
                </a:tc>
              </a:tr>
            </a:tbl>
          </a:graphicData>
        </a:graphic>
      </p:graphicFrame>
      <p:sp>
        <p:nvSpPr>
          <p:cNvPr id="110" name="Rectangle 17"/>
          <p:cNvSpPr/>
          <p:nvPr/>
        </p:nvSpPr>
        <p:spPr>
          <a:xfrm>
            <a:off x="585720" y="1822320"/>
            <a:ext cx="8101080" cy="1410120"/>
          </a:xfrm>
          <a:prstGeom prst="rect">
            <a:avLst/>
          </a:prstGeom>
          <a:noFill/>
          <a:ln w="0">
            <a:noFill/>
          </a:ln>
        </p:spPr>
        <p:style>
          <a:lnRef idx="0"/>
          <a:fillRef idx="0"/>
          <a:effectRef idx="0"/>
          <a:fontRef idx="minor"/>
        </p:style>
        <p:txBody>
          <a:bodyPr lIns="90000" rIns="90000" tIns="46800" bIns="46800" anchor="t">
            <a:spAutoFit/>
          </a:bodyPr>
          <a:p>
            <a:pPr marL="343080" indent="-34308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Program evolution dynamic is the study of system change. The majority of work in this area has been carried out by  Lehman and Belady. From these studies , they proposed a sets of laws concerning system change.</a:t>
            </a:r>
            <a:endParaRPr b="0" lang="en-US" sz="2400" spc="-1" strike="noStrike">
              <a:solidFill>
                <a:srgbClr val="000000"/>
              </a:solidFill>
              <a:latin typeface="Arial"/>
            </a:endParaRPr>
          </a:p>
        </p:txBody>
      </p:sp>
      <p:sp>
        <p:nvSpPr>
          <p:cNvPr id="111" name="Rectangle 4"/>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1">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200" spc="-1" strike="noStrike">
                <a:solidFill>
                  <a:srgbClr val="fc8f0c"/>
                </a:solidFill>
                <a:latin typeface="Times New Roman"/>
              </a:rPr>
              <a:t>Development/</a:t>
            </a:r>
            <a:r>
              <a:rPr b="1" lang="en-GB" sz="3200" spc="-1" strike="noStrike">
                <a:solidFill>
                  <a:srgbClr val="fc8f0c"/>
                </a:solidFill>
                <a:latin typeface="Times New Roman"/>
                <a:ea typeface="新細明體"/>
              </a:rPr>
              <a:t>M</a:t>
            </a:r>
            <a:r>
              <a:rPr b="1" lang="en-GB" sz="3200" spc="-1" strike="noStrike">
                <a:solidFill>
                  <a:srgbClr val="fc8f0c"/>
                </a:solidFill>
                <a:latin typeface="Times New Roman"/>
              </a:rPr>
              <a:t>aintenance </a:t>
            </a:r>
            <a:r>
              <a:rPr b="1" lang="en-GB" sz="3200" spc="-1" strike="noStrike">
                <a:solidFill>
                  <a:srgbClr val="fc8f0c"/>
                </a:solidFill>
                <a:latin typeface="Times New Roman"/>
                <a:ea typeface="新細明體"/>
              </a:rPr>
              <a:t>C</a:t>
            </a:r>
            <a:r>
              <a:rPr b="1" lang="en-GB" sz="3200" spc="-1" strike="noStrike">
                <a:solidFill>
                  <a:srgbClr val="fc8f0c"/>
                </a:solidFill>
                <a:latin typeface="Times New Roman"/>
              </a:rPr>
              <a:t>osts</a:t>
            </a:r>
            <a:r>
              <a:rPr b="1" lang="en-GB" sz="3200" spc="-1" strike="noStrike">
                <a:solidFill>
                  <a:srgbClr val="fc8f0c"/>
                </a:solidFill>
                <a:latin typeface="Times New Roman"/>
                <a:ea typeface="新細明體"/>
              </a:rPr>
              <a:t> </a:t>
            </a:r>
            <a:r>
              <a:rPr b="1" lang="en-US" sz="3200" spc="-1" strike="noStrike" u="sng">
                <a:solidFill>
                  <a:srgbClr val="fc8f0c"/>
                </a:solidFill>
                <a:uFillTx/>
                <a:latin typeface="Times New Roman"/>
                <a:ea typeface="新細明體"/>
              </a:rPr>
              <a:t>[SOM2004]</a:t>
            </a:r>
            <a:endParaRPr b="1" lang="en-US" sz="3200" spc="-1" strike="noStrike">
              <a:solidFill>
                <a:srgbClr val="fc8f0c"/>
              </a:solidFill>
              <a:latin typeface="Times New Roman"/>
            </a:endParaRPr>
          </a:p>
        </p:txBody>
      </p:sp>
      <p:pic>
        <p:nvPicPr>
          <p:cNvPr id="269" name="Picture 3" descr=""/>
          <p:cNvPicPr/>
          <p:nvPr/>
        </p:nvPicPr>
        <p:blipFill>
          <a:blip r:embed="rId1"/>
          <a:stretch/>
        </p:blipFill>
        <p:spPr>
          <a:xfrm>
            <a:off x="108000" y="2001960"/>
            <a:ext cx="8885160" cy="3875040"/>
          </a:xfrm>
          <a:prstGeom prst="rect">
            <a:avLst/>
          </a:prstGeom>
          <a:ln w="0">
            <a:noFill/>
          </a:ln>
        </p:spPr>
      </p:pic>
      <p:sp>
        <p:nvSpPr>
          <p:cNvPr id="270"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p:nvPr>
        </p:nvSpPr>
        <p:spPr>
          <a:xfrm>
            <a:off x="534960" y="1530000"/>
            <a:ext cx="8112240" cy="4359240"/>
          </a:xfrm>
          <a:prstGeom prst="rect">
            <a:avLst/>
          </a:prstGeom>
          <a:noFill/>
          <a:ln w="0">
            <a:noFill/>
          </a:ln>
        </p:spPr>
        <p:txBody>
          <a:bodyPr lIns="90720" rIns="90720" tIns="44640" bIns="44640" anchor="t">
            <a:normAutofit fontScale="96000"/>
          </a:bodyPr>
          <a:p>
            <a:pPr marL="447840" indent="-44784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Team stability</a:t>
            </a:r>
            <a:endParaRPr b="0" lang="en-US" sz="2400" spc="-1" strike="noStrike">
              <a:solidFill>
                <a:srgbClr val="000000"/>
              </a:solidFill>
              <a:latin typeface="Times New Roman"/>
            </a:endParaRPr>
          </a:p>
          <a:p>
            <a:pPr lvl="1" marL="997920" indent="-44028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Maintenance costs are reduced if the same staff are involved with them for some time</a:t>
            </a:r>
            <a:endParaRPr b="0" lang="en-US" sz="2000" spc="-1" strike="noStrike">
              <a:solidFill>
                <a:srgbClr val="000000"/>
              </a:solidFill>
              <a:latin typeface="Times New Roman"/>
            </a:endParaRPr>
          </a:p>
          <a:p>
            <a:pPr marL="447840" indent="-44784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Contractual responsibility</a:t>
            </a:r>
            <a:endParaRPr b="0" lang="en-US" sz="2400" spc="-1" strike="noStrike">
              <a:solidFill>
                <a:srgbClr val="000000"/>
              </a:solidFill>
              <a:latin typeface="Times New Roman"/>
            </a:endParaRPr>
          </a:p>
          <a:p>
            <a:pPr lvl="1" marL="997920" indent="-44028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The developers of a system may have no contractual responsibility for maintenance so there is no incentive to design for future change</a:t>
            </a:r>
            <a:endParaRPr b="0" lang="en-US" sz="2000" spc="-1" strike="noStrike">
              <a:solidFill>
                <a:srgbClr val="000000"/>
              </a:solidFill>
              <a:latin typeface="Times New Roman"/>
            </a:endParaRPr>
          </a:p>
          <a:p>
            <a:pPr marL="447840" indent="-44784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Staff skills</a:t>
            </a:r>
            <a:endParaRPr b="0" lang="en-US" sz="2400" spc="-1" strike="noStrike">
              <a:solidFill>
                <a:srgbClr val="000000"/>
              </a:solidFill>
              <a:latin typeface="Times New Roman"/>
            </a:endParaRPr>
          </a:p>
          <a:p>
            <a:pPr lvl="1" marL="997920" indent="-44028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Maintenance staff are often inexperienced and have limited domain knowledge</a:t>
            </a:r>
            <a:endParaRPr b="0" lang="en-US" sz="2000" spc="-1" strike="noStrike">
              <a:solidFill>
                <a:srgbClr val="000000"/>
              </a:solidFill>
              <a:latin typeface="Times New Roman"/>
            </a:endParaRPr>
          </a:p>
          <a:p>
            <a:pPr marL="447840" indent="-44784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rPr>
              <a:t>Program age and structure</a:t>
            </a:r>
            <a:endParaRPr b="0" lang="en-US" sz="2400" spc="-1" strike="noStrike">
              <a:solidFill>
                <a:srgbClr val="000000"/>
              </a:solidFill>
              <a:latin typeface="Times New Roman"/>
            </a:endParaRPr>
          </a:p>
          <a:p>
            <a:pPr lvl="1" marL="997920" indent="-44028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rPr>
              <a:t>As programs age, their structure is degraded and they become harder to understand and change</a:t>
            </a:r>
            <a:endParaRPr b="0" lang="en-US" sz="2000" spc="-1" strike="noStrike">
              <a:solidFill>
                <a:srgbClr val="000000"/>
              </a:solidFill>
              <a:latin typeface="Times New Roman"/>
            </a:endParaRPr>
          </a:p>
        </p:txBody>
      </p:sp>
      <p:sp>
        <p:nvSpPr>
          <p:cNvPr id="272" name="PlaceHolder 2"/>
          <p:cNvSpPr>
            <a:spLocks noGrp="1"/>
          </p:cNvSpPr>
          <p:nvPr>
            <p:ph type="title"/>
          </p:nvPr>
        </p:nvSpPr>
        <p:spPr>
          <a:xfrm>
            <a:off x="590400" y="752040"/>
            <a:ext cx="8066160" cy="53172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rPr>
              <a:t>Maintenance </a:t>
            </a:r>
            <a:r>
              <a:rPr b="1" lang="en-GB" sz="3600" spc="-1" strike="noStrike">
                <a:solidFill>
                  <a:srgbClr val="fc8f0c"/>
                </a:solidFill>
                <a:latin typeface="Times New Roman"/>
                <a:ea typeface="新細明體"/>
              </a:rPr>
              <a:t>C</a:t>
            </a:r>
            <a:r>
              <a:rPr b="1" lang="en-GB" sz="3600" spc="-1" strike="noStrike">
                <a:solidFill>
                  <a:srgbClr val="fc8f0c"/>
                </a:solidFill>
                <a:latin typeface="Times New Roman"/>
              </a:rPr>
              <a:t>ost </a:t>
            </a:r>
            <a:r>
              <a:rPr b="1" lang="en-GB" sz="3600" spc="-1" strike="noStrike">
                <a:solidFill>
                  <a:srgbClr val="fc8f0c"/>
                </a:solidFill>
                <a:latin typeface="Times New Roman"/>
                <a:ea typeface="新細明體"/>
              </a:rPr>
              <a:t>F</a:t>
            </a:r>
            <a:r>
              <a:rPr b="1" lang="en-GB" sz="3600" spc="-1" strike="noStrike">
                <a:solidFill>
                  <a:srgbClr val="fc8f0c"/>
                </a:solidFill>
                <a:latin typeface="Times New Roman"/>
              </a:rPr>
              <a:t>actors</a:t>
            </a:r>
            <a:endParaRPr b="1" lang="en-US" sz="3600" spc="-1" strike="noStrike">
              <a:solidFill>
                <a:srgbClr val="fc8f0c"/>
              </a:solidFill>
              <a:latin typeface="Times New Roman"/>
            </a:endParaRPr>
          </a:p>
        </p:txBody>
      </p:sp>
      <p:sp>
        <p:nvSpPr>
          <p:cNvPr id="273"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Change Management</a:t>
            </a:r>
            <a:endParaRPr b="1" lang="en-US" sz="3600" spc="-1" strike="noStrike">
              <a:solidFill>
                <a:srgbClr val="fc8f0c"/>
              </a:solidFill>
              <a:latin typeface="Times New Roman"/>
            </a:endParaRPr>
          </a:p>
        </p:txBody>
      </p:sp>
      <p:sp>
        <p:nvSpPr>
          <p:cNvPr id="275" name="PlaceHolder 2"/>
          <p:cNvSpPr>
            <a:spLocks noGrp="1"/>
          </p:cNvSpPr>
          <p:nvPr>
            <p:ph/>
          </p:nvPr>
        </p:nvSpPr>
        <p:spPr>
          <a:xfrm>
            <a:off x="585360" y="2028960"/>
            <a:ext cx="8101080" cy="3635280"/>
          </a:xfrm>
          <a:prstGeom prst="rect">
            <a:avLst/>
          </a:prstGeom>
          <a:noFill/>
          <a:ln w="0">
            <a:noFill/>
          </a:ln>
        </p:spPr>
        <p:txBody>
          <a:bodyPr anchor="t">
            <a:normAutofit/>
          </a:bodyPr>
          <a:p>
            <a:pPr marL="285840" indent="-285840">
              <a:lnSpc>
                <a:spcPct val="8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Change is a fact of life for large software. A defined change management process and associated CASE tools ensure that  these changes are recorded and applied to the system in a cost-effective way.</a:t>
            </a:r>
            <a:endParaRPr b="0" lang="en-US" sz="2400" spc="-1" strike="noStrike">
              <a:solidFill>
                <a:srgbClr val="000000"/>
              </a:solidFill>
              <a:latin typeface="Times New Roman"/>
            </a:endParaRPr>
          </a:p>
          <a:p>
            <a:pPr marL="285840" indent="-285840">
              <a:lnSpc>
                <a:spcPct val="8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The change management process should come into effect when the software associated document is put under the control of the configuration management team.</a:t>
            </a:r>
            <a:endParaRPr b="0" lang="en-US" sz="2400" spc="-1" strike="noStrike">
              <a:solidFill>
                <a:srgbClr val="000000"/>
              </a:solidFill>
              <a:latin typeface="Times New Roman"/>
            </a:endParaRPr>
          </a:p>
          <a:p>
            <a:pPr marL="285840" indent="-285840">
              <a:lnSpc>
                <a:spcPct val="8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Change management procedures should be designed to ensure that the costs and benefits of change are properly analyzed and changes to a system  are made in a controlled way.</a:t>
            </a:r>
            <a:endParaRPr b="0" lang="en-US" sz="2400" spc="-1" strike="noStrike">
              <a:solidFill>
                <a:srgbClr val="000000"/>
              </a:solidFill>
              <a:latin typeface="Times New Roman"/>
            </a:endParaRPr>
          </a:p>
        </p:txBody>
      </p:sp>
      <p:sp>
        <p:nvSpPr>
          <p:cNvPr id="276"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Change Management Process</a:t>
            </a:r>
            <a:endParaRPr b="1" lang="en-US" sz="3600" spc="-1" strike="noStrike">
              <a:solidFill>
                <a:srgbClr val="fc8f0c"/>
              </a:solidFill>
              <a:latin typeface="Times New Roman"/>
            </a:endParaRPr>
          </a:p>
        </p:txBody>
      </p:sp>
      <p:sp>
        <p:nvSpPr>
          <p:cNvPr id="278" name="PlaceHolder 2"/>
          <p:cNvSpPr>
            <a:spLocks noGrp="1"/>
          </p:cNvSpPr>
          <p:nvPr>
            <p:ph/>
          </p:nvPr>
        </p:nvSpPr>
        <p:spPr>
          <a:xfrm>
            <a:off x="585360" y="1962000"/>
            <a:ext cx="8101080" cy="3656160"/>
          </a:xfrm>
          <a:prstGeom prst="rect">
            <a:avLst/>
          </a:prstGeom>
          <a:noFill/>
          <a:ln w="0">
            <a:noFill/>
          </a:ln>
        </p:spPr>
        <p:txBody>
          <a:bodyPr anchor="t">
            <a:normAutofit/>
          </a:bodyPr>
          <a:p>
            <a:pPr marL="285840" indent="0">
              <a:lnSpc>
                <a:spcPct val="90000"/>
              </a:lnSpc>
              <a:spcBef>
                <a:spcPts val="1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Request change by completing a change request form</a:t>
            </a:r>
            <a:endParaRPr b="0" lang="en-US" sz="2400" spc="-1" strike="noStrike">
              <a:solidFill>
                <a:srgbClr val="000000"/>
              </a:solidFill>
              <a:latin typeface="Times New Roman"/>
            </a:endParaRPr>
          </a:p>
          <a:p>
            <a:pPr marL="285840" indent="0">
              <a:lnSpc>
                <a:spcPct val="90000"/>
              </a:lnSpc>
              <a:spcBef>
                <a:spcPts val="1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Analyze change request</a:t>
            </a:r>
            <a:endParaRPr b="0" lang="en-US" sz="2400" spc="-1" strike="noStrike">
              <a:solidFill>
                <a:srgbClr val="000000"/>
              </a:solidFill>
              <a:latin typeface="Times New Roman"/>
            </a:endParaRPr>
          </a:p>
          <a:p>
            <a:pPr marL="285840" indent="0">
              <a:lnSpc>
                <a:spcPct val="90000"/>
              </a:lnSpc>
              <a:spcBef>
                <a:spcPts val="1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If change is valid then {</a:t>
            </a:r>
            <a:endParaRPr b="0" lang="en-US" sz="2400" spc="-1" strike="noStrike">
              <a:solidFill>
                <a:srgbClr val="000000"/>
              </a:solidFill>
              <a:latin typeface="Times New Roman"/>
            </a:endParaRPr>
          </a:p>
          <a:p>
            <a:pPr lvl="1" marL="628560" indent="0">
              <a:lnSpc>
                <a:spcPct val="90000"/>
              </a:lnSpc>
              <a:spcBef>
                <a:spcPts val="1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Assess how change might be implemented</a:t>
            </a:r>
            <a:endParaRPr b="0" lang="en-US" sz="2400" spc="-1" strike="noStrike">
              <a:solidFill>
                <a:srgbClr val="000000"/>
              </a:solidFill>
              <a:latin typeface="Times New Roman"/>
            </a:endParaRPr>
          </a:p>
          <a:p>
            <a:pPr lvl="1" marL="628560" indent="0">
              <a:lnSpc>
                <a:spcPct val="90000"/>
              </a:lnSpc>
              <a:spcBef>
                <a:spcPts val="1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Assess change cost</a:t>
            </a:r>
            <a:endParaRPr b="0" lang="en-US" sz="2400" spc="-1" strike="noStrike">
              <a:solidFill>
                <a:srgbClr val="000000"/>
              </a:solidFill>
              <a:latin typeface="Times New Roman"/>
            </a:endParaRPr>
          </a:p>
          <a:p>
            <a:pPr lvl="1" marL="628560" indent="0">
              <a:lnSpc>
                <a:spcPct val="90000"/>
              </a:lnSpc>
              <a:spcBef>
                <a:spcPts val="1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Record change request in database</a:t>
            </a:r>
            <a:endParaRPr b="0" lang="en-US" sz="2400" spc="-1" strike="noStrike">
              <a:solidFill>
                <a:srgbClr val="000000"/>
              </a:solidFill>
              <a:latin typeface="Times New Roman"/>
            </a:endParaRPr>
          </a:p>
          <a:p>
            <a:pPr lvl="1" marL="628560" indent="0">
              <a:lnSpc>
                <a:spcPct val="90000"/>
              </a:lnSpc>
              <a:spcBef>
                <a:spcPts val="1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Submit request to change control board</a:t>
            </a:r>
            <a:endParaRPr b="0" lang="en-US" sz="2400" spc="-1" strike="noStrike">
              <a:solidFill>
                <a:srgbClr val="000000"/>
              </a:solidFill>
              <a:latin typeface="Times New Roman"/>
            </a:endParaRPr>
          </a:p>
          <a:p>
            <a:pPr lvl="1" marL="628560" indent="0">
              <a:lnSpc>
                <a:spcPct val="90000"/>
              </a:lnSpc>
              <a:spcBef>
                <a:spcPts val="1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a:p>
            <a:pPr lvl="1" marL="628560" indent="0">
              <a:lnSpc>
                <a:spcPct val="90000"/>
              </a:lnSpc>
              <a:spcBef>
                <a:spcPts val="1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279"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646200" y="21600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Change Management Process (cont’d)</a:t>
            </a:r>
            <a:endParaRPr b="1" lang="en-US" sz="3600" spc="-1" strike="noStrike">
              <a:solidFill>
                <a:srgbClr val="fc8f0c"/>
              </a:solidFill>
              <a:latin typeface="Times New Roman"/>
            </a:endParaRPr>
          </a:p>
        </p:txBody>
      </p:sp>
      <p:sp>
        <p:nvSpPr>
          <p:cNvPr id="281" name="PlaceHolder 2"/>
          <p:cNvSpPr>
            <a:spLocks noGrp="1"/>
          </p:cNvSpPr>
          <p:nvPr>
            <p:ph/>
          </p:nvPr>
        </p:nvSpPr>
        <p:spPr>
          <a:xfrm>
            <a:off x="690120" y="946080"/>
            <a:ext cx="8101080" cy="6307200"/>
          </a:xfrm>
          <a:prstGeom prst="rect">
            <a:avLst/>
          </a:prstGeom>
          <a:noFill/>
          <a:ln w="0">
            <a:noFill/>
          </a:ln>
        </p:spPr>
        <p:txBody>
          <a:bodyPr anchor="t">
            <a:normAutofit/>
          </a:bodyPr>
          <a:p>
            <a:pPr lvl="2" marL="1085760" indent="0">
              <a:lnSpc>
                <a:spcPct val="90000"/>
              </a:lnSpc>
              <a:spcBef>
                <a:spcPts val="1349"/>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If change is accepted then{</a:t>
            </a:r>
            <a:endParaRPr b="0" lang="en-US" sz="2400" spc="-1" strike="noStrike">
              <a:solidFill>
                <a:srgbClr val="000000"/>
              </a:solidFill>
              <a:latin typeface="Times New Roman"/>
            </a:endParaRPr>
          </a:p>
          <a:p>
            <a:pPr lvl="2" marL="1085760" indent="0">
              <a:lnSpc>
                <a:spcPct val="90000"/>
              </a:lnSpc>
              <a:spcBef>
                <a:spcPts val="1349"/>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	</a:t>
            </a:r>
            <a:r>
              <a:rPr b="0" lang="en-US" sz="2400" spc="-1" strike="noStrike">
                <a:solidFill>
                  <a:srgbClr val="000000"/>
                </a:solidFill>
                <a:latin typeface="Times New Roman"/>
                <a:ea typeface="新細明體"/>
              </a:rPr>
              <a:t>Repeat{</a:t>
            </a:r>
            <a:endParaRPr b="0" lang="en-US" sz="2400" spc="-1" strike="noStrike">
              <a:solidFill>
                <a:srgbClr val="000000"/>
              </a:solidFill>
              <a:latin typeface="Times New Roman"/>
            </a:endParaRPr>
          </a:p>
          <a:p>
            <a:pPr lvl="3" marL="1428840" indent="0">
              <a:lnSpc>
                <a:spcPct val="90000"/>
              </a:lnSpc>
              <a:spcBef>
                <a:spcPts val="1349"/>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	</a:t>
            </a:r>
            <a:r>
              <a:rPr b="0" lang="en-US" sz="2400" spc="-1" strike="noStrike">
                <a:solidFill>
                  <a:srgbClr val="000000"/>
                </a:solidFill>
                <a:latin typeface="Times New Roman"/>
                <a:ea typeface="新細明體"/>
              </a:rPr>
              <a:t>make changes to software</a:t>
            </a:r>
            <a:endParaRPr b="0" lang="en-US" sz="2400" spc="-1" strike="noStrike">
              <a:solidFill>
                <a:srgbClr val="000000"/>
              </a:solidFill>
              <a:latin typeface="Times New Roman"/>
            </a:endParaRPr>
          </a:p>
          <a:p>
            <a:pPr lvl="3" marL="1428840" indent="0">
              <a:lnSpc>
                <a:spcPct val="90000"/>
              </a:lnSpc>
              <a:spcBef>
                <a:spcPts val="1349"/>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	</a:t>
            </a:r>
            <a:r>
              <a:rPr b="0" lang="en-US" sz="2400" spc="-1" strike="noStrike">
                <a:solidFill>
                  <a:srgbClr val="000000"/>
                </a:solidFill>
                <a:latin typeface="Times New Roman"/>
                <a:ea typeface="新細明體"/>
              </a:rPr>
              <a:t>record changes and link to associated change request</a:t>
            </a:r>
            <a:endParaRPr b="0" lang="en-US" sz="2400" spc="-1" strike="noStrike">
              <a:solidFill>
                <a:srgbClr val="000000"/>
              </a:solidFill>
              <a:latin typeface="Times New Roman"/>
            </a:endParaRPr>
          </a:p>
          <a:p>
            <a:pPr lvl="3" marL="1428840" indent="0">
              <a:lnSpc>
                <a:spcPct val="90000"/>
              </a:lnSpc>
              <a:spcBef>
                <a:spcPts val="1349"/>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	</a:t>
            </a:r>
            <a:r>
              <a:rPr b="0" lang="en-US" sz="2400" spc="-1" strike="noStrike">
                <a:solidFill>
                  <a:srgbClr val="000000"/>
                </a:solidFill>
                <a:latin typeface="Times New Roman"/>
                <a:ea typeface="新細明體"/>
              </a:rPr>
              <a:t>submit changed software for quality approval}</a:t>
            </a:r>
            <a:endParaRPr b="0" lang="en-US" sz="2400" spc="-1" strike="noStrike">
              <a:solidFill>
                <a:srgbClr val="000000"/>
              </a:solidFill>
              <a:latin typeface="Times New Roman"/>
            </a:endParaRPr>
          </a:p>
          <a:p>
            <a:pPr lvl="2" marL="1085760" indent="0">
              <a:lnSpc>
                <a:spcPct val="90000"/>
              </a:lnSpc>
              <a:spcBef>
                <a:spcPts val="1349"/>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	</a:t>
            </a:r>
            <a:r>
              <a:rPr b="0" lang="en-US" sz="2400" spc="-1" strike="noStrike">
                <a:solidFill>
                  <a:srgbClr val="000000"/>
                </a:solidFill>
                <a:latin typeface="Times New Roman"/>
                <a:ea typeface="新細明體"/>
              </a:rPr>
              <a:t>Until{</a:t>
            </a:r>
            <a:endParaRPr b="0" lang="en-US" sz="2400" spc="-1" strike="noStrike">
              <a:solidFill>
                <a:srgbClr val="000000"/>
              </a:solidFill>
              <a:latin typeface="Times New Roman"/>
            </a:endParaRPr>
          </a:p>
          <a:p>
            <a:pPr lvl="3" marL="1428840" indent="0">
              <a:lnSpc>
                <a:spcPct val="90000"/>
              </a:lnSpc>
              <a:spcBef>
                <a:spcPts val="1349"/>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	</a:t>
            </a:r>
            <a:r>
              <a:rPr b="0" lang="en-US" sz="2400" spc="-1" strike="noStrike">
                <a:solidFill>
                  <a:srgbClr val="000000"/>
                </a:solidFill>
                <a:latin typeface="Times New Roman"/>
                <a:ea typeface="新細明體"/>
              </a:rPr>
              <a:t>software quality is adequate</a:t>
            </a:r>
            <a:endParaRPr b="0" lang="en-US" sz="2400" spc="-1" strike="noStrike">
              <a:solidFill>
                <a:srgbClr val="000000"/>
              </a:solidFill>
              <a:latin typeface="Times New Roman"/>
            </a:endParaRPr>
          </a:p>
          <a:p>
            <a:pPr lvl="3" marL="1428840" indent="0">
              <a:lnSpc>
                <a:spcPct val="90000"/>
              </a:lnSpc>
              <a:spcBef>
                <a:spcPts val="1349"/>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	</a:t>
            </a:r>
            <a:r>
              <a:rPr b="0" lang="en-US" sz="2400" spc="-1" strike="noStrike">
                <a:solidFill>
                  <a:srgbClr val="000000"/>
                </a:solidFill>
                <a:latin typeface="Times New Roman"/>
                <a:ea typeface="新細明體"/>
              </a:rPr>
              <a:t>create new system version}}</a:t>
            </a:r>
            <a:endParaRPr b="0" lang="en-US" sz="2400" spc="-1" strike="noStrike">
              <a:solidFill>
                <a:srgbClr val="000000"/>
              </a:solidFill>
              <a:latin typeface="Times New Roman"/>
            </a:endParaRPr>
          </a:p>
          <a:p>
            <a:pPr lvl="1" marL="628560" indent="0">
              <a:lnSpc>
                <a:spcPct val="90000"/>
              </a:lnSpc>
              <a:spcBef>
                <a:spcPts val="1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	</a:t>
            </a:r>
            <a:r>
              <a:rPr b="0" lang="en-US" sz="2400" spc="-1" strike="noStrike">
                <a:solidFill>
                  <a:srgbClr val="000000"/>
                </a:solidFill>
                <a:latin typeface="Times New Roman"/>
                <a:ea typeface="新細明體"/>
              </a:rPr>
              <a:t>else</a:t>
            </a:r>
            <a:endParaRPr b="0" lang="en-US" sz="2400" spc="-1" strike="noStrike">
              <a:solidFill>
                <a:srgbClr val="000000"/>
              </a:solidFill>
              <a:latin typeface="Times New Roman"/>
            </a:endParaRPr>
          </a:p>
          <a:p>
            <a:pPr lvl="2" marL="1085760" indent="0">
              <a:lnSpc>
                <a:spcPct val="90000"/>
              </a:lnSpc>
              <a:spcBef>
                <a:spcPts val="1349"/>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	</a:t>
            </a:r>
            <a:r>
              <a:rPr b="0" lang="en-US" sz="2400" spc="-1" strike="noStrike">
                <a:solidFill>
                  <a:srgbClr val="000000"/>
                </a:solidFill>
                <a:latin typeface="Times New Roman"/>
                <a:ea typeface="新細明體"/>
              </a:rPr>
              <a:t>{reject change request}}</a:t>
            </a:r>
            <a:endParaRPr b="0" lang="en-US" sz="2400" spc="-1" strike="noStrike">
              <a:solidFill>
                <a:srgbClr val="000000"/>
              </a:solidFill>
              <a:latin typeface="Times New Roman"/>
            </a:endParaRPr>
          </a:p>
        </p:txBody>
      </p:sp>
      <p:sp>
        <p:nvSpPr>
          <p:cNvPr id="282"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 Box 2"/>
          <p:cNvSpPr/>
          <p:nvPr/>
        </p:nvSpPr>
        <p:spPr>
          <a:xfrm>
            <a:off x="1676520" y="90360"/>
            <a:ext cx="5867280" cy="520560"/>
          </a:xfrm>
          <a:prstGeom prst="rect">
            <a:avLst/>
          </a:prstGeom>
          <a:noFill/>
          <a:ln w="0">
            <a:noFill/>
          </a:ln>
        </p:spPr>
        <p:style>
          <a:lnRef idx="0"/>
          <a:fillRef idx="0"/>
          <a:effectRef idx="0"/>
          <a:fontRef idx="minor"/>
        </p:style>
        <p:txBody>
          <a:bodyPr lIns="90000" rIns="90000" tIns="46800" bIns="46800" anchor="t">
            <a:spAutoFit/>
          </a:bodyPr>
          <a:p>
            <a:pPr algn="ct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c8f0c"/>
                </a:solidFill>
                <a:latin typeface="Arial"/>
                <a:ea typeface="新細明體"/>
              </a:rPr>
              <a:t>Change Request Form </a:t>
            </a:r>
            <a:r>
              <a:rPr b="1" lang="en-US" sz="2400" spc="-1" strike="noStrike">
                <a:solidFill>
                  <a:srgbClr val="000000"/>
                </a:solidFill>
                <a:latin typeface="Times New Roman"/>
                <a:ea typeface="新細明體"/>
              </a:rPr>
              <a:t>[SOM2004]</a:t>
            </a:r>
            <a:endParaRPr b="0" lang="en-US" sz="2400" spc="-1" strike="noStrike">
              <a:solidFill>
                <a:srgbClr val="000000"/>
              </a:solidFill>
              <a:latin typeface="Arial"/>
            </a:endParaRPr>
          </a:p>
        </p:txBody>
      </p:sp>
      <p:sp>
        <p:nvSpPr>
          <p:cNvPr id="284" name="Text Box 3"/>
          <p:cNvSpPr/>
          <p:nvPr/>
        </p:nvSpPr>
        <p:spPr>
          <a:xfrm>
            <a:off x="669960" y="730080"/>
            <a:ext cx="8001000" cy="5487480"/>
          </a:xfrm>
          <a:prstGeom prst="rect">
            <a:avLst/>
          </a:prstGeom>
          <a:noFill/>
          <a:ln w="28440">
            <a:solidFill>
              <a:srgbClr val="2268be"/>
            </a:solidFill>
            <a:miter/>
          </a:ln>
        </p:spPr>
        <p:style>
          <a:lnRef idx="0"/>
          <a:fillRef idx="0"/>
          <a:effectRef idx="0"/>
          <a:fontRef idx="minor"/>
        </p:style>
        <p:txBody>
          <a:bodyPr lIns="90000" rIns="90000" tIns="46800" bIns="46800" anchor="t">
            <a:spAutoFit/>
          </a:bodyPr>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000000"/>
                </a:solidFill>
                <a:latin typeface="Arial"/>
                <a:ea typeface="新細明體"/>
              </a:rPr>
              <a:t>Project:</a:t>
            </a:r>
            <a:r>
              <a:rPr b="0" lang="en-US" sz="1400" spc="-1" strike="noStrike">
                <a:solidFill>
                  <a:srgbClr val="000000"/>
                </a:solidFill>
                <a:latin typeface="Arial"/>
                <a:ea typeface="新細明體"/>
              </a:rPr>
              <a:t> Proteus/PCL-Tools</a:t>
            </a:r>
            <a:r>
              <a:rPr b="0" lang="en-US" sz="1400" spc="-1" strike="noStrike">
                <a:solidFill>
                  <a:srgbClr val="000000"/>
                </a:solidFill>
                <a:latin typeface="Arial"/>
                <a:ea typeface="新細明體"/>
              </a:rPr>
              <a:t>	</a:t>
            </a:r>
            <a:r>
              <a:rPr b="0" lang="en-US" sz="1400" spc="-1" strike="noStrike">
                <a:solidFill>
                  <a:srgbClr val="000000"/>
                </a:solidFill>
                <a:latin typeface="Arial"/>
                <a:ea typeface="新細明體"/>
              </a:rPr>
              <a:t>	</a:t>
            </a:r>
            <a:r>
              <a:rPr b="0" lang="en-US" sz="1400" spc="-1" strike="noStrike">
                <a:solidFill>
                  <a:srgbClr val="000000"/>
                </a:solidFill>
                <a:latin typeface="Arial"/>
                <a:ea typeface="新細明體"/>
              </a:rPr>
              <a:t>	</a:t>
            </a:r>
            <a:r>
              <a:rPr b="1" lang="en-US" sz="1400" spc="-1" strike="noStrike">
                <a:solidFill>
                  <a:srgbClr val="000000"/>
                </a:solidFill>
                <a:latin typeface="Arial"/>
                <a:ea typeface="新細明體"/>
              </a:rPr>
              <a:t>Number:</a:t>
            </a:r>
            <a:r>
              <a:rPr b="0" lang="en-US" sz="1400" spc="-1" strike="noStrike">
                <a:solidFill>
                  <a:srgbClr val="000000"/>
                </a:solidFill>
                <a:latin typeface="Arial"/>
                <a:ea typeface="新細明體"/>
              </a:rPr>
              <a:t> 23/94</a:t>
            </a:r>
            <a:endParaRPr b="0" lang="en-US" sz="1400" spc="-1" strike="noStrike">
              <a:solidFill>
                <a:srgbClr val="000000"/>
              </a:solidFill>
              <a:latin typeface="Arial"/>
            </a:endParaRPr>
          </a:p>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000000"/>
                </a:solidFill>
                <a:latin typeface="Arial"/>
                <a:ea typeface="新細明體"/>
              </a:rPr>
              <a:t>Change requester:</a:t>
            </a:r>
            <a:r>
              <a:rPr b="0" lang="en-US" sz="1400" spc="-1" strike="noStrike">
                <a:solidFill>
                  <a:srgbClr val="000000"/>
                </a:solidFill>
                <a:latin typeface="Arial"/>
                <a:ea typeface="新細明體"/>
              </a:rPr>
              <a:t> I.Sommerville</a:t>
            </a:r>
            <a:r>
              <a:rPr b="0" lang="en-US" sz="1400" spc="-1" strike="noStrike">
                <a:solidFill>
                  <a:srgbClr val="000000"/>
                </a:solidFill>
                <a:latin typeface="Arial"/>
                <a:ea typeface="新細明體"/>
              </a:rPr>
              <a:t>	</a:t>
            </a:r>
            <a:r>
              <a:rPr b="0" lang="en-US" sz="1400" spc="-1" strike="noStrike">
                <a:solidFill>
                  <a:srgbClr val="000000"/>
                </a:solidFill>
                <a:latin typeface="Arial"/>
                <a:ea typeface="新細明體"/>
              </a:rPr>
              <a:t>	</a:t>
            </a:r>
            <a:r>
              <a:rPr b="1" lang="en-US" sz="1400" spc="-1" strike="noStrike">
                <a:solidFill>
                  <a:srgbClr val="000000"/>
                </a:solidFill>
                <a:latin typeface="Arial"/>
                <a:ea typeface="新細明體"/>
              </a:rPr>
              <a:t>Date:</a:t>
            </a:r>
            <a:r>
              <a:rPr b="0" lang="en-US" sz="1400" spc="-1" strike="noStrike">
                <a:solidFill>
                  <a:srgbClr val="000000"/>
                </a:solidFill>
                <a:latin typeface="Arial"/>
                <a:ea typeface="新細明體"/>
              </a:rPr>
              <a:t> 1/9/98</a:t>
            </a:r>
            <a:endParaRPr b="0" lang="en-US" sz="1400" spc="-1" strike="noStrike">
              <a:solidFill>
                <a:srgbClr val="000000"/>
              </a:solidFill>
              <a:latin typeface="Arial"/>
            </a:endParaRPr>
          </a:p>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000000"/>
                </a:solidFill>
                <a:latin typeface="Arial"/>
                <a:ea typeface="新細明體"/>
              </a:rPr>
              <a:t>Requested change: </a:t>
            </a:r>
            <a:r>
              <a:rPr b="0" lang="en-US" sz="1400" spc="-1" strike="noStrike">
                <a:solidFill>
                  <a:srgbClr val="000000"/>
                </a:solidFill>
                <a:latin typeface="Arial"/>
                <a:ea typeface="新細明體"/>
              </a:rPr>
              <a:t>when a component is selected from the structure, display the name of the file where it is stored.</a:t>
            </a:r>
            <a:endParaRPr b="0" lang="en-US" sz="1400" spc="-1" strike="noStrike">
              <a:solidFill>
                <a:srgbClr val="000000"/>
              </a:solidFill>
              <a:latin typeface="Arial"/>
            </a:endParaRPr>
          </a:p>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000000"/>
                </a:solidFill>
                <a:latin typeface="Arial"/>
                <a:ea typeface="新細明體"/>
              </a:rPr>
              <a:t>Change analyzer: </a:t>
            </a:r>
            <a:r>
              <a:rPr b="0" lang="en-US" sz="1400" spc="-1" strike="noStrike">
                <a:solidFill>
                  <a:srgbClr val="000000"/>
                </a:solidFill>
                <a:latin typeface="Arial"/>
                <a:ea typeface="新細明體"/>
              </a:rPr>
              <a:t> G.Dean</a:t>
            </a:r>
            <a:r>
              <a:rPr b="0" lang="en-US" sz="1400" spc="-1" strike="noStrike">
                <a:solidFill>
                  <a:srgbClr val="000000"/>
                </a:solidFill>
                <a:latin typeface="Arial"/>
                <a:ea typeface="新細明體"/>
              </a:rPr>
              <a:t>	</a:t>
            </a:r>
            <a:r>
              <a:rPr b="0" lang="en-US" sz="1400" spc="-1" strike="noStrike">
                <a:solidFill>
                  <a:srgbClr val="000000"/>
                </a:solidFill>
                <a:latin typeface="Arial"/>
                <a:ea typeface="新細明體"/>
              </a:rPr>
              <a:t>	</a:t>
            </a:r>
            <a:r>
              <a:rPr b="0" lang="en-US" sz="1400" spc="-1" strike="noStrike">
                <a:solidFill>
                  <a:srgbClr val="000000"/>
                </a:solidFill>
                <a:latin typeface="Arial"/>
                <a:ea typeface="新細明體"/>
              </a:rPr>
              <a:t>	</a:t>
            </a:r>
            <a:r>
              <a:rPr b="1" lang="en-US" sz="1400" spc="-1" strike="noStrike">
                <a:solidFill>
                  <a:srgbClr val="000000"/>
                </a:solidFill>
                <a:latin typeface="Arial"/>
                <a:ea typeface="新細明體"/>
              </a:rPr>
              <a:t>analysis Date:</a:t>
            </a:r>
            <a:r>
              <a:rPr b="0" lang="en-US" sz="1400" spc="-1" strike="noStrike">
                <a:solidFill>
                  <a:srgbClr val="000000"/>
                </a:solidFill>
                <a:latin typeface="Arial"/>
                <a:ea typeface="新細明體"/>
              </a:rPr>
              <a:t>10/9/98</a:t>
            </a:r>
            <a:endParaRPr b="0" lang="en-US" sz="1400" spc="-1" strike="noStrike">
              <a:solidFill>
                <a:srgbClr val="000000"/>
              </a:solidFill>
              <a:latin typeface="Arial"/>
            </a:endParaRPr>
          </a:p>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000000"/>
                </a:solidFill>
                <a:latin typeface="Arial"/>
                <a:ea typeface="新細明體"/>
              </a:rPr>
              <a:t>Components affected: </a:t>
            </a:r>
            <a:r>
              <a:rPr b="0" lang="en-US" sz="1400" spc="-1" strike="noStrike">
                <a:solidFill>
                  <a:srgbClr val="000000"/>
                </a:solidFill>
                <a:latin typeface="Arial"/>
                <a:ea typeface="新細明體"/>
              </a:rPr>
              <a:t>Display-icon.Select, Display-icon.Display</a:t>
            </a:r>
            <a:endParaRPr b="0" lang="en-US" sz="1400" spc="-1" strike="noStrike">
              <a:solidFill>
                <a:srgbClr val="000000"/>
              </a:solidFill>
              <a:latin typeface="Arial"/>
            </a:endParaRPr>
          </a:p>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000000"/>
                </a:solidFill>
                <a:latin typeface="Arial"/>
                <a:ea typeface="新細明體"/>
              </a:rPr>
              <a:t>Associated component: </a:t>
            </a:r>
            <a:r>
              <a:rPr b="0" lang="en-US" sz="1400" spc="-1" strike="noStrike">
                <a:solidFill>
                  <a:srgbClr val="000000"/>
                </a:solidFill>
                <a:latin typeface="Arial"/>
                <a:ea typeface="新細明體"/>
              </a:rPr>
              <a:t>File Table</a:t>
            </a:r>
            <a:endParaRPr b="0" lang="en-US" sz="1400" spc="-1" strike="noStrike">
              <a:solidFill>
                <a:srgbClr val="000000"/>
              </a:solidFill>
              <a:latin typeface="Arial"/>
            </a:endParaRPr>
          </a:p>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000000"/>
                </a:solidFill>
                <a:latin typeface="Arial"/>
                <a:ea typeface="新細明體"/>
              </a:rPr>
              <a:t>Change assessment: </a:t>
            </a:r>
            <a:r>
              <a:rPr b="0" lang="en-US" sz="1400" spc="-1" strike="noStrike">
                <a:solidFill>
                  <a:srgbClr val="000000"/>
                </a:solidFill>
                <a:latin typeface="Arial"/>
                <a:ea typeface="新細明體"/>
              </a:rPr>
              <a:t>Relatively simple to implement as a file name table is available. Requires the design and implementation of a display field. No changes to associated components are required.</a:t>
            </a:r>
            <a:endParaRPr b="0" lang="en-US" sz="1400" spc="-1" strike="noStrike">
              <a:solidFill>
                <a:srgbClr val="000000"/>
              </a:solidFill>
              <a:latin typeface="Arial"/>
            </a:endParaRPr>
          </a:p>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000000"/>
                </a:solidFill>
                <a:latin typeface="Arial"/>
                <a:ea typeface="新細明體"/>
              </a:rPr>
              <a:t>Change priority: </a:t>
            </a:r>
            <a:r>
              <a:rPr b="0" lang="en-US" sz="1400" spc="-1" strike="noStrike">
                <a:solidFill>
                  <a:srgbClr val="000000"/>
                </a:solidFill>
                <a:latin typeface="Arial"/>
                <a:ea typeface="新細明體"/>
              </a:rPr>
              <a:t>Low</a:t>
            </a:r>
            <a:endParaRPr b="0" lang="en-US" sz="1400" spc="-1" strike="noStrike">
              <a:solidFill>
                <a:srgbClr val="000000"/>
              </a:solidFill>
              <a:latin typeface="Arial"/>
            </a:endParaRPr>
          </a:p>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000000"/>
                </a:solidFill>
                <a:latin typeface="Arial"/>
                <a:ea typeface="新細明體"/>
              </a:rPr>
              <a:t>Change implementation:</a:t>
            </a:r>
            <a:endParaRPr b="0" lang="en-US" sz="1400" spc="-1" strike="noStrike">
              <a:solidFill>
                <a:srgbClr val="000000"/>
              </a:solidFill>
              <a:latin typeface="Arial"/>
            </a:endParaRPr>
          </a:p>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000000"/>
                </a:solidFill>
                <a:latin typeface="Arial"/>
                <a:ea typeface="新細明體"/>
              </a:rPr>
              <a:t>Estimated effort: </a:t>
            </a:r>
            <a:r>
              <a:rPr b="0" lang="en-US" sz="1400" spc="-1" strike="noStrike">
                <a:solidFill>
                  <a:srgbClr val="000000"/>
                </a:solidFill>
                <a:latin typeface="Arial"/>
                <a:ea typeface="新細明體"/>
              </a:rPr>
              <a:t>0.5 days</a:t>
            </a:r>
            <a:endParaRPr b="0" lang="en-US" sz="1400" spc="-1" strike="noStrike">
              <a:solidFill>
                <a:srgbClr val="000000"/>
              </a:solidFill>
              <a:latin typeface="Arial"/>
            </a:endParaRPr>
          </a:p>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000000"/>
                </a:solidFill>
                <a:latin typeface="Arial"/>
                <a:ea typeface="新細明體"/>
              </a:rPr>
              <a:t>Date to CCB: </a:t>
            </a:r>
            <a:r>
              <a:rPr b="0" lang="en-US" sz="1400" spc="-1" strike="noStrike">
                <a:solidFill>
                  <a:srgbClr val="000000"/>
                </a:solidFill>
                <a:latin typeface="Arial"/>
                <a:ea typeface="新細明體"/>
              </a:rPr>
              <a:t>15/9/98</a:t>
            </a:r>
            <a:r>
              <a:rPr b="0" lang="en-US" sz="1400" spc="-1" strike="noStrike">
                <a:solidFill>
                  <a:srgbClr val="000000"/>
                </a:solidFill>
                <a:latin typeface="Arial"/>
                <a:ea typeface="新細明體"/>
              </a:rPr>
              <a:t>	</a:t>
            </a:r>
            <a:r>
              <a:rPr b="0" lang="en-US" sz="1400" spc="-1" strike="noStrike">
                <a:solidFill>
                  <a:srgbClr val="000000"/>
                </a:solidFill>
                <a:latin typeface="Arial"/>
                <a:ea typeface="新細明體"/>
              </a:rPr>
              <a:t>	</a:t>
            </a:r>
            <a:r>
              <a:rPr b="0" lang="en-US" sz="1400" spc="-1" strike="noStrike">
                <a:solidFill>
                  <a:srgbClr val="000000"/>
                </a:solidFill>
                <a:latin typeface="Arial"/>
                <a:ea typeface="新細明體"/>
              </a:rPr>
              <a:t>	</a:t>
            </a:r>
            <a:r>
              <a:rPr b="1" lang="en-US" sz="1400" spc="-1" strike="noStrike">
                <a:solidFill>
                  <a:srgbClr val="000000"/>
                </a:solidFill>
                <a:latin typeface="Arial"/>
                <a:ea typeface="新細明體"/>
              </a:rPr>
              <a:t>CCB decision date: </a:t>
            </a:r>
            <a:r>
              <a:rPr b="0" lang="en-US" sz="1400" spc="-1" strike="noStrike">
                <a:solidFill>
                  <a:srgbClr val="000000"/>
                </a:solidFill>
                <a:latin typeface="Arial"/>
                <a:ea typeface="新細明體"/>
              </a:rPr>
              <a:t>1/11/98</a:t>
            </a:r>
            <a:endParaRPr b="0" lang="en-US" sz="1400" spc="-1" strike="noStrike">
              <a:solidFill>
                <a:srgbClr val="000000"/>
              </a:solidFill>
              <a:latin typeface="Arial"/>
            </a:endParaRPr>
          </a:p>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000000"/>
                </a:solidFill>
                <a:latin typeface="Arial"/>
                <a:ea typeface="新細明體"/>
              </a:rPr>
              <a:t>Change implementor:</a:t>
            </a:r>
            <a:r>
              <a:rPr b="1" lang="en-US" sz="1400" spc="-1" strike="noStrike">
                <a:solidFill>
                  <a:srgbClr val="000000"/>
                </a:solidFill>
                <a:latin typeface="Arial"/>
                <a:ea typeface="新細明體"/>
              </a:rPr>
              <a:t>	</a:t>
            </a:r>
            <a:r>
              <a:rPr b="1" lang="en-US" sz="1400" spc="-1" strike="noStrike">
                <a:solidFill>
                  <a:srgbClr val="000000"/>
                </a:solidFill>
                <a:latin typeface="Arial"/>
                <a:ea typeface="新細明體"/>
              </a:rPr>
              <a:t>	</a:t>
            </a:r>
            <a:r>
              <a:rPr b="1" lang="en-US" sz="1400" spc="-1" strike="noStrike">
                <a:solidFill>
                  <a:srgbClr val="000000"/>
                </a:solidFill>
                <a:latin typeface="Arial"/>
                <a:ea typeface="新細明體"/>
              </a:rPr>
              <a:t>	</a:t>
            </a:r>
            <a:r>
              <a:rPr b="1" lang="en-US" sz="1400" spc="-1" strike="noStrike">
                <a:solidFill>
                  <a:srgbClr val="000000"/>
                </a:solidFill>
                <a:latin typeface="Arial"/>
                <a:ea typeface="新細明體"/>
              </a:rPr>
              <a:t>Date of change:</a:t>
            </a:r>
            <a:endParaRPr b="0" lang="en-US" sz="1400" spc="-1" strike="noStrike">
              <a:solidFill>
                <a:srgbClr val="000000"/>
              </a:solidFill>
              <a:latin typeface="Arial"/>
            </a:endParaRPr>
          </a:p>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000000"/>
                </a:solidFill>
                <a:latin typeface="Arial"/>
                <a:ea typeface="新細明體"/>
              </a:rPr>
              <a:t>Date submitted to QA:</a:t>
            </a:r>
            <a:r>
              <a:rPr b="1" lang="en-US" sz="1400" spc="-1" strike="noStrike">
                <a:solidFill>
                  <a:srgbClr val="000000"/>
                </a:solidFill>
                <a:latin typeface="Arial"/>
                <a:ea typeface="新細明體"/>
              </a:rPr>
              <a:t>	</a:t>
            </a:r>
            <a:r>
              <a:rPr b="1" lang="en-US" sz="1400" spc="-1" strike="noStrike">
                <a:solidFill>
                  <a:srgbClr val="000000"/>
                </a:solidFill>
                <a:latin typeface="Arial"/>
                <a:ea typeface="新細明體"/>
              </a:rPr>
              <a:t>	</a:t>
            </a:r>
            <a:r>
              <a:rPr b="1" lang="en-US" sz="1400" spc="-1" strike="noStrike">
                <a:solidFill>
                  <a:srgbClr val="000000"/>
                </a:solidFill>
                <a:latin typeface="Arial"/>
                <a:ea typeface="新細明體"/>
              </a:rPr>
              <a:t>	</a:t>
            </a:r>
            <a:r>
              <a:rPr b="1" lang="en-US" sz="1400" spc="-1" strike="noStrike">
                <a:solidFill>
                  <a:srgbClr val="000000"/>
                </a:solidFill>
                <a:latin typeface="Arial"/>
                <a:ea typeface="新細明體"/>
              </a:rPr>
              <a:t>QA decision:</a:t>
            </a:r>
            <a:endParaRPr b="0" lang="en-US" sz="1400" spc="-1" strike="noStrike">
              <a:solidFill>
                <a:srgbClr val="000000"/>
              </a:solidFill>
              <a:latin typeface="Arial"/>
            </a:endParaRPr>
          </a:p>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000000"/>
                </a:solidFill>
                <a:latin typeface="Arial"/>
                <a:ea typeface="新細明體"/>
              </a:rPr>
              <a:t>Date submitted to CM:</a:t>
            </a:r>
            <a:r>
              <a:rPr b="1" lang="en-US" sz="1400" spc="-1" strike="noStrike">
                <a:solidFill>
                  <a:srgbClr val="000000"/>
                </a:solidFill>
                <a:latin typeface="Arial"/>
                <a:ea typeface="新細明體"/>
              </a:rPr>
              <a:t>	</a:t>
            </a:r>
            <a:r>
              <a:rPr b="1" lang="en-US" sz="1400" spc="-1" strike="noStrike">
                <a:solidFill>
                  <a:srgbClr val="000000"/>
                </a:solidFill>
                <a:latin typeface="Arial"/>
                <a:ea typeface="新細明體"/>
              </a:rPr>
              <a:t>	</a:t>
            </a:r>
            <a:endParaRPr b="0" lang="en-US" sz="1400" spc="-1" strike="noStrike">
              <a:solidFill>
                <a:srgbClr val="000000"/>
              </a:solidFill>
              <a:latin typeface="Arial"/>
            </a:endParaRPr>
          </a:p>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000000"/>
                </a:solidFill>
                <a:latin typeface="Arial"/>
                <a:ea typeface="新細明體"/>
              </a:rPr>
              <a:t>comments</a:t>
            </a:r>
            <a:r>
              <a:rPr b="1" lang="en-US" sz="1400" spc="-1" strike="noStrike">
                <a:solidFill>
                  <a:srgbClr val="000000"/>
                </a:solidFill>
                <a:latin typeface="Arial"/>
                <a:ea typeface="新細明體"/>
              </a:rPr>
              <a:t>	</a:t>
            </a:r>
            <a:endParaRPr b="0" lang="en-US" sz="1400" spc="-1" strike="noStrike">
              <a:solidFill>
                <a:srgbClr val="000000"/>
              </a:solidFill>
              <a:latin typeface="Arial"/>
            </a:endParaRPr>
          </a:p>
        </p:txBody>
      </p:sp>
      <p:sp>
        <p:nvSpPr>
          <p:cNvPr id="285" name="Text Box 4"/>
          <p:cNvSpPr/>
          <p:nvPr/>
        </p:nvSpPr>
        <p:spPr>
          <a:xfrm>
            <a:off x="5181480" y="6095880"/>
            <a:ext cx="2819520" cy="337320"/>
          </a:xfrm>
          <a:prstGeom prst="rect">
            <a:avLst/>
          </a:prstGeom>
          <a:noFill/>
          <a:ln w="0">
            <a:noFill/>
          </a:ln>
        </p:spPr>
        <p:style>
          <a:lnRef idx="0"/>
          <a:fillRef idx="0"/>
          <a:effectRef idx="0"/>
          <a:fontRef idx="minor"/>
        </p:style>
        <p:txBody>
          <a:bodyPr lIns="90000" rIns="90000" tIns="46800" bIns="46800" anchor="t">
            <a:spAutoFit/>
          </a:bodyPr>
          <a:p>
            <a:pPr algn="ctr">
              <a:lnSpc>
                <a:spcPct val="100000"/>
              </a:lnSpc>
              <a:spcBef>
                <a:spcPts val="10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3399ff"/>
                </a:solidFill>
                <a:latin typeface="Arial"/>
                <a:ea typeface="新細明體"/>
              </a:rPr>
              <a:t>CCB- change control board </a:t>
            </a:r>
            <a:endParaRPr b="0" lang="en-US" sz="1600" spc="-1" strike="noStrike">
              <a:solidFill>
                <a:srgbClr val="000000"/>
              </a:solidFill>
              <a:latin typeface="Arial"/>
            </a:endParaRPr>
          </a:p>
        </p:txBody>
      </p:sp>
      <p:sp>
        <p:nvSpPr>
          <p:cNvPr id="286" name="Rectangle 4"/>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timing>
    <p:tnLst>
      <p:par>
        <p:cTn id="24" dur="indefinite" restart="never" nodeType="tmRoot">
          <p:childTnLst>
            <p:seq>
              <p:cTn id="25" dur="indefinite" nodeType="mainSeq">
                <p:childTnLst>
                  <p:par>
                    <p:cTn id="26" nodeType="clickEffect" fill="hold">
                      <p:stCondLst>
                        <p:cond delay="indefinite"/>
                      </p:stCondLst>
                      <p:childTnLst>
                        <p:par>
                          <p:cTn id="27" nodeType="withEffect" fill="hold">
                            <p:stCondLst>
                              <p:cond delay="0"/>
                            </p:stCondLst>
                            <p:childTnLst>
                              <p:par>
                                <p:cTn id="28" nodeType="clickEffect" fill="hold" presetClass="entr" presetID="1">
                                  <p:stCondLst>
                                    <p:cond delay="0"/>
                                  </p:stCondLst>
                                  <p:childTnLst>
                                    <p:set>
                                      <p:cBhvr>
                                        <p:cTn id="29" dur="1" fill="hold">
                                          <p:stCondLst>
                                            <p:cond delay="0"/>
                                          </p:stCondLst>
                                        </p:cTn>
                                        <p:tgtEl>
                                          <p:spTgt spid="283"/>
                                        </p:tgtEl>
                                        <p:attrNameLst>
                                          <p:attrName>style.visibility</p:attrName>
                                        </p:attrNameLst>
                                      </p:cBhvr>
                                      <p:to>
                                        <p:strVal val="visible"/>
                                      </p:to>
                                    </p:set>
                                  </p:childTnLst>
                                </p:cTn>
                              </p:par>
                            </p:childTnLst>
                          </p:cTn>
                        </p:par>
                      </p:childTnLst>
                    </p:cTn>
                  </p:par>
                  <p:par>
                    <p:cTn id="30" nodeType="clickEffect" fill="hold">
                      <p:stCondLst>
                        <p:cond delay="indefinite"/>
                      </p:stCondLst>
                      <p:childTnLst>
                        <p:par>
                          <p:cTn id="31" nodeType="withEffect" fill="hold">
                            <p:stCondLst>
                              <p:cond delay="0"/>
                            </p:stCondLst>
                            <p:childTnLst>
                              <p:par>
                                <p:cTn id="32" nodeType="clickEffect" fill="hold" presetClass="entr" presetID="1">
                                  <p:stCondLst>
                                    <p:cond delay="0"/>
                                  </p:stCondLst>
                                  <p:childTnLst>
                                    <p:set>
                                      <p:cBhvr>
                                        <p:cTn id="33"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636480" y="2490480"/>
            <a:ext cx="8066160" cy="53172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9.5 Qualities in Maintenance</a:t>
            </a:r>
            <a:endParaRPr b="1" lang="en-US" sz="3600" spc="-1" strike="noStrike">
              <a:solidFill>
                <a:srgbClr val="fc8f0c"/>
              </a:solidFill>
              <a:latin typeface="Times New Roman"/>
            </a:endParaRPr>
          </a:p>
        </p:txBody>
      </p:sp>
      <p:sp>
        <p:nvSpPr>
          <p:cNvPr id="288" name="Rectangle 2"/>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Maintenance Side Effects</a:t>
            </a:r>
            <a:endParaRPr b="1" lang="en-US" sz="3600" spc="-1" strike="noStrike">
              <a:solidFill>
                <a:srgbClr val="fc8f0c"/>
              </a:solidFill>
              <a:latin typeface="Times New Roman"/>
            </a:endParaRPr>
          </a:p>
        </p:txBody>
      </p:sp>
      <p:sp>
        <p:nvSpPr>
          <p:cNvPr id="290" name="PlaceHolder 2"/>
          <p:cNvSpPr>
            <a:spLocks noGrp="1"/>
          </p:cNvSpPr>
          <p:nvPr>
            <p:ph/>
          </p:nvPr>
        </p:nvSpPr>
        <p:spPr>
          <a:xfrm>
            <a:off x="585360" y="1961640"/>
            <a:ext cx="8101080" cy="3302280"/>
          </a:xfrm>
          <a:prstGeom prst="rect">
            <a:avLst/>
          </a:prstGeom>
          <a:noFill/>
          <a:ln w="0">
            <a:noFill/>
          </a:ln>
        </p:spPr>
        <p:txBody>
          <a:bodyPr anchor="t">
            <a:normAutofit/>
          </a:bodyPr>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In this context a side effect implies an error or undesirable behavior that occurs as the result of a modification.</a:t>
            </a:r>
            <a:endParaRPr b="0" lang="en-US" sz="24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the three major areas are</a:t>
            </a:r>
            <a:r>
              <a:rPr b="0" lang="en-US" sz="2400" spc="-1" strike="noStrike" u="sng">
                <a:solidFill>
                  <a:srgbClr val="000000"/>
                </a:solidFill>
                <a:uFillTx/>
                <a:latin typeface="Times New Roman"/>
                <a:ea typeface="新細明體"/>
              </a:rPr>
              <a:t>[PRE2004]</a:t>
            </a:r>
            <a:endParaRPr b="0" lang="en-US" sz="24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code</a:t>
            </a:r>
            <a:endParaRPr b="0" lang="en-US" sz="20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data structures</a:t>
            </a:r>
            <a:endParaRPr b="0" lang="en-US" sz="20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documentation</a:t>
            </a:r>
            <a:endParaRPr b="0" lang="en-US" sz="2000" spc="-1" strike="noStrike">
              <a:solidFill>
                <a:srgbClr val="000000"/>
              </a:solidFill>
              <a:latin typeface="Times New Roman"/>
            </a:endParaRPr>
          </a:p>
        </p:txBody>
      </p:sp>
      <p:sp>
        <p:nvSpPr>
          <p:cNvPr id="291"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Documentation Side Effects</a:t>
            </a:r>
            <a:endParaRPr b="1" lang="en-US" sz="3600" spc="-1" strike="noStrike">
              <a:solidFill>
                <a:srgbClr val="fc8f0c"/>
              </a:solidFill>
              <a:latin typeface="Times New Roman"/>
            </a:endParaRPr>
          </a:p>
        </p:txBody>
      </p:sp>
      <p:sp>
        <p:nvSpPr>
          <p:cNvPr id="293" name="PlaceHolder 2"/>
          <p:cNvSpPr>
            <a:spLocks noGrp="1"/>
          </p:cNvSpPr>
          <p:nvPr>
            <p:ph/>
          </p:nvPr>
        </p:nvSpPr>
        <p:spPr>
          <a:xfrm>
            <a:off x="585360" y="1962000"/>
            <a:ext cx="8101080" cy="3741840"/>
          </a:xfrm>
          <a:prstGeom prst="rect">
            <a:avLst/>
          </a:prstGeom>
          <a:noFill/>
          <a:ln w="0">
            <a:noFill/>
          </a:ln>
        </p:spPr>
        <p:txBody>
          <a:bodyPr anchor="t">
            <a:normAutofit/>
          </a:bodyPr>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These consist of the failure to update documentation so that it no longer matches the code.</a:t>
            </a:r>
            <a:endParaRPr b="0" lang="en-US" sz="24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If the user doesn’t know about changes frustration is inevitable.</a:t>
            </a:r>
            <a:endParaRPr b="0" lang="en-US" sz="24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The entire documentation should be reviewed before re-release</a:t>
            </a:r>
            <a:endParaRPr b="0" lang="en-US" sz="2400" spc="-1" strike="noStrike">
              <a:solidFill>
                <a:srgbClr val="000000"/>
              </a:solidFill>
              <a:latin typeface="Times New Roman"/>
            </a:endParaRPr>
          </a:p>
          <a:p>
            <a:pPr marL="285840" indent="0">
              <a:lnSpc>
                <a:spcPct val="90000"/>
              </a:lnSpc>
              <a:spcBef>
                <a:spcPts val="134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294"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Coding Side Effects</a:t>
            </a:r>
            <a:endParaRPr b="1" lang="en-US" sz="3600" spc="-1" strike="noStrike">
              <a:solidFill>
                <a:srgbClr val="fc8f0c"/>
              </a:solidFill>
              <a:latin typeface="Times New Roman"/>
            </a:endParaRPr>
          </a:p>
        </p:txBody>
      </p:sp>
      <p:sp>
        <p:nvSpPr>
          <p:cNvPr id="296" name="PlaceHolder 2"/>
          <p:cNvSpPr>
            <a:spLocks noGrp="1"/>
          </p:cNvSpPr>
          <p:nvPr>
            <p:ph/>
          </p:nvPr>
        </p:nvSpPr>
        <p:spPr>
          <a:xfrm>
            <a:off x="585360" y="1961640"/>
            <a:ext cx="8101080" cy="3357720"/>
          </a:xfrm>
          <a:prstGeom prst="rect">
            <a:avLst/>
          </a:prstGeom>
          <a:noFill/>
          <a:ln w="0">
            <a:noFill/>
          </a:ln>
        </p:spPr>
        <p:txBody>
          <a:bodyPr anchor="t">
            <a:normAutofit/>
          </a:bodyPr>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Any change can cause side-effects but these tend to be more error prone a subprogram is deleted or changed </a:t>
            </a:r>
            <a:endParaRPr b="0" lang="en-US" sz="24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A statement label is deleted or modified</a:t>
            </a:r>
            <a:endParaRPr b="0" lang="en-US" sz="24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An identifier is deleted or modified</a:t>
            </a:r>
            <a:endParaRPr b="0" lang="en-US" sz="24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Changes are made to improve execution performance</a:t>
            </a:r>
            <a:endParaRPr b="0" lang="en-US" sz="2400" spc="-1" strike="noStrike">
              <a:solidFill>
                <a:srgbClr val="000000"/>
              </a:solidFill>
              <a:latin typeface="Times New Roman"/>
            </a:endParaRPr>
          </a:p>
        </p:txBody>
      </p:sp>
      <p:sp>
        <p:nvSpPr>
          <p:cNvPr id="297"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Program Evolution Dynamic (cont’d)</a:t>
            </a:r>
            <a:endParaRPr b="1" lang="en-US" sz="3600" spc="-1" strike="noStrike">
              <a:solidFill>
                <a:srgbClr val="fc8f0c"/>
              </a:solidFill>
              <a:latin typeface="Times New Roman"/>
            </a:endParaRPr>
          </a:p>
        </p:txBody>
      </p:sp>
      <p:graphicFrame>
        <p:nvGraphicFramePr>
          <p:cNvPr id="113" name=""/>
          <p:cNvGraphicFramePr/>
          <p:nvPr/>
        </p:nvGraphicFramePr>
        <p:xfrm>
          <a:off x="600120" y="1839960"/>
          <a:ext cx="8101080" cy="3575160"/>
        </p:xfrm>
        <a:graphic>
          <a:graphicData uri="http://schemas.openxmlformats.org/drawingml/2006/table">
            <a:tbl>
              <a:tblPr/>
              <a:tblGrid>
                <a:gridCol w="3301920"/>
                <a:gridCol w="4799160"/>
              </a:tblGrid>
              <a:tr h="338040">
                <a:tc>
                  <a:txBody>
                    <a:bodyPr lIns="90000" rIns="90000" anchor="t">
                      <a:noAutofit/>
                    </a:bodyPr>
                    <a:p>
                      <a:pPr>
                        <a:lnSpc>
                          <a:spcPct val="90000"/>
                        </a:lnSpc>
                        <a:spcBef>
                          <a:spcPts val="1012"/>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Law</a:t>
                      </a:r>
                      <a:endParaRPr b="0" lang="en-US" sz="1800" spc="-1" strike="noStrike">
                        <a:solidFill>
                          <a:srgbClr val="000000"/>
                        </a:solidFill>
                        <a:latin typeface="Arial"/>
                      </a:endParaRPr>
                    </a:p>
                  </a:txBody>
                  <a:tcPr anchor="t" marL="90000" marR="90000">
                    <a:lnL w="5760">
                      <a:solidFill>
                        <a:srgbClr val="3399ff"/>
                      </a:solidFill>
                      <a:prstDash val="solid"/>
                    </a:lnL>
                    <a:lnR w="5760">
                      <a:solidFill>
                        <a:srgbClr val="3399ff"/>
                      </a:solidFill>
                      <a:prstDash val="solid"/>
                    </a:lnR>
                    <a:lnT w="5760">
                      <a:solidFill>
                        <a:srgbClr val="3399ff"/>
                      </a:solidFill>
                      <a:prstDash val="solid"/>
                    </a:lnT>
                    <a:lnB w="5760">
                      <a:solidFill>
                        <a:srgbClr val="3399ff"/>
                      </a:solidFill>
                      <a:prstDash val="solid"/>
                    </a:lnB>
                    <a:solidFill>
                      <a:srgbClr val="3399ff"/>
                    </a:solidFill>
                  </a:tcPr>
                </a:tc>
                <a:tc>
                  <a:txBody>
                    <a:bodyPr lIns="90000" rIns="90000" anchor="t">
                      <a:noAutofit/>
                    </a:bodyPr>
                    <a:p>
                      <a:pPr>
                        <a:lnSpc>
                          <a:spcPct val="90000"/>
                        </a:lnSpc>
                        <a:spcBef>
                          <a:spcPts val="1012"/>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Description</a:t>
                      </a:r>
                      <a:endParaRPr b="0" lang="en-US" sz="1800" spc="-1" strike="noStrike">
                        <a:solidFill>
                          <a:srgbClr val="000000"/>
                        </a:solidFill>
                        <a:latin typeface="Arial"/>
                      </a:endParaRPr>
                    </a:p>
                  </a:txBody>
                  <a:tcPr anchor="t" marL="90000" marR="90000">
                    <a:lnL w="5760">
                      <a:solidFill>
                        <a:srgbClr val="3399ff"/>
                      </a:solidFill>
                      <a:prstDash val="solid"/>
                    </a:lnL>
                    <a:lnR w="5760">
                      <a:solidFill>
                        <a:srgbClr val="3399ff"/>
                      </a:solidFill>
                      <a:prstDash val="solid"/>
                    </a:lnR>
                    <a:lnT w="5760">
                      <a:solidFill>
                        <a:srgbClr val="3399ff"/>
                      </a:solidFill>
                      <a:prstDash val="solid"/>
                    </a:lnT>
                    <a:lnB w="5760">
                      <a:solidFill>
                        <a:srgbClr val="3399ff"/>
                      </a:solidFill>
                      <a:prstDash val="solid"/>
                    </a:lnB>
                    <a:solidFill>
                      <a:srgbClr val="3399ff"/>
                    </a:solidFill>
                  </a:tcPr>
                </a:tc>
              </a:tr>
              <a:tr h="1325520">
                <a:tc>
                  <a:txBody>
                    <a:bodyPr lIns="90000" rIns="90000" anchor="t">
                      <a:noAutofit/>
                    </a:bodyPr>
                    <a:p>
                      <a:pPr>
                        <a:lnSpc>
                          <a:spcPct val="90000"/>
                        </a:lnSpc>
                        <a:spcBef>
                          <a:spcPts val="1012"/>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Large program evolution</a:t>
                      </a:r>
                      <a:endParaRPr b="0" lang="en-US" sz="1800" spc="-1" strike="noStrike">
                        <a:solidFill>
                          <a:srgbClr val="000000"/>
                        </a:solidFill>
                        <a:latin typeface="Arial"/>
                      </a:endParaRPr>
                    </a:p>
                  </a:txBody>
                  <a:tcPr anchor="t" marL="90000" marR="90000">
                    <a:lnL w="5760">
                      <a:solidFill>
                        <a:srgbClr val="3399ff"/>
                      </a:solidFill>
                      <a:prstDash val="solid"/>
                    </a:lnL>
                    <a:lnR w="5760">
                      <a:solidFill>
                        <a:srgbClr val="3399ff"/>
                      </a:solidFill>
                      <a:prstDash val="solid"/>
                    </a:lnR>
                    <a:lnT w="5760">
                      <a:solidFill>
                        <a:srgbClr val="3399ff"/>
                      </a:solidFill>
                      <a:prstDash val="solid"/>
                    </a:lnT>
                    <a:lnB w="5760">
                      <a:solidFill>
                        <a:srgbClr val="3399ff"/>
                      </a:solidFill>
                      <a:prstDash val="solid"/>
                    </a:lnB>
                    <a:noFill/>
                  </a:tcPr>
                </a:tc>
                <a:tc>
                  <a:txBody>
                    <a:bodyPr lIns="90000" rIns="90000" anchor="t">
                      <a:noAutofit/>
                    </a:bodyPr>
                    <a:p>
                      <a:pPr>
                        <a:lnSpc>
                          <a:spcPct val="90000"/>
                        </a:lnSpc>
                        <a:spcBef>
                          <a:spcPts val="1012"/>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Program evolution is self-regulation process. System attributes such as size, time between release and the number of report errors are approximately invariant for each system release</a:t>
                      </a:r>
                      <a:endParaRPr b="0" lang="en-US" sz="1800" spc="-1" strike="noStrike">
                        <a:solidFill>
                          <a:srgbClr val="000000"/>
                        </a:solidFill>
                        <a:latin typeface="Arial"/>
                      </a:endParaRPr>
                    </a:p>
                  </a:txBody>
                  <a:tcPr anchor="t" marL="90000" marR="90000">
                    <a:lnL w="5760">
                      <a:solidFill>
                        <a:srgbClr val="3399ff"/>
                      </a:solidFill>
                      <a:prstDash val="solid"/>
                    </a:lnL>
                    <a:lnR w="5760">
                      <a:solidFill>
                        <a:srgbClr val="3399ff"/>
                      </a:solidFill>
                      <a:prstDash val="solid"/>
                    </a:lnR>
                    <a:lnT w="5760">
                      <a:solidFill>
                        <a:srgbClr val="3399ff"/>
                      </a:solidFill>
                      <a:prstDash val="solid"/>
                    </a:lnT>
                    <a:lnB w="5760">
                      <a:solidFill>
                        <a:srgbClr val="3399ff"/>
                      </a:solidFill>
                      <a:prstDash val="solid"/>
                    </a:lnB>
                    <a:noFill/>
                  </a:tcPr>
                </a:tc>
              </a:tr>
              <a:tr h="1079640">
                <a:tc>
                  <a:txBody>
                    <a:bodyPr lIns="90000" rIns="90000" anchor="t">
                      <a:noAutofit/>
                    </a:bodyPr>
                    <a:p>
                      <a:pPr>
                        <a:lnSpc>
                          <a:spcPct val="90000"/>
                        </a:lnSpc>
                        <a:spcBef>
                          <a:spcPts val="1012"/>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Organizational stability</a:t>
                      </a:r>
                      <a:endParaRPr b="0" lang="en-US" sz="1800" spc="-1" strike="noStrike">
                        <a:solidFill>
                          <a:srgbClr val="000000"/>
                        </a:solidFill>
                        <a:latin typeface="Arial"/>
                      </a:endParaRPr>
                    </a:p>
                  </a:txBody>
                  <a:tcPr anchor="t" marL="90000" marR="90000">
                    <a:lnL w="5760">
                      <a:solidFill>
                        <a:srgbClr val="3399ff"/>
                      </a:solidFill>
                      <a:prstDash val="solid"/>
                    </a:lnL>
                    <a:lnR w="5760">
                      <a:solidFill>
                        <a:srgbClr val="3399ff"/>
                      </a:solidFill>
                      <a:prstDash val="solid"/>
                    </a:lnR>
                    <a:lnT w="5760">
                      <a:solidFill>
                        <a:srgbClr val="3399ff"/>
                      </a:solidFill>
                      <a:prstDash val="solid"/>
                    </a:lnT>
                    <a:lnB w="5760">
                      <a:solidFill>
                        <a:srgbClr val="3399ff"/>
                      </a:solidFill>
                      <a:prstDash val="solid"/>
                    </a:lnB>
                    <a:noFill/>
                  </a:tcPr>
                </a:tc>
                <a:tc>
                  <a:txBody>
                    <a:bodyPr lIns="90000" rIns="90000" anchor="t">
                      <a:noAutofit/>
                    </a:bodyPr>
                    <a:p>
                      <a:pPr>
                        <a:lnSpc>
                          <a:spcPct val="90000"/>
                        </a:lnSpc>
                        <a:spcBef>
                          <a:spcPts val="1012"/>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Over a program’s lifetime, its rate of development is approximately  constant and independent of the resources devoted to the system development</a:t>
                      </a:r>
                      <a:endParaRPr b="0" lang="en-US" sz="1800" spc="-1" strike="noStrike">
                        <a:solidFill>
                          <a:srgbClr val="000000"/>
                        </a:solidFill>
                        <a:latin typeface="Arial"/>
                      </a:endParaRPr>
                    </a:p>
                  </a:txBody>
                  <a:tcPr anchor="t" marL="90000" marR="90000">
                    <a:lnL w="5760">
                      <a:solidFill>
                        <a:srgbClr val="3399ff"/>
                      </a:solidFill>
                      <a:prstDash val="solid"/>
                    </a:lnL>
                    <a:lnR w="5760">
                      <a:solidFill>
                        <a:srgbClr val="3399ff"/>
                      </a:solidFill>
                      <a:prstDash val="solid"/>
                    </a:lnR>
                    <a:lnT w="5760">
                      <a:solidFill>
                        <a:srgbClr val="3399ff"/>
                      </a:solidFill>
                      <a:prstDash val="solid"/>
                    </a:lnT>
                    <a:lnB w="5760">
                      <a:solidFill>
                        <a:srgbClr val="3399ff"/>
                      </a:solidFill>
                      <a:prstDash val="solid"/>
                    </a:lnB>
                    <a:noFill/>
                  </a:tcPr>
                </a:tc>
              </a:tr>
              <a:tr h="831960">
                <a:tc>
                  <a:txBody>
                    <a:bodyPr lIns="90000" rIns="90000" anchor="t">
                      <a:noAutofit/>
                    </a:bodyPr>
                    <a:p>
                      <a:pPr>
                        <a:lnSpc>
                          <a:spcPct val="90000"/>
                        </a:lnSpc>
                        <a:spcBef>
                          <a:spcPts val="1012"/>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Conservation of familiarity</a:t>
                      </a:r>
                      <a:endParaRPr b="0" lang="en-US" sz="1800" spc="-1" strike="noStrike">
                        <a:solidFill>
                          <a:srgbClr val="000000"/>
                        </a:solidFill>
                        <a:latin typeface="Arial"/>
                      </a:endParaRPr>
                    </a:p>
                  </a:txBody>
                  <a:tcPr anchor="t" marL="90000" marR="90000">
                    <a:lnL w="5760">
                      <a:solidFill>
                        <a:srgbClr val="3399ff"/>
                      </a:solidFill>
                      <a:prstDash val="solid"/>
                    </a:lnL>
                    <a:lnR w="5760">
                      <a:solidFill>
                        <a:srgbClr val="3399ff"/>
                      </a:solidFill>
                      <a:prstDash val="solid"/>
                    </a:lnR>
                    <a:lnT w="5760">
                      <a:solidFill>
                        <a:srgbClr val="3399ff"/>
                      </a:solidFill>
                      <a:prstDash val="solid"/>
                    </a:lnT>
                    <a:lnB w="5760">
                      <a:solidFill>
                        <a:srgbClr val="3399ff"/>
                      </a:solidFill>
                      <a:prstDash val="solid"/>
                    </a:lnB>
                    <a:noFill/>
                  </a:tcPr>
                </a:tc>
                <a:tc>
                  <a:txBody>
                    <a:bodyPr lIns="90000" rIns="90000" anchor="t">
                      <a:noAutofit/>
                    </a:bodyPr>
                    <a:p>
                      <a:pPr>
                        <a:lnSpc>
                          <a:spcPct val="90000"/>
                        </a:lnSpc>
                        <a:spcBef>
                          <a:spcPts val="1012"/>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Over the lifetime of system, the incremental change in each release is approximately constant.</a:t>
                      </a:r>
                      <a:endParaRPr b="0" lang="en-US" sz="1800" spc="-1" strike="noStrike">
                        <a:solidFill>
                          <a:srgbClr val="000000"/>
                        </a:solidFill>
                        <a:latin typeface="Arial"/>
                      </a:endParaRPr>
                    </a:p>
                  </a:txBody>
                  <a:tcPr anchor="t" marL="90000" marR="90000">
                    <a:lnL w="5760">
                      <a:solidFill>
                        <a:srgbClr val="3399ff"/>
                      </a:solidFill>
                      <a:prstDash val="solid"/>
                    </a:lnL>
                    <a:lnR w="5760">
                      <a:solidFill>
                        <a:srgbClr val="3399ff"/>
                      </a:solidFill>
                      <a:prstDash val="solid"/>
                    </a:lnR>
                    <a:lnT w="5760">
                      <a:solidFill>
                        <a:srgbClr val="3399ff"/>
                      </a:solidFill>
                      <a:prstDash val="solid"/>
                    </a:lnT>
                    <a:lnB w="5760">
                      <a:solidFill>
                        <a:srgbClr val="3399ff"/>
                      </a:solidFill>
                      <a:prstDash val="solid"/>
                    </a:lnB>
                    <a:noFill/>
                  </a:tcPr>
                </a:tc>
              </a:tr>
            </a:tbl>
          </a:graphicData>
        </a:graphic>
      </p:graphicFrame>
      <p:sp>
        <p:nvSpPr>
          <p:cNvPr id="114"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childTnLst>
                  <p:par>
                    <p:cTn id="9" nodeType="clickEffect" fill="hold">
                      <p:stCondLst>
                        <p:cond delay="indefinite"/>
                      </p:stCondLst>
                      <p:childTnLst>
                        <p:par>
                          <p:cTn id="10" nodeType="withEffect" fill="hold">
                            <p:stCondLst>
                              <p:cond delay="0"/>
                            </p:stCondLst>
                            <p:childTnLst>
                              <p:par>
                                <p:cTn id="11" nodeType="clickEffect" fill="hold" presetClass="entr" presetID="1">
                                  <p:stCondLst>
                                    <p:cond delay="0"/>
                                  </p:stCondLst>
                                  <p:childTnLst>
                                    <p:set>
                                      <p:cBhvr>
                                        <p:cTn id="12"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Coding Side Effects (cont’d)</a:t>
            </a:r>
            <a:endParaRPr b="1" lang="en-US" sz="3600" spc="-1" strike="noStrike">
              <a:solidFill>
                <a:srgbClr val="fc8f0c"/>
              </a:solidFill>
              <a:latin typeface="Times New Roman"/>
            </a:endParaRPr>
          </a:p>
        </p:txBody>
      </p:sp>
      <p:sp>
        <p:nvSpPr>
          <p:cNvPr id="299" name="PlaceHolder 2"/>
          <p:cNvSpPr>
            <a:spLocks noGrp="1"/>
          </p:cNvSpPr>
          <p:nvPr>
            <p:ph/>
          </p:nvPr>
        </p:nvSpPr>
        <p:spPr>
          <a:xfrm>
            <a:off x="585360" y="1962000"/>
            <a:ext cx="8101080" cy="3934080"/>
          </a:xfrm>
          <a:prstGeom prst="rect">
            <a:avLst/>
          </a:prstGeom>
          <a:noFill/>
          <a:ln w="0">
            <a:noFill/>
          </a:ln>
        </p:spPr>
        <p:txBody>
          <a:bodyPr anchor="t">
            <a:normAutofit/>
          </a:bodyPr>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Logical operators are modified</a:t>
            </a:r>
            <a:endParaRPr b="0" lang="en-US" sz="24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Files are opened or closed</a:t>
            </a:r>
            <a:endParaRPr b="0" lang="en-US" sz="24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Design changes which translate into major code changes</a:t>
            </a:r>
            <a:endParaRPr b="0" lang="en-US" sz="24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Changes are made to logical tests of boundary conditions</a:t>
            </a:r>
            <a:endParaRPr b="0" lang="en-US" sz="24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These may be caught in testing or cause software failure during operation.</a:t>
            </a:r>
            <a:endParaRPr b="0" lang="en-US" sz="2400" spc="-1" strike="noStrike">
              <a:solidFill>
                <a:srgbClr val="000000"/>
              </a:solidFill>
              <a:latin typeface="Times New Roman"/>
            </a:endParaRPr>
          </a:p>
        </p:txBody>
      </p:sp>
      <p:sp>
        <p:nvSpPr>
          <p:cNvPr id="300"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Data Side Effects</a:t>
            </a:r>
            <a:endParaRPr b="1" lang="en-US" sz="3600" spc="-1" strike="noStrike">
              <a:solidFill>
                <a:srgbClr val="fc8f0c"/>
              </a:solidFill>
              <a:latin typeface="Times New Roman"/>
            </a:endParaRPr>
          </a:p>
        </p:txBody>
      </p:sp>
      <p:sp>
        <p:nvSpPr>
          <p:cNvPr id="302" name="PlaceHolder 2"/>
          <p:cNvSpPr>
            <a:spLocks noGrp="1"/>
          </p:cNvSpPr>
          <p:nvPr>
            <p:ph/>
          </p:nvPr>
        </p:nvSpPr>
        <p:spPr>
          <a:xfrm>
            <a:off x="585360" y="1962000"/>
            <a:ext cx="8101080" cy="4206960"/>
          </a:xfrm>
          <a:prstGeom prst="rect">
            <a:avLst/>
          </a:prstGeom>
          <a:noFill/>
          <a:ln w="0">
            <a:noFill/>
          </a:ln>
        </p:spPr>
        <p:txBody>
          <a:bodyPr anchor="t">
            <a:normAutofit/>
          </a:bodyPr>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Data side effects occur as the result of modifications made to a data structure. The most error-prone are:</a:t>
            </a:r>
            <a:endParaRPr b="0" lang="en-US" sz="24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redefinition of local and global constants</a:t>
            </a:r>
            <a:endParaRPr b="0" lang="en-US" sz="20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redefinition of record or file formats</a:t>
            </a:r>
            <a:endParaRPr b="0" lang="en-US" sz="20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Incr. or decr. in size of array or other data structure</a:t>
            </a:r>
            <a:endParaRPr b="0" lang="en-US" sz="20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modification of global data</a:t>
            </a:r>
            <a:endParaRPr b="0" lang="en-US" sz="20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re initialization of control flags and pointers</a:t>
            </a:r>
            <a:endParaRPr b="0" lang="en-US" sz="20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rearrangements of parameters (especially in I/O)</a:t>
            </a:r>
            <a:endParaRPr b="0" lang="en-US" sz="2000" spc="-1" strike="noStrike">
              <a:solidFill>
                <a:srgbClr val="000000"/>
              </a:solidFill>
              <a:latin typeface="Times New Roman"/>
            </a:endParaRPr>
          </a:p>
        </p:txBody>
      </p:sp>
      <p:sp>
        <p:nvSpPr>
          <p:cNvPr id="303"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682560" y="2461680"/>
            <a:ext cx="8066160" cy="97164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9.6 Re-engineering, Reverse Engineering and Forward Engineering, </a:t>
            </a:r>
            <a:endParaRPr b="1" lang="en-US" sz="3600" spc="-1" strike="noStrike">
              <a:solidFill>
                <a:srgbClr val="fc8f0c"/>
              </a:solidFill>
              <a:latin typeface="Times New Roman"/>
            </a:endParaRPr>
          </a:p>
        </p:txBody>
      </p:sp>
      <p:sp>
        <p:nvSpPr>
          <p:cNvPr id="305" name="Rectangle 2"/>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Software Rejuvenation</a:t>
            </a:r>
            <a:endParaRPr b="1" lang="en-US" sz="3600" spc="-1" strike="noStrike">
              <a:solidFill>
                <a:srgbClr val="fc8f0c"/>
              </a:solidFill>
              <a:latin typeface="Times New Roman"/>
            </a:endParaRPr>
          </a:p>
        </p:txBody>
      </p:sp>
      <p:sp>
        <p:nvSpPr>
          <p:cNvPr id="307" name="PlaceHolder 2"/>
          <p:cNvSpPr>
            <a:spLocks noGrp="1"/>
          </p:cNvSpPr>
          <p:nvPr>
            <p:ph/>
          </p:nvPr>
        </p:nvSpPr>
        <p:spPr>
          <a:xfrm>
            <a:off x="585360" y="1961640"/>
            <a:ext cx="8101080" cy="4287960"/>
          </a:xfrm>
          <a:prstGeom prst="rect">
            <a:avLst/>
          </a:prstGeom>
          <a:noFill/>
          <a:ln w="0">
            <a:noFill/>
          </a:ln>
        </p:spPr>
        <p:txBody>
          <a:bodyPr anchor="t">
            <a:normAutofit/>
          </a:bodyPr>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Re-documentation</a:t>
            </a:r>
            <a:endParaRPr b="0" lang="en-US" sz="24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Creation or revision of alternative representations of software</a:t>
            </a:r>
            <a:endParaRPr b="0" lang="en-US" sz="2000" spc="-1" strike="noStrike">
              <a:solidFill>
                <a:srgbClr val="000000"/>
              </a:solidFill>
              <a:latin typeface="Times New Roman"/>
            </a:endParaRPr>
          </a:p>
          <a:p>
            <a:pPr lvl="2" marL="1085760" indent="-285480">
              <a:lnSpc>
                <a:spcPct val="90000"/>
              </a:lnSpc>
              <a:spcBef>
                <a:spcPts val="1125"/>
              </a:spcBef>
              <a:buClr>
                <a:srgbClr val="fc8f0c"/>
              </a:buClr>
              <a:buSzPct val="60000"/>
              <a:buFont typeface="Monotype Sort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at the same level of abstraction</a:t>
            </a:r>
            <a:endParaRPr b="0" lang="en-US" sz="20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Generates:</a:t>
            </a:r>
            <a:endParaRPr b="0" lang="en-US" sz="2000" spc="-1" strike="noStrike">
              <a:solidFill>
                <a:srgbClr val="000000"/>
              </a:solidFill>
              <a:latin typeface="Times New Roman"/>
            </a:endParaRPr>
          </a:p>
          <a:p>
            <a:pPr lvl="2" marL="1085760" indent="-285480">
              <a:lnSpc>
                <a:spcPct val="90000"/>
              </a:lnSpc>
              <a:spcBef>
                <a:spcPts val="1125"/>
              </a:spcBef>
              <a:buClr>
                <a:srgbClr val="fc8f0c"/>
              </a:buClr>
              <a:buSzPct val="60000"/>
              <a:buFont typeface="Monotype Sort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data interface tables, call graphs, component/variable cross references etc.</a:t>
            </a:r>
            <a:endParaRPr b="0" lang="en-US" sz="20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Restructuring</a:t>
            </a:r>
            <a:endParaRPr b="0" lang="en-US" sz="24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transformation of the system’s code without changing its behavior</a:t>
            </a:r>
            <a:endParaRPr b="0" lang="en-US" sz="2000" spc="-1" strike="noStrike">
              <a:solidFill>
                <a:srgbClr val="000000"/>
              </a:solidFill>
              <a:latin typeface="Times New Roman"/>
            </a:endParaRPr>
          </a:p>
        </p:txBody>
      </p:sp>
      <p:sp>
        <p:nvSpPr>
          <p:cNvPr id="308"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Software Rejuvenation (cont’d)</a:t>
            </a:r>
            <a:endParaRPr b="1" lang="en-US" sz="3600" spc="-1" strike="noStrike">
              <a:solidFill>
                <a:srgbClr val="fc8f0c"/>
              </a:solidFill>
              <a:latin typeface="Times New Roman"/>
            </a:endParaRPr>
          </a:p>
        </p:txBody>
      </p:sp>
      <p:sp>
        <p:nvSpPr>
          <p:cNvPr id="310" name="PlaceHolder 2"/>
          <p:cNvSpPr>
            <a:spLocks noGrp="1"/>
          </p:cNvSpPr>
          <p:nvPr>
            <p:ph/>
          </p:nvPr>
        </p:nvSpPr>
        <p:spPr>
          <a:xfrm>
            <a:off x="583920" y="1825200"/>
            <a:ext cx="8101080" cy="4505400"/>
          </a:xfrm>
          <a:prstGeom prst="rect">
            <a:avLst/>
          </a:prstGeom>
          <a:noFill/>
          <a:ln w="0">
            <a:noFill/>
          </a:ln>
        </p:spPr>
        <p:txBody>
          <a:bodyPr anchor="t">
            <a:normAutofit/>
          </a:bodyPr>
          <a:p>
            <a:pPr marL="285840" indent="-285840">
              <a:lnSpc>
                <a:spcPct val="80000"/>
              </a:lnSpc>
              <a:spcBef>
                <a:spcPts val="119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Reverse Engineering</a:t>
            </a:r>
            <a:endParaRPr b="0" lang="en-US" sz="2400" spc="-1" strike="noStrike">
              <a:solidFill>
                <a:srgbClr val="000000"/>
              </a:solidFill>
              <a:latin typeface="Times New Roman"/>
            </a:endParaRPr>
          </a:p>
          <a:p>
            <a:pPr lvl="1" marL="628560" indent="-228600">
              <a:lnSpc>
                <a:spcPct val="80000"/>
              </a:lnSpc>
              <a:spcBef>
                <a:spcPts val="10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Analyzing a system to extract information about the behavior and/or structure</a:t>
            </a:r>
            <a:endParaRPr b="0" lang="en-US" sz="2000" spc="-1" strike="noStrike">
              <a:solidFill>
                <a:srgbClr val="000000"/>
              </a:solidFill>
              <a:latin typeface="Times New Roman"/>
            </a:endParaRPr>
          </a:p>
          <a:p>
            <a:pPr lvl="2" marL="1085760" indent="-285480">
              <a:lnSpc>
                <a:spcPct val="80000"/>
              </a:lnSpc>
              <a:spcBef>
                <a:spcPts val="1001"/>
              </a:spcBef>
              <a:buClr>
                <a:srgbClr val="fc8f0c"/>
              </a:buClr>
              <a:buSzPct val="60000"/>
              <a:buFont typeface="Monotype Sort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also Design Recovery - recreation of design abstractions from code, documentation, and domain knowledge</a:t>
            </a:r>
            <a:endParaRPr b="0" lang="en-US" sz="2000" spc="-1" strike="noStrike">
              <a:solidFill>
                <a:srgbClr val="000000"/>
              </a:solidFill>
              <a:latin typeface="Times New Roman"/>
            </a:endParaRPr>
          </a:p>
          <a:p>
            <a:pPr lvl="1" marL="628560" indent="-228600">
              <a:lnSpc>
                <a:spcPct val="80000"/>
              </a:lnSpc>
              <a:spcBef>
                <a:spcPts val="10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Generates:</a:t>
            </a:r>
            <a:endParaRPr b="0" lang="en-US" sz="2000" spc="-1" strike="noStrike">
              <a:solidFill>
                <a:srgbClr val="000000"/>
              </a:solidFill>
              <a:latin typeface="Times New Roman"/>
            </a:endParaRPr>
          </a:p>
          <a:p>
            <a:pPr lvl="2" marL="1085760" indent="-285480">
              <a:lnSpc>
                <a:spcPct val="80000"/>
              </a:lnSpc>
              <a:spcBef>
                <a:spcPts val="1001"/>
              </a:spcBef>
              <a:buClr>
                <a:srgbClr val="fc8f0c"/>
              </a:buClr>
              <a:buSzPct val="60000"/>
              <a:buFont typeface="Monotype Sort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structure charts, entity relationship diagrams, DFDs, requirements models</a:t>
            </a:r>
            <a:endParaRPr b="0" lang="en-US" sz="2000" spc="-1" strike="noStrike">
              <a:solidFill>
                <a:srgbClr val="000000"/>
              </a:solidFill>
              <a:latin typeface="Times New Roman"/>
            </a:endParaRPr>
          </a:p>
          <a:p>
            <a:pPr marL="285840" indent="-285840">
              <a:lnSpc>
                <a:spcPct val="80000"/>
              </a:lnSpc>
              <a:spcBef>
                <a:spcPts val="119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Re-engineering</a:t>
            </a:r>
            <a:endParaRPr b="0" lang="en-US" sz="2400" spc="-1" strike="noStrike">
              <a:solidFill>
                <a:srgbClr val="000000"/>
              </a:solidFill>
              <a:latin typeface="Times New Roman"/>
            </a:endParaRPr>
          </a:p>
          <a:p>
            <a:pPr lvl="1" marL="628560" indent="-228600">
              <a:lnSpc>
                <a:spcPct val="80000"/>
              </a:lnSpc>
              <a:spcBef>
                <a:spcPts val="10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Examination and alteration of a system to reconstitute it in another form</a:t>
            </a:r>
            <a:endParaRPr b="0" lang="en-US" sz="2000" spc="-1" strike="noStrike">
              <a:solidFill>
                <a:srgbClr val="000000"/>
              </a:solidFill>
              <a:latin typeface="Times New Roman"/>
            </a:endParaRPr>
          </a:p>
          <a:p>
            <a:pPr lvl="1" marL="628560" indent="-228600">
              <a:lnSpc>
                <a:spcPct val="80000"/>
              </a:lnSpc>
              <a:spcBef>
                <a:spcPts val="10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Also known as renovation, reclamation</a:t>
            </a:r>
            <a:endParaRPr b="0" lang="en-US" sz="2000" spc="-1" strike="noStrike">
              <a:solidFill>
                <a:srgbClr val="000000"/>
              </a:solidFill>
              <a:latin typeface="Times New Roman"/>
            </a:endParaRPr>
          </a:p>
        </p:txBody>
      </p:sp>
      <p:sp>
        <p:nvSpPr>
          <p:cNvPr id="311"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p:nvPr>
        </p:nvSpPr>
        <p:spPr>
          <a:xfrm>
            <a:off x="585360" y="1504440"/>
            <a:ext cx="8101080" cy="4645080"/>
          </a:xfrm>
          <a:prstGeom prst="rect">
            <a:avLst/>
          </a:prstGeom>
          <a:noFill/>
          <a:ln w="0">
            <a:noFill/>
          </a:ln>
        </p:spPr>
        <p:txBody>
          <a:bodyPr lIns="90720" rIns="90720" tIns="44640" bIns="44640"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Re-structuring or re-writing part or all of a </a:t>
            </a:r>
            <a:br>
              <a:rPr sz="2400"/>
            </a:br>
            <a:r>
              <a:rPr b="0" lang="en-GB" sz="2400" spc="-1" strike="noStrike">
                <a:solidFill>
                  <a:srgbClr val="000000"/>
                </a:solidFill>
                <a:latin typeface="Times New Roman"/>
                <a:ea typeface="新細明體"/>
              </a:rPr>
              <a:t>legacy system without changing its </a:t>
            </a:r>
            <a:br>
              <a:rPr sz="2400"/>
            </a:br>
            <a:r>
              <a:rPr b="0" lang="en-GB" sz="2400" spc="-1" strike="noStrike">
                <a:solidFill>
                  <a:srgbClr val="000000"/>
                </a:solidFill>
                <a:latin typeface="Times New Roman"/>
                <a:ea typeface="新細明體"/>
              </a:rPr>
              <a:t>functionality</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Applicable where some but not all sub-systems </a:t>
            </a:r>
            <a:br>
              <a:rPr sz="2400"/>
            </a:br>
            <a:r>
              <a:rPr b="0" lang="en-GB" sz="2400" spc="-1" strike="noStrike">
                <a:solidFill>
                  <a:srgbClr val="000000"/>
                </a:solidFill>
                <a:latin typeface="Times New Roman"/>
                <a:ea typeface="新細明體"/>
              </a:rPr>
              <a:t>of a larger system require frequent </a:t>
            </a:r>
            <a:br>
              <a:rPr sz="2400"/>
            </a:br>
            <a:r>
              <a:rPr b="0" lang="en-GB" sz="2400" spc="-1" strike="noStrike">
                <a:solidFill>
                  <a:srgbClr val="000000"/>
                </a:solidFill>
                <a:latin typeface="Times New Roman"/>
                <a:ea typeface="新細明體"/>
              </a:rPr>
              <a:t>maintenance</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Re-engineering involves adding effort to make </a:t>
            </a:r>
            <a:br>
              <a:rPr sz="2400"/>
            </a:br>
            <a:r>
              <a:rPr b="0" lang="en-GB" sz="2400" spc="-1" strike="noStrike">
                <a:solidFill>
                  <a:srgbClr val="000000"/>
                </a:solidFill>
                <a:latin typeface="Times New Roman"/>
                <a:ea typeface="新細明體"/>
              </a:rPr>
              <a:t>them easier to maintain. The system may be re-structured and re-documented</a:t>
            </a:r>
            <a:endParaRPr b="0" lang="en-US" sz="2400" spc="-1" strike="noStrike">
              <a:solidFill>
                <a:srgbClr val="000000"/>
              </a:solidFill>
              <a:latin typeface="Times New Roman"/>
            </a:endParaRPr>
          </a:p>
        </p:txBody>
      </p:sp>
      <p:sp>
        <p:nvSpPr>
          <p:cNvPr id="313" name="PlaceHolder 2"/>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System Re-engineering</a:t>
            </a:r>
            <a:endParaRPr b="1" lang="en-US" sz="3600" spc="-1" strike="noStrike">
              <a:solidFill>
                <a:srgbClr val="fc8f0c"/>
              </a:solidFill>
              <a:latin typeface="Times New Roman"/>
            </a:endParaRPr>
          </a:p>
        </p:txBody>
      </p:sp>
      <p:sp>
        <p:nvSpPr>
          <p:cNvPr id="314"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p:nvPr>
        </p:nvSpPr>
        <p:spPr>
          <a:xfrm>
            <a:off x="585360" y="1504440"/>
            <a:ext cx="8101080" cy="4645080"/>
          </a:xfrm>
          <a:prstGeom prst="rect">
            <a:avLst/>
          </a:prstGeom>
          <a:noFill/>
          <a:ln w="0">
            <a:noFill/>
          </a:ln>
        </p:spPr>
        <p:txBody>
          <a:bodyPr lIns="90720" rIns="90720" tIns="44640" bIns="44640"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When system changes are mostly confined to </a:t>
            </a:r>
            <a:br>
              <a:rPr sz="2400"/>
            </a:br>
            <a:r>
              <a:rPr b="0" lang="en-GB" sz="2400" spc="-1" strike="noStrike">
                <a:solidFill>
                  <a:srgbClr val="000000"/>
                </a:solidFill>
                <a:latin typeface="Times New Roman"/>
                <a:ea typeface="新細明體"/>
              </a:rPr>
              <a:t>part of the system then re-engineer that part</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When hardware or software support becomes </a:t>
            </a:r>
            <a:br>
              <a:rPr sz="2400"/>
            </a:br>
            <a:r>
              <a:rPr b="0" lang="en-GB" sz="2400" spc="-1" strike="noStrike">
                <a:solidFill>
                  <a:srgbClr val="000000"/>
                </a:solidFill>
                <a:latin typeface="Times New Roman"/>
                <a:ea typeface="新細明體"/>
              </a:rPr>
              <a:t>obsolete</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When tools to support re-structuring are </a:t>
            </a:r>
            <a:br>
              <a:rPr sz="2400"/>
            </a:br>
            <a:r>
              <a:rPr b="0" lang="en-GB" sz="2400" spc="-1" strike="noStrike">
                <a:solidFill>
                  <a:srgbClr val="000000"/>
                </a:solidFill>
                <a:latin typeface="Times New Roman"/>
                <a:ea typeface="新細明體"/>
              </a:rPr>
              <a:t>available</a:t>
            </a:r>
            <a:endParaRPr b="0" lang="en-US" sz="2400" spc="-1" strike="noStrike">
              <a:solidFill>
                <a:srgbClr val="000000"/>
              </a:solidFill>
              <a:latin typeface="Times New Roman"/>
            </a:endParaRPr>
          </a:p>
        </p:txBody>
      </p:sp>
      <p:sp>
        <p:nvSpPr>
          <p:cNvPr id="316" name="PlaceHolder 2"/>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When to Re-engineer</a:t>
            </a:r>
            <a:endParaRPr b="1" lang="en-US" sz="3600" spc="-1" strike="noStrike">
              <a:solidFill>
                <a:srgbClr val="fc8f0c"/>
              </a:solidFill>
              <a:latin typeface="Times New Roman"/>
            </a:endParaRPr>
          </a:p>
        </p:txBody>
      </p:sp>
      <p:sp>
        <p:nvSpPr>
          <p:cNvPr id="317"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Re-engineering Advantages</a:t>
            </a:r>
            <a:endParaRPr b="1" lang="en-US" sz="3600" spc="-1" strike="noStrike">
              <a:solidFill>
                <a:srgbClr val="fc8f0c"/>
              </a:solidFill>
              <a:latin typeface="Times New Roman"/>
            </a:endParaRPr>
          </a:p>
        </p:txBody>
      </p:sp>
      <p:sp>
        <p:nvSpPr>
          <p:cNvPr id="319" name="PlaceHolder 2"/>
          <p:cNvSpPr>
            <a:spLocks noGrp="1"/>
          </p:cNvSpPr>
          <p:nvPr>
            <p:ph/>
          </p:nvPr>
        </p:nvSpPr>
        <p:spPr>
          <a:xfrm>
            <a:off x="585360" y="1504440"/>
            <a:ext cx="8101080" cy="4645080"/>
          </a:xfrm>
          <a:prstGeom prst="rect">
            <a:avLst/>
          </a:prstGeom>
          <a:noFill/>
          <a:ln w="0">
            <a:noFill/>
          </a:ln>
        </p:spPr>
        <p:txBody>
          <a:bodyPr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Reduced risk</a:t>
            </a:r>
            <a:endParaRPr b="0" lang="en-US" sz="24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ea typeface="新細明體"/>
              </a:rPr>
              <a:t>There is a high risk in new software development. There may be development problems, staffing problems and specification problems</a:t>
            </a:r>
            <a:endParaRPr b="0" lang="en-US" sz="20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Reduced cost</a:t>
            </a:r>
            <a:endParaRPr b="0" lang="en-US" sz="24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ea typeface="新細明體"/>
              </a:rPr>
              <a:t>The cost of re-engineering is often significantly less than the costs of developing new software</a:t>
            </a:r>
            <a:endParaRPr b="0" lang="en-US" sz="2000" spc="-1" strike="noStrike">
              <a:solidFill>
                <a:srgbClr val="000000"/>
              </a:solidFill>
              <a:latin typeface="Times New Roman"/>
            </a:endParaRPr>
          </a:p>
        </p:txBody>
      </p:sp>
      <p:sp>
        <p:nvSpPr>
          <p:cNvPr id="320"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Forward Engineering and Re-engineering </a:t>
            </a:r>
            <a:r>
              <a:rPr b="1" lang="en-US" sz="3600" spc="-1" strike="noStrike">
                <a:solidFill>
                  <a:srgbClr val="fc8f0c"/>
                </a:solidFill>
                <a:latin typeface="Times New Roman"/>
                <a:ea typeface="新細明體"/>
              </a:rPr>
              <a:t>[SOM2004]</a:t>
            </a:r>
            <a:endParaRPr b="1" lang="en-US" sz="3600" spc="-1" strike="noStrike">
              <a:solidFill>
                <a:srgbClr val="fc8f0c"/>
              </a:solidFill>
              <a:latin typeface="Times New Roman"/>
            </a:endParaRPr>
          </a:p>
        </p:txBody>
      </p:sp>
      <p:pic>
        <p:nvPicPr>
          <p:cNvPr id="322" name="Picture 3" descr=""/>
          <p:cNvPicPr/>
          <p:nvPr/>
        </p:nvPicPr>
        <p:blipFill>
          <a:blip r:embed="rId1"/>
          <a:stretch/>
        </p:blipFill>
        <p:spPr>
          <a:xfrm>
            <a:off x="158760" y="2523960"/>
            <a:ext cx="8883720" cy="2894040"/>
          </a:xfrm>
          <a:prstGeom prst="rect">
            <a:avLst/>
          </a:prstGeom>
          <a:ln w="0">
            <a:noFill/>
          </a:ln>
        </p:spPr>
      </p:pic>
      <p:sp>
        <p:nvSpPr>
          <p:cNvPr id="323"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The Re-engineering Process </a:t>
            </a:r>
            <a:r>
              <a:rPr b="1" lang="en-US" sz="3600" spc="-1" strike="noStrike">
                <a:solidFill>
                  <a:srgbClr val="fc8f0c"/>
                </a:solidFill>
                <a:latin typeface="Times New Roman"/>
                <a:ea typeface="新細明體"/>
              </a:rPr>
              <a:t>[SOM2004]</a:t>
            </a:r>
            <a:endParaRPr b="1" lang="en-US" sz="3600" spc="-1" strike="noStrike">
              <a:solidFill>
                <a:srgbClr val="fc8f0c"/>
              </a:solidFill>
              <a:latin typeface="Times New Roman"/>
            </a:endParaRPr>
          </a:p>
        </p:txBody>
      </p:sp>
      <p:pic>
        <p:nvPicPr>
          <p:cNvPr id="325" name="Picture 3" descr=""/>
          <p:cNvPicPr/>
          <p:nvPr/>
        </p:nvPicPr>
        <p:blipFill>
          <a:blip r:embed="rId1"/>
          <a:stretch/>
        </p:blipFill>
        <p:spPr>
          <a:xfrm>
            <a:off x="534960" y="1989000"/>
            <a:ext cx="8340840" cy="3621240"/>
          </a:xfrm>
          <a:prstGeom prst="rect">
            <a:avLst/>
          </a:prstGeom>
          <a:ln w="0">
            <a:noFill/>
          </a:ln>
        </p:spPr>
      </p:pic>
      <p:sp>
        <p:nvSpPr>
          <p:cNvPr id="326"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Software Evolution Approaches</a:t>
            </a:r>
            <a:endParaRPr b="1" lang="en-US" sz="3600" spc="-1" strike="noStrike">
              <a:solidFill>
                <a:srgbClr val="fc8f0c"/>
              </a:solidFill>
              <a:latin typeface="Times New Roman"/>
            </a:endParaRPr>
          </a:p>
        </p:txBody>
      </p:sp>
      <p:sp>
        <p:nvSpPr>
          <p:cNvPr id="116" name="PlaceHolder 2"/>
          <p:cNvSpPr>
            <a:spLocks noGrp="1"/>
          </p:cNvSpPr>
          <p:nvPr>
            <p:ph/>
          </p:nvPr>
        </p:nvSpPr>
        <p:spPr>
          <a:xfrm>
            <a:off x="585360" y="1961640"/>
            <a:ext cx="8101080" cy="4397400"/>
          </a:xfrm>
          <a:prstGeom prst="rect">
            <a:avLst/>
          </a:prstGeom>
          <a:noFill/>
          <a:ln w="0">
            <a:noFill/>
          </a:ln>
        </p:spPr>
        <p:txBody>
          <a:bodyPr anchor="t">
            <a:normAutofit/>
          </a:bodyPr>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There are a number of different strategies for software change.[SOM2004]</a:t>
            </a:r>
            <a:endParaRPr b="0" lang="en-US" sz="24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Software maintenance</a:t>
            </a:r>
            <a:endParaRPr b="0" lang="en-US" sz="20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Architectural transformation</a:t>
            </a:r>
            <a:endParaRPr b="0" lang="en-US" sz="20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Software re-engineering.</a:t>
            </a:r>
            <a:endParaRPr b="0" lang="en-US" sz="20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Software maintenance</a:t>
            </a:r>
            <a:endParaRPr b="0" lang="en-US" sz="24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Changes to the software are made in response to changed requirements but the fundamental structure of the software remains stable. This is most common approach used to system change.</a:t>
            </a:r>
            <a:endParaRPr b="0" lang="en-US" sz="2000" spc="-1" strike="noStrike">
              <a:solidFill>
                <a:srgbClr val="000000"/>
              </a:solidFill>
              <a:latin typeface="Times New Roman"/>
            </a:endParaRPr>
          </a:p>
        </p:txBody>
      </p:sp>
      <p:sp>
        <p:nvSpPr>
          <p:cNvPr id="117"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Re-Engineering Cost Factors</a:t>
            </a:r>
            <a:endParaRPr b="1" lang="en-US" sz="3600" spc="-1" strike="noStrike">
              <a:solidFill>
                <a:srgbClr val="fc8f0c"/>
              </a:solidFill>
              <a:latin typeface="Times New Roman"/>
            </a:endParaRPr>
          </a:p>
        </p:txBody>
      </p:sp>
      <p:sp>
        <p:nvSpPr>
          <p:cNvPr id="328" name="PlaceHolder 2"/>
          <p:cNvSpPr>
            <a:spLocks noGrp="1"/>
          </p:cNvSpPr>
          <p:nvPr>
            <p:ph/>
          </p:nvPr>
        </p:nvSpPr>
        <p:spPr>
          <a:xfrm>
            <a:off x="585360" y="1504440"/>
            <a:ext cx="8101080" cy="4645080"/>
          </a:xfrm>
          <a:prstGeom prst="rect">
            <a:avLst/>
          </a:prstGeom>
          <a:noFill/>
          <a:ln w="0">
            <a:noFill/>
          </a:ln>
        </p:spPr>
        <p:txBody>
          <a:bodyPr lIns="90720" rIns="90720" tIns="44640" bIns="44640"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The quality of the software to be re-engineered</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The tool support available for re-engineering</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The extent of the data conversion which is required</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The availability of expert staff for re-engineering</a:t>
            </a:r>
            <a:endParaRPr b="0" lang="en-US" sz="2400" spc="-1" strike="noStrike">
              <a:solidFill>
                <a:srgbClr val="000000"/>
              </a:solidFill>
              <a:latin typeface="Times New Roman"/>
            </a:endParaRPr>
          </a:p>
        </p:txBody>
      </p:sp>
      <p:sp>
        <p:nvSpPr>
          <p:cNvPr id="329"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Re-Engineering Approaches </a:t>
            </a:r>
            <a:r>
              <a:rPr b="1" lang="en-US" sz="3600" spc="-1" strike="noStrike">
                <a:solidFill>
                  <a:srgbClr val="fc8f0c"/>
                </a:solidFill>
                <a:latin typeface="Times New Roman"/>
                <a:ea typeface="新細明體"/>
              </a:rPr>
              <a:t>[SOM2004]</a:t>
            </a:r>
            <a:endParaRPr b="1" lang="en-US" sz="3600" spc="-1" strike="noStrike">
              <a:solidFill>
                <a:srgbClr val="fc8f0c"/>
              </a:solidFill>
              <a:latin typeface="Times New Roman"/>
            </a:endParaRPr>
          </a:p>
        </p:txBody>
      </p:sp>
      <p:pic>
        <p:nvPicPr>
          <p:cNvPr id="331" name="Picture 3" descr=""/>
          <p:cNvPicPr/>
          <p:nvPr/>
        </p:nvPicPr>
        <p:blipFill>
          <a:blip r:embed="rId1"/>
          <a:stretch/>
        </p:blipFill>
        <p:spPr>
          <a:xfrm>
            <a:off x="210960" y="2448000"/>
            <a:ext cx="8596440" cy="3122640"/>
          </a:xfrm>
          <a:prstGeom prst="rect">
            <a:avLst/>
          </a:prstGeom>
          <a:ln w="0">
            <a:noFill/>
          </a:ln>
        </p:spPr>
      </p:pic>
      <p:sp>
        <p:nvSpPr>
          <p:cNvPr id="332"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Source Code Translation</a:t>
            </a:r>
            <a:endParaRPr b="1" lang="en-US" sz="3600" spc="-1" strike="noStrike">
              <a:solidFill>
                <a:srgbClr val="fc8f0c"/>
              </a:solidFill>
              <a:latin typeface="Times New Roman"/>
            </a:endParaRPr>
          </a:p>
        </p:txBody>
      </p:sp>
      <p:sp>
        <p:nvSpPr>
          <p:cNvPr id="334" name="PlaceHolder 2"/>
          <p:cNvSpPr>
            <a:spLocks noGrp="1"/>
          </p:cNvSpPr>
          <p:nvPr>
            <p:ph/>
          </p:nvPr>
        </p:nvSpPr>
        <p:spPr>
          <a:xfrm>
            <a:off x="585360" y="1504440"/>
            <a:ext cx="8101080" cy="4645080"/>
          </a:xfrm>
          <a:prstGeom prst="rect">
            <a:avLst/>
          </a:prstGeom>
          <a:noFill/>
          <a:ln w="0">
            <a:noFill/>
          </a:ln>
        </p:spPr>
        <p:txBody>
          <a:bodyPr lIns="90720" rIns="90720" tIns="44640" bIns="44640"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Involves converting the code from one language (or language version) to another e.g. FORTRAN to C</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May be necessary because of:</a:t>
            </a:r>
            <a:endParaRPr b="0" lang="en-US" sz="24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ea typeface="新細明體"/>
              </a:rPr>
              <a:t>Hardware platform update</a:t>
            </a:r>
            <a:endParaRPr b="0" lang="en-US" sz="20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ea typeface="新細明體"/>
              </a:rPr>
              <a:t>Staff skill shortages</a:t>
            </a:r>
            <a:endParaRPr b="0" lang="en-US" sz="20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ea typeface="新細明體"/>
              </a:rPr>
              <a:t>Organisational policy changes</a:t>
            </a:r>
            <a:endParaRPr b="0" lang="en-US" sz="20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Only realistic if an automatic translator is available</a:t>
            </a:r>
            <a:endParaRPr b="0" lang="en-US" sz="2400" spc="-1" strike="noStrike">
              <a:solidFill>
                <a:srgbClr val="000000"/>
              </a:solidFill>
              <a:latin typeface="Times New Roman"/>
            </a:endParaRPr>
          </a:p>
        </p:txBody>
      </p:sp>
      <p:sp>
        <p:nvSpPr>
          <p:cNvPr id="335"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The Program Translation Process</a:t>
            </a:r>
            <a:r>
              <a:rPr b="1" lang="en-US" sz="3600" spc="-1" strike="noStrike" u="sng">
                <a:solidFill>
                  <a:srgbClr val="fc8f0c"/>
                </a:solidFill>
                <a:uFillTx/>
                <a:latin typeface="Times New Roman"/>
                <a:ea typeface="新細明體"/>
              </a:rPr>
              <a:t> [SOM2004]</a:t>
            </a:r>
            <a:endParaRPr b="1" lang="en-US" sz="3600" spc="-1" strike="noStrike">
              <a:solidFill>
                <a:srgbClr val="fc8f0c"/>
              </a:solidFill>
              <a:latin typeface="Times New Roman"/>
            </a:endParaRPr>
          </a:p>
        </p:txBody>
      </p:sp>
      <p:pic>
        <p:nvPicPr>
          <p:cNvPr id="337" name="Picture 3" descr=""/>
          <p:cNvPicPr/>
          <p:nvPr/>
        </p:nvPicPr>
        <p:blipFill>
          <a:blip r:embed="rId1"/>
          <a:stretch/>
        </p:blipFill>
        <p:spPr>
          <a:xfrm>
            <a:off x="223920" y="2752560"/>
            <a:ext cx="8786880" cy="2084400"/>
          </a:xfrm>
          <a:prstGeom prst="rect">
            <a:avLst/>
          </a:prstGeom>
          <a:ln w="0">
            <a:noFill/>
          </a:ln>
        </p:spPr>
      </p:pic>
      <p:sp>
        <p:nvSpPr>
          <p:cNvPr id="338"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Program Structure Improvement</a:t>
            </a:r>
            <a:endParaRPr b="1" lang="en-US" sz="3600" spc="-1" strike="noStrike">
              <a:solidFill>
                <a:srgbClr val="fc8f0c"/>
              </a:solidFill>
              <a:latin typeface="Times New Roman"/>
            </a:endParaRPr>
          </a:p>
        </p:txBody>
      </p:sp>
      <p:sp>
        <p:nvSpPr>
          <p:cNvPr id="340" name="PlaceHolder 2"/>
          <p:cNvSpPr>
            <a:spLocks noGrp="1"/>
          </p:cNvSpPr>
          <p:nvPr>
            <p:ph/>
          </p:nvPr>
        </p:nvSpPr>
        <p:spPr>
          <a:xfrm>
            <a:off x="585360" y="1504440"/>
            <a:ext cx="8101080" cy="4645080"/>
          </a:xfrm>
          <a:prstGeom prst="rect">
            <a:avLst/>
          </a:prstGeom>
          <a:noFill/>
          <a:ln w="0">
            <a:noFill/>
          </a:ln>
        </p:spPr>
        <p:txBody>
          <a:bodyPr lIns="90720" rIns="90720" tIns="44640" bIns="44640"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Maintenance tends to corrupt the structure of a program. It becomes harder and harder to understand</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The program may be automatically restructured to remove unconditional branches</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Conditions may be simplified to make them more readable</a:t>
            </a:r>
            <a:endParaRPr b="0" lang="en-US" sz="2400" spc="-1" strike="noStrike">
              <a:solidFill>
                <a:srgbClr val="000000"/>
              </a:solidFill>
              <a:latin typeface="Times New Roman"/>
            </a:endParaRPr>
          </a:p>
        </p:txBody>
      </p:sp>
      <p:sp>
        <p:nvSpPr>
          <p:cNvPr id="341"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Spaghetti Logic </a:t>
            </a:r>
            <a:r>
              <a:rPr b="1" lang="en-US" sz="3600" spc="-1" strike="noStrike">
                <a:solidFill>
                  <a:srgbClr val="fc8f0c"/>
                </a:solidFill>
                <a:latin typeface="Times New Roman"/>
                <a:ea typeface="新細明體"/>
              </a:rPr>
              <a:t>[SOM2004]</a:t>
            </a:r>
            <a:endParaRPr b="1" lang="en-US" sz="3600" spc="-1" strike="noStrike">
              <a:solidFill>
                <a:srgbClr val="fc8f0c"/>
              </a:solidFill>
              <a:latin typeface="Times New Roman"/>
            </a:endParaRPr>
          </a:p>
        </p:txBody>
      </p:sp>
      <p:graphicFrame>
        <p:nvGraphicFramePr>
          <p:cNvPr id="343" name="Object 3"/>
          <p:cNvGraphicFramePr/>
          <p:nvPr/>
        </p:nvGraphicFramePr>
        <p:xfrm>
          <a:off x="995400" y="1530360"/>
          <a:ext cx="6426000" cy="4894200"/>
        </p:xfrm>
        <a:graphic>
          <a:graphicData uri="http://schemas.openxmlformats.org/presentationml/2006/ole">
            <p:oleObj progId="Word.Document.12" r:id="rId1" spid="">
              <p:embed/>
              <p:pic>
                <p:nvPicPr>
                  <p:cNvPr id="344" name="Object 3" descr=""/>
                  <p:cNvPicPr/>
                  <p:nvPr/>
                </p:nvPicPr>
                <p:blipFill>
                  <a:blip r:embed="rId2"/>
                  <a:stretch/>
                </p:blipFill>
                <p:spPr>
                  <a:xfrm>
                    <a:off x="995400" y="1530360"/>
                    <a:ext cx="6426000" cy="4894200"/>
                  </a:xfrm>
                  <a:prstGeom prst="rect">
                    <a:avLst/>
                  </a:prstGeom>
                  <a:ln w="0">
                    <a:noFill/>
                  </a:ln>
                </p:spPr>
              </p:pic>
            </p:oleObj>
          </a:graphicData>
        </a:graphic>
      </p:graphicFrame>
      <p:sp>
        <p:nvSpPr>
          <p:cNvPr id="345"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Structured Control Logic </a:t>
            </a:r>
            <a:r>
              <a:rPr b="1" lang="en-US" sz="3600" spc="-1" strike="noStrike">
                <a:solidFill>
                  <a:srgbClr val="fc8f0c"/>
                </a:solidFill>
                <a:latin typeface="Times New Roman"/>
                <a:ea typeface="新細明體"/>
              </a:rPr>
              <a:t>[SOM2004]</a:t>
            </a:r>
            <a:endParaRPr b="1" lang="en-US" sz="3600" spc="-1" strike="noStrike">
              <a:solidFill>
                <a:srgbClr val="fc8f0c"/>
              </a:solidFill>
              <a:latin typeface="Times New Roman"/>
            </a:endParaRPr>
          </a:p>
        </p:txBody>
      </p:sp>
      <p:graphicFrame>
        <p:nvGraphicFramePr>
          <p:cNvPr id="347" name="Object 3"/>
          <p:cNvGraphicFramePr/>
          <p:nvPr/>
        </p:nvGraphicFramePr>
        <p:xfrm>
          <a:off x="765000" y="1606680"/>
          <a:ext cx="7193160" cy="4852800"/>
        </p:xfrm>
        <a:graphic>
          <a:graphicData uri="http://schemas.openxmlformats.org/presentationml/2006/ole">
            <p:oleObj progId="Word.Document.12" r:id="rId1" spid="">
              <p:embed/>
              <p:pic>
                <p:nvPicPr>
                  <p:cNvPr id="348" name="Object 3" descr=""/>
                  <p:cNvPicPr/>
                  <p:nvPr/>
                </p:nvPicPr>
                <p:blipFill>
                  <a:blip r:embed="rId2"/>
                  <a:stretch/>
                </p:blipFill>
                <p:spPr>
                  <a:xfrm>
                    <a:off x="765000" y="1606680"/>
                    <a:ext cx="7193160" cy="4852800"/>
                  </a:xfrm>
                  <a:prstGeom prst="rect">
                    <a:avLst/>
                  </a:prstGeom>
                  <a:ln w="0">
                    <a:noFill/>
                  </a:ln>
                </p:spPr>
              </p:pic>
            </p:oleObj>
          </a:graphicData>
        </a:graphic>
      </p:graphicFrame>
      <p:sp>
        <p:nvSpPr>
          <p:cNvPr id="349"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Condition Simplification</a:t>
            </a:r>
            <a:endParaRPr b="1" lang="en-US" sz="3600" spc="-1" strike="noStrike">
              <a:solidFill>
                <a:srgbClr val="fc8f0c"/>
              </a:solidFill>
              <a:latin typeface="Times New Roman"/>
            </a:endParaRPr>
          </a:p>
        </p:txBody>
      </p:sp>
      <p:sp>
        <p:nvSpPr>
          <p:cNvPr id="351" name="Rectangle 3"/>
          <p:cNvSpPr/>
          <p:nvPr/>
        </p:nvSpPr>
        <p:spPr>
          <a:xfrm>
            <a:off x="590040" y="2038320"/>
            <a:ext cx="5771880" cy="2284200"/>
          </a:xfrm>
          <a:prstGeom prst="rect">
            <a:avLst/>
          </a:prstGeom>
          <a:noFill/>
          <a:ln w="0">
            <a:noFill/>
          </a:ln>
        </p:spPr>
        <p:style>
          <a:lnRef idx="0"/>
          <a:fillRef idx="0"/>
          <a:effectRef idx="0"/>
          <a:fontRef idx="minor"/>
        </p:style>
        <p:txBody>
          <a:bodyPr wrap="none" lIns="90720" rIns="90720" tIns="44640" bIns="44640" anchor="t">
            <a:spAutoFit/>
          </a:bodyPr>
          <a:p>
            <a:pPr>
              <a:lnSpc>
                <a:spcPct val="100000"/>
              </a:lnSpc>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 Complex condition</a:t>
            </a:r>
            <a:endParaRPr b="0" lang="en-US" sz="2400" spc="-1" strike="noStrike">
              <a:solidFill>
                <a:srgbClr val="000000"/>
              </a:solidFill>
              <a:latin typeface="Arial"/>
            </a:endParaRPr>
          </a:p>
          <a:p>
            <a:pPr>
              <a:lnSpc>
                <a:spcPct val="100000"/>
              </a:lnSpc>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2400" spc="-1" strike="noStrike">
                <a:solidFill>
                  <a:srgbClr val="000000"/>
                </a:solidFill>
                <a:latin typeface="Times New Roman"/>
                <a:ea typeface="新細明體"/>
              </a:rPr>
              <a:t>if not</a:t>
            </a:r>
            <a:r>
              <a:rPr b="0" lang="en-GB" sz="2400" spc="-1" strike="noStrike">
                <a:solidFill>
                  <a:srgbClr val="000000"/>
                </a:solidFill>
                <a:latin typeface="Times New Roman"/>
                <a:ea typeface="新細明體"/>
              </a:rPr>
              <a:t> (A &gt; B </a:t>
            </a:r>
            <a:r>
              <a:rPr b="1" lang="en-GB" sz="2400" spc="-1" strike="noStrike">
                <a:solidFill>
                  <a:srgbClr val="000000"/>
                </a:solidFill>
                <a:latin typeface="Times New Roman"/>
                <a:ea typeface="新細明體"/>
              </a:rPr>
              <a:t>and</a:t>
            </a:r>
            <a:r>
              <a:rPr b="0" lang="en-GB" sz="2400" spc="-1" strike="noStrike">
                <a:solidFill>
                  <a:srgbClr val="000000"/>
                </a:solidFill>
                <a:latin typeface="Times New Roman"/>
                <a:ea typeface="新細明體"/>
              </a:rPr>
              <a:t> (C &lt; D </a:t>
            </a:r>
            <a:r>
              <a:rPr b="1" lang="en-GB" sz="2400" spc="-1" strike="noStrike">
                <a:solidFill>
                  <a:srgbClr val="000000"/>
                </a:solidFill>
                <a:latin typeface="Times New Roman"/>
                <a:ea typeface="新細明體"/>
              </a:rPr>
              <a:t>or not</a:t>
            </a:r>
            <a:r>
              <a:rPr b="0" lang="en-GB" sz="2400" spc="-1" strike="noStrike">
                <a:solidFill>
                  <a:srgbClr val="000000"/>
                </a:solidFill>
                <a:latin typeface="Times New Roman"/>
                <a:ea typeface="新細明體"/>
              </a:rPr>
              <a:t> ( E &gt; F) ) )...</a:t>
            </a:r>
            <a:endParaRPr b="0" lang="en-US" sz="2400" spc="-1" strike="noStrike">
              <a:solidFill>
                <a:srgbClr val="000000"/>
              </a:solidFill>
              <a:latin typeface="Arial"/>
            </a:endParaRPr>
          </a:p>
          <a:p>
            <a:pPr>
              <a:lnSpc>
                <a:spcPct val="100000"/>
              </a:lnSpc>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endParaRPr b="0" lang="en-US" sz="2400" spc="-1" strike="noStrike">
              <a:solidFill>
                <a:srgbClr val="000000"/>
              </a:solidFill>
              <a:latin typeface="Arial"/>
            </a:endParaRPr>
          </a:p>
          <a:p>
            <a:pPr>
              <a:lnSpc>
                <a:spcPct val="100000"/>
              </a:lnSpc>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 Simplified condition</a:t>
            </a:r>
            <a:endParaRPr b="0" lang="en-US" sz="2400" spc="-1" strike="noStrike">
              <a:solidFill>
                <a:srgbClr val="000000"/>
              </a:solidFill>
              <a:latin typeface="Arial"/>
            </a:endParaRPr>
          </a:p>
          <a:p>
            <a:pPr>
              <a:lnSpc>
                <a:spcPct val="100000"/>
              </a:lnSpc>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2400" spc="-1" strike="noStrike">
                <a:solidFill>
                  <a:srgbClr val="000000"/>
                </a:solidFill>
                <a:latin typeface="Times New Roman"/>
                <a:ea typeface="新細明體"/>
              </a:rPr>
              <a:t>if</a:t>
            </a:r>
            <a:r>
              <a:rPr b="0" lang="en-GB" sz="2400" spc="-1" strike="noStrike">
                <a:solidFill>
                  <a:srgbClr val="000000"/>
                </a:solidFill>
                <a:latin typeface="Times New Roman"/>
                <a:ea typeface="新細明體"/>
              </a:rPr>
              <a:t> (A &lt;= B </a:t>
            </a:r>
            <a:r>
              <a:rPr b="1" lang="en-GB" sz="2400" spc="-1" strike="noStrike">
                <a:solidFill>
                  <a:srgbClr val="000000"/>
                </a:solidFill>
                <a:latin typeface="Times New Roman"/>
                <a:ea typeface="新細明體"/>
              </a:rPr>
              <a:t>and</a:t>
            </a:r>
            <a:r>
              <a:rPr b="0" lang="en-GB" sz="2400" spc="-1" strike="noStrike">
                <a:solidFill>
                  <a:srgbClr val="000000"/>
                </a:solidFill>
                <a:latin typeface="Times New Roman"/>
                <a:ea typeface="新細明體"/>
              </a:rPr>
              <a:t> (C&gt;= D </a:t>
            </a:r>
            <a:r>
              <a:rPr b="1" lang="en-GB" sz="2400" spc="-1" strike="noStrike">
                <a:solidFill>
                  <a:srgbClr val="000000"/>
                </a:solidFill>
                <a:latin typeface="Times New Roman"/>
                <a:ea typeface="新細明體"/>
              </a:rPr>
              <a:t>or</a:t>
            </a:r>
            <a:r>
              <a:rPr b="0" lang="en-GB" sz="2400" spc="-1" strike="noStrike">
                <a:solidFill>
                  <a:srgbClr val="000000"/>
                </a:solidFill>
                <a:latin typeface="Times New Roman"/>
                <a:ea typeface="新細明體"/>
              </a:rPr>
              <a:t> E &gt; F)...</a:t>
            </a:r>
            <a:endParaRPr b="0" lang="en-US" sz="2400" spc="-1" strike="noStrike">
              <a:solidFill>
                <a:srgbClr val="000000"/>
              </a:solidFill>
              <a:latin typeface="Arial"/>
            </a:endParaRPr>
          </a:p>
          <a:p>
            <a:pPr>
              <a:lnSpc>
                <a:spcPct val="100000"/>
              </a:lnSpc>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endParaRPr b="0" lang="en-US" sz="2400" spc="-1" strike="noStrike">
              <a:solidFill>
                <a:srgbClr val="000000"/>
              </a:solidFill>
              <a:latin typeface="Arial"/>
            </a:endParaRPr>
          </a:p>
        </p:txBody>
      </p:sp>
      <p:sp>
        <p:nvSpPr>
          <p:cNvPr id="352"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Automatic Program Restructuring </a:t>
            </a:r>
            <a:r>
              <a:rPr b="1" lang="en-US" sz="3600" spc="-1" strike="noStrike">
                <a:solidFill>
                  <a:srgbClr val="fc8f0c"/>
                </a:solidFill>
                <a:latin typeface="Times New Roman"/>
                <a:ea typeface="新細明體"/>
              </a:rPr>
              <a:t>[SOM2004]</a:t>
            </a:r>
            <a:endParaRPr b="1" lang="en-US" sz="3600" spc="-1" strike="noStrike">
              <a:solidFill>
                <a:srgbClr val="fc8f0c"/>
              </a:solidFill>
              <a:latin typeface="Times New Roman"/>
            </a:endParaRPr>
          </a:p>
        </p:txBody>
      </p:sp>
      <p:pic>
        <p:nvPicPr>
          <p:cNvPr id="354" name="Picture 3" descr=""/>
          <p:cNvPicPr/>
          <p:nvPr/>
        </p:nvPicPr>
        <p:blipFill>
          <a:blip r:embed="rId1"/>
          <a:stretch/>
        </p:blipFill>
        <p:spPr>
          <a:xfrm>
            <a:off x="274680" y="2397240"/>
            <a:ext cx="8667720" cy="3020760"/>
          </a:xfrm>
          <a:prstGeom prst="rect">
            <a:avLst/>
          </a:prstGeom>
          <a:ln w="0">
            <a:noFill/>
          </a:ln>
        </p:spPr>
      </p:pic>
      <p:sp>
        <p:nvSpPr>
          <p:cNvPr id="355"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Restructuring Problems</a:t>
            </a:r>
            <a:endParaRPr b="1" lang="en-US" sz="3600" spc="-1" strike="noStrike">
              <a:solidFill>
                <a:srgbClr val="fc8f0c"/>
              </a:solidFill>
              <a:latin typeface="Times New Roman"/>
            </a:endParaRPr>
          </a:p>
        </p:txBody>
      </p:sp>
      <p:sp>
        <p:nvSpPr>
          <p:cNvPr id="357" name="PlaceHolder 2"/>
          <p:cNvSpPr>
            <a:spLocks noGrp="1"/>
          </p:cNvSpPr>
          <p:nvPr>
            <p:ph/>
          </p:nvPr>
        </p:nvSpPr>
        <p:spPr>
          <a:xfrm>
            <a:off x="585360" y="1504440"/>
            <a:ext cx="8101080" cy="4645080"/>
          </a:xfrm>
          <a:prstGeom prst="rect">
            <a:avLst/>
          </a:prstGeom>
          <a:noFill/>
          <a:ln w="0">
            <a:noFill/>
          </a:ln>
        </p:spPr>
        <p:txBody>
          <a:bodyPr lIns="90720" rIns="90720" tIns="44640" bIns="44640"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Problems with re-structuring are:</a:t>
            </a:r>
            <a:endParaRPr b="0" lang="en-US" sz="24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ea typeface="新細明體"/>
              </a:rPr>
              <a:t>Loss of comments</a:t>
            </a:r>
            <a:endParaRPr b="0" lang="en-US" sz="20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ea typeface="新細明體"/>
              </a:rPr>
              <a:t>Loss of documentation</a:t>
            </a:r>
            <a:endParaRPr b="0" lang="en-US" sz="20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ea typeface="新細明體"/>
              </a:rPr>
              <a:t>Heavy computational demands</a:t>
            </a:r>
            <a:endParaRPr b="0" lang="en-US" sz="20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Restructuring doesn</a:t>
            </a:r>
            <a:r>
              <a:rPr b="0" lang="en-GB" sz="2400" spc="-1" strike="noStrike">
                <a:solidFill>
                  <a:srgbClr val="000000"/>
                </a:solidFill>
                <a:latin typeface="Arial"/>
                <a:ea typeface="新細明體"/>
              </a:rPr>
              <a:t>’</a:t>
            </a:r>
            <a:r>
              <a:rPr b="0" lang="en-GB" sz="2400" spc="-1" strike="noStrike">
                <a:solidFill>
                  <a:srgbClr val="000000"/>
                </a:solidFill>
                <a:latin typeface="Times New Roman"/>
                <a:ea typeface="新細明體"/>
              </a:rPr>
              <a:t>t help with poor modularisation where related components are dispersed throughout the code</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The understandability of data-driven programs may not be improved by re-structuring</a:t>
            </a:r>
            <a:endParaRPr b="0" lang="en-US" sz="2400" spc="-1" strike="noStrike">
              <a:solidFill>
                <a:srgbClr val="000000"/>
              </a:solidFill>
              <a:latin typeface="Times New Roman"/>
            </a:endParaRPr>
          </a:p>
        </p:txBody>
      </p:sp>
      <p:sp>
        <p:nvSpPr>
          <p:cNvPr id="358"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Software Evolution Approaches (cont’d)</a:t>
            </a:r>
            <a:endParaRPr b="1" lang="en-US" sz="3600" spc="-1" strike="noStrike">
              <a:solidFill>
                <a:srgbClr val="fc8f0c"/>
              </a:solidFill>
              <a:latin typeface="Times New Roman"/>
            </a:endParaRPr>
          </a:p>
        </p:txBody>
      </p:sp>
      <p:sp>
        <p:nvSpPr>
          <p:cNvPr id="119" name="PlaceHolder 2"/>
          <p:cNvSpPr>
            <a:spLocks noGrp="1"/>
          </p:cNvSpPr>
          <p:nvPr>
            <p:ph/>
          </p:nvPr>
        </p:nvSpPr>
        <p:spPr>
          <a:xfrm>
            <a:off x="585360" y="1962000"/>
            <a:ext cx="8101080" cy="4176720"/>
          </a:xfrm>
          <a:prstGeom prst="rect">
            <a:avLst/>
          </a:prstGeom>
          <a:noFill/>
          <a:ln w="0">
            <a:noFill/>
          </a:ln>
        </p:spPr>
        <p:txBody>
          <a:bodyPr anchor="t">
            <a:normAutofit/>
          </a:bodyPr>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Architectural transformation</a:t>
            </a:r>
            <a:endParaRPr b="0" lang="en-US" sz="24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This is a more radical approach to software change than maintenance as it involves making significant change to the architecture of the system.</a:t>
            </a:r>
            <a:endParaRPr b="0" lang="en-US" sz="20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新細明體"/>
              </a:rPr>
              <a:t>Software re-engineering </a:t>
            </a:r>
            <a:endParaRPr b="0" lang="en-US" sz="24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This is different from other strategies in that no new functionality is added to the system. </a:t>
            </a:r>
            <a:endParaRPr b="0" lang="en-US" sz="20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System re-engineering may involve some structural modifications but does not usually involves major architectural change.</a:t>
            </a:r>
            <a:endParaRPr b="0" lang="en-US" sz="2000" spc="-1" strike="noStrike">
              <a:solidFill>
                <a:srgbClr val="000000"/>
              </a:solidFill>
              <a:latin typeface="Times New Roman"/>
            </a:endParaRPr>
          </a:p>
        </p:txBody>
      </p:sp>
      <p:sp>
        <p:nvSpPr>
          <p:cNvPr id="120"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Module types</a:t>
            </a:r>
            <a:endParaRPr b="1" lang="en-US" sz="3600" spc="-1" strike="noStrike">
              <a:solidFill>
                <a:srgbClr val="fc8f0c"/>
              </a:solidFill>
              <a:latin typeface="Times New Roman"/>
            </a:endParaRPr>
          </a:p>
        </p:txBody>
      </p:sp>
      <p:sp>
        <p:nvSpPr>
          <p:cNvPr id="360" name="PlaceHolder 2"/>
          <p:cNvSpPr>
            <a:spLocks noGrp="1"/>
          </p:cNvSpPr>
          <p:nvPr>
            <p:ph/>
          </p:nvPr>
        </p:nvSpPr>
        <p:spPr>
          <a:xfrm>
            <a:off x="585360" y="1835280"/>
            <a:ext cx="8101080" cy="4370400"/>
          </a:xfrm>
          <a:prstGeom prst="rect">
            <a:avLst/>
          </a:prstGeom>
          <a:noFill/>
          <a:ln w="0">
            <a:noFill/>
          </a:ln>
        </p:spPr>
        <p:txBody>
          <a:bodyPr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Data abstractions</a:t>
            </a:r>
            <a:endParaRPr b="0" lang="en-US" sz="24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ea typeface="新細明體"/>
              </a:rPr>
              <a:t>Abstract data types where data structures and associated operations are grouped</a:t>
            </a:r>
            <a:endParaRPr b="0" lang="en-US" sz="20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Hardware modules</a:t>
            </a:r>
            <a:endParaRPr b="0" lang="en-US" sz="24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ea typeface="新細明體"/>
              </a:rPr>
              <a:t>All functions required to interface with a hardware unit</a:t>
            </a:r>
            <a:endParaRPr b="0" lang="en-US" sz="20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Functional modules</a:t>
            </a:r>
            <a:endParaRPr b="0" lang="en-US" sz="24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ea typeface="新細明體"/>
              </a:rPr>
              <a:t>Modules containing functions that carry out closely related tasks</a:t>
            </a:r>
            <a:endParaRPr b="0" lang="en-US" sz="20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Process support modules</a:t>
            </a:r>
            <a:endParaRPr b="0" lang="en-US" sz="24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ea typeface="新細明體"/>
              </a:rPr>
              <a:t>Modules where the functions support a business process or process fragment</a:t>
            </a:r>
            <a:endParaRPr b="0" lang="en-US" sz="2000" spc="-1" strike="noStrike">
              <a:solidFill>
                <a:srgbClr val="000000"/>
              </a:solidFill>
              <a:latin typeface="Times New Roman"/>
            </a:endParaRPr>
          </a:p>
        </p:txBody>
      </p:sp>
      <p:sp>
        <p:nvSpPr>
          <p:cNvPr id="361"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Recovering Data Abstractions</a:t>
            </a:r>
            <a:endParaRPr b="1" lang="en-US" sz="3600" spc="-1" strike="noStrike">
              <a:solidFill>
                <a:srgbClr val="fc8f0c"/>
              </a:solidFill>
              <a:latin typeface="Times New Roman"/>
            </a:endParaRPr>
          </a:p>
        </p:txBody>
      </p:sp>
      <p:sp>
        <p:nvSpPr>
          <p:cNvPr id="363" name="PlaceHolder 2"/>
          <p:cNvSpPr>
            <a:spLocks noGrp="1"/>
          </p:cNvSpPr>
          <p:nvPr>
            <p:ph/>
          </p:nvPr>
        </p:nvSpPr>
        <p:spPr>
          <a:xfrm>
            <a:off x="585360" y="1758600"/>
            <a:ext cx="8101080" cy="4467240"/>
          </a:xfrm>
          <a:prstGeom prst="rect">
            <a:avLst/>
          </a:prstGeom>
          <a:noFill/>
          <a:ln w="0">
            <a:noFill/>
          </a:ln>
        </p:spPr>
        <p:txBody>
          <a:bodyPr lIns="90720" rIns="90720" tIns="44640" bIns="44640"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Many legacy systems use shared tables and global data to save memory space</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Causes problems because changes have a wide impact in the system</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Shared global data may be converted to objects or Abstract Data Types</a:t>
            </a:r>
            <a:endParaRPr b="0" lang="en-US" sz="24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ea typeface="新細明體"/>
              </a:rPr>
              <a:t>Analyse common data areas to identify logical abstractions</a:t>
            </a:r>
            <a:endParaRPr b="0" lang="en-US" sz="20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ea typeface="新細明體"/>
              </a:rPr>
              <a:t>Create an ADT or object for these abstractions</a:t>
            </a:r>
            <a:endParaRPr b="0" lang="en-US" sz="20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ea typeface="新細明體"/>
              </a:rPr>
              <a:t>Use a browser to find all data references and replace with reference to the data abstraction</a:t>
            </a:r>
            <a:endParaRPr b="0" lang="en-US" sz="2000" spc="-1" strike="noStrike">
              <a:solidFill>
                <a:srgbClr val="000000"/>
              </a:solidFill>
              <a:latin typeface="Times New Roman"/>
            </a:endParaRPr>
          </a:p>
        </p:txBody>
      </p:sp>
      <p:sp>
        <p:nvSpPr>
          <p:cNvPr id="364"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Data Abstraction Recovery</a:t>
            </a:r>
            <a:endParaRPr b="1" lang="en-US" sz="3600" spc="-1" strike="noStrike">
              <a:solidFill>
                <a:srgbClr val="fc8f0c"/>
              </a:solidFill>
              <a:latin typeface="Times New Roman"/>
            </a:endParaRPr>
          </a:p>
        </p:txBody>
      </p:sp>
      <p:sp>
        <p:nvSpPr>
          <p:cNvPr id="366" name="PlaceHolder 2"/>
          <p:cNvSpPr>
            <a:spLocks noGrp="1"/>
          </p:cNvSpPr>
          <p:nvPr>
            <p:ph/>
          </p:nvPr>
        </p:nvSpPr>
        <p:spPr>
          <a:xfrm>
            <a:off x="585360" y="1504440"/>
            <a:ext cx="8101080" cy="4645080"/>
          </a:xfrm>
          <a:prstGeom prst="rect">
            <a:avLst/>
          </a:prstGeom>
          <a:noFill/>
          <a:ln w="0">
            <a:noFill/>
          </a:ln>
        </p:spPr>
        <p:txBody>
          <a:bodyPr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Analyse common data areas to identify logical abstractions</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Create an abstract data type or object class for each of these abstractions</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Provide functions to access and update each field of the data abstraction</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Use a program browser to find calls to these data abstractions and replace these with the new defined functions</a:t>
            </a:r>
            <a:endParaRPr b="0" lang="en-US" sz="2400" spc="-1" strike="noStrike">
              <a:solidFill>
                <a:srgbClr val="000000"/>
              </a:solidFill>
              <a:latin typeface="Times New Roman"/>
            </a:endParaRPr>
          </a:p>
        </p:txBody>
      </p:sp>
      <p:sp>
        <p:nvSpPr>
          <p:cNvPr id="367"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Data Re-engineering</a:t>
            </a:r>
            <a:endParaRPr b="1" lang="en-US" sz="3600" spc="-1" strike="noStrike">
              <a:solidFill>
                <a:srgbClr val="fc8f0c"/>
              </a:solidFill>
              <a:latin typeface="Times New Roman"/>
            </a:endParaRPr>
          </a:p>
        </p:txBody>
      </p:sp>
      <p:sp>
        <p:nvSpPr>
          <p:cNvPr id="369" name="PlaceHolder 2"/>
          <p:cNvSpPr>
            <a:spLocks noGrp="1"/>
          </p:cNvSpPr>
          <p:nvPr>
            <p:ph/>
          </p:nvPr>
        </p:nvSpPr>
        <p:spPr>
          <a:xfrm>
            <a:off x="585360" y="1504440"/>
            <a:ext cx="8101080" cy="4645080"/>
          </a:xfrm>
          <a:prstGeom prst="rect">
            <a:avLst/>
          </a:prstGeom>
          <a:noFill/>
          <a:ln w="0">
            <a:noFill/>
          </a:ln>
        </p:spPr>
        <p:txBody>
          <a:bodyPr lIns="90720" rIns="90720" tIns="44640" bIns="44640"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Involves analysing and reorganising the data structures (and sometimes the data values) in a program</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May be part of the process of migrating from a file-based system to a DBMS-based system or changing from one DBMS to another</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Objective is to create a managed data environment </a:t>
            </a:r>
            <a:endParaRPr b="0" lang="en-US" sz="2400" spc="-1" strike="noStrike">
              <a:solidFill>
                <a:srgbClr val="000000"/>
              </a:solidFill>
              <a:latin typeface="Times New Roman"/>
            </a:endParaRPr>
          </a:p>
        </p:txBody>
      </p:sp>
      <p:sp>
        <p:nvSpPr>
          <p:cNvPr id="370"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380880" y="399600"/>
            <a:ext cx="8112240" cy="971640"/>
          </a:xfrm>
          <a:prstGeom prst="rect">
            <a:avLst/>
          </a:prstGeom>
          <a:noFill/>
          <a:ln w="0">
            <a:noFill/>
          </a:ln>
        </p:spPr>
        <p:txBody>
          <a:bodyPr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Approaches to Data Re-engineering </a:t>
            </a:r>
            <a:r>
              <a:rPr b="1" lang="en-US" sz="3600" spc="-1" strike="noStrike">
                <a:solidFill>
                  <a:srgbClr val="fc8f0c"/>
                </a:solidFill>
                <a:latin typeface="Times New Roman"/>
                <a:ea typeface="新細明體"/>
              </a:rPr>
              <a:t>[SOM2004]</a:t>
            </a:r>
            <a:endParaRPr b="1" lang="en-US" sz="3600" spc="-1" strike="noStrike">
              <a:solidFill>
                <a:srgbClr val="fc8f0c"/>
              </a:solidFill>
              <a:latin typeface="Times New Roman"/>
            </a:endParaRPr>
          </a:p>
        </p:txBody>
      </p:sp>
      <p:graphicFrame>
        <p:nvGraphicFramePr>
          <p:cNvPr id="372" name="Object 3"/>
          <p:cNvGraphicFramePr/>
          <p:nvPr/>
        </p:nvGraphicFramePr>
        <p:xfrm>
          <a:off x="461880" y="2371680"/>
          <a:ext cx="8334360" cy="3230640"/>
        </p:xfrm>
        <a:graphic>
          <a:graphicData uri="http://schemas.openxmlformats.org/presentationml/2006/ole">
            <p:oleObj progId="Word.Document.12" r:id="rId1" spid="">
              <p:embed/>
              <p:pic>
                <p:nvPicPr>
                  <p:cNvPr id="373" name="Object 3" descr=""/>
                  <p:cNvPicPr/>
                  <p:nvPr/>
                </p:nvPicPr>
                <p:blipFill>
                  <a:blip r:embed="rId2"/>
                  <a:stretch/>
                </p:blipFill>
                <p:spPr>
                  <a:xfrm>
                    <a:off x="461880" y="2371680"/>
                    <a:ext cx="8334360" cy="3230640"/>
                  </a:xfrm>
                  <a:prstGeom prst="rect">
                    <a:avLst/>
                  </a:prstGeom>
                  <a:ln w="0">
                    <a:noFill/>
                  </a:ln>
                </p:spPr>
              </p:pic>
            </p:oleObj>
          </a:graphicData>
        </a:graphic>
      </p:graphicFrame>
      <p:sp>
        <p:nvSpPr>
          <p:cNvPr id="374"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Data Problems</a:t>
            </a:r>
            <a:endParaRPr b="1" lang="en-US" sz="3600" spc="-1" strike="noStrike">
              <a:solidFill>
                <a:srgbClr val="fc8f0c"/>
              </a:solidFill>
              <a:latin typeface="Times New Roman"/>
            </a:endParaRPr>
          </a:p>
        </p:txBody>
      </p:sp>
      <p:sp>
        <p:nvSpPr>
          <p:cNvPr id="376" name="PlaceHolder 2"/>
          <p:cNvSpPr>
            <a:spLocks noGrp="1"/>
          </p:cNvSpPr>
          <p:nvPr>
            <p:ph/>
          </p:nvPr>
        </p:nvSpPr>
        <p:spPr>
          <a:xfrm>
            <a:off x="585360" y="1504440"/>
            <a:ext cx="8101080" cy="4645080"/>
          </a:xfrm>
          <a:prstGeom prst="rect">
            <a:avLst/>
          </a:prstGeom>
          <a:noFill/>
          <a:ln w="0">
            <a:noFill/>
          </a:ln>
        </p:spPr>
        <p:txBody>
          <a:bodyPr lIns="90720" rIns="90720" tIns="44640" bIns="44640"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End-users want data on their desktop machines rather than in a file system. They need to be able to download this data from a DBMS</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Systems may have to process much more data than was originally intended by their designers</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Redundant data may be stored in different formats in different places in the system</a:t>
            </a:r>
            <a:endParaRPr b="0" lang="en-US" sz="2400" spc="-1" strike="noStrike">
              <a:solidFill>
                <a:srgbClr val="000000"/>
              </a:solidFill>
              <a:latin typeface="Times New Roman"/>
            </a:endParaRPr>
          </a:p>
        </p:txBody>
      </p:sp>
      <p:sp>
        <p:nvSpPr>
          <p:cNvPr id="377"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Data Problems (cont</a:t>
            </a:r>
            <a:r>
              <a:rPr b="1" lang="en-GB" sz="3600" spc="-1" strike="noStrike">
                <a:solidFill>
                  <a:srgbClr val="fc8f0c"/>
                </a:solidFill>
                <a:latin typeface="Arial"/>
                <a:ea typeface="新細明體"/>
              </a:rPr>
              <a:t>’</a:t>
            </a:r>
            <a:r>
              <a:rPr b="1" lang="en-GB" sz="3600" spc="-1" strike="noStrike">
                <a:solidFill>
                  <a:srgbClr val="fc8f0c"/>
                </a:solidFill>
                <a:latin typeface="Times New Roman"/>
                <a:ea typeface="新細明體"/>
              </a:rPr>
              <a:t>d)</a:t>
            </a:r>
            <a:endParaRPr b="1" lang="en-US" sz="3600" spc="-1" strike="noStrike">
              <a:solidFill>
                <a:srgbClr val="fc8f0c"/>
              </a:solidFill>
              <a:latin typeface="Times New Roman"/>
            </a:endParaRPr>
          </a:p>
        </p:txBody>
      </p:sp>
      <p:sp>
        <p:nvSpPr>
          <p:cNvPr id="379" name="PlaceHolder 2"/>
          <p:cNvSpPr>
            <a:spLocks noGrp="1"/>
          </p:cNvSpPr>
          <p:nvPr>
            <p:ph/>
          </p:nvPr>
        </p:nvSpPr>
        <p:spPr>
          <a:xfrm>
            <a:off x="585360" y="1504440"/>
            <a:ext cx="8101080" cy="4645080"/>
          </a:xfrm>
          <a:prstGeom prst="rect">
            <a:avLst/>
          </a:prstGeom>
          <a:noFill/>
          <a:ln w="0">
            <a:noFill/>
          </a:ln>
        </p:spPr>
        <p:txBody>
          <a:bodyPr lIns="90720" rIns="90720" tIns="44640" bIns="44640"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Data naming problems</a:t>
            </a:r>
            <a:endParaRPr b="0" lang="en-US" sz="24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ea typeface="新細明體"/>
              </a:rPr>
              <a:t>Names may be hard to understand. The same data may have different names in different programs</a:t>
            </a:r>
            <a:endParaRPr b="0" lang="en-US" sz="20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Field length problems</a:t>
            </a:r>
            <a:endParaRPr b="0" lang="en-US" sz="24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ea typeface="新細明體"/>
              </a:rPr>
              <a:t>The same item may be assigned different lengths in different programs</a:t>
            </a:r>
            <a:endParaRPr b="0" lang="en-US" sz="20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Record organisation problems</a:t>
            </a:r>
            <a:endParaRPr b="0" lang="en-US" sz="2400" spc="-1" strike="noStrike">
              <a:solidFill>
                <a:srgbClr val="000000"/>
              </a:solidFill>
              <a:latin typeface="Times New Roman"/>
            </a:endParaRPr>
          </a:p>
          <a:p>
            <a:pPr lvl="1" marL="1039680" indent="-458640">
              <a:lnSpc>
                <a:spcPct val="90000"/>
              </a:lnSpc>
              <a:spcBef>
                <a:spcPts val="1125"/>
              </a:spcBef>
              <a:buClr>
                <a:srgbClr val="000000"/>
              </a:buClr>
              <a:buFont typeface="Times New Roman"/>
              <a:buChar char="–"/>
              <a:tabLst>
                <a:tab algn="l" pos="1835280"/>
                <a:tab algn="l" pos="2752560"/>
                <a:tab algn="l" pos="3670200"/>
                <a:tab algn="l" pos="4587840"/>
                <a:tab algn="l" pos="5505480"/>
                <a:tab algn="l" pos="6423120"/>
                <a:tab algn="l" pos="7340760"/>
                <a:tab algn="l" pos="8258040"/>
                <a:tab algn="l" pos="9175680"/>
                <a:tab algn="l" pos="10093320"/>
              </a:tabLst>
            </a:pPr>
            <a:r>
              <a:rPr b="0" lang="en-GB" sz="2000" spc="-1" strike="noStrike">
                <a:solidFill>
                  <a:srgbClr val="000000"/>
                </a:solidFill>
                <a:latin typeface="Times New Roman"/>
                <a:ea typeface="新細明體"/>
              </a:rPr>
              <a:t>Records representing the same entity may be organised differently in different programs</a:t>
            </a:r>
            <a:endParaRPr b="0" lang="en-US" sz="20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Hard-coded literals</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No data dictionary</a:t>
            </a:r>
            <a:endParaRPr b="0" lang="en-US" sz="2400" spc="-1" strike="noStrike">
              <a:solidFill>
                <a:srgbClr val="000000"/>
              </a:solidFill>
              <a:latin typeface="Times New Roman"/>
            </a:endParaRPr>
          </a:p>
        </p:txBody>
      </p:sp>
      <p:sp>
        <p:nvSpPr>
          <p:cNvPr id="380"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Data Conversion</a:t>
            </a:r>
            <a:endParaRPr b="1" lang="en-US" sz="3600" spc="-1" strike="noStrike">
              <a:solidFill>
                <a:srgbClr val="fc8f0c"/>
              </a:solidFill>
              <a:latin typeface="Times New Roman"/>
            </a:endParaRPr>
          </a:p>
        </p:txBody>
      </p:sp>
      <p:sp>
        <p:nvSpPr>
          <p:cNvPr id="382" name="PlaceHolder 2"/>
          <p:cNvSpPr>
            <a:spLocks noGrp="1"/>
          </p:cNvSpPr>
          <p:nvPr>
            <p:ph/>
          </p:nvPr>
        </p:nvSpPr>
        <p:spPr>
          <a:xfrm>
            <a:off x="585360" y="1504440"/>
            <a:ext cx="8101080" cy="4645080"/>
          </a:xfrm>
          <a:prstGeom prst="rect">
            <a:avLst/>
          </a:prstGeom>
          <a:noFill/>
          <a:ln w="0">
            <a:noFill/>
          </a:ln>
        </p:spPr>
        <p:txBody>
          <a:bodyPr lIns="90720" rIns="90720" tIns="44640" bIns="44640"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Data re-engineering may involve changing the data structure organisation without changing the data values</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Data value conversion is very expensive. Special-purpose programs have to be written to carry out the conversion</a:t>
            </a:r>
            <a:endParaRPr b="0" lang="en-US" sz="2400" spc="-1" strike="noStrike">
              <a:solidFill>
                <a:srgbClr val="000000"/>
              </a:solidFill>
              <a:latin typeface="Times New Roman"/>
            </a:endParaRPr>
          </a:p>
        </p:txBody>
      </p:sp>
      <p:sp>
        <p:nvSpPr>
          <p:cNvPr id="383"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title"/>
          </p:nvPr>
        </p:nvSpPr>
        <p:spPr>
          <a:xfrm>
            <a:off x="595080" y="887040"/>
            <a:ext cx="8065800" cy="53172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The Data Re-engineering Process </a:t>
            </a:r>
            <a:r>
              <a:rPr b="1" lang="en-US" sz="3600" spc="-1" strike="noStrike">
                <a:solidFill>
                  <a:srgbClr val="fc8f0c"/>
                </a:solidFill>
                <a:latin typeface="Times New Roman"/>
                <a:ea typeface="新細明體"/>
              </a:rPr>
              <a:t>[SOM2004]</a:t>
            </a:r>
            <a:endParaRPr b="1" lang="en-US" sz="3600" spc="-1" strike="noStrike">
              <a:solidFill>
                <a:srgbClr val="fc8f0c"/>
              </a:solidFill>
              <a:latin typeface="Times New Roman"/>
            </a:endParaRPr>
          </a:p>
        </p:txBody>
      </p:sp>
      <p:pic>
        <p:nvPicPr>
          <p:cNvPr id="385" name="Picture 3" descr=""/>
          <p:cNvPicPr/>
          <p:nvPr/>
        </p:nvPicPr>
        <p:blipFill>
          <a:blip r:embed="rId1"/>
          <a:stretch/>
        </p:blipFill>
        <p:spPr>
          <a:xfrm>
            <a:off x="198360" y="1530360"/>
            <a:ext cx="8683560" cy="4881600"/>
          </a:xfrm>
          <a:prstGeom prst="rect">
            <a:avLst/>
          </a:prstGeom>
          <a:ln w="0">
            <a:noFill/>
          </a:ln>
        </p:spPr>
      </p:pic>
      <p:sp>
        <p:nvSpPr>
          <p:cNvPr id="386"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Reverse Engineering</a:t>
            </a:r>
            <a:endParaRPr b="1" lang="en-US" sz="3600" spc="-1" strike="noStrike">
              <a:solidFill>
                <a:srgbClr val="fc8f0c"/>
              </a:solidFill>
              <a:latin typeface="Times New Roman"/>
            </a:endParaRPr>
          </a:p>
        </p:txBody>
      </p:sp>
      <p:sp>
        <p:nvSpPr>
          <p:cNvPr id="388" name="PlaceHolder 2"/>
          <p:cNvSpPr>
            <a:spLocks noGrp="1"/>
          </p:cNvSpPr>
          <p:nvPr>
            <p:ph/>
          </p:nvPr>
        </p:nvSpPr>
        <p:spPr>
          <a:xfrm>
            <a:off x="585360" y="1504440"/>
            <a:ext cx="8101080" cy="4645080"/>
          </a:xfrm>
          <a:prstGeom prst="rect">
            <a:avLst/>
          </a:prstGeom>
          <a:noFill/>
          <a:ln w="0">
            <a:noFill/>
          </a:ln>
        </p:spPr>
        <p:txBody>
          <a:bodyPr lIns="90720" rIns="90720" tIns="44640" bIns="44640" anchor="t">
            <a:normAutofit/>
          </a:bodyPr>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Analysing software with a view to understanding its design and specification</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May be part of a re-engineering process but may also be used to re-specify a system for re-implementation</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Builds a program data base and generates information from this</a:t>
            </a:r>
            <a:endParaRPr b="0" lang="en-US" sz="2400" spc="-1" strike="noStrike">
              <a:solidFill>
                <a:srgbClr val="000000"/>
              </a:solidFill>
              <a:latin typeface="Times New Roman"/>
            </a:endParaRPr>
          </a:p>
          <a:p>
            <a:pPr marL="466560" indent="-466560">
              <a:lnSpc>
                <a:spcPct val="90000"/>
              </a:lnSpc>
              <a:spcBef>
                <a:spcPts val="1349"/>
              </a:spcBef>
              <a:buClr>
                <a:srgbClr val="fc8f0c"/>
              </a:buClr>
              <a:buSzPct val="60000"/>
              <a:buFont typeface="Monotype Sorts" charset="2"/>
              <a:buChar char=""/>
              <a:tabLst>
                <a:tab algn="l" pos="917640"/>
                <a:tab algn="l" pos="1835280"/>
                <a:tab algn="l" pos="2752560"/>
                <a:tab algn="l" pos="3670200"/>
                <a:tab algn="l" pos="4587840"/>
                <a:tab algn="l" pos="5505480"/>
                <a:tab algn="l" pos="6423120"/>
                <a:tab algn="l" pos="7340760"/>
                <a:tab algn="l" pos="8258040"/>
                <a:tab algn="l" pos="9175680"/>
                <a:tab algn="l" pos="10093320"/>
              </a:tabLst>
            </a:pPr>
            <a:r>
              <a:rPr b="0" lang="en-GB" sz="2400" spc="-1" strike="noStrike">
                <a:solidFill>
                  <a:srgbClr val="000000"/>
                </a:solidFill>
                <a:latin typeface="Times New Roman"/>
                <a:ea typeface="新細明體"/>
              </a:rPr>
              <a:t>Program understanding tools (browsers, cross-reference generators, etc.) may be used in this process</a:t>
            </a:r>
            <a:endParaRPr b="0" lang="en-US" sz="2400" spc="-1" strike="noStrike">
              <a:solidFill>
                <a:srgbClr val="000000"/>
              </a:solidFill>
              <a:latin typeface="Times New Roman"/>
            </a:endParaRPr>
          </a:p>
        </p:txBody>
      </p:sp>
      <p:sp>
        <p:nvSpPr>
          <p:cNvPr id="389"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681120" y="2857320"/>
            <a:ext cx="8066160" cy="53172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9.2 Types of Software Maintenance</a:t>
            </a:r>
            <a:endParaRPr b="1" lang="en-US" sz="3600" spc="-1" strike="noStrike">
              <a:solidFill>
                <a:srgbClr val="fc8f0c"/>
              </a:solidFill>
              <a:latin typeface="Times New Roman"/>
            </a:endParaRPr>
          </a:p>
        </p:txBody>
      </p:sp>
      <p:sp>
        <p:nvSpPr>
          <p:cNvPr id="122" name="Rectangle 2"/>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633240" y="608040"/>
            <a:ext cx="8066160" cy="722160"/>
          </a:xfrm>
          <a:prstGeom prst="rect">
            <a:avLst/>
          </a:prstGeom>
          <a:noFill/>
          <a:ln w="0">
            <a:noFill/>
          </a:ln>
        </p:spPr>
        <p:txBody>
          <a:bodyPr lIns="90720" rIns="90720" tIns="44640" bIns="44640" anchor="b">
            <a:noAutofit/>
          </a:bodyPr>
          <a:p>
            <a:pPr indent="0" algn="ctr">
              <a:lnSpc>
                <a:spcPct val="80000"/>
              </a:lnSpc>
              <a:buNone/>
              <a:tabLst>
                <a:tab algn="l" pos="0"/>
                <a:tab algn="l" pos="917640"/>
                <a:tab algn="l" pos="1835280"/>
                <a:tab algn="l" pos="2752560"/>
                <a:tab algn="l" pos="3670200"/>
                <a:tab algn="l" pos="4587840"/>
                <a:tab algn="l" pos="5505480"/>
                <a:tab algn="l" pos="6423120"/>
                <a:tab algn="l" pos="7340760"/>
                <a:tab algn="l" pos="8258040"/>
                <a:tab algn="l" pos="9175680"/>
                <a:tab algn="l" pos="10093320"/>
              </a:tabLst>
            </a:pPr>
            <a:r>
              <a:rPr b="1" lang="en-GB" sz="3600" spc="-1" strike="noStrike">
                <a:solidFill>
                  <a:srgbClr val="fc8f0c"/>
                </a:solidFill>
                <a:latin typeface="Times New Roman"/>
                <a:ea typeface="新細明體"/>
              </a:rPr>
              <a:t>The Reverse Engineering Process </a:t>
            </a:r>
            <a:r>
              <a:rPr b="1" lang="en-US" sz="3600" spc="-1" strike="noStrike">
                <a:solidFill>
                  <a:srgbClr val="fc8f0c"/>
                </a:solidFill>
                <a:latin typeface="Times New Roman"/>
                <a:ea typeface="新細明體"/>
              </a:rPr>
              <a:t>[SOM2004]</a:t>
            </a:r>
            <a:endParaRPr b="1" lang="en-US" sz="3600" spc="-1" strike="noStrike">
              <a:solidFill>
                <a:srgbClr val="fc8f0c"/>
              </a:solidFill>
              <a:latin typeface="Times New Roman"/>
            </a:endParaRPr>
          </a:p>
        </p:txBody>
      </p:sp>
      <p:pic>
        <p:nvPicPr>
          <p:cNvPr id="391" name="Picture 3" descr=""/>
          <p:cNvPicPr/>
          <p:nvPr/>
        </p:nvPicPr>
        <p:blipFill>
          <a:blip r:embed="rId1"/>
          <a:stretch/>
        </p:blipFill>
        <p:spPr>
          <a:xfrm>
            <a:off x="318960" y="2532240"/>
            <a:ext cx="8539200" cy="2408040"/>
          </a:xfrm>
          <a:prstGeom prst="rect">
            <a:avLst/>
          </a:prstGeom>
          <a:ln w="0">
            <a:noFill/>
          </a:ln>
        </p:spPr>
      </p:pic>
      <p:sp>
        <p:nvSpPr>
          <p:cNvPr id="392"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rPr>
              <a:t>Summary</a:t>
            </a:r>
            <a:endParaRPr b="1" lang="en-US" sz="3600" spc="-1" strike="noStrike">
              <a:solidFill>
                <a:srgbClr val="fc8f0c"/>
              </a:solidFill>
              <a:latin typeface="Times New Roman"/>
            </a:endParaRPr>
          </a:p>
        </p:txBody>
      </p:sp>
      <p:sp>
        <p:nvSpPr>
          <p:cNvPr id="394" name="PlaceHolder 2"/>
          <p:cNvSpPr>
            <a:spLocks noGrp="1"/>
          </p:cNvSpPr>
          <p:nvPr>
            <p:ph/>
          </p:nvPr>
        </p:nvSpPr>
        <p:spPr>
          <a:xfrm>
            <a:off x="585360" y="1504440"/>
            <a:ext cx="8101080" cy="4645080"/>
          </a:xfrm>
          <a:prstGeom prst="rect">
            <a:avLst/>
          </a:prstGeom>
          <a:noFill/>
          <a:ln w="0">
            <a:noFill/>
          </a:ln>
        </p:spPr>
        <p:txBody>
          <a:bodyPr anchor="t">
            <a:normAutofit/>
          </a:bodyPr>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Maintenance activities made up of</a:t>
            </a:r>
            <a:endParaRPr b="0" lang="en-US" sz="24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Corrective</a:t>
            </a:r>
            <a:endParaRPr b="0" lang="en-US" sz="20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Adaptive</a:t>
            </a:r>
            <a:endParaRPr b="0" lang="en-US" sz="20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Perfective</a:t>
            </a:r>
            <a:endParaRPr b="0" lang="en-US" sz="2000" spc="-1" strike="noStrike">
              <a:solidFill>
                <a:srgbClr val="000000"/>
              </a:solidFill>
              <a:latin typeface="Times New Roman"/>
            </a:endParaRPr>
          </a:p>
          <a:p>
            <a:pPr lvl="1" marL="628560" indent="-228600">
              <a:lnSpc>
                <a:spcPct val="90000"/>
              </a:lnSpc>
              <a:spcBef>
                <a:spcPts val="1125"/>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Preventive</a:t>
            </a:r>
            <a:endParaRPr b="0" lang="en-US" sz="20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Most work spent in Perfective maintenance</a:t>
            </a:r>
            <a:endParaRPr b="0" lang="en-US" sz="24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Software evolution makes maintenance inescapable</a:t>
            </a:r>
            <a:endParaRPr b="0" lang="en-US" sz="24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Problems can be mitigated by avoiding poor documentation, unstructured code, insufficient knowledge about the system or design for the maintenance programmers</a:t>
            </a:r>
            <a:endParaRPr b="0" lang="en-US" sz="2400" spc="-1" strike="noStrike">
              <a:solidFill>
                <a:srgbClr val="000000"/>
              </a:solidFill>
              <a:latin typeface="Times New Roman"/>
            </a:endParaRPr>
          </a:p>
          <a:p>
            <a:pPr marL="285840" indent="-285840">
              <a:lnSpc>
                <a:spcPct val="90000"/>
              </a:lnSpc>
              <a:spcBef>
                <a:spcPts val="1349"/>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Maintenance requires a service mentality</a:t>
            </a:r>
            <a:endParaRPr b="0" lang="en-US"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title"/>
          </p:nvPr>
        </p:nvSpPr>
        <p:spPr>
          <a:xfrm>
            <a:off x="633240" y="608040"/>
            <a:ext cx="8066160" cy="722160"/>
          </a:xfrm>
          <a:prstGeom prst="rect">
            <a:avLst/>
          </a:prstGeom>
          <a:noFill/>
          <a:ln w="0">
            <a:noFill/>
          </a:ln>
        </p:spPr>
        <p:txBody>
          <a:bodyPr anchor="b">
            <a:noAutofit/>
          </a:bodyPr>
          <a:p>
            <a:pPr indent="0" algn="ct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c8f0c"/>
                </a:solidFill>
                <a:latin typeface="Times New Roman"/>
                <a:ea typeface="新細明體"/>
              </a:rPr>
              <a:t>References</a:t>
            </a:r>
            <a:endParaRPr b="1" lang="en-US" sz="3600" spc="-1" strike="noStrike">
              <a:solidFill>
                <a:srgbClr val="fc8f0c"/>
              </a:solidFill>
              <a:latin typeface="Times New Roman"/>
            </a:endParaRPr>
          </a:p>
        </p:txBody>
      </p:sp>
      <p:sp>
        <p:nvSpPr>
          <p:cNvPr id="396" name="PlaceHolder 2"/>
          <p:cNvSpPr>
            <a:spLocks noGrp="1"/>
          </p:cNvSpPr>
          <p:nvPr>
            <p:ph/>
          </p:nvPr>
        </p:nvSpPr>
        <p:spPr>
          <a:xfrm>
            <a:off x="585360" y="1504440"/>
            <a:ext cx="8101080" cy="4324680"/>
          </a:xfrm>
          <a:prstGeom prst="rect">
            <a:avLst/>
          </a:prstGeom>
          <a:noFill/>
          <a:ln w="0">
            <a:noFill/>
          </a:ln>
        </p:spPr>
        <p:txBody>
          <a:bodyPr anchor="t">
            <a:normAutofit/>
          </a:bodyPr>
          <a:p>
            <a:pPr marL="285840" indent="-285840">
              <a:lnSpc>
                <a:spcPct val="90000"/>
              </a:lnSpc>
              <a:spcBef>
                <a:spcPts val="1125"/>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[PRE2004] Roger S. Pressman. </a:t>
            </a:r>
            <a:r>
              <a:rPr b="0" lang="en-US" sz="2000" spc="-1" strike="noStrike" u="sng">
                <a:solidFill>
                  <a:srgbClr val="000000"/>
                </a:solidFill>
                <a:uFillTx/>
                <a:latin typeface="Times New Roman"/>
                <a:ea typeface="新細明體"/>
              </a:rPr>
              <a:t>Software Engineering: a practitioner’s approach</a:t>
            </a:r>
            <a:r>
              <a:rPr b="0" lang="en-US" sz="2000" spc="-1" strike="noStrike">
                <a:solidFill>
                  <a:srgbClr val="000000"/>
                </a:solidFill>
                <a:latin typeface="Times New Roman"/>
                <a:ea typeface="新細明體"/>
              </a:rPr>
              <a:t>, 6th edition. McGRAW-HILL, 2004. </a:t>
            </a:r>
            <a:endParaRPr b="0" lang="en-US" sz="2000" spc="-1" strike="noStrike">
              <a:solidFill>
                <a:srgbClr val="000000"/>
              </a:solidFill>
              <a:latin typeface="Times New Roman"/>
            </a:endParaRPr>
          </a:p>
          <a:p>
            <a:pPr marL="285840" indent="-285840">
              <a:lnSpc>
                <a:spcPct val="90000"/>
              </a:lnSpc>
              <a:spcBef>
                <a:spcPts val="1125"/>
              </a:spcBef>
              <a:buClr>
                <a:srgbClr val="fc8f0c"/>
              </a:buClr>
              <a:buSzPct val="60000"/>
              <a:buFont typeface="Monotype Sort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新細明體"/>
              </a:rPr>
              <a:t>[SOM2004] Ian Sommerville. </a:t>
            </a:r>
            <a:r>
              <a:rPr b="0" lang="en-US" sz="2000" spc="-1" strike="noStrike" u="sng">
                <a:solidFill>
                  <a:srgbClr val="000000"/>
                </a:solidFill>
                <a:uFillTx/>
                <a:latin typeface="Times New Roman"/>
                <a:ea typeface="新細明體"/>
              </a:rPr>
              <a:t>Software Engineering</a:t>
            </a:r>
            <a:r>
              <a:rPr b="0" lang="en-US" sz="2000" spc="-1" strike="noStrike">
                <a:solidFill>
                  <a:srgbClr val="000000"/>
                </a:solidFill>
                <a:latin typeface="Times New Roman"/>
                <a:ea typeface="新細明體"/>
              </a:rPr>
              <a:t>, 7th edition. Addison Wesley, 2004</a:t>
            </a:r>
            <a:endParaRPr b="0" lang="en-US" sz="2000" spc="-1" strike="noStrike">
              <a:solidFill>
                <a:srgbClr val="000000"/>
              </a:solidFill>
              <a:latin typeface="Times New Roman"/>
            </a:endParaRPr>
          </a:p>
        </p:txBody>
      </p:sp>
      <p:sp>
        <p:nvSpPr>
          <p:cNvPr id="397" name="Rectangle 3"/>
          <p:cNvSpPr/>
          <p:nvPr/>
        </p:nvSpPr>
        <p:spPr>
          <a:xfrm>
            <a:off x="7500960" y="6500880"/>
            <a:ext cx="1500120" cy="214200"/>
          </a:xfrm>
          <a:prstGeom prst="rect">
            <a:avLst/>
          </a:prstGeom>
          <a:solidFill>
            <a:srgbClr val="ffffff"/>
          </a:solidFill>
          <a:ln w="0">
            <a:noFill/>
          </a:ln>
        </p:spPr>
        <p:style>
          <a:lnRef idx="0"/>
          <a:fillRef idx="0"/>
          <a:effectRef idx="0"/>
          <a:fontRef idx="minor"/>
        </p:style>
        <p:txBody>
          <a:bodyPr lIns="90000" rIns="90000" tIns="46800" bIns="46800" anchor="t">
            <a:norm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1538</TotalTime>
  <Application>LibreOffice/7.5.5.2$Linux_X86_64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2006-11-30T06:28:01Z</dcterms:created>
  <dc:creator>user</dc:creator>
  <dc:description/>
  <dc:language>en-US</dc:language>
  <cp:lastModifiedBy>Lwomwa Joseph</cp:lastModifiedBy>
  <dcterms:modified xsi:type="dcterms:W3CDTF">2022-11-29T10:43:38Z</dcterms:modified>
  <cp:revision>17</cp:revision>
  <dc:subject/>
  <dc:title>Chapter 9  Software Maintenance</dc:title>
</cp:coreProperties>
</file>