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notesSlide23.xml" ContentType="application/vnd.openxmlformats-officedocument.presentationml.notesSlide+xml"/>
  <Override PartName="/ppt/notesSlides/notesSlide15.xml" ContentType="application/vnd.openxmlformats-officedocument.presentationml.notesSlide+xml"/>
  <Override PartName="/ppt/notesSlides/notesSlide101.xml" ContentType="application/vnd.openxmlformats-officedocument.presentationml.notesSlide+xml"/>
  <Override PartName="/ppt/notesSlides/notesSlide98.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75.xml" ContentType="application/vnd.openxmlformats-officedocument.presentationml.notesSlide+xml"/>
  <Override PartName="/ppt/notesSlides/notesSlide67.xml" ContentType="application/vnd.openxmlformats-officedocument.presentationml.notesSlide+xml"/>
  <Override PartName="/ppt/notesSlides/notesSlide10.xml" ContentType="application/vnd.openxmlformats-officedocument.presentationml.notesSlide+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20.xml.rels" ContentType="application/vnd.openxmlformats-package.relationships+xml"/>
  <Override PartName="/ppt/notesSlides/_rels/notesSlide101.xml.rels" ContentType="application/vnd.openxmlformats-package.relationships+xml"/>
  <Override PartName="/ppt/notesSlides/_rels/notesSlide98.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75.xml.rels" ContentType="application/vnd.openxmlformats-package.relationships+xml"/>
  <Override PartName="/ppt/notesSlides/_rels/notesSlide67.xml.rels" ContentType="application/vnd.openxmlformats-package.relationships+xml"/>
  <Override PartName="/ppt/notesSlides/_rels/notesSlide11.xml.rels" ContentType="application/vnd.openxmlformats-package.relationships+xml"/>
  <Override PartName="/ppt/notesSlides/_rels/notesSlide70.xml.rels" ContentType="application/vnd.openxmlformats-package.relationships+xml"/>
  <Override PartName="/ppt/notesSlides/_rels/notesSlide14.xml.rels" ContentType="application/vnd.openxmlformats-package.relationships+xml"/>
  <Override PartName="/ppt/notesSlides/_rels/notesSlide22.xml.rels" ContentType="application/vnd.openxmlformats-package.relationships+xml"/>
  <Override PartName="/ppt/notesSlides/notesSlide11.xml" ContentType="application/vnd.openxmlformats-officedocument.presentationml.notesSlide+xml"/>
  <Override PartName="/ppt/notesSlides/notesSlide70.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0.xml" ContentType="application/vnd.openxmlformats-officedocument.presentationml.notesSlide+xml"/>
  <Override PartName="/ppt/presProps.xml" ContentType="application/vnd.openxmlformats-officedocument.presentationml.presPro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57.xml" ContentType="application/vnd.openxmlformats-officedocument.presentationml.slideLayout+xml"/>
  <Override PartName="/ppt/slideLayouts/slideLayout14.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39.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23.xml" ContentType="application/vnd.openxmlformats-officedocument.presentationml.slideLayout+xml"/>
  <Override PartName="/ppt/slideLayouts/slideLayout66.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24.xml" ContentType="application/vnd.openxmlformats-officedocument.presentationml.slideLayout+xml"/>
  <Override PartName="/ppt/slideLayouts/slideLayout67.xml" ContentType="application/vnd.openxmlformats-officedocument.presentationml.slideLayout+xml"/>
  <Override PartName="/ppt/slideLayouts/slideLayout33.xml" ContentType="application/vnd.openxmlformats-officedocument.presentationml.slideLayout+xml"/>
  <Override PartName="/ppt/slideLayouts/slideLayout50.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51.xml" ContentType="application/vnd.openxmlformats-officedocument.presentationml.slideLayout+xml"/>
  <Override PartName="/ppt/slideLayouts/slideLayout42.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19.xml" ContentType="application/vnd.openxmlformats-officedocument.presentationml.slideLayout+xml"/>
  <Override PartName="/ppt/slideLayouts/slideLayout36.xml" ContentType="application/vnd.openxmlformats-officedocument.presentationml.slideLayout+xml"/>
  <Override PartName="/ppt/slideLayouts/slideLayout62.xml" ContentType="application/vnd.openxmlformats-officedocument.presentationml.slideLayout+xml"/>
  <Override PartName="/ppt/slideLayouts/slideLayout28.xml" ContentType="application/vnd.openxmlformats-officedocument.presentationml.slideLayout+xml"/>
  <Override PartName="/ppt/slideLayouts/slideLayout45.xml" ContentType="application/vnd.openxmlformats-officedocument.presentationml.slideLayout+xml"/>
  <Override PartName="/ppt/slideLayouts/slideLayout61.xml" ContentType="application/vnd.openxmlformats-officedocument.presentationml.slideLayout+xml"/>
  <Override PartName="/ppt/slideLayouts/slideLayout27.xml" ContentType="application/vnd.openxmlformats-officedocument.presentationml.slideLayout+xml"/>
  <Override PartName="/ppt/slideLayouts/slideLayout44.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52.xml" ContentType="application/vnd.openxmlformats-officedocument.presentationml.slideLayout+xml"/>
  <Override PartName="/ppt/slideLayouts/slideLayout69.xml" ContentType="application/vnd.openxmlformats-officedocument.presentationml.slideLayout+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60.xml" ContentType="application/vnd.openxmlformats-officedocument.presentationml.slideLayout+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11.xml.rels" ContentType="application/vnd.openxmlformats-package.relationships+xml"/>
  <Override PartName="/ppt/slideLayouts/_rels/slideLayout54.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53.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63.xml.rels" ContentType="application/vnd.openxmlformats-package.relationships+xml"/>
  <Override PartName="/ppt/slideLayouts/_rels/slideLayout51.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50.xml.rels" ContentType="application/vnd.openxmlformats-package.relationships+xml"/>
  <Override PartName="/ppt/slideLayouts/_rels/slideLayout33.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24.xml.rels" ContentType="application/vnd.openxmlformats-package.relationships+xml"/>
  <Override PartName="/ppt/slideLayouts/_rels/slideLayout67.xml.rels" ContentType="application/vnd.openxmlformats-package.relationships+xml"/>
  <Override PartName="/ppt/slideLayouts/_rels/slideLayout4.xml.rels" ContentType="application/vnd.openxmlformats-package.relationships+xml"/>
  <Override PartName="/ppt/slideLayouts/_rels/slideLayout16.xml.rels" ContentType="application/vnd.openxmlformats-package.relationships+xml"/>
  <Override PartName="/ppt/slideLayouts/_rels/slideLayout59.xml.rels" ContentType="application/vnd.openxmlformats-package.relationships+xml"/>
  <Override PartName="/ppt/slideLayouts/_rels/slideLayout32.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66.xml.rels" ContentType="application/vnd.openxmlformats-package.relationships+xml"/>
  <Override PartName="/ppt/slideLayouts/_rels/slideLayout49.xml.rels" ContentType="application/vnd.openxmlformats-package.relationships+xml"/>
  <Override PartName="/ppt/slideLayouts/_rels/slideLayout3.xml.rels" ContentType="application/vnd.openxmlformats-package.relationships+xml"/>
  <Override PartName="/ppt/slideLayouts/_rels/slideLayout15.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_rels/slideLayout39.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47.xml.rels" ContentType="application/vnd.openxmlformats-package.relationships+xml"/>
  <Override PartName="/ppt/slideLayouts/_rels/slideLayout42.xml.rels" ContentType="application/vnd.openxmlformats-package.relationships+xml"/>
  <Override PartName="/ppt/slideLayouts/_rels/slideLayout72.xml.rels" ContentType="application/vnd.openxmlformats-package.relationships+xml"/>
  <Override PartName="/ppt/slideLayouts/_rels/slideLayout38.xml.rels" ContentType="application/vnd.openxmlformats-package.relationships+xml"/>
  <Override PartName="/ppt/slideLayouts/_rels/slideLayout71.xml.rels" ContentType="application/vnd.openxmlformats-package.relationships+xml"/>
  <Override PartName="/ppt/slideLayouts/_rels/slideLayout37.xml.rels" ContentType="application/vnd.openxmlformats-package.relationships+xml"/>
  <Override PartName="/ppt/slideLayouts/_rels/slideLayout70.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62.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1.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6.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52.xml.rels" ContentType="application/vnd.openxmlformats-package.relationships+xml"/>
  <Override PartName="/ppt/slideLayouts/_rels/slideLayout69.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60.xml.rels" ContentType="application/vnd.openxmlformats-package.relationships+xml"/>
  <Override PartName="/ppt/slideLayouts/_rels/slideLayout25.xml.rels" ContentType="application/vnd.openxmlformats-package.relationships+xml"/>
  <Override PartName="/ppt/slideLayouts/_rels/slideLayout68.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_rels/slideLayout7.xml.rels" ContentType="application/vnd.openxmlformats-package.relationships+xml"/>
  <Override PartName="/ppt/slideLayouts/slideLayout25.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64.xml" ContentType="application/vnd.openxmlformats-officedocument.presentationml.slideLayout+xml"/>
  <Override PartName="/ppt/slideLayouts/slideLayout53.xml" ContentType="application/vnd.openxmlformats-officedocument.presentationml.slideLayout+xml"/>
  <Override PartName="/ppt/slideLayouts/slideLayout10.xml" ContentType="application/vnd.openxmlformats-officedocument.presentationml.slideLayout+xml"/>
  <Override PartName="/ppt/slideLayouts/slideLayout30.xml" ContentType="application/vnd.openxmlformats-officedocument.presentationml.slideLayout+xml"/>
  <Override PartName="/ppt/slideLayouts/slideLayout37.xml" ContentType="application/vnd.openxmlformats-officedocument.presentationml.slideLayout+xml"/>
  <Override PartName="/ppt/slideLayouts/slideLayout1.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38.xml" ContentType="application/vnd.openxmlformats-officedocument.presentationml.slideLayout+xml"/>
  <Override PartName="/ppt/slideLayouts/slideLayout2.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9.png" ContentType="image/png"/>
  <Override PartName="/ppt/media/image10.png" ContentType="image/png"/>
  <Override PartName="/ppt/media/image13.png" ContentType="image/png"/>
  <Override PartName="/ppt/media/image21.png" ContentType="image/png"/>
  <Override PartName="/ppt/media/image8.png" ContentType="image/png"/>
  <Override PartName="/ppt/media/image12.png" ContentType="image/png"/>
  <Override PartName="/ppt/media/image20.png" ContentType="image/png"/>
  <Override PartName="/ppt/media/image7.png" ContentType="image/png"/>
  <Override PartName="/ppt/media/image11.png" ContentType="image/png"/>
  <Override PartName="/ppt/media/image6.wmf" ContentType="image/x-wmf"/>
  <Override PartName="/ppt/media/image14.png" ContentType="image/png"/>
  <Override PartName="/ppt/media/image22.png" ContentType="image/png"/>
  <Override PartName="/ppt/media/image25.png" ContentType="image/png"/>
  <Override PartName="/ppt/media/image2.png" ContentType="image/png"/>
  <Override PartName="/ppt/media/image24.png" ContentType="image/png"/>
  <Override PartName="/ppt/media/image19.png" ContentType="image/png"/>
  <Override PartName="/ppt/media/image1.png" ContentType="image/png"/>
  <Override PartName="/ppt/media/image18.png" ContentType="image/png"/>
  <Override PartName="/ppt/media/image17.wmf" ContentType="image/x-wmf"/>
  <Override PartName="/ppt/media/image16.wmf" ContentType="image/x-wmf"/>
  <Override PartName="/ppt/media/image23.png" ContentType="image/png"/>
  <Override PartName="/ppt/media/image15.png" ContentType="image/png"/>
  <Override PartName="/ppt/media/image3.png" ContentType="image/png"/>
  <Override PartName="/ppt/media/image4.png" ContentType="image/png"/>
  <Override PartName="/ppt/media/image5.png" ContentType="image/png"/>
  <Override PartName="/ppt/slides/_rels/slide97.xml.rels" ContentType="application/vnd.openxmlformats-package.relationships+xml"/>
  <Override PartName="/ppt/slides/_rels/slide54.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53.xml.rels" ContentType="application/vnd.openxmlformats-package.relationships+xml"/>
  <Override PartName="/ppt/slides/_rels/slide96.xml.rels" ContentType="application/vnd.openxmlformats-package.relationships+xml"/>
  <Override PartName="/ppt/slides/_rels/slide31.xml.rels" ContentType="application/vnd.openxmlformats-package.relationships+xml"/>
  <Override PartName="/ppt/slides/_rels/slide74.xml.rels" ContentType="application/vnd.openxmlformats-package.relationships+xml"/>
  <Override PartName="/ppt/slides/_rels/slide22.xml.rels" ContentType="application/vnd.openxmlformats-package.relationships+xml"/>
  <Override PartName="/ppt/slides/_rels/slide65.xml.rels" ContentType="application/vnd.openxmlformats-package.relationships+xml"/>
  <Override PartName="/ppt/slides/_rels/slide32.xml.rels" ContentType="application/vnd.openxmlformats-package.relationships+xml"/>
  <Override PartName="/ppt/slides/_rels/slide75.xml.rels" ContentType="application/vnd.openxmlformats-package.relationships+xml"/>
  <Override PartName="/ppt/slides/_rels/slide23.xml.rels" ContentType="application/vnd.openxmlformats-package.relationships+xml"/>
  <Override PartName="/ppt/slides/_rels/slide66.xml.rels" ContentType="application/vnd.openxmlformats-package.relationships+xml"/>
  <Override PartName="/ppt/slides/_rels/slide50.xml.rels" ContentType="application/vnd.openxmlformats-package.relationships+xml"/>
  <Override PartName="/ppt/slides/_rels/slide93.xml.rels" ContentType="application/vnd.openxmlformats-package.relationships+xml"/>
  <Override PartName="/ppt/slides/_rels/slide33.xml.rels" ContentType="application/vnd.openxmlformats-package.relationships+xml"/>
  <Override PartName="/ppt/slides/_rels/slide76.xml.rels" ContentType="application/vnd.openxmlformats-package.relationships+xml"/>
  <Override PartName="/ppt/slides/_rels/slide24.xml.rels" ContentType="application/vnd.openxmlformats-package.relationships+xml"/>
  <Override PartName="/ppt/slides/_rels/slide67.xml.rels" ContentType="application/vnd.openxmlformats-package.relationships+xml"/>
  <Override PartName="/ppt/slides/_rels/slide94.xml.rels" ContentType="application/vnd.openxmlformats-package.relationships+xml"/>
  <Override PartName="/ppt/slides/_rels/slide51.xml.rels" ContentType="application/vnd.openxmlformats-package.relationships+xml"/>
  <Override PartName="/ppt/slides/_rels/slide77.xml.rels" ContentType="application/vnd.openxmlformats-package.relationships+xml"/>
  <Override PartName="/ppt/slides/_rels/slide34.xml.rels" ContentType="application/vnd.openxmlformats-package.relationships+xml"/>
  <Override PartName="/ppt/slides/_rels/slide100.xml.rels" ContentType="application/vnd.openxmlformats-package.relationships+xml"/>
  <Override PartName="/ppt/slides/_rels/slide90.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68.xml.rels" ContentType="application/vnd.openxmlformats-package.relationships+xml"/>
  <Override PartName="/ppt/slides/_rels/slide101.xml.rels" ContentType="application/vnd.openxmlformats-package.relationships+xml"/>
  <Override PartName="/ppt/slides/_rels/slide91.xml.rels" ContentType="application/vnd.openxmlformats-package.relationships+xml"/>
  <Override PartName="/ppt/slides/_rels/slide2.xml.rels" ContentType="application/vnd.openxmlformats-package.relationships+xml"/>
  <Override PartName="/ppt/slides/_rels/slide88.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89.xml.rels" ContentType="application/vnd.openxmlformats-package.relationships+xml"/>
  <Override PartName="/ppt/slides/_rels/slide3.xml.rels" ContentType="application/vnd.openxmlformats-package.relationships+xml"/>
  <Override PartName="/ppt/slides/_rels/slide29.xml.rels" ContentType="application/vnd.openxmlformats-package.relationships+xml"/>
  <Override PartName="/ppt/slides/_rels/slide37.xml.rels" ContentType="application/vnd.openxmlformats-package.relationships+xml"/>
  <Override PartName="/ppt/slides/_rels/slide71.xml.rels" ContentType="application/vnd.openxmlformats-package.relationships+xml"/>
  <Override PartName="/ppt/slides/_rels/slide102.xml.rels" ContentType="application/vnd.openxmlformats-package.relationships+xml"/>
  <Override PartName="/ppt/slides/_rels/slide92.xml.rels" ContentType="application/vnd.openxmlformats-package.relationships+xml"/>
  <Override PartName="/ppt/slides/_rels/slide72.xml.rels" ContentType="application/vnd.openxmlformats-package.relationships+xml"/>
  <Override PartName="/ppt/slides/_rels/slide21.xml.rels" ContentType="application/vnd.openxmlformats-package.relationships+xml"/>
  <Override PartName="/ppt/slides/_rels/slide64.xml.rels" ContentType="application/vnd.openxmlformats-package.relationships+xml"/>
  <Override PartName="/ppt/slides/_rels/slide81.xml.rels" ContentType="application/vnd.openxmlformats-package.relationships+xml"/>
  <Override PartName="/ppt/slides/_rels/slide99.xml.rels" ContentType="application/vnd.openxmlformats-package.relationships+xml"/>
  <Override PartName="/ppt/slides/_rels/slide13.xml.rels" ContentType="application/vnd.openxmlformats-package.relationships+xml"/>
  <Override PartName="/ppt/slides/_rels/slide56.xml.rels" ContentType="application/vnd.openxmlformats-package.relationships+xml"/>
  <Override PartName="/ppt/slides/_rels/slide30.xml.rels" ContentType="application/vnd.openxmlformats-package.relationships+xml"/>
  <Override PartName="/ppt/slides/_rels/slide73.xml.rels" ContentType="application/vnd.openxmlformats-package.relationships+xml"/>
  <Override PartName="/ppt/slides/_rels/slide39.xml.rels" ContentType="application/vnd.openxmlformats-package.relationships+xml"/>
  <Override PartName="/ppt/slides/_rels/slide82.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14.xml.rels" ContentType="application/vnd.openxmlformats-package.relationships+xml"/>
  <Override PartName="/ppt/slides/_rels/slide57.xml.rels" ContentType="application/vnd.openxmlformats-package.relationships+xml"/>
  <Override PartName="/ppt/slides/_rels/slide48.xml.rels" ContentType="application/vnd.openxmlformats-package.relationships+xml"/>
  <Override PartName="/ppt/slides/_rels/slide5.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5.xml.rels" ContentType="application/vnd.openxmlformats-package.relationships+xml"/>
  <Override PartName="/ppt/slides/_rels/slide5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42.xml.rels" ContentType="application/vnd.openxmlformats-package.relationships+xml"/>
  <Override PartName="/ppt/slides/_rels/slide85.xml.rels" ContentType="application/vnd.openxmlformats-package.relationships+xml"/>
  <Override PartName="/ppt/slides/_rels/slide7.xml.rels" ContentType="application/vnd.openxmlformats-package.relationships+xml"/>
  <Override PartName="/ppt/slides/_rels/slide84.xml.rels" ContentType="application/vnd.openxmlformats-package.relationships+xml"/>
  <Override PartName="/ppt/slides/_rels/slide41.xml.rels" ContentType="application/vnd.openxmlformats-package.relationships+xml"/>
  <Override PartName="/ppt/slides/_rels/slide83.xml.rels" ContentType="application/vnd.openxmlformats-package.relationships+xml"/>
  <Override PartName="/ppt/slides/_rels/slide40.xml.rels" ContentType="application/vnd.openxmlformats-package.relationships+xml"/>
  <Override PartName="/ppt/slides/_rels/slide59.xml.rels" ContentType="application/vnd.openxmlformats-package.relationships+xml"/>
  <Override PartName="/ppt/slides/_rels/slide16.xml.rels" ContentType="application/vnd.openxmlformats-package.relationships+xml"/>
  <Override PartName="/ppt/slides/_rels/slide86.xml.rels" ContentType="application/vnd.openxmlformats-package.relationships+xml"/>
  <Override PartName="/ppt/slides/_rels/slide43.xml.rels" ContentType="application/vnd.openxmlformats-package.relationships+xml"/>
  <Override PartName="/ppt/slides/_rels/slide60.xml.rels" ContentType="application/vnd.openxmlformats-package.relationships+xml"/>
  <Override PartName="/ppt/slides/_rels/slide69.xml.rels" ContentType="application/vnd.openxmlformats-package.relationships+xml"/>
  <Override PartName="/ppt/slides/_rels/slide26.xml.rels" ContentType="application/vnd.openxmlformats-package.relationships+xml"/>
  <Override PartName="/ppt/slides/_rels/slide38.xml.rels" ContentType="application/vnd.openxmlformats-package.relationships+xml"/>
  <Override PartName="/ppt/slides/_rels/slide12.xml.rels" ContentType="application/vnd.openxmlformats-package.relationships+xml"/>
  <Override PartName="/ppt/slides/_rels/slide55.xml.rels" ContentType="application/vnd.openxmlformats-package.relationships+xml"/>
  <Override PartName="/ppt/slides/_rels/slide98.xml.rels" ContentType="application/vnd.openxmlformats-package.relationships+xml"/>
  <Override PartName="/ppt/slides/_rels/slide20.xml.rels" ContentType="application/vnd.openxmlformats-package.relationships+xml"/>
  <Override PartName="/ppt/slides/_rels/slide63.xml.rels" ContentType="application/vnd.openxmlformats-package.relationships+xml"/>
  <Override PartName="/ppt/slides/_rels/slide80.xml.rels" ContentType="application/vnd.openxmlformats-package.relationships+xml"/>
  <Override PartName="/ppt/slides/_rels/slide18.xml.rels" ContentType="application/vnd.openxmlformats-package.relationships+xml"/>
  <Override PartName="/ppt/slides/_rels/slide35.xml.rels" ContentType="application/vnd.openxmlformats-package.relationships+xml"/>
  <Override PartName="/ppt/slides/_rels/slide78.xml.rels" ContentType="application/vnd.openxmlformats-package.relationships+xml"/>
  <Override PartName="/ppt/slides/_rels/slide52.xml.rels" ContentType="application/vnd.openxmlformats-package.relationships+xml"/>
  <Override PartName="/ppt/slides/_rels/slide95.xml.rels" ContentType="application/vnd.openxmlformats-package.relationships+xml"/>
  <Override PartName="/ppt/slides/_rels/slide28.xml.rels" ContentType="application/vnd.openxmlformats-package.relationships+xml"/>
  <Override PartName="/ppt/slides/_rels/slide62.xml.rels" ContentType="application/vnd.openxmlformats-package.relationships+xml"/>
  <Override PartName="/ppt/slides/_rels/slide19.xml.rels" ContentType="application/vnd.openxmlformats-package.relationships+xml"/>
  <Override PartName="/ppt/slides/_rels/slide70.xml.rels" ContentType="application/vnd.openxmlformats-package.relationships+xml"/>
  <Override PartName="/ppt/slides/_rels/slide36.xml.rels" ContentType="application/vnd.openxmlformats-package.relationships+xml"/>
  <Override PartName="/ppt/slides/_rels/slide79.xml.rels" ContentType="application/vnd.openxmlformats-package.relationships+xml"/>
  <Override PartName="/ppt/slides/_rels/slide27.xml.rels" ContentType="application/vnd.openxmlformats-package.relationships+xml"/>
  <Override PartName="/ppt/slides/_rels/slide61.xml.rels" ContentType="application/vnd.openxmlformats-package.relationships+xml"/>
  <Override PartName="/ppt/slides/_rels/slide87.xml.rels" ContentType="application/vnd.openxmlformats-package.relationships+xml"/>
  <Override PartName="/ppt/slides/_rels/slide1.xml.rels" ContentType="application/vnd.openxmlformats-package.relationships+xml"/>
  <Override PartName="/ppt/slides/_rels/slide44.xml.rels" ContentType="application/vnd.openxmlformats-package.relationships+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3.xml" ContentType="application/vnd.openxmlformats-officedocument.presentationml.slide+xml"/>
  <Override PartName="/ppt/slides/slide86.xml" ContentType="application/vnd.openxmlformats-officedocument.presentationml.slide+xml"/>
  <Override PartName="/ppt/slides/slide8.xml" ContentType="application/vnd.openxmlformats-officedocument.presentationml.slide+xml"/>
  <Override PartName="/ppt/slides/slide42.xml" ContentType="application/vnd.openxmlformats-officedocument.presentationml.slide+xml"/>
  <Override PartName="/ppt/slides/slide85.xml" ContentType="application/vnd.openxmlformats-officedocument.presentationml.slide+xml"/>
  <Override PartName="/ppt/slides/slide59.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41.xml" ContentType="application/vnd.openxmlformats-officedocument.presentationml.slide+xml"/>
  <Override PartName="/ppt/slides/slide84.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83.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82.xml" ContentType="application/vnd.openxmlformats-officedocument.presentationml.slide+xml"/>
  <Override PartName="/ppt/slides/slide30.xml" ContentType="application/vnd.openxmlformats-officedocument.presentationml.slide+xml"/>
  <Override PartName="/ppt/slides/slide73.xml" ContentType="application/vnd.openxmlformats-officedocument.presentationml.slide+xml"/>
  <Override PartName="/ppt/slides/slide13.xml" ContentType="application/vnd.openxmlformats-officedocument.presentationml.slide+xml"/>
  <Override PartName="/ppt/slides/slide56.xml" ContentType="application/vnd.openxmlformats-officedocument.presentationml.slide+xml"/>
  <Override PartName="/ppt/slides/slide99.xml" ContentType="application/vnd.openxmlformats-officedocument.presentationml.slide+xml"/>
  <Override PartName="/ppt/slides/slide21.xml" ContentType="application/vnd.openxmlformats-officedocument.presentationml.slide+xml"/>
  <Override PartName="/ppt/slides/slide64.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81.xml" ContentType="application/vnd.openxmlformats-officedocument.presentationml.slide+xml"/>
  <Override PartName="/ppt/slides/slide12.xml" ContentType="application/vnd.openxmlformats-officedocument.presentationml.slide+xml"/>
  <Override PartName="/ppt/slides/slide55.xml" ContentType="application/vnd.openxmlformats-officedocument.presentationml.slide+xml"/>
  <Override PartName="/ppt/slides/slide98.xml" ContentType="application/vnd.openxmlformats-officedocument.presentationml.slide+xml"/>
  <Override PartName="/ppt/slides/slide20.xml" ContentType="application/vnd.openxmlformats-officedocument.presentationml.slide+xml"/>
  <Override PartName="/ppt/slides/slide63.xml" ContentType="application/vnd.openxmlformats-officedocument.presentationml.slide+xml"/>
  <Override PartName="/ppt/slides/slide38.xml" ContentType="application/vnd.openxmlformats-officedocument.presentationml.slide+xml"/>
  <Override PartName="/ppt/slides/slide3.xml" ContentType="application/vnd.openxmlformats-officedocument.presentationml.slide+xml"/>
  <Override PartName="/ppt/slides/slide80.xml" ContentType="application/vnd.openxmlformats-officedocument.presentationml.slide+xml"/>
  <Override PartName="/ppt/slides/slide18.xml" ContentType="application/vnd.openxmlformats-officedocument.presentationml.slide+xml"/>
  <Override PartName="/ppt/slides/slide78.xml" ContentType="application/vnd.openxmlformats-officedocument.presentationml.slide+xml"/>
  <Override PartName="/ppt/slides/slide101.xml" ContentType="application/vnd.openxmlformats-officedocument.presentationml.slide+xml"/>
  <Override PartName="/ppt/slides/slide35.xml" ContentType="application/vnd.openxmlformats-officedocument.presentationml.slide+xml"/>
  <Override PartName="/ppt/slides/slide95.xml" ContentType="application/vnd.openxmlformats-officedocument.presentationml.slide+xml"/>
  <Override PartName="/ppt/slides/slide52.xml" ContentType="application/vnd.openxmlformats-officedocument.presentationml.slide+xml"/>
  <Override PartName="/ppt/slides/slide60.xml" ContentType="application/vnd.openxmlformats-officedocument.presentationml.slide+xml"/>
  <Override PartName="/ppt/slides/slide26.xml" ContentType="application/vnd.openxmlformats-officedocument.presentationml.slide+xml"/>
  <Override PartName="/ppt/slides/slide69.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2.xml" ContentType="application/vnd.openxmlformats-officedocument.presentationml.slide+xml"/>
  <Override PartName="/ppt/slides/slide79.xml" ContentType="application/vnd.openxmlformats-officedocument.presentationml.slide+xml"/>
  <Override PartName="/ppt/slides/slide36.xml" ContentType="application/vnd.openxmlformats-officedocument.presentationml.slide+xml"/>
  <Override PartName="/ppt/slides/slide70.xml" ContentType="application/vnd.openxmlformats-officedocument.presentationml.slide+xml"/>
  <Override PartName="/ppt/slides/slide27.xml" ContentType="application/vnd.openxmlformats-officedocument.presentationml.slide+xml"/>
  <Override PartName="/ppt/slides/slide61.xml" ContentType="application/vnd.openxmlformats-officedocument.presentationml.slide+xml"/>
  <Override PartName="/ppt/slides/slide87.xml" ContentType="application/vnd.openxmlformats-officedocument.presentationml.slide+xml"/>
  <Override PartName="/ppt/slides/slide44.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xml" ContentType="application/vnd.openxmlformats-officedocument.presentationml.slide+xml"/>
  <Override PartName="/ppt/slides/slide37.xml" ContentType="application/vnd.openxmlformats-officedocument.presentationml.slide+xml"/>
  <Override PartName="/ppt/slides/slide88.xml" ContentType="application/vnd.openxmlformats-officedocument.presentationml.slide+xml"/>
  <Override PartName="/ppt/slides/slide45.xml" ContentType="application/vnd.openxmlformats-officedocument.presentationml.slide+xml"/>
  <Override PartName="/ppt/slides/slide28.xml" ContentType="application/vnd.openxmlformats-officedocument.presentationml.slide+xml"/>
  <Override PartName="/ppt/slides/slide62.xml" ContentType="application/vnd.openxmlformats-officedocument.presentationml.slide+xml"/>
  <Override PartName="/ppt/slides/slide29.xml" ContentType="application/vnd.openxmlformats-officedocument.presentationml.slide+xml"/>
  <Override PartName="/ppt/slides/slide89.xml" ContentType="application/vnd.openxmlformats-officedocument.presentationml.slide+xml"/>
  <Override PartName="/ppt/slides/slide46.xml" ContentType="application/vnd.openxmlformats-officedocument.presentationml.slide+xml"/>
  <Override PartName="/ppt/slides/slide68.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100.xml" ContentType="application/vnd.openxmlformats-officedocument.presentationml.slide+xml"/>
  <Override PartName="/ppt/slides/slide77.xml" ContentType="application/vnd.openxmlformats-officedocument.presentationml.slide+xml"/>
  <Override PartName="/ppt/slides/slide51.xml" ContentType="application/vnd.openxmlformats-officedocument.presentationml.slide+xml"/>
  <Override PartName="/ppt/slides/slide94.xml" ContentType="application/vnd.openxmlformats-officedocument.presentationml.slide+xml"/>
  <Override PartName="/ppt/slides/slide67.xml" ContentType="application/vnd.openxmlformats-officedocument.presentationml.slide+xml"/>
  <Override PartName="/ppt/slides/slide24.xml" ContentType="application/vnd.openxmlformats-officedocument.presentationml.slide+xml"/>
  <Override PartName="/ppt/slides/slide76.xml" ContentType="application/vnd.openxmlformats-officedocument.presentationml.slide+xml"/>
  <Override PartName="/ppt/slides/slide33.xml" ContentType="application/vnd.openxmlformats-officedocument.presentationml.slide+xml"/>
  <Override PartName="/ppt/slides/slide93.xml" ContentType="application/vnd.openxmlformats-officedocument.presentationml.slide+xml"/>
  <Override PartName="/ppt/slides/slide50.xml" ContentType="application/vnd.openxmlformats-officedocument.presentationml.slide+xml"/>
  <Override PartName="/ppt/slides/slide66.xml" ContentType="application/vnd.openxmlformats-officedocument.presentationml.slide+xml"/>
  <Override PartName="/ppt/slides/slide23.xml" ContentType="application/vnd.openxmlformats-officedocument.presentationml.slide+xml"/>
  <Override PartName="/ppt/slides/slide75.xml" ContentType="application/vnd.openxmlformats-officedocument.presentationml.slide+xml"/>
  <Override PartName="/ppt/slides/slide32.xml" ContentType="application/vnd.openxmlformats-officedocument.presentationml.slide+xml"/>
  <Override PartName="/ppt/slides/slide65.xml" ContentType="application/vnd.openxmlformats-officedocument.presentationml.slide+xml"/>
  <Override PartName="/ppt/slides/slide22.xml" ContentType="application/vnd.openxmlformats-officedocument.presentationml.slide+xml"/>
  <Override PartName="/ppt/slides/slide74.xml" ContentType="application/vnd.openxmlformats-officedocument.presentationml.slide+xml"/>
  <Override PartName="/ppt/slides/slide31.xml" ContentType="application/vnd.openxmlformats-officedocument.presentationml.slide+xml"/>
  <Override PartName="/ppt/slides/slide96.xml" ContentType="application/vnd.openxmlformats-officedocument.presentationml.slide+xml"/>
  <Override PartName="/ppt/slides/slide5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54.xml" ContentType="application/vnd.openxmlformats-officedocument.presentationml.slide+xml"/>
  <Override PartName="/ppt/slides/slide9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Lst>
  <p:sldSz cx="12188825"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slide" Target="slides/slide77.xml"/><Relationship Id="rId86" Type="http://schemas.openxmlformats.org/officeDocument/2006/relationships/slide" Target="slides/slide78.xml"/><Relationship Id="rId87" Type="http://schemas.openxmlformats.org/officeDocument/2006/relationships/slide" Target="slides/slide79.xml"/><Relationship Id="rId88" Type="http://schemas.openxmlformats.org/officeDocument/2006/relationships/slide" Target="slides/slide80.xml"/><Relationship Id="rId89" Type="http://schemas.openxmlformats.org/officeDocument/2006/relationships/slide" Target="slides/slide81.xml"/><Relationship Id="rId90" Type="http://schemas.openxmlformats.org/officeDocument/2006/relationships/slide" Target="slides/slide82.xml"/><Relationship Id="rId91" Type="http://schemas.openxmlformats.org/officeDocument/2006/relationships/slide" Target="slides/slide83.xml"/><Relationship Id="rId92" Type="http://schemas.openxmlformats.org/officeDocument/2006/relationships/slide" Target="slides/slide84.xml"/><Relationship Id="rId93" Type="http://schemas.openxmlformats.org/officeDocument/2006/relationships/slide" Target="slides/slide85.xml"/><Relationship Id="rId94" Type="http://schemas.openxmlformats.org/officeDocument/2006/relationships/slide" Target="slides/slide86.xml"/><Relationship Id="rId95" Type="http://schemas.openxmlformats.org/officeDocument/2006/relationships/slide" Target="slides/slide87.xml"/><Relationship Id="rId96" Type="http://schemas.openxmlformats.org/officeDocument/2006/relationships/slide" Target="slides/slide88.xml"/><Relationship Id="rId97" Type="http://schemas.openxmlformats.org/officeDocument/2006/relationships/slide" Target="slides/slide89.xml"/><Relationship Id="rId98" Type="http://schemas.openxmlformats.org/officeDocument/2006/relationships/slide" Target="slides/slide90.xml"/><Relationship Id="rId99" Type="http://schemas.openxmlformats.org/officeDocument/2006/relationships/slide" Target="slides/slide91.xml"/><Relationship Id="rId100" Type="http://schemas.openxmlformats.org/officeDocument/2006/relationships/slide" Target="slides/slide92.xml"/><Relationship Id="rId101" Type="http://schemas.openxmlformats.org/officeDocument/2006/relationships/slide" Target="slides/slide93.xml"/><Relationship Id="rId102" Type="http://schemas.openxmlformats.org/officeDocument/2006/relationships/slide" Target="slides/slide94.xml"/><Relationship Id="rId103" Type="http://schemas.openxmlformats.org/officeDocument/2006/relationships/slide" Target="slides/slide95.xml"/><Relationship Id="rId104" Type="http://schemas.openxmlformats.org/officeDocument/2006/relationships/slide" Target="slides/slide96.xml"/><Relationship Id="rId105" Type="http://schemas.openxmlformats.org/officeDocument/2006/relationships/slide" Target="slides/slide97.xml"/><Relationship Id="rId106" Type="http://schemas.openxmlformats.org/officeDocument/2006/relationships/slide" Target="slides/slide98.xml"/><Relationship Id="rId107" Type="http://schemas.openxmlformats.org/officeDocument/2006/relationships/slide" Target="slides/slide99.xml"/><Relationship Id="rId108" Type="http://schemas.openxmlformats.org/officeDocument/2006/relationships/slide" Target="slides/slide100.xml"/><Relationship Id="rId109" Type="http://schemas.openxmlformats.org/officeDocument/2006/relationships/slide" Target="slides/slide101.xml"/><Relationship Id="rId110" Type="http://schemas.openxmlformats.org/officeDocument/2006/relationships/slide" Target="slides/slide102.xml"/><Relationship Id="rId11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US" sz="1800" spc="-1" strike="noStrike">
              <a:solidFill>
                <a:srgbClr val="465562"/>
              </a:solidFill>
              <a:latin typeface="Arial"/>
            </a:endParaRPr>
          </a:p>
        </p:txBody>
      </p:sp>
      <p:sp>
        <p:nvSpPr>
          <p:cNvPr id="291"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US" sz="2400" spc="-1" strike="noStrike">
              <a:solidFill>
                <a:srgbClr val="000000"/>
              </a:solidFill>
              <a:latin typeface="Times New Roman"/>
            </a:endParaRPr>
          </a:p>
        </p:txBody>
      </p:sp>
      <p:sp>
        <p:nvSpPr>
          <p:cNvPr id="292" name="PlaceHolder 2"/>
          <p:cNvSpPr>
            <a:spLocks noGrp="1"/>
          </p:cNvSpPr>
          <p:nvPr>
            <p:ph type="dt" idx="13"/>
          </p:nvPr>
        </p:nvSpPr>
        <p:spPr>
          <a:xfrm>
            <a:off x="3884400" y="0"/>
            <a:ext cx="2971800" cy="457200"/>
          </a:xfrm>
          <a:prstGeom prst="rect">
            <a:avLst/>
          </a:prstGeom>
          <a:noFill/>
          <a:ln w="0">
            <a:noFill/>
          </a:ln>
        </p:spPr>
        <p:txBody>
          <a:bodyPr lIns="90000" rIns="90000" tIns="46800" bIns="46800" anchor="t">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465562"/>
                </a:solidFill>
                <a:latin typeface="Euphemia"/>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465562"/>
                </a:solidFill>
                <a:latin typeface="Euphemia"/>
              </a:rPr>
              <a:t>&lt;date/time&gt;</a:t>
            </a:r>
            <a:endParaRPr b="0" lang="en-US" sz="1200" spc="-1" strike="noStrike">
              <a:solidFill>
                <a:srgbClr val="000000"/>
              </a:solidFill>
              <a:latin typeface="Times New Roman"/>
            </a:endParaRPr>
          </a:p>
        </p:txBody>
      </p:sp>
      <p:sp>
        <p:nvSpPr>
          <p:cNvPr id="293" name="PlaceHolder 3"/>
          <p:cNvSpPr>
            <a:spLocks noGrp="1"/>
          </p:cNvSpPr>
          <p:nvPr>
            <p:ph type="sldImg"/>
          </p:nvPr>
        </p:nvSpPr>
        <p:spPr>
          <a:xfrm>
            <a:off x="382680" y="685440"/>
            <a:ext cx="6092640" cy="3429000"/>
          </a:xfrm>
          <a:prstGeom prst="rect">
            <a:avLst/>
          </a:prstGeom>
          <a:noFill/>
          <a:ln w="12600">
            <a:solidFill>
              <a:srgbClr val="000000"/>
            </a:solidFill>
            <a:miter/>
          </a:ln>
        </p:spPr>
        <p:txBody>
          <a:bodyPr lIns="90000" rIns="90000" tIns="46800" bIns="46800" anchor="ctr">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Click to move the slide</a:t>
            </a:r>
            <a:endParaRPr b="1" lang="en-US" sz="4000" spc="-1" strike="noStrike">
              <a:solidFill>
                <a:srgbClr val="35404a"/>
              </a:solidFill>
              <a:latin typeface="Calibri"/>
            </a:endParaRPr>
          </a:p>
        </p:txBody>
      </p:sp>
      <p:sp>
        <p:nvSpPr>
          <p:cNvPr id="294"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Euphemia"/>
              </a:rPr>
              <a:t>Click to edit the notes format</a:t>
            </a:r>
            <a:endParaRPr b="0" lang="en-US" sz="1200" spc="-1" strike="noStrike">
              <a:solidFill>
                <a:srgbClr val="000000"/>
              </a:solidFill>
              <a:latin typeface="Euphemia"/>
            </a:endParaRPr>
          </a:p>
        </p:txBody>
      </p:sp>
      <p:sp>
        <p:nvSpPr>
          <p:cNvPr id="295" name="PlaceHolder 5"/>
          <p:cNvSpPr>
            <a:spLocks noGrp="1"/>
          </p:cNvSpPr>
          <p:nvPr>
            <p:ph type="ftr" idx="14"/>
          </p:nvPr>
        </p:nvSpPr>
        <p:spPr>
          <a:xfrm>
            <a:off x="-360" y="8685360"/>
            <a:ext cx="2971800" cy="457200"/>
          </a:xfrm>
          <a:prstGeom prst="rect">
            <a:avLst/>
          </a:prstGeom>
          <a:noFill/>
          <a:ln w="0">
            <a:noFill/>
          </a:ln>
        </p:spPr>
        <p:txBody>
          <a:bodyPr lIns="90000" rIns="90000" tIns="46800" bIns="46800" anchor="b">
            <a:noAutofit/>
          </a:bodyPr>
          <a:p>
            <a:pPr indent="0">
              <a:buNone/>
            </a:pPr>
            <a:endParaRPr b="0" lang="en-US" sz="2400" spc="-1" strike="noStrike">
              <a:solidFill>
                <a:srgbClr val="000000"/>
              </a:solidFill>
              <a:latin typeface="Times New Roman"/>
            </a:endParaRPr>
          </a:p>
        </p:txBody>
      </p:sp>
      <p:sp>
        <p:nvSpPr>
          <p:cNvPr id="296" name="PlaceHolder 6"/>
          <p:cNvSpPr>
            <a:spLocks noGrp="1"/>
          </p:cNvSpPr>
          <p:nvPr>
            <p:ph type="sldNum" idx="15"/>
          </p:nvPr>
        </p:nvSpPr>
        <p:spPr>
          <a:xfrm>
            <a:off x="3884400" y="8685360"/>
            <a:ext cx="2971800" cy="457200"/>
          </a:xfrm>
          <a:prstGeom prst="rect">
            <a:avLst/>
          </a:prstGeom>
          <a:noFill/>
          <a:ln w="0">
            <a:noFill/>
          </a:ln>
        </p:spPr>
        <p:txBody>
          <a:bodyPr lIns="90000" rIns="90000" tIns="46800" bIns="46800" anchor="b">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465562"/>
                </a:solidFill>
                <a:latin typeface="Euphemia"/>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4648CA6-DAB7-4C47-9B73-FD61B0EDB20A}" type="slidenum">
              <a:rPr b="0" lang="en-US" sz="1200" spc="-1" strike="noStrike">
                <a:solidFill>
                  <a:srgbClr val="465562"/>
                </a:solidFill>
                <a:latin typeface="Euphemia"/>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sldImg"/>
          </p:nvPr>
        </p:nvSpPr>
        <p:spPr>
          <a:xfrm>
            <a:off x="382680" y="685800"/>
            <a:ext cx="6092640" cy="3429000"/>
          </a:xfrm>
          <a:prstGeom prst="rect">
            <a:avLst/>
          </a:prstGeom>
          <a:ln w="0">
            <a:noFill/>
          </a:ln>
        </p:spPr>
      </p:sp>
      <p:sp>
        <p:nvSpPr>
          <p:cNvPr id="63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Euphemia"/>
            </a:endParaRPr>
          </a:p>
        </p:txBody>
      </p:sp>
      <p:sp>
        <p:nvSpPr>
          <p:cNvPr id="635"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A308FDB-8597-42FE-9CBC-24DAD6395F76}" type="slidenum">
              <a:rPr b="0" lang="en-US" sz="1200" spc="-1" strike="noStrike">
                <a:solidFill>
                  <a:srgbClr val="465562"/>
                </a:solidFill>
                <a:latin typeface="Euphemia"/>
              </a:rPr>
              <a:t>&lt;number&gt;</a:t>
            </a:fld>
            <a:endParaRPr b="0" lang="en-US" sz="1200" spc="-1" strike="noStrike">
              <a:solidFill>
                <a:srgbClr val="465562"/>
              </a:solidFill>
              <a:latin typeface="Arial"/>
            </a:endParaRPr>
          </a:p>
        </p:txBody>
      </p:sp>
    </p:spTree>
  </p:cSld>
</p:notes>
</file>

<file path=ppt/notesSlides/notesSlide10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PlaceHolder 1"/>
          <p:cNvSpPr>
            <a:spLocks noGrp="1"/>
          </p:cNvSpPr>
          <p:nvPr>
            <p:ph type="sldImg"/>
          </p:nvPr>
        </p:nvSpPr>
        <p:spPr>
          <a:xfrm>
            <a:off x="382680" y="685800"/>
            <a:ext cx="6092640" cy="3429000"/>
          </a:xfrm>
          <a:prstGeom prst="rect">
            <a:avLst/>
          </a:prstGeom>
          <a:ln w="0">
            <a:noFill/>
          </a:ln>
        </p:spPr>
      </p:sp>
      <p:sp>
        <p:nvSpPr>
          <p:cNvPr id="673" name="PlaceHolder 2"/>
          <p:cNvSpPr>
            <a:spLocks noGrp="1"/>
          </p:cNvSpPr>
          <p:nvPr>
            <p:ph type="body"/>
          </p:nvPr>
        </p:nvSpPr>
        <p:spPr>
          <a:xfrm>
            <a:off x="685800" y="4343400"/>
            <a:ext cx="5486400" cy="4114800"/>
          </a:xfrm>
          <a:prstGeom prst="rect">
            <a:avLst/>
          </a:prstGeom>
          <a:noFill/>
          <a:ln w="0">
            <a:noFill/>
          </a:ln>
        </p:spPr>
        <p:txBody>
          <a:bodyPr anchor="t">
            <a:noAutofit/>
          </a:bodyPr>
          <a:p>
            <a:pPr lvl="1"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1200" spc="-1" strike="noStrike">
                <a:solidFill>
                  <a:srgbClr val="000000"/>
                </a:solidFill>
                <a:latin typeface="Euphemia"/>
              </a:rPr>
              <a:t>In what way are bytecodes “better” then real opcodes?</a:t>
            </a:r>
            <a:endParaRPr b="0" lang="en-US" sz="1200" spc="-1" strike="noStrike">
              <a:solidFill>
                <a:srgbClr val="000000"/>
              </a:solidFill>
              <a:latin typeface="Euphemia"/>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Euphemia"/>
            </a:endParaRPr>
          </a:p>
        </p:txBody>
      </p:sp>
      <p:sp>
        <p:nvSpPr>
          <p:cNvPr id="674"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9771757-AE0A-422F-B350-E7B565928818}" type="slidenum">
              <a:rPr b="0" lang="en-US" sz="1200" spc="-1" strike="noStrike">
                <a:solidFill>
                  <a:srgbClr val="465562"/>
                </a:solidFill>
                <a:latin typeface="Euphemia"/>
              </a:rPr>
              <a:t>&lt;number&gt;</a:t>
            </a:fld>
            <a:endParaRPr b="0" lang="en-US" sz="1200" spc="-1" strike="noStrike">
              <a:solidFill>
                <a:srgbClr val="465562"/>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sldImg"/>
          </p:nvPr>
        </p:nvSpPr>
        <p:spPr>
          <a:xfrm>
            <a:off x="382680" y="685800"/>
            <a:ext cx="6092640" cy="3429000"/>
          </a:xfrm>
          <a:prstGeom prst="rect">
            <a:avLst/>
          </a:prstGeom>
          <a:ln w="0">
            <a:noFill/>
          </a:ln>
        </p:spPr>
      </p:sp>
      <p:sp>
        <p:nvSpPr>
          <p:cNvPr id="637" name="PlaceHolder 2"/>
          <p:cNvSpPr>
            <a:spLocks noGrp="1"/>
          </p:cNvSpPr>
          <p:nvPr>
            <p:ph type="body"/>
          </p:nvPr>
        </p:nvSpPr>
        <p:spPr>
          <a:xfrm>
            <a:off x="685800" y="4343400"/>
            <a:ext cx="5486400" cy="4114800"/>
          </a:xfrm>
          <a:prstGeom prst="rect">
            <a:avLst/>
          </a:prstGeom>
          <a:noFill/>
          <a:ln w="0">
            <a:noFill/>
          </a:ln>
        </p:spPr>
        <p:txBody>
          <a:bodyPr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Euphemia"/>
              </a:rPr>
              <a:t>We're all swimming in the same river. </a:t>
            </a:r>
            <a:endParaRPr b="0" lang="en-US" sz="1200" spc="-1" strike="noStrike">
              <a:solidFill>
                <a:srgbClr val="000000"/>
              </a:solidFill>
              <a:latin typeface="Euphemia"/>
            </a:endParaRPr>
          </a:p>
        </p:txBody>
      </p:sp>
      <p:sp>
        <p:nvSpPr>
          <p:cNvPr id="638"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D997B60-0948-40AE-927B-607623A3860D}" type="slidenum">
              <a:rPr b="0" lang="en-US" sz="1200" spc="-1" strike="noStrike">
                <a:solidFill>
                  <a:srgbClr val="465562"/>
                </a:solidFill>
                <a:latin typeface="Euphemia"/>
              </a:rPr>
              <a:t>&lt;number&gt;</a:t>
            </a:fld>
            <a:endParaRPr b="0" lang="en-US" sz="1200" spc="-1" strike="noStrike">
              <a:solidFill>
                <a:srgbClr val="465562"/>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type="sldImg"/>
          </p:nvPr>
        </p:nvSpPr>
        <p:spPr>
          <a:xfrm>
            <a:off x="382680" y="685800"/>
            <a:ext cx="6092640" cy="3429000"/>
          </a:xfrm>
          <a:prstGeom prst="rect">
            <a:avLst/>
          </a:prstGeom>
          <a:ln w="0">
            <a:noFill/>
          </a:ln>
        </p:spPr>
      </p:sp>
      <p:sp>
        <p:nvSpPr>
          <p:cNvPr id="640" name="PlaceHolder 2"/>
          <p:cNvSpPr>
            <a:spLocks noGrp="1"/>
          </p:cNvSpPr>
          <p:nvPr>
            <p:ph type="body"/>
          </p:nvPr>
        </p:nvSpPr>
        <p:spPr>
          <a:xfrm>
            <a:off x="685800" y="4343400"/>
            <a:ext cx="5486400" cy="4114800"/>
          </a:xfrm>
          <a:prstGeom prst="rect">
            <a:avLst/>
          </a:prstGeom>
          <a:noFill/>
          <a:ln w="0">
            <a:noFill/>
          </a:ln>
        </p:spPr>
        <p:txBody>
          <a:bodyPr anchor="t">
            <a:noAutofit/>
          </a:bodyPr>
          <a:p>
            <a:pPr lvl="2"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Euphemia"/>
              </a:rPr>
              <a:t>This general view is natural for teaching programming. </a:t>
            </a:r>
            <a:endParaRPr b="0" lang="en-US" sz="1200" spc="-1" strike="noStrike">
              <a:solidFill>
                <a:srgbClr val="000000"/>
              </a:solidFill>
              <a:latin typeface="Euphemia"/>
            </a:endParaRPr>
          </a:p>
          <a:p>
            <a:pPr lvl="2">
              <a:buClr>
                <a:srgbClr val="000000"/>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Euphemia"/>
              </a:rPr>
              <a:t>It allows to look at many issues in a way unbiased by limitations of any particular language or design methodology. </a:t>
            </a:r>
            <a:endParaRPr b="0" lang="en-US" sz="1200" spc="-1" strike="noStrike">
              <a:solidFill>
                <a:srgbClr val="000000"/>
              </a:solidFill>
              <a:latin typeface="Euphemia"/>
            </a:endParaRPr>
          </a:p>
          <a:p>
            <a:pPr lvl="2">
              <a:buClr>
                <a:srgbClr val="000000"/>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Euphemia"/>
              </a:rPr>
              <a:t>When used in a specific situation, the general view is adapted to the tools used, taking account their abilities and limitations.</a:t>
            </a:r>
            <a:endParaRPr b="0" lang="en-US" sz="1200" spc="-1" strike="noStrike">
              <a:solidFill>
                <a:srgbClr val="000000"/>
              </a:solidFill>
              <a:latin typeface="Euphemia"/>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Euphemia"/>
            </a:endParaRPr>
          </a:p>
        </p:txBody>
      </p:sp>
      <p:sp>
        <p:nvSpPr>
          <p:cNvPr id="641"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929AA42-F246-4465-AE17-6C2C7E586323}" type="slidenum">
              <a:rPr b="0" lang="en-US" sz="1200" spc="-1" strike="noStrike">
                <a:solidFill>
                  <a:srgbClr val="465562"/>
                </a:solidFill>
                <a:latin typeface="Euphemia"/>
              </a:rPr>
              <a:t>&lt;number&gt;</a:t>
            </a:fld>
            <a:endParaRPr b="0" lang="en-US" sz="1200" spc="-1" strike="noStrike">
              <a:solidFill>
                <a:srgbClr val="465562"/>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PlaceHolder 1"/>
          <p:cNvSpPr>
            <a:spLocks noGrp="1"/>
          </p:cNvSpPr>
          <p:nvPr>
            <p:ph type="sldImg"/>
          </p:nvPr>
        </p:nvSpPr>
        <p:spPr>
          <a:xfrm>
            <a:off x="382680" y="685800"/>
            <a:ext cx="6092640" cy="3429000"/>
          </a:xfrm>
          <a:prstGeom prst="rect">
            <a:avLst/>
          </a:prstGeom>
          <a:ln w="0">
            <a:noFill/>
          </a:ln>
        </p:spPr>
      </p:sp>
      <p:sp>
        <p:nvSpPr>
          <p:cNvPr id="643" name="PlaceHolder 2"/>
          <p:cNvSpPr>
            <a:spLocks noGrp="1"/>
          </p:cNvSpPr>
          <p:nvPr>
            <p:ph type="body"/>
          </p:nvPr>
        </p:nvSpPr>
        <p:spPr>
          <a:xfrm>
            <a:off x="685800" y="4343400"/>
            <a:ext cx="5486400" cy="4114800"/>
          </a:xfrm>
          <a:prstGeom prst="rect">
            <a:avLst/>
          </a:prstGeom>
          <a:noFill/>
          <a:ln w="0">
            <a:noFill/>
          </a:ln>
        </p:spPr>
        <p:txBody>
          <a:bodyPr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Euphemia"/>
              </a:rPr>
              <a:t>Ideally, the science should explain the technology in a way that is as direct and useful as possible.</a:t>
            </a:r>
            <a:endParaRPr b="0" lang="en-US" sz="1200" spc="-1" strike="noStrike">
              <a:solidFill>
                <a:srgbClr val="000000"/>
              </a:solidFill>
              <a:latin typeface="Euphemia"/>
            </a:endParaRPr>
          </a:p>
        </p:txBody>
      </p:sp>
      <p:sp>
        <p:nvSpPr>
          <p:cNvPr id="644"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71FADF0-B44A-49BD-83FA-8B7B5BA2698A}" type="slidenum">
              <a:rPr b="0" lang="en-US" sz="1200" spc="-1" strike="noStrike">
                <a:solidFill>
                  <a:srgbClr val="465562"/>
                </a:solidFill>
                <a:latin typeface="Euphemia"/>
              </a:rPr>
              <a:t>&lt;number&gt;</a:t>
            </a:fld>
            <a:endParaRPr b="0" lang="en-US" sz="1200" spc="-1" strike="noStrike">
              <a:solidFill>
                <a:srgbClr val="465562"/>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sldImg"/>
          </p:nvPr>
        </p:nvSpPr>
        <p:spPr>
          <a:xfrm>
            <a:off x="382680" y="685800"/>
            <a:ext cx="6092640" cy="3429000"/>
          </a:xfrm>
          <a:prstGeom prst="rect">
            <a:avLst/>
          </a:prstGeom>
          <a:ln w="0">
            <a:noFill/>
          </a:ln>
        </p:spPr>
      </p:sp>
      <p:sp>
        <p:nvSpPr>
          <p:cNvPr id="64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Euphemia"/>
            </a:endParaRPr>
          </a:p>
        </p:txBody>
      </p:sp>
      <p:sp>
        <p:nvSpPr>
          <p:cNvPr id="647"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8EEDE0F-1731-49A6-AC91-C61152B9B15F}" type="slidenum">
              <a:rPr b="0" lang="en-US" sz="1200" spc="-1" strike="noStrike">
                <a:solidFill>
                  <a:srgbClr val="465562"/>
                </a:solidFill>
                <a:latin typeface="Euphemia"/>
              </a:rPr>
              <a:t>&lt;number&gt;</a:t>
            </a:fld>
            <a:endParaRPr b="0" lang="en-US" sz="1200" spc="-1" strike="noStrike">
              <a:solidFill>
                <a:srgbClr val="465562"/>
              </a:solid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sldImg"/>
          </p:nvPr>
        </p:nvSpPr>
        <p:spPr>
          <a:xfrm>
            <a:off x="382680" y="685800"/>
            <a:ext cx="6092640" cy="3429000"/>
          </a:xfrm>
          <a:prstGeom prst="rect">
            <a:avLst/>
          </a:prstGeom>
          <a:ln w="0">
            <a:noFill/>
          </a:ln>
        </p:spPr>
      </p:sp>
      <p:sp>
        <p:nvSpPr>
          <p:cNvPr id="649" name="PlaceHolder 2"/>
          <p:cNvSpPr>
            <a:spLocks noGrp="1"/>
          </p:cNvSpPr>
          <p:nvPr>
            <p:ph type="body"/>
          </p:nvPr>
        </p:nvSpPr>
        <p:spPr>
          <a:xfrm>
            <a:off x="685800" y="4343400"/>
            <a:ext cx="5486400" cy="4114800"/>
          </a:xfrm>
          <a:prstGeom prst="rect">
            <a:avLst/>
          </a:prstGeom>
          <a:noFill/>
          <a:ln w="0">
            <a:noFill/>
          </a:ln>
        </p:spPr>
        <p:txBody>
          <a:bodyPr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Euphemia"/>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Euphemia"/>
            </a:endParaRPr>
          </a:p>
        </p:txBody>
      </p:sp>
      <p:sp>
        <p:nvSpPr>
          <p:cNvPr id="650"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C02C0BE-8843-4FD2-BA74-81C4872F45A8}" type="slidenum">
              <a:rPr b="0" lang="en-US" sz="1200" spc="-1" strike="noStrike">
                <a:solidFill>
                  <a:srgbClr val="465562"/>
                </a:solidFill>
                <a:latin typeface="Euphemia"/>
              </a:rPr>
              <a:t>&lt;number&gt;</a:t>
            </a:fld>
            <a:endParaRPr b="0" lang="en-US" sz="1200" spc="-1" strike="noStrike">
              <a:solidFill>
                <a:srgbClr val="465562"/>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PlaceHolder 1"/>
          <p:cNvSpPr>
            <a:spLocks noGrp="1"/>
          </p:cNvSpPr>
          <p:nvPr>
            <p:ph type="sldImg"/>
          </p:nvPr>
        </p:nvSpPr>
        <p:spPr>
          <a:xfrm>
            <a:off x="382680" y="685800"/>
            <a:ext cx="6092640" cy="3429000"/>
          </a:xfrm>
          <a:prstGeom prst="rect">
            <a:avLst/>
          </a:prstGeom>
          <a:ln w="0">
            <a:noFill/>
          </a:ln>
        </p:spPr>
      </p:sp>
      <p:sp>
        <p:nvSpPr>
          <p:cNvPr id="652" name="PlaceHolder 2"/>
          <p:cNvSpPr>
            <a:spLocks noGrp="1"/>
          </p:cNvSpPr>
          <p:nvPr>
            <p:ph type="body"/>
          </p:nvPr>
        </p:nvSpPr>
        <p:spPr>
          <a:xfrm>
            <a:off x="685800" y="4343400"/>
            <a:ext cx="5486400" cy="4114800"/>
          </a:xfrm>
          <a:prstGeom prst="rect">
            <a:avLst/>
          </a:prstGeom>
          <a:noFill/>
          <a:ln w="0">
            <a:noFill/>
          </a:ln>
        </p:spPr>
        <p:txBody>
          <a:bodyPr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Euphemia"/>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Euphemia"/>
            </a:endParaRPr>
          </a:p>
        </p:txBody>
      </p:sp>
      <p:sp>
        <p:nvSpPr>
          <p:cNvPr id="653"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EE9F879-9F4B-4D6F-86EC-E81901DE0C78}" type="slidenum">
              <a:rPr b="0" lang="en-US" sz="1200" spc="-1" strike="noStrike">
                <a:solidFill>
                  <a:srgbClr val="465562"/>
                </a:solidFill>
                <a:latin typeface="Euphemia"/>
              </a:rPr>
              <a:t>&lt;number&gt;</a:t>
            </a:fld>
            <a:endParaRPr b="0" lang="en-US" sz="1200" spc="-1" strike="noStrike">
              <a:solidFill>
                <a:srgbClr val="465562"/>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PlaceHolder 1"/>
          <p:cNvSpPr>
            <a:spLocks noGrp="1"/>
          </p:cNvSpPr>
          <p:nvPr>
            <p:ph type="sldImg"/>
          </p:nvPr>
        </p:nvSpPr>
        <p:spPr>
          <a:xfrm>
            <a:off x="382680" y="685800"/>
            <a:ext cx="6092640" cy="3429000"/>
          </a:xfrm>
          <a:prstGeom prst="rect">
            <a:avLst/>
          </a:prstGeom>
          <a:ln w="0">
            <a:noFill/>
          </a:ln>
        </p:spPr>
      </p:sp>
      <p:sp>
        <p:nvSpPr>
          <p:cNvPr id="65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Euphemia"/>
            </a:endParaRPr>
          </a:p>
        </p:txBody>
      </p:sp>
      <p:sp>
        <p:nvSpPr>
          <p:cNvPr id="656"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98E4467-49ED-452B-87A7-433F46EA8FDE}" type="slidenum">
              <a:rPr b="0" lang="en-US" sz="1200" spc="-1" strike="noStrike">
                <a:solidFill>
                  <a:srgbClr val="465562"/>
                </a:solidFill>
                <a:latin typeface="Euphemia"/>
              </a:rPr>
              <a:t>&lt;number&gt;</a:t>
            </a:fld>
            <a:endParaRPr b="0" lang="en-US" sz="1200" spc="-1" strike="noStrike">
              <a:solidFill>
                <a:srgbClr val="465562"/>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sldImg"/>
          </p:nvPr>
        </p:nvSpPr>
        <p:spPr>
          <a:xfrm>
            <a:off x="382680" y="685800"/>
            <a:ext cx="6092640" cy="3429000"/>
          </a:xfrm>
          <a:prstGeom prst="rect">
            <a:avLst/>
          </a:prstGeom>
          <a:ln w="0">
            <a:noFill/>
          </a:ln>
        </p:spPr>
      </p:sp>
      <p:sp>
        <p:nvSpPr>
          <p:cNvPr id="65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Euphemia"/>
            </a:endParaRPr>
          </a:p>
        </p:txBody>
      </p:sp>
      <p:sp>
        <p:nvSpPr>
          <p:cNvPr id="659"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EA83A18-DAEF-471A-B250-F5E8A9987A4C}" type="slidenum">
              <a:rPr b="0" lang="en-US" sz="1200" spc="-1" strike="noStrike">
                <a:solidFill>
                  <a:srgbClr val="465562"/>
                </a:solidFill>
                <a:latin typeface="Euphemia"/>
              </a:rPr>
              <a:t>&lt;number&gt;</a:t>
            </a:fld>
            <a:endParaRPr b="0" lang="en-US" sz="1200" spc="-1" strike="noStrike">
              <a:solidFill>
                <a:srgbClr val="465562"/>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PlaceHolder 1"/>
          <p:cNvSpPr>
            <a:spLocks noGrp="1"/>
          </p:cNvSpPr>
          <p:nvPr>
            <p:ph type="sldImg"/>
          </p:nvPr>
        </p:nvSpPr>
        <p:spPr>
          <a:xfrm>
            <a:off x="382680" y="685800"/>
            <a:ext cx="6092640" cy="3429000"/>
          </a:xfrm>
          <a:prstGeom prst="rect">
            <a:avLst/>
          </a:prstGeom>
          <a:ln w="0">
            <a:noFill/>
          </a:ln>
        </p:spPr>
      </p:sp>
      <p:sp>
        <p:nvSpPr>
          <p:cNvPr id="628" name="PlaceHolder 2"/>
          <p:cNvSpPr>
            <a:spLocks noGrp="1"/>
          </p:cNvSpPr>
          <p:nvPr>
            <p:ph type="body"/>
          </p:nvPr>
        </p:nvSpPr>
        <p:spPr>
          <a:xfrm>
            <a:off x="685800" y="4343400"/>
            <a:ext cx="5486400" cy="4114800"/>
          </a:xfrm>
          <a:prstGeom prst="rect">
            <a:avLst/>
          </a:prstGeom>
          <a:noFill/>
          <a:ln w="0">
            <a:noFill/>
          </a:ln>
        </p:spPr>
        <p:txBody>
          <a:bodyPr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Euphemia"/>
              </a:rPr>
              <a:t>For example, adding destructive assignment (explicit state) to functional programming allows us to do object-oriented programming.</a:t>
            </a:r>
            <a:endParaRPr b="0" lang="en-US" sz="1200" spc="-1" strike="noStrike">
              <a:solidFill>
                <a:srgbClr val="000000"/>
              </a:solidFill>
              <a:latin typeface="Euphemia"/>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Euphemia"/>
            </a:endParaRPr>
          </a:p>
        </p:txBody>
      </p:sp>
      <p:sp>
        <p:nvSpPr>
          <p:cNvPr id="629"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8404734-BAD0-4327-ADB5-77C8C9B06449}" type="slidenum">
              <a:rPr b="0" lang="en-US" sz="1200" spc="-1" strike="noStrike">
                <a:solidFill>
                  <a:srgbClr val="465562"/>
                </a:solidFill>
                <a:latin typeface="Euphemia"/>
              </a:rPr>
              <a:t>&lt;number&gt;</a:t>
            </a:fld>
            <a:endParaRPr b="0" lang="en-US" sz="1200" spc="-1" strike="noStrike">
              <a:solidFill>
                <a:srgbClr val="465562"/>
              </a:solidFill>
              <a:latin typeface="Arial"/>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PlaceHolder 1"/>
          <p:cNvSpPr>
            <a:spLocks noGrp="1"/>
          </p:cNvSpPr>
          <p:nvPr>
            <p:ph type="sldImg"/>
          </p:nvPr>
        </p:nvSpPr>
        <p:spPr>
          <a:xfrm>
            <a:off x="382680" y="685800"/>
            <a:ext cx="6092640" cy="3429000"/>
          </a:xfrm>
          <a:prstGeom prst="rect">
            <a:avLst/>
          </a:prstGeom>
          <a:ln w="0">
            <a:noFill/>
          </a:ln>
        </p:spPr>
      </p:sp>
      <p:sp>
        <p:nvSpPr>
          <p:cNvPr id="661" name="PlaceHolder 2"/>
          <p:cNvSpPr>
            <a:spLocks noGrp="1"/>
          </p:cNvSpPr>
          <p:nvPr>
            <p:ph type="body"/>
          </p:nvPr>
        </p:nvSpPr>
        <p:spPr>
          <a:xfrm>
            <a:off x="685800" y="4343400"/>
            <a:ext cx="5486400" cy="4114800"/>
          </a:xfrm>
          <a:prstGeom prst="rect">
            <a:avLst/>
          </a:prstGeom>
          <a:noFill/>
          <a:ln w="0">
            <a:noFill/>
          </a:ln>
        </p:spPr>
        <p:txBody>
          <a:bodyPr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200" spc="-1" strike="noStrike">
                <a:solidFill>
                  <a:srgbClr val="000000"/>
                </a:solidFill>
                <a:latin typeface="Euphemia"/>
              </a:rPr>
              <a:t>Python will use our class Staff() to create a new instance of staff. staff1 is the variable used to make a reference to the first instance of class Staff(). Now we can use staff1 to call all methods defined in class Staff()</a:t>
            </a:r>
            <a:endParaRPr b="0" lang="en-US" sz="1200" spc="-1" strike="noStrike">
              <a:solidFill>
                <a:srgbClr val="000000"/>
              </a:solidFill>
              <a:latin typeface="Euphemia"/>
            </a:endParaRPr>
          </a:p>
        </p:txBody>
      </p:sp>
      <p:sp>
        <p:nvSpPr>
          <p:cNvPr id="662"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BC28402-61B2-4606-91C0-8195DE1CC6BA}" type="slidenum">
              <a:rPr b="0" lang="en-GB" sz="1200" spc="-1" strike="noStrike">
                <a:solidFill>
                  <a:srgbClr val="465562"/>
                </a:solidFill>
                <a:latin typeface="Euphemia"/>
              </a:rPr>
              <a:t>&lt;number&gt;</a:t>
            </a:fld>
            <a:endParaRPr b="0" lang="en-US" sz="1200" spc="-1" strike="noStrike">
              <a:solidFill>
                <a:srgbClr val="465562"/>
              </a:solidFill>
              <a:latin typeface="Arial"/>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sldImg"/>
          </p:nvPr>
        </p:nvSpPr>
        <p:spPr>
          <a:xfrm>
            <a:off x="382680" y="685800"/>
            <a:ext cx="6092640" cy="3429000"/>
          </a:xfrm>
          <a:prstGeom prst="rect">
            <a:avLst/>
          </a:prstGeom>
          <a:ln w="0">
            <a:noFill/>
          </a:ln>
        </p:spPr>
      </p:sp>
      <p:sp>
        <p:nvSpPr>
          <p:cNvPr id="66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pc="-1" strike="noStrike">
              <a:solidFill>
                <a:srgbClr val="000000"/>
              </a:solidFill>
              <a:latin typeface="Euphemia"/>
            </a:endParaRPr>
          </a:p>
        </p:txBody>
      </p:sp>
      <p:sp>
        <p:nvSpPr>
          <p:cNvPr id="665"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4860768-21A0-4DE7-AA98-FE54D650D1F9}" type="slidenum">
              <a:rPr b="0" lang="en-GB" sz="1200" spc="-1" strike="noStrike">
                <a:solidFill>
                  <a:srgbClr val="465562"/>
                </a:solidFill>
                <a:latin typeface="Euphemia"/>
              </a:rPr>
              <a:t>&lt;number&gt;</a:t>
            </a:fld>
            <a:endParaRPr b="0" lang="en-US" sz="1200" spc="-1" strike="noStrike">
              <a:solidFill>
                <a:srgbClr val="465562"/>
              </a:solidFill>
              <a:latin typeface="Arial"/>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6" name="PlaceHolder 1"/>
          <p:cNvSpPr>
            <a:spLocks noGrp="1"/>
          </p:cNvSpPr>
          <p:nvPr>
            <p:ph type="sldImg"/>
          </p:nvPr>
        </p:nvSpPr>
        <p:spPr>
          <a:xfrm>
            <a:off x="382680" y="685800"/>
            <a:ext cx="6092640" cy="3429000"/>
          </a:xfrm>
          <a:prstGeom prst="rect">
            <a:avLst/>
          </a:prstGeom>
          <a:ln w="0">
            <a:noFill/>
          </a:ln>
        </p:spPr>
      </p:sp>
      <p:sp>
        <p:nvSpPr>
          <p:cNvPr id="667" name="PlaceHolder 2"/>
          <p:cNvSpPr>
            <a:spLocks noGrp="1"/>
          </p:cNvSpPr>
          <p:nvPr>
            <p:ph type="body"/>
          </p:nvPr>
        </p:nvSpPr>
        <p:spPr>
          <a:xfrm>
            <a:off x="685800" y="4343400"/>
            <a:ext cx="5486400" cy="4114800"/>
          </a:xfrm>
          <a:prstGeom prst="rect">
            <a:avLst/>
          </a:prstGeom>
          <a:noFill/>
          <a:ln w="0">
            <a:noFill/>
          </a:ln>
        </p:spPr>
        <p:txBody>
          <a:bodyPr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Euphemia"/>
              </a:rPr>
              <a:t>It can be a long and painful process, as different approaches are tried, discarded, and improved. But the rewards are very great. It is not too much of an exaggeration to say that civilization is built on successful abstractions</a:t>
            </a:r>
            <a:endParaRPr b="0" lang="en-US" sz="1200" spc="-1" strike="noStrike">
              <a:solidFill>
                <a:srgbClr val="000000"/>
              </a:solidFill>
              <a:latin typeface="Euphemia"/>
            </a:endParaRPr>
          </a:p>
        </p:txBody>
      </p:sp>
      <p:sp>
        <p:nvSpPr>
          <p:cNvPr id="668"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C9E0690-2938-4EAE-9D70-912AEB1368DD}" type="slidenum">
              <a:rPr b="0" lang="en-US" sz="1200" spc="-1" strike="noStrike">
                <a:solidFill>
                  <a:srgbClr val="465562"/>
                </a:solidFill>
                <a:latin typeface="Euphemia"/>
              </a:rPr>
              <a:t>&lt;number&gt;</a:t>
            </a:fld>
            <a:endParaRPr b="0" lang="en-US" sz="1200" spc="-1" strike="noStrike">
              <a:solidFill>
                <a:srgbClr val="465562"/>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PlaceHolder 1"/>
          <p:cNvSpPr>
            <a:spLocks noGrp="1"/>
          </p:cNvSpPr>
          <p:nvPr>
            <p:ph type="sldImg"/>
          </p:nvPr>
        </p:nvSpPr>
        <p:spPr>
          <a:xfrm>
            <a:off x="382680" y="685800"/>
            <a:ext cx="6092640" cy="3429000"/>
          </a:xfrm>
          <a:prstGeom prst="rect">
            <a:avLst/>
          </a:prstGeom>
          <a:ln w="0">
            <a:noFill/>
          </a:ln>
        </p:spPr>
      </p:sp>
      <p:sp>
        <p:nvSpPr>
          <p:cNvPr id="631" name="PlaceHolder 2"/>
          <p:cNvSpPr>
            <a:spLocks noGrp="1"/>
          </p:cNvSpPr>
          <p:nvPr>
            <p:ph type="body"/>
          </p:nvPr>
        </p:nvSpPr>
        <p:spPr>
          <a:xfrm>
            <a:off x="685800" y="4343400"/>
            <a:ext cx="5486400" cy="4114800"/>
          </a:xfrm>
          <a:prstGeom prst="rect">
            <a:avLst/>
          </a:prstGeom>
          <a:noFill/>
          <a:ln w="0">
            <a:noFill/>
          </a:ln>
        </p:spPr>
        <p:txBody>
          <a:bodyPr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Euphemia"/>
              </a:rPr>
              <a:t>How to fit:</a:t>
            </a:r>
            <a:endParaRPr b="0" lang="en-US" sz="1200" spc="-1" strike="noStrike">
              <a:solidFill>
                <a:srgbClr val="000000"/>
              </a:solidFill>
              <a:latin typeface="Euphemia"/>
            </a:endParaRPr>
          </a:p>
          <a:p>
            <a:pPr>
              <a:buClr>
                <a:srgbClr val="000000"/>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200" spc="-1" strike="noStrike">
                <a:solidFill>
                  <a:srgbClr val="000000"/>
                </a:solidFill>
                <a:latin typeface="Euphemia"/>
              </a:rPr>
              <a:t>Share </a:t>
            </a:r>
            <a:r>
              <a:rPr b="0" lang="en-US" sz="1200" spc="-1" strike="noStrike">
                <a:solidFill>
                  <a:srgbClr val="000000"/>
                </a:solidFill>
                <a:latin typeface="Euphemia"/>
              </a:rPr>
              <a:t>your expertise and experience.</a:t>
            </a:r>
            <a:endParaRPr b="0" lang="en-US" sz="1200" spc="-1" strike="noStrike">
              <a:solidFill>
                <a:srgbClr val="000000"/>
              </a:solidFill>
              <a:latin typeface="Euphemia"/>
            </a:endParaRPr>
          </a:p>
          <a:p>
            <a:pPr>
              <a:buClr>
                <a:srgbClr val="000000"/>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Euphemia"/>
              </a:rPr>
              <a:t>View that sharing not as fact, but </a:t>
            </a:r>
            <a:r>
              <a:rPr b="1" lang="en-US" sz="1200" spc="-1" strike="noStrike">
                <a:solidFill>
                  <a:srgbClr val="000000"/>
                </a:solidFill>
                <a:latin typeface="Euphemia"/>
              </a:rPr>
              <a:t>associal evidence.  </a:t>
            </a:r>
            <a:endParaRPr b="0" lang="en-US" sz="1200" spc="-1" strike="noStrike">
              <a:solidFill>
                <a:srgbClr val="000000"/>
              </a:solidFill>
              <a:latin typeface="Euphemia"/>
            </a:endParaRPr>
          </a:p>
          <a:p>
            <a:pPr>
              <a:buClr>
                <a:srgbClr val="000000"/>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Euphemia"/>
              </a:rPr>
              <a:t>Become an i</a:t>
            </a:r>
            <a:r>
              <a:rPr b="1" lang="en-US" sz="1200" spc="-1" strike="noStrike">
                <a:solidFill>
                  <a:srgbClr val="000000"/>
                </a:solidFill>
                <a:latin typeface="Euphemia"/>
              </a:rPr>
              <a:t>ntelligent consumer </a:t>
            </a:r>
            <a:r>
              <a:rPr b="0" i="1" lang="en-US" sz="1200" spc="-1" strike="noStrike">
                <a:solidFill>
                  <a:srgbClr val="000000"/>
                </a:solidFill>
                <a:latin typeface="Euphemia"/>
              </a:rPr>
              <a:t>of evidence.</a:t>
            </a:r>
            <a:endParaRPr b="0" lang="en-US" sz="1200" spc="-1" strike="noStrike">
              <a:solidFill>
                <a:srgbClr val="000000"/>
              </a:solidFill>
              <a:latin typeface="Euphemia"/>
            </a:endParaRPr>
          </a:p>
        </p:txBody>
      </p:sp>
      <p:sp>
        <p:nvSpPr>
          <p:cNvPr id="632"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B62F85D-2BA0-42FA-BF3E-B632072F0A0A}" type="slidenum">
              <a:rPr b="0" lang="en-US" sz="1200" spc="-1" strike="noStrike">
                <a:solidFill>
                  <a:srgbClr val="465562"/>
                </a:solidFill>
                <a:latin typeface="Euphemia"/>
              </a:rPr>
              <a:t>&lt;number&gt;</a:t>
            </a:fld>
            <a:endParaRPr b="0" lang="en-US" sz="1200" spc="-1" strike="noStrike">
              <a:solidFill>
                <a:srgbClr val="465562"/>
              </a:solidFill>
              <a:latin typeface="Arial"/>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PlaceHolder 1"/>
          <p:cNvSpPr>
            <a:spLocks noGrp="1"/>
          </p:cNvSpPr>
          <p:nvPr>
            <p:ph type="sldImg"/>
          </p:nvPr>
        </p:nvSpPr>
        <p:spPr>
          <a:xfrm>
            <a:off x="382680" y="685800"/>
            <a:ext cx="6092640" cy="3429000"/>
          </a:xfrm>
          <a:prstGeom prst="rect">
            <a:avLst/>
          </a:prstGeom>
          <a:ln w="0">
            <a:noFill/>
          </a:ln>
        </p:spPr>
      </p:sp>
      <p:sp>
        <p:nvSpPr>
          <p:cNvPr id="670" name="PlaceHolder 2"/>
          <p:cNvSpPr>
            <a:spLocks noGrp="1"/>
          </p:cNvSpPr>
          <p:nvPr>
            <p:ph type="body"/>
          </p:nvPr>
        </p:nvSpPr>
        <p:spPr>
          <a:xfrm>
            <a:off x="685800" y="4343400"/>
            <a:ext cx="5486400" cy="4114800"/>
          </a:xfrm>
          <a:prstGeom prst="rect">
            <a:avLst/>
          </a:prstGeom>
          <a:noFill/>
          <a:ln w="0">
            <a:noFill/>
          </a:ln>
        </p:spPr>
        <p:txBody>
          <a:bodyPr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8fc48c"/>
                </a:solidFill>
                <a:latin typeface="Euphemia"/>
              </a:rPr>
              <a:t>Preprocessing:</a:t>
            </a:r>
            <a:r>
              <a:rPr b="0" lang="en-US" sz="1200" spc="-1" strike="noStrike">
                <a:solidFill>
                  <a:srgbClr val="000000"/>
                </a:solidFill>
                <a:latin typeface="Euphemia"/>
              </a:rPr>
              <a:t> conditional macro text substitution</a:t>
            </a:r>
            <a:endParaRPr b="0" lang="en-US" sz="1200" spc="-1" strike="noStrike">
              <a:solidFill>
                <a:srgbClr val="000000"/>
              </a:solidFill>
              <a:latin typeface="Euphemia"/>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8fc48c"/>
                </a:solidFill>
                <a:latin typeface="Euphemia"/>
              </a:rPr>
              <a:t>Lexical analysis:</a:t>
            </a:r>
            <a:r>
              <a:rPr b="0" lang="en-US" sz="1200" spc="-1" strike="noStrike">
                <a:solidFill>
                  <a:srgbClr val="000000"/>
                </a:solidFill>
                <a:latin typeface="Euphemia"/>
              </a:rPr>
              <a:t> convert keywords, identifiers, constants into a sequence of tokens</a:t>
            </a:r>
            <a:endParaRPr b="0" lang="en-US" sz="1200" spc="-1" strike="noStrike">
              <a:solidFill>
                <a:srgbClr val="000000"/>
              </a:solidFill>
              <a:latin typeface="Euphemia"/>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8fc48c"/>
                </a:solidFill>
                <a:latin typeface="Euphemia"/>
              </a:rPr>
              <a:t>Syntactic analysis:</a:t>
            </a:r>
            <a:r>
              <a:rPr b="0" lang="en-US" sz="1200" spc="-1" strike="noStrike">
                <a:solidFill>
                  <a:srgbClr val="000000"/>
                </a:solidFill>
                <a:latin typeface="Euphemia"/>
              </a:rPr>
              <a:t> check that token sequence is syntactically correct</a:t>
            </a:r>
            <a:endParaRPr b="0" lang="en-US" sz="1200" spc="-1" strike="noStrike">
              <a:solidFill>
                <a:srgbClr val="000000"/>
              </a:solidFill>
              <a:latin typeface="Euphemia"/>
            </a:endParaRPr>
          </a:p>
          <a:p>
            <a:pPr lvl="1" marL="457200"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Euphemia"/>
              </a:rPr>
              <a:t>Generate abstract syntax trees (AST), check types</a:t>
            </a:r>
            <a:endParaRPr b="0" lang="en-US" sz="1200" spc="-1" strike="noStrike">
              <a:solidFill>
                <a:srgbClr val="000000"/>
              </a:solidFill>
              <a:latin typeface="Euphemia"/>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8fc48c"/>
                </a:solidFill>
                <a:latin typeface="Euphemia"/>
              </a:rPr>
              <a:t>Intermediate code generation:</a:t>
            </a:r>
            <a:r>
              <a:rPr b="0" lang="en-US" sz="1200" spc="-1" strike="noStrike">
                <a:solidFill>
                  <a:srgbClr val="000000"/>
                </a:solidFill>
                <a:latin typeface="Euphemia"/>
              </a:rPr>
              <a:t> “walk” the ASTs and generate intermediate code</a:t>
            </a:r>
            <a:endParaRPr b="0" lang="en-US" sz="1200" spc="-1" strike="noStrike">
              <a:solidFill>
                <a:srgbClr val="000000"/>
              </a:solidFill>
              <a:latin typeface="Euphemia"/>
            </a:endParaRPr>
          </a:p>
          <a:p>
            <a:pPr lvl="1" marL="457200"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Euphemia"/>
              </a:rPr>
              <a:t>Apply optimizations to produce efficient code</a:t>
            </a:r>
            <a:endParaRPr b="0" lang="en-US" sz="1200" spc="-1" strike="noStrike">
              <a:solidFill>
                <a:srgbClr val="000000"/>
              </a:solidFill>
              <a:latin typeface="Euphemia"/>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8fc48c"/>
                </a:solidFill>
                <a:latin typeface="Euphemia"/>
              </a:rPr>
              <a:t>Final code generation:</a:t>
            </a:r>
            <a:r>
              <a:rPr b="0" lang="en-US" sz="1200" spc="-1" strike="noStrike">
                <a:solidFill>
                  <a:srgbClr val="000000"/>
                </a:solidFill>
                <a:latin typeface="Euphemia"/>
              </a:rPr>
              <a:t> produce machine code</a:t>
            </a:r>
            <a:endParaRPr b="0" lang="en-US" sz="1200" spc="-1" strike="noStrike">
              <a:solidFill>
                <a:srgbClr val="000000"/>
              </a:solidFill>
              <a:latin typeface="Euphemia"/>
            </a:endParaRPr>
          </a:p>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Euphemia"/>
            </a:endParaRPr>
          </a:p>
        </p:txBody>
      </p:sp>
      <p:sp>
        <p:nvSpPr>
          <p:cNvPr id="671" name="Slide Number Placeholder 3"/>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1630BCC-B339-4E53-9AC9-8E760C12C2B3}" type="slidenum">
              <a:rPr b="0" lang="en-US" sz="1200" spc="-1" strike="noStrike">
                <a:solidFill>
                  <a:srgbClr val="465562"/>
                </a:solidFill>
                <a:latin typeface="Euphemia"/>
              </a:rPr>
              <a:t>&lt;number&gt;</a:t>
            </a:fld>
            <a:endParaRPr b="0" lang="en-US" sz="1200" spc="-1" strike="noStrike">
              <a:solidFill>
                <a:srgbClr val="465562"/>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FCCCFF6E-35E9-4485-B921-E6B2C4B240FF}"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33" name="PlaceHolder 2"/>
          <p:cNvSpPr>
            <a:spLocks noGrp="1"/>
          </p:cNvSpPr>
          <p:nvPr>
            <p:ph/>
          </p:nvPr>
        </p:nvSpPr>
        <p:spPr>
          <a:xfrm>
            <a:off x="907920" y="1143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34" name="PlaceHolder 3"/>
          <p:cNvSpPr>
            <a:spLocks noGrp="1"/>
          </p:cNvSpPr>
          <p:nvPr>
            <p:ph/>
          </p:nvPr>
        </p:nvSpPr>
        <p:spPr>
          <a:xfrm>
            <a:off x="907920" y="3969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5" name="PlaceHolder 4"/>
          <p:cNvSpPr>
            <a:spLocks noGrp="1"/>
          </p:cNvSpPr>
          <p:nvPr>
            <p:ph type="sldNum" idx="1"/>
          </p:nvPr>
        </p:nvSpPr>
        <p:spPr/>
        <p:txBody>
          <a:bodyPr/>
          <a:p>
            <a:fld id="{914FF369-12A3-4620-A4DD-AA3DF174BEBC}"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36"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37"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38" name="PlaceHolder 4"/>
          <p:cNvSpPr>
            <a:spLocks noGrp="1"/>
          </p:cNvSpPr>
          <p:nvPr>
            <p:ph/>
          </p:nvPr>
        </p:nvSpPr>
        <p:spPr>
          <a:xfrm>
            <a:off x="90792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39" name="PlaceHolder 5"/>
          <p:cNvSpPr>
            <a:spLocks noGrp="1"/>
          </p:cNvSpPr>
          <p:nvPr>
            <p:ph/>
          </p:nvPr>
        </p:nvSpPr>
        <p:spPr>
          <a:xfrm>
            <a:off x="649404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7" name="PlaceHolder 6"/>
          <p:cNvSpPr>
            <a:spLocks noGrp="1"/>
          </p:cNvSpPr>
          <p:nvPr>
            <p:ph type="sldNum" idx="1"/>
          </p:nvPr>
        </p:nvSpPr>
        <p:spPr/>
        <p:txBody>
          <a:bodyPr/>
          <a:p>
            <a:fld id="{4B684866-626B-43B5-B5F4-0B8853BC55F4}"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41" name="PlaceHolder 2"/>
          <p:cNvSpPr>
            <a:spLocks noGrp="1"/>
          </p:cNvSpPr>
          <p:nvPr>
            <p:ph/>
          </p:nvPr>
        </p:nvSpPr>
        <p:spPr>
          <a:xfrm>
            <a:off x="90792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2" name="PlaceHolder 3"/>
          <p:cNvSpPr>
            <a:spLocks noGrp="1"/>
          </p:cNvSpPr>
          <p:nvPr>
            <p:ph/>
          </p:nvPr>
        </p:nvSpPr>
        <p:spPr>
          <a:xfrm>
            <a:off x="459396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3" name="PlaceHolder 4"/>
          <p:cNvSpPr>
            <a:spLocks noGrp="1"/>
          </p:cNvSpPr>
          <p:nvPr>
            <p:ph/>
          </p:nvPr>
        </p:nvSpPr>
        <p:spPr>
          <a:xfrm>
            <a:off x="827964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4" name="PlaceHolder 5"/>
          <p:cNvSpPr>
            <a:spLocks noGrp="1"/>
          </p:cNvSpPr>
          <p:nvPr>
            <p:ph/>
          </p:nvPr>
        </p:nvSpPr>
        <p:spPr>
          <a:xfrm>
            <a:off x="90792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5" name="PlaceHolder 6"/>
          <p:cNvSpPr>
            <a:spLocks noGrp="1"/>
          </p:cNvSpPr>
          <p:nvPr>
            <p:ph/>
          </p:nvPr>
        </p:nvSpPr>
        <p:spPr>
          <a:xfrm>
            <a:off x="459396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6" name="PlaceHolder 7"/>
          <p:cNvSpPr>
            <a:spLocks noGrp="1"/>
          </p:cNvSpPr>
          <p:nvPr>
            <p:ph/>
          </p:nvPr>
        </p:nvSpPr>
        <p:spPr>
          <a:xfrm>
            <a:off x="827964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9" name="PlaceHolder 8"/>
          <p:cNvSpPr>
            <a:spLocks noGrp="1"/>
          </p:cNvSpPr>
          <p:nvPr>
            <p:ph type="sldNum" idx="1"/>
          </p:nvPr>
        </p:nvSpPr>
        <p:spPr/>
        <p:txBody>
          <a:bodyPr/>
          <a:p>
            <a:fld id="{50FCB9BE-5EA1-45CA-8C46-378229AC230F}"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F6E3E4A8-FCD4-400B-B86B-86083976DC42}" type="slidenum">
              <a:t>&lt;#&gt;</a:t>
            </a:fld>
          </a:p>
        </p:txBody>
      </p:sp>
      <p:sp>
        <p:nvSpPr>
          <p:cNvPr id="4" name="PlaceHolder 3"/>
          <p:cNvSpPr>
            <a:spLocks noGrp="1"/>
          </p:cNvSpPr>
          <p:nvPr>
            <p:ph type="dt" idx="2"/>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63" name="PlaceHolder 2"/>
          <p:cNvSpPr>
            <a:spLocks noGrp="1"/>
          </p:cNvSpPr>
          <p:nvPr>
            <p:ph type="subTitle"/>
          </p:nvPr>
        </p:nvSpPr>
        <p:spPr>
          <a:xfrm>
            <a:off x="907920" y="1143000"/>
            <a:ext cx="10901520" cy="5410080"/>
          </a:xfrm>
          <a:prstGeom prst="rect">
            <a:avLst/>
          </a:prstGeom>
          <a:noFill/>
          <a:ln w="0">
            <a:noFill/>
          </a:ln>
        </p:spPr>
        <p:txBody>
          <a:bodyPr lIns="0" rIns="0" tIns="0" bIns="0" anchor="ctr">
            <a:noAutofit/>
          </a:bodyPr>
          <a:p>
            <a:pPr indent="0" algn="ctr">
              <a:lnSpc>
                <a:spcPct val="9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273616F0-82CC-44BC-8D97-D636643AFE22}"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65" name="PlaceHolder 2"/>
          <p:cNvSpPr>
            <a:spLocks noGrp="1"/>
          </p:cNvSpPr>
          <p:nvPr>
            <p:ph/>
          </p:nvPr>
        </p:nvSpPr>
        <p:spPr>
          <a:xfrm>
            <a:off x="907920" y="1143000"/>
            <a:ext cx="109015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E6ECCEBA-D288-4ECA-8867-6B1F85BC8A63}"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67" name="PlaceHolder 2"/>
          <p:cNvSpPr>
            <a:spLocks noGrp="1"/>
          </p:cNvSpPr>
          <p:nvPr>
            <p:ph/>
          </p:nvPr>
        </p:nvSpPr>
        <p:spPr>
          <a:xfrm>
            <a:off x="90792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8" name="PlaceHolder 3"/>
          <p:cNvSpPr>
            <a:spLocks noGrp="1"/>
          </p:cNvSpPr>
          <p:nvPr>
            <p:ph/>
          </p:nvPr>
        </p:nvSpPr>
        <p:spPr>
          <a:xfrm>
            <a:off x="649404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A4817D85-8D80-4CB1-A0E5-0146AB65FA30}"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3ECD38D8-6806-486B-A0BE-480BEF20E3D4}"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912960" y="177480"/>
            <a:ext cx="10896480" cy="3363840"/>
          </a:xfrm>
          <a:prstGeom prst="rect">
            <a:avLst/>
          </a:prstGeom>
          <a:noFill/>
          <a:ln w="0">
            <a:noFill/>
          </a:ln>
        </p:spPr>
        <p:txBody>
          <a:bodyPr lIns="0" rIns="0" tIns="0" bIns="0" anchor="ctr">
            <a:noAutofit/>
          </a:bodyPr>
          <a:p>
            <a:pPr algn="ctr">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D06D5F10-3C46-4E71-9B22-3198B98DF167}"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72"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73" name="PlaceHolder 3"/>
          <p:cNvSpPr>
            <a:spLocks noGrp="1"/>
          </p:cNvSpPr>
          <p:nvPr>
            <p:ph/>
          </p:nvPr>
        </p:nvSpPr>
        <p:spPr>
          <a:xfrm>
            <a:off x="649404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74" name="PlaceHolder 4"/>
          <p:cNvSpPr>
            <a:spLocks noGrp="1"/>
          </p:cNvSpPr>
          <p:nvPr>
            <p:ph/>
          </p:nvPr>
        </p:nvSpPr>
        <p:spPr>
          <a:xfrm>
            <a:off x="90792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9D01E7DD-1451-4969-B672-B88186431503}"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2" name="PlaceHolder 2"/>
          <p:cNvSpPr>
            <a:spLocks noGrp="1"/>
          </p:cNvSpPr>
          <p:nvPr>
            <p:ph type="subTitle"/>
          </p:nvPr>
        </p:nvSpPr>
        <p:spPr>
          <a:xfrm>
            <a:off x="907920" y="1143000"/>
            <a:ext cx="10901520" cy="5410080"/>
          </a:xfrm>
          <a:prstGeom prst="rect">
            <a:avLst/>
          </a:prstGeom>
          <a:noFill/>
          <a:ln w="0">
            <a:noFill/>
          </a:ln>
        </p:spPr>
        <p:txBody>
          <a:bodyPr lIns="0" rIns="0" tIns="0" bIns="0" anchor="ctr">
            <a:noAutofit/>
          </a:bodyPr>
          <a:p>
            <a:pPr indent="0" algn="ctr">
              <a:lnSpc>
                <a:spcPct val="9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 name="PlaceHolder 3"/>
          <p:cNvSpPr>
            <a:spLocks noGrp="1"/>
          </p:cNvSpPr>
          <p:nvPr>
            <p:ph type="sldNum" idx="1"/>
          </p:nvPr>
        </p:nvSpPr>
        <p:spPr/>
        <p:txBody>
          <a:bodyPr/>
          <a:p>
            <a:fld id="{DA4D9152-C82B-45F1-83F9-754EF5670DA3}"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76" name="PlaceHolder 2"/>
          <p:cNvSpPr>
            <a:spLocks noGrp="1"/>
          </p:cNvSpPr>
          <p:nvPr>
            <p:ph/>
          </p:nvPr>
        </p:nvSpPr>
        <p:spPr>
          <a:xfrm>
            <a:off x="90792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77"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78" name="PlaceHolder 4"/>
          <p:cNvSpPr>
            <a:spLocks noGrp="1"/>
          </p:cNvSpPr>
          <p:nvPr>
            <p:ph/>
          </p:nvPr>
        </p:nvSpPr>
        <p:spPr>
          <a:xfrm>
            <a:off x="649404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18010A28-D52C-4F2F-8292-895786401B69}"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80"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81"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82" name="PlaceHolder 4"/>
          <p:cNvSpPr>
            <a:spLocks noGrp="1"/>
          </p:cNvSpPr>
          <p:nvPr>
            <p:ph/>
          </p:nvPr>
        </p:nvSpPr>
        <p:spPr>
          <a:xfrm>
            <a:off x="907920" y="3969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1D74789A-C452-4D81-8257-3B6F9D1A4082}"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84" name="PlaceHolder 2"/>
          <p:cNvSpPr>
            <a:spLocks noGrp="1"/>
          </p:cNvSpPr>
          <p:nvPr>
            <p:ph/>
          </p:nvPr>
        </p:nvSpPr>
        <p:spPr>
          <a:xfrm>
            <a:off x="907920" y="1143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85" name="PlaceHolder 3"/>
          <p:cNvSpPr>
            <a:spLocks noGrp="1"/>
          </p:cNvSpPr>
          <p:nvPr>
            <p:ph/>
          </p:nvPr>
        </p:nvSpPr>
        <p:spPr>
          <a:xfrm>
            <a:off x="907920" y="3969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1FF98370-C86C-4F13-8064-AA6EE583D9EA}"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87"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88"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89" name="PlaceHolder 4"/>
          <p:cNvSpPr>
            <a:spLocks noGrp="1"/>
          </p:cNvSpPr>
          <p:nvPr>
            <p:ph/>
          </p:nvPr>
        </p:nvSpPr>
        <p:spPr>
          <a:xfrm>
            <a:off x="90792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90" name="PlaceHolder 5"/>
          <p:cNvSpPr>
            <a:spLocks noGrp="1"/>
          </p:cNvSpPr>
          <p:nvPr>
            <p:ph/>
          </p:nvPr>
        </p:nvSpPr>
        <p:spPr>
          <a:xfrm>
            <a:off x="649404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4"/>
          </p:nvPr>
        </p:nvSpPr>
        <p:spPr/>
        <p:txBody>
          <a:bodyPr/>
          <a:p>
            <a:fld id="{429E8CF9-A865-4778-9438-2FB69E5F00B9}" type="slidenum">
              <a:t>&lt;#&gt;</a:t>
            </a:fld>
          </a:p>
        </p:txBody>
      </p:sp>
      <p:sp>
        <p:nvSpPr>
          <p:cNvPr id="9" name="PlaceHolder 8"/>
          <p:cNvSpPr>
            <a:spLocks noGrp="1"/>
          </p:cNvSpPr>
          <p:nvPr>
            <p:ph type="dt" idx="2"/>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92" name="PlaceHolder 2"/>
          <p:cNvSpPr>
            <a:spLocks noGrp="1"/>
          </p:cNvSpPr>
          <p:nvPr>
            <p:ph/>
          </p:nvPr>
        </p:nvSpPr>
        <p:spPr>
          <a:xfrm>
            <a:off x="90792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93" name="PlaceHolder 3"/>
          <p:cNvSpPr>
            <a:spLocks noGrp="1"/>
          </p:cNvSpPr>
          <p:nvPr>
            <p:ph/>
          </p:nvPr>
        </p:nvSpPr>
        <p:spPr>
          <a:xfrm>
            <a:off x="459396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94" name="PlaceHolder 4"/>
          <p:cNvSpPr>
            <a:spLocks noGrp="1"/>
          </p:cNvSpPr>
          <p:nvPr>
            <p:ph/>
          </p:nvPr>
        </p:nvSpPr>
        <p:spPr>
          <a:xfrm>
            <a:off x="827964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95" name="PlaceHolder 5"/>
          <p:cNvSpPr>
            <a:spLocks noGrp="1"/>
          </p:cNvSpPr>
          <p:nvPr>
            <p:ph/>
          </p:nvPr>
        </p:nvSpPr>
        <p:spPr>
          <a:xfrm>
            <a:off x="90792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96" name="PlaceHolder 6"/>
          <p:cNvSpPr>
            <a:spLocks noGrp="1"/>
          </p:cNvSpPr>
          <p:nvPr>
            <p:ph/>
          </p:nvPr>
        </p:nvSpPr>
        <p:spPr>
          <a:xfrm>
            <a:off x="459396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97" name="PlaceHolder 7"/>
          <p:cNvSpPr>
            <a:spLocks noGrp="1"/>
          </p:cNvSpPr>
          <p:nvPr>
            <p:ph/>
          </p:nvPr>
        </p:nvSpPr>
        <p:spPr>
          <a:xfrm>
            <a:off x="827964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4"/>
          </p:nvPr>
        </p:nvSpPr>
        <p:spPr/>
        <p:txBody>
          <a:bodyPr/>
          <a:p>
            <a:fld id="{4FDA9DF5-6364-4A86-979A-CE7D3993FF92}" type="slidenum">
              <a:t>&lt;#&gt;</a:t>
            </a:fld>
          </a:p>
        </p:txBody>
      </p:sp>
      <p:sp>
        <p:nvSpPr>
          <p:cNvPr id="11" name="PlaceHolder 10"/>
          <p:cNvSpPr>
            <a:spLocks noGrp="1"/>
          </p:cNvSpPr>
          <p:nvPr>
            <p:ph type="dt" idx="2"/>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B3DFA9AE-733F-4ED1-903F-1D16E80DAC25}" type="slidenum">
              <a:t>&lt;#&gt;</a:t>
            </a:fld>
          </a:p>
        </p:txBody>
      </p:sp>
      <p:sp>
        <p:nvSpPr>
          <p:cNvPr id="4" name="PlaceHolder 3"/>
          <p:cNvSpPr>
            <a:spLocks noGrp="1"/>
          </p:cNvSpPr>
          <p:nvPr>
            <p:ph type="dt" idx="5"/>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12" name="PlaceHolder 2"/>
          <p:cNvSpPr>
            <a:spLocks noGrp="1"/>
          </p:cNvSpPr>
          <p:nvPr>
            <p:ph type="subTitle"/>
          </p:nvPr>
        </p:nvSpPr>
        <p:spPr>
          <a:xfrm>
            <a:off x="907920" y="1143000"/>
            <a:ext cx="10901520" cy="5410080"/>
          </a:xfrm>
          <a:prstGeom prst="rect">
            <a:avLst/>
          </a:prstGeom>
          <a:noFill/>
          <a:ln w="0">
            <a:noFill/>
          </a:ln>
        </p:spPr>
        <p:txBody>
          <a:bodyPr lIns="0" rIns="0" tIns="0" bIns="0" anchor="ctr">
            <a:noAutofit/>
          </a:bodyPr>
          <a:p>
            <a:pPr indent="0" algn="ctr">
              <a:lnSpc>
                <a:spcPct val="9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E2B69AF8-9B4C-4E6C-AF07-C088A74648E2}" type="slidenum">
              <a:t>&lt;#&gt;</a:t>
            </a:fld>
          </a:p>
        </p:txBody>
      </p:sp>
      <p:sp>
        <p:nvSpPr>
          <p:cNvPr id="6" name="PlaceHolder 5"/>
          <p:cNvSpPr>
            <a:spLocks noGrp="1"/>
          </p:cNvSpPr>
          <p:nvPr>
            <p:ph type="dt" idx="5"/>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14" name="PlaceHolder 2"/>
          <p:cNvSpPr>
            <a:spLocks noGrp="1"/>
          </p:cNvSpPr>
          <p:nvPr>
            <p:ph/>
          </p:nvPr>
        </p:nvSpPr>
        <p:spPr>
          <a:xfrm>
            <a:off x="907920" y="1143000"/>
            <a:ext cx="109015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5561C2DE-5ED3-4F20-8CFE-BDB857D297C3}" type="slidenum">
              <a:t>&lt;#&gt;</a:t>
            </a:fld>
          </a:p>
        </p:txBody>
      </p:sp>
      <p:sp>
        <p:nvSpPr>
          <p:cNvPr id="6" name="PlaceHolder 5"/>
          <p:cNvSpPr>
            <a:spLocks noGrp="1"/>
          </p:cNvSpPr>
          <p:nvPr>
            <p:ph type="dt" idx="5"/>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16" name="PlaceHolder 2"/>
          <p:cNvSpPr>
            <a:spLocks noGrp="1"/>
          </p:cNvSpPr>
          <p:nvPr>
            <p:ph/>
          </p:nvPr>
        </p:nvSpPr>
        <p:spPr>
          <a:xfrm>
            <a:off x="90792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17" name="PlaceHolder 3"/>
          <p:cNvSpPr>
            <a:spLocks noGrp="1"/>
          </p:cNvSpPr>
          <p:nvPr>
            <p:ph/>
          </p:nvPr>
        </p:nvSpPr>
        <p:spPr>
          <a:xfrm>
            <a:off x="649404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9473E869-A2AD-48D1-A6E2-F45ABC61A4CF}" type="slidenum">
              <a:t>&lt;#&gt;</a:t>
            </a:fld>
          </a:p>
        </p:txBody>
      </p:sp>
      <p:sp>
        <p:nvSpPr>
          <p:cNvPr id="7" name="PlaceHolder 6"/>
          <p:cNvSpPr>
            <a:spLocks noGrp="1"/>
          </p:cNvSpPr>
          <p:nvPr>
            <p:ph type="dt" idx="5"/>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B916AB90-7083-4E30-A9F1-5E56144B65EF}" type="slidenum">
              <a:t>&lt;#&gt;</a:t>
            </a:fld>
          </a:p>
        </p:txBody>
      </p:sp>
      <p:sp>
        <p:nvSpPr>
          <p:cNvPr id="5" name="PlaceHolder 4"/>
          <p:cNvSpPr>
            <a:spLocks noGrp="1"/>
          </p:cNvSpPr>
          <p:nvPr>
            <p:ph type="dt" idx="5"/>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4" name="PlaceHolder 2"/>
          <p:cNvSpPr>
            <a:spLocks noGrp="1"/>
          </p:cNvSpPr>
          <p:nvPr>
            <p:ph/>
          </p:nvPr>
        </p:nvSpPr>
        <p:spPr>
          <a:xfrm>
            <a:off x="907920" y="1143000"/>
            <a:ext cx="109015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 name="PlaceHolder 3"/>
          <p:cNvSpPr>
            <a:spLocks noGrp="1"/>
          </p:cNvSpPr>
          <p:nvPr>
            <p:ph type="sldNum" idx="1"/>
          </p:nvPr>
        </p:nvSpPr>
        <p:spPr/>
        <p:txBody>
          <a:bodyPr/>
          <a:p>
            <a:fld id="{19B495C6-7F29-4B03-BC30-7B20572206D9}"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912960" y="177480"/>
            <a:ext cx="10896480" cy="3363840"/>
          </a:xfrm>
          <a:prstGeom prst="rect">
            <a:avLst/>
          </a:prstGeom>
          <a:noFill/>
          <a:ln w="0">
            <a:noFill/>
          </a:ln>
        </p:spPr>
        <p:txBody>
          <a:bodyPr lIns="0" rIns="0" tIns="0" bIns="0" anchor="ctr">
            <a:noAutofit/>
          </a:bodyPr>
          <a:p>
            <a:pPr algn="ctr">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7F9C4FBA-024C-4B3E-A961-2A854ABB4675}" type="slidenum">
              <a:t>&lt;#&gt;</a:t>
            </a:fld>
          </a:p>
        </p:txBody>
      </p:sp>
      <p:sp>
        <p:nvSpPr>
          <p:cNvPr id="5" name="PlaceHolder 4"/>
          <p:cNvSpPr>
            <a:spLocks noGrp="1"/>
          </p:cNvSpPr>
          <p:nvPr>
            <p:ph type="dt" idx="5"/>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21"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22" name="PlaceHolder 3"/>
          <p:cNvSpPr>
            <a:spLocks noGrp="1"/>
          </p:cNvSpPr>
          <p:nvPr>
            <p:ph/>
          </p:nvPr>
        </p:nvSpPr>
        <p:spPr>
          <a:xfrm>
            <a:off x="649404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23" name="PlaceHolder 4"/>
          <p:cNvSpPr>
            <a:spLocks noGrp="1"/>
          </p:cNvSpPr>
          <p:nvPr>
            <p:ph/>
          </p:nvPr>
        </p:nvSpPr>
        <p:spPr>
          <a:xfrm>
            <a:off x="90792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E7246014-E292-4905-BF39-D115B14C25FE}" type="slidenum">
              <a:t>&lt;#&gt;</a:t>
            </a:fld>
          </a:p>
        </p:txBody>
      </p:sp>
      <p:sp>
        <p:nvSpPr>
          <p:cNvPr id="8" name="PlaceHolder 7"/>
          <p:cNvSpPr>
            <a:spLocks noGrp="1"/>
          </p:cNvSpPr>
          <p:nvPr>
            <p:ph type="dt" idx="5"/>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25" name="PlaceHolder 2"/>
          <p:cNvSpPr>
            <a:spLocks noGrp="1"/>
          </p:cNvSpPr>
          <p:nvPr>
            <p:ph/>
          </p:nvPr>
        </p:nvSpPr>
        <p:spPr>
          <a:xfrm>
            <a:off x="90792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26"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27" name="PlaceHolder 4"/>
          <p:cNvSpPr>
            <a:spLocks noGrp="1"/>
          </p:cNvSpPr>
          <p:nvPr>
            <p:ph/>
          </p:nvPr>
        </p:nvSpPr>
        <p:spPr>
          <a:xfrm>
            <a:off x="649404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F7352110-BDDA-4949-B8FB-017F3BD3E0F9}" type="slidenum">
              <a:t>&lt;#&gt;</a:t>
            </a:fld>
          </a:p>
        </p:txBody>
      </p:sp>
      <p:sp>
        <p:nvSpPr>
          <p:cNvPr id="8" name="PlaceHolder 7"/>
          <p:cNvSpPr>
            <a:spLocks noGrp="1"/>
          </p:cNvSpPr>
          <p:nvPr>
            <p:ph type="dt" idx="5"/>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29"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30"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31" name="PlaceHolder 4"/>
          <p:cNvSpPr>
            <a:spLocks noGrp="1"/>
          </p:cNvSpPr>
          <p:nvPr>
            <p:ph/>
          </p:nvPr>
        </p:nvSpPr>
        <p:spPr>
          <a:xfrm>
            <a:off x="907920" y="3969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6584ED69-9B2F-497A-A840-7C72AE045FF3}" type="slidenum">
              <a:t>&lt;#&gt;</a:t>
            </a:fld>
          </a:p>
        </p:txBody>
      </p:sp>
      <p:sp>
        <p:nvSpPr>
          <p:cNvPr id="8" name="PlaceHolder 7"/>
          <p:cNvSpPr>
            <a:spLocks noGrp="1"/>
          </p:cNvSpPr>
          <p:nvPr>
            <p:ph type="dt" idx="5"/>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33" name="PlaceHolder 2"/>
          <p:cNvSpPr>
            <a:spLocks noGrp="1"/>
          </p:cNvSpPr>
          <p:nvPr>
            <p:ph/>
          </p:nvPr>
        </p:nvSpPr>
        <p:spPr>
          <a:xfrm>
            <a:off x="907920" y="1143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34" name="PlaceHolder 3"/>
          <p:cNvSpPr>
            <a:spLocks noGrp="1"/>
          </p:cNvSpPr>
          <p:nvPr>
            <p:ph/>
          </p:nvPr>
        </p:nvSpPr>
        <p:spPr>
          <a:xfrm>
            <a:off x="907920" y="3969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6D260A54-CE0F-4AA7-8D00-1007626A9D50}" type="slidenum">
              <a:t>&lt;#&gt;</a:t>
            </a:fld>
          </a:p>
        </p:txBody>
      </p:sp>
      <p:sp>
        <p:nvSpPr>
          <p:cNvPr id="7" name="PlaceHolder 6"/>
          <p:cNvSpPr>
            <a:spLocks noGrp="1"/>
          </p:cNvSpPr>
          <p:nvPr>
            <p:ph type="dt" idx="5"/>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36"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37"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38" name="PlaceHolder 4"/>
          <p:cNvSpPr>
            <a:spLocks noGrp="1"/>
          </p:cNvSpPr>
          <p:nvPr>
            <p:ph/>
          </p:nvPr>
        </p:nvSpPr>
        <p:spPr>
          <a:xfrm>
            <a:off x="90792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39" name="PlaceHolder 5"/>
          <p:cNvSpPr>
            <a:spLocks noGrp="1"/>
          </p:cNvSpPr>
          <p:nvPr>
            <p:ph/>
          </p:nvPr>
        </p:nvSpPr>
        <p:spPr>
          <a:xfrm>
            <a:off x="649404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E1965D2E-CE77-4E10-B8B8-D0AF658214F8}" type="slidenum">
              <a:t>&lt;#&gt;</a:t>
            </a:fld>
          </a:p>
        </p:txBody>
      </p:sp>
      <p:sp>
        <p:nvSpPr>
          <p:cNvPr id="9" name="PlaceHolder 8"/>
          <p:cNvSpPr>
            <a:spLocks noGrp="1"/>
          </p:cNvSpPr>
          <p:nvPr>
            <p:ph type="dt" idx="5"/>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41" name="PlaceHolder 2"/>
          <p:cNvSpPr>
            <a:spLocks noGrp="1"/>
          </p:cNvSpPr>
          <p:nvPr>
            <p:ph/>
          </p:nvPr>
        </p:nvSpPr>
        <p:spPr>
          <a:xfrm>
            <a:off x="90792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42" name="PlaceHolder 3"/>
          <p:cNvSpPr>
            <a:spLocks noGrp="1"/>
          </p:cNvSpPr>
          <p:nvPr>
            <p:ph/>
          </p:nvPr>
        </p:nvSpPr>
        <p:spPr>
          <a:xfrm>
            <a:off x="459396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43" name="PlaceHolder 4"/>
          <p:cNvSpPr>
            <a:spLocks noGrp="1"/>
          </p:cNvSpPr>
          <p:nvPr>
            <p:ph/>
          </p:nvPr>
        </p:nvSpPr>
        <p:spPr>
          <a:xfrm>
            <a:off x="827964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44" name="PlaceHolder 5"/>
          <p:cNvSpPr>
            <a:spLocks noGrp="1"/>
          </p:cNvSpPr>
          <p:nvPr>
            <p:ph/>
          </p:nvPr>
        </p:nvSpPr>
        <p:spPr>
          <a:xfrm>
            <a:off x="90792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45" name="PlaceHolder 6"/>
          <p:cNvSpPr>
            <a:spLocks noGrp="1"/>
          </p:cNvSpPr>
          <p:nvPr>
            <p:ph/>
          </p:nvPr>
        </p:nvSpPr>
        <p:spPr>
          <a:xfrm>
            <a:off x="459396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46" name="PlaceHolder 7"/>
          <p:cNvSpPr>
            <a:spLocks noGrp="1"/>
          </p:cNvSpPr>
          <p:nvPr>
            <p:ph/>
          </p:nvPr>
        </p:nvSpPr>
        <p:spPr>
          <a:xfrm>
            <a:off x="827964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543CD0A9-BBDD-42F5-8A99-28868069F117}" type="slidenum">
              <a:t>&lt;#&gt;</a:t>
            </a:fld>
          </a:p>
        </p:txBody>
      </p:sp>
      <p:sp>
        <p:nvSpPr>
          <p:cNvPr id="11" name="PlaceHolder 10"/>
          <p:cNvSpPr>
            <a:spLocks noGrp="1"/>
          </p:cNvSpPr>
          <p:nvPr>
            <p:ph type="dt" idx="5"/>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94E5E74C-0E9E-411B-8F42-2E09E2DCDC73}"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59" name="PlaceHolder 2"/>
          <p:cNvSpPr>
            <a:spLocks noGrp="1"/>
          </p:cNvSpPr>
          <p:nvPr>
            <p:ph type="subTitle"/>
          </p:nvPr>
        </p:nvSpPr>
        <p:spPr>
          <a:xfrm>
            <a:off x="907920" y="1143000"/>
            <a:ext cx="10901520" cy="5410080"/>
          </a:xfrm>
          <a:prstGeom prst="rect">
            <a:avLst/>
          </a:prstGeom>
          <a:noFill/>
          <a:ln w="0">
            <a:noFill/>
          </a:ln>
        </p:spPr>
        <p:txBody>
          <a:bodyPr lIns="0" rIns="0" tIns="0" bIns="0" anchor="ctr">
            <a:noAutofit/>
          </a:bodyPr>
          <a:p>
            <a:pPr indent="0" algn="ctr">
              <a:lnSpc>
                <a:spcPct val="9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 name="PlaceHolder 3"/>
          <p:cNvSpPr>
            <a:spLocks noGrp="1"/>
          </p:cNvSpPr>
          <p:nvPr>
            <p:ph type="sldNum" idx="8"/>
          </p:nvPr>
        </p:nvSpPr>
        <p:spPr/>
        <p:txBody>
          <a:bodyPr/>
          <a:p>
            <a:fld id="{30AFB7CE-38A9-4EF5-A4EA-0AF9E56AA269}"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61" name="PlaceHolder 2"/>
          <p:cNvSpPr>
            <a:spLocks noGrp="1"/>
          </p:cNvSpPr>
          <p:nvPr>
            <p:ph/>
          </p:nvPr>
        </p:nvSpPr>
        <p:spPr>
          <a:xfrm>
            <a:off x="907920" y="1143000"/>
            <a:ext cx="109015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 name="PlaceHolder 3"/>
          <p:cNvSpPr>
            <a:spLocks noGrp="1"/>
          </p:cNvSpPr>
          <p:nvPr>
            <p:ph type="sldNum" idx="8"/>
          </p:nvPr>
        </p:nvSpPr>
        <p:spPr/>
        <p:txBody>
          <a:bodyPr/>
          <a:p>
            <a:fld id="{E4E5432D-6A8B-418B-86CF-4F7AB407F4D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6" name="PlaceHolder 2"/>
          <p:cNvSpPr>
            <a:spLocks noGrp="1"/>
          </p:cNvSpPr>
          <p:nvPr>
            <p:ph/>
          </p:nvPr>
        </p:nvSpPr>
        <p:spPr>
          <a:xfrm>
            <a:off x="90792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7" name="PlaceHolder 3"/>
          <p:cNvSpPr>
            <a:spLocks noGrp="1"/>
          </p:cNvSpPr>
          <p:nvPr>
            <p:ph/>
          </p:nvPr>
        </p:nvSpPr>
        <p:spPr>
          <a:xfrm>
            <a:off x="649404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5" name="PlaceHolder 4"/>
          <p:cNvSpPr>
            <a:spLocks noGrp="1"/>
          </p:cNvSpPr>
          <p:nvPr>
            <p:ph type="sldNum" idx="1"/>
          </p:nvPr>
        </p:nvSpPr>
        <p:spPr/>
        <p:txBody>
          <a:bodyPr/>
          <a:p>
            <a:fld id="{ED2F4A29-EBC3-4DDB-A007-7251716CAF3C}"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63" name="PlaceHolder 2"/>
          <p:cNvSpPr>
            <a:spLocks noGrp="1"/>
          </p:cNvSpPr>
          <p:nvPr>
            <p:ph/>
          </p:nvPr>
        </p:nvSpPr>
        <p:spPr>
          <a:xfrm>
            <a:off x="90792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64" name="PlaceHolder 3"/>
          <p:cNvSpPr>
            <a:spLocks noGrp="1"/>
          </p:cNvSpPr>
          <p:nvPr>
            <p:ph/>
          </p:nvPr>
        </p:nvSpPr>
        <p:spPr>
          <a:xfrm>
            <a:off x="649404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5" name="PlaceHolder 4"/>
          <p:cNvSpPr>
            <a:spLocks noGrp="1"/>
          </p:cNvSpPr>
          <p:nvPr>
            <p:ph type="sldNum" idx="8"/>
          </p:nvPr>
        </p:nvSpPr>
        <p:spPr/>
        <p:txBody>
          <a:bodyPr/>
          <a:p>
            <a:fld id="{467EE82D-E99A-455C-BE76-E3C82D0ED512}"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3" name="PlaceHolder 2"/>
          <p:cNvSpPr>
            <a:spLocks noGrp="1"/>
          </p:cNvSpPr>
          <p:nvPr>
            <p:ph type="sldNum" idx="8"/>
          </p:nvPr>
        </p:nvSpPr>
        <p:spPr/>
        <p:txBody>
          <a:bodyPr/>
          <a:p>
            <a:fld id="{F3F3A70F-A48B-44CB-A56B-EF6A0FF46AA0}"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912960" y="177480"/>
            <a:ext cx="10896480" cy="3363840"/>
          </a:xfrm>
          <a:prstGeom prst="rect">
            <a:avLst/>
          </a:prstGeom>
          <a:noFill/>
          <a:ln w="0">
            <a:noFill/>
          </a:ln>
        </p:spPr>
        <p:txBody>
          <a:bodyPr lIns="0" rIns="0" tIns="0" bIns="0" anchor="ctr">
            <a:noAutofit/>
          </a:bodyPr>
          <a:p>
            <a:pPr algn="ctr">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3" name="PlaceHolder 2"/>
          <p:cNvSpPr>
            <a:spLocks noGrp="1"/>
          </p:cNvSpPr>
          <p:nvPr>
            <p:ph type="sldNum" idx="8"/>
          </p:nvPr>
        </p:nvSpPr>
        <p:spPr/>
        <p:txBody>
          <a:bodyPr/>
          <a:p>
            <a:fld id="{963EA5B1-5048-40F9-84A7-CA9449A021DF}"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68"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69" name="PlaceHolder 3"/>
          <p:cNvSpPr>
            <a:spLocks noGrp="1"/>
          </p:cNvSpPr>
          <p:nvPr>
            <p:ph/>
          </p:nvPr>
        </p:nvSpPr>
        <p:spPr>
          <a:xfrm>
            <a:off x="649404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70" name="PlaceHolder 4"/>
          <p:cNvSpPr>
            <a:spLocks noGrp="1"/>
          </p:cNvSpPr>
          <p:nvPr>
            <p:ph/>
          </p:nvPr>
        </p:nvSpPr>
        <p:spPr>
          <a:xfrm>
            <a:off x="90792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sldNum" idx="8"/>
          </p:nvPr>
        </p:nvSpPr>
        <p:spPr/>
        <p:txBody>
          <a:bodyPr/>
          <a:p>
            <a:fld id="{3C8D61CC-9AF1-46FC-B9D3-39D8891A03EC}"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72" name="PlaceHolder 2"/>
          <p:cNvSpPr>
            <a:spLocks noGrp="1"/>
          </p:cNvSpPr>
          <p:nvPr>
            <p:ph/>
          </p:nvPr>
        </p:nvSpPr>
        <p:spPr>
          <a:xfrm>
            <a:off x="90792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73"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74" name="PlaceHolder 4"/>
          <p:cNvSpPr>
            <a:spLocks noGrp="1"/>
          </p:cNvSpPr>
          <p:nvPr>
            <p:ph/>
          </p:nvPr>
        </p:nvSpPr>
        <p:spPr>
          <a:xfrm>
            <a:off x="649404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sldNum" idx="8"/>
          </p:nvPr>
        </p:nvSpPr>
        <p:spPr/>
        <p:txBody>
          <a:bodyPr/>
          <a:p>
            <a:fld id="{C29475E6-E9F3-43C7-94D1-A2F7BD5BA773}"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76"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77"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78" name="PlaceHolder 4"/>
          <p:cNvSpPr>
            <a:spLocks noGrp="1"/>
          </p:cNvSpPr>
          <p:nvPr>
            <p:ph/>
          </p:nvPr>
        </p:nvSpPr>
        <p:spPr>
          <a:xfrm>
            <a:off x="907920" y="3969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sldNum" idx="8"/>
          </p:nvPr>
        </p:nvSpPr>
        <p:spPr/>
        <p:txBody>
          <a:bodyPr/>
          <a:p>
            <a:fld id="{242ECE38-27E9-47F6-9CE0-AB4BAEDA18DE}"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80" name="PlaceHolder 2"/>
          <p:cNvSpPr>
            <a:spLocks noGrp="1"/>
          </p:cNvSpPr>
          <p:nvPr>
            <p:ph/>
          </p:nvPr>
        </p:nvSpPr>
        <p:spPr>
          <a:xfrm>
            <a:off x="907920" y="1143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81" name="PlaceHolder 3"/>
          <p:cNvSpPr>
            <a:spLocks noGrp="1"/>
          </p:cNvSpPr>
          <p:nvPr>
            <p:ph/>
          </p:nvPr>
        </p:nvSpPr>
        <p:spPr>
          <a:xfrm>
            <a:off x="907920" y="3969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5" name="PlaceHolder 4"/>
          <p:cNvSpPr>
            <a:spLocks noGrp="1"/>
          </p:cNvSpPr>
          <p:nvPr>
            <p:ph type="sldNum" idx="8"/>
          </p:nvPr>
        </p:nvSpPr>
        <p:spPr/>
        <p:txBody>
          <a:bodyPr/>
          <a:p>
            <a:fld id="{95E80A07-1ED7-4305-9812-CB07845F0D97}"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83"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84"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85" name="PlaceHolder 4"/>
          <p:cNvSpPr>
            <a:spLocks noGrp="1"/>
          </p:cNvSpPr>
          <p:nvPr>
            <p:ph/>
          </p:nvPr>
        </p:nvSpPr>
        <p:spPr>
          <a:xfrm>
            <a:off x="90792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86" name="PlaceHolder 5"/>
          <p:cNvSpPr>
            <a:spLocks noGrp="1"/>
          </p:cNvSpPr>
          <p:nvPr>
            <p:ph/>
          </p:nvPr>
        </p:nvSpPr>
        <p:spPr>
          <a:xfrm>
            <a:off x="649404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7" name="PlaceHolder 6"/>
          <p:cNvSpPr>
            <a:spLocks noGrp="1"/>
          </p:cNvSpPr>
          <p:nvPr>
            <p:ph type="sldNum" idx="8"/>
          </p:nvPr>
        </p:nvSpPr>
        <p:spPr/>
        <p:txBody>
          <a:bodyPr/>
          <a:p>
            <a:fld id="{18BFC26D-CFF9-4A68-A8CB-AEC4DF593FB1}"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188" name="PlaceHolder 2"/>
          <p:cNvSpPr>
            <a:spLocks noGrp="1"/>
          </p:cNvSpPr>
          <p:nvPr>
            <p:ph/>
          </p:nvPr>
        </p:nvSpPr>
        <p:spPr>
          <a:xfrm>
            <a:off x="90792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89" name="PlaceHolder 3"/>
          <p:cNvSpPr>
            <a:spLocks noGrp="1"/>
          </p:cNvSpPr>
          <p:nvPr>
            <p:ph/>
          </p:nvPr>
        </p:nvSpPr>
        <p:spPr>
          <a:xfrm>
            <a:off x="459396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90" name="PlaceHolder 4"/>
          <p:cNvSpPr>
            <a:spLocks noGrp="1"/>
          </p:cNvSpPr>
          <p:nvPr>
            <p:ph/>
          </p:nvPr>
        </p:nvSpPr>
        <p:spPr>
          <a:xfrm>
            <a:off x="827964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91" name="PlaceHolder 5"/>
          <p:cNvSpPr>
            <a:spLocks noGrp="1"/>
          </p:cNvSpPr>
          <p:nvPr>
            <p:ph/>
          </p:nvPr>
        </p:nvSpPr>
        <p:spPr>
          <a:xfrm>
            <a:off x="90792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92" name="PlaceHolder 6"/>
          <p:cNvSpPr>
            <a:spLocks noGrp="1"/>
          </p:cNvSpPr>
          <p:nvPr>
            <p:ph/>
          </p:nvPr>
        </p:nvSpPr>
        <p:spPr>
          <a:xfrm>
            <a:off x="459396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193" name="PlaceHolder 7"/>
          <p:cNvSpPr>
            <a:spLocks noGrp="1"/>
          </p:cNvSpPr>
          <p:nvPr>
            <p:ph/>
          </p:nvPr>
        </p:nvSpPr>
        <p:spPr>
          <a:xfrm>
            <a:off x="827964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9" name="PlaceHolder 8"/>
          <p:cNvSpPr>
            <a:spLocks noGrp="1"/>
          </p:cNvSpPr>
          <p:nvPr>
            <p:ph type="sldNum" idx="8"/>
          </p:nvPr>
        </p:nvSpPr>
        <p:spPr/>
        <p:txBody>
          <a:bodyPr/>
          <a:p>
            <a:fld id="{2C8FE7F5-5AA7-44D6-BBDA-5C483BADF26A}"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BBF6A184-89AE-4F7D-8F1E-A599E541A19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3" name="PlaceHolder 2"/>
          <p:cNvSpPr>
            <a:spLocks noGrp="1"/>
          </p:cNvSpPr>
          <p:nvPr>
            <p:ph type="sldNum" idx="1"/>
          </p:nvPr>
        </p:nvSpPr>
        <p:spPr/>
        <p:txBody>
          <a:bodyPr/>
          <a:p>
            <a:fld id="{B0E718F6-A7FE-4570-8313-E7950C86F788}"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06" name="PlaceHolder 2"/>
          <p:cNvSpPr>
            <a:spLocks noGrp="1"/>
          </p:cNvSpPr>
          <p:nvPr>
            <p:ph type="subTitle"/>
          </p:nvPr>
        </p:nvSpPr>
        <p:spPr>
          <a:xfrm>
            <a:off x="907920" y="1143000"/>
            <a:ext cx="10901520" cy="5410080"/>
          </a:xfrm>
          <a:prstGeom prst="rect">
            <a:avLst/>
          </a:prstGeom>
          <a:noFill/>
          <a:ln w="0">
            <a:noFill/>
          </a:ln>
        </p:spPr>
        <p:txBody>
          <a:bodyPr lIns="0" rIns="0" tIns="0" bIns="0" anchor="ctr">
            <a:noAutofit/>
          </a:bodyPr>
          <a:p>
            <a:pPr indent="0" algn="ctr">
              <a:lnSpc>
                <a:spcPct val="9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 name="PlaceHolder 3"/>
          <p:cNvSpPr>
            <a:spLocks noGrp="1"/>
          </p:cNvSpPr>
          <p:nvPr>
            <p:ph type="sldNum" idx="9"/>
          </p:nvPr>
        </p:nvSpPr>
        <p:spPr/>
        <p:txBody>
          <a:bodyPr/>
          <a:p>
            <a:fld id="{3000A5C8-B1DA-4BAB-A184-BD53148297E9}"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08" name="PlaceHolder 2"/>
          <p:cNvSpPr>
            <a:spLocks noGrp="1"/>
          </p:cNvSpPr>
          <p:nvPr>
            <p:ph/>
          </p:nvPr>
        </p:nvSpPr>
        <p:spPr>
          <a:xfrm>
            <a:off x="907920" y="1143000"/>
            <a:ext cx="109015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 name="PlaceHolder 3"/>
          <p:cNvSpPr>
            <a:spLocks noGrp="1"/>
          </p:cNvSpPr>
          <p:nvPr>
            <p:ph type="sldNum" idx="9"/>
          </p:nvPr>
        </p:nvSpPr>
        <p:spPr/>
        <p:txBody>
          <a:bodyPr/>
          <a:p>
            <a:fld id="{5BE9203C-0507-4571-9BA5-5E1000A370A7}"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10" name="PlaceHolder 2"/>
          <p:cNvSpPr>
            <a:spLocks noGrp="1"/>
          </p:cNvSpPr>
          <p:nvPr>
            <p:ph/>
          </p:nvPr>
        </p:nvSpPr>
        <p:spPr>
          <a:xfrm>
            <a:off x="90792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11" name="PlaceHolder 3"/>
          <p:cNvSpPr>
            <a:spLocks noGrp="1"/>
          </p:cNvSpPr>
          <p:nvPr>
            <p:ph/>
          </p:nvPr>
        </p:nvSpPr>
        <p:spPr>
          <a:xfrm>
            <a:off x="649404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5" name="PlaceHolder 4"/>
          <p:cNvSpPr>
            <a:spLocks noGrp="1"/>
          </p:cNvSpPr>
          <p:nvPr>
            <p:ph type="sldNum" idx="9"/>
          </p:nvPr>
        </p:nvSpPr>
        <p:spPr/>
        <p:txBody>
          <a:bodyPr/>
          <a:p>
            <a:fld id="{FB17462D-E88C-49E3-8D73-87C879FC2837}"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3" name="PlaceHolder 2"/>
          <p:cNvSpPr>
            <a:spLocks noGrp="1"/>
          </p:cNvSpPr>
          <p:nvPr>
            <p:ph type="sldNum" idx="9"/>
          </p:nvPr>
        </p:nvSpPr>
        <p:spPr/>
        <p:txBody>
          <a:bodyPr/>
          <a:p>
            <a:fld id="{B2D8947D-D1AC-4C51-A447-5E298FBE8DED}"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912960" y="177480"/>
            <a:ext cx="10896480" cy="3363840"/>
          </a:xfrm>
          <a:prstGeom prst="rect">
            <a:avLst/>
          </a:prstGeom>
          <a:noFill/>
          <a:ln w="0">
            <a:noFill/>
          </a:ln>
        </p:spPr>
        <p:txBody>
          <a:bodyPr lIns="0" rIns="0" tIns="0" bIns="0" anchor="ctr">
            <a:noAutofit/>
          </a:bodyPr>
          <a:p>
            <a:pPr algn="ctr">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3" name="PlaceHolder 2"/>
          <p:cNvSpPr>
            <a:spLocks noGrp="1"/>
          </p:cNvSpPr>
          <p:nvPr>
            <p:ph type="sldNum" idx="9"/>
          </p:nvPr>
        </p:nvSpPr>
        <p:spPr/>
        <p:txBody>
          <a:bodyPr/>
          <a:p>
            <a:fld id="{67A4F4A7-5D54-494A-B080-0B39D80F64EC}"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15"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16" name="PlaceHolder 3"/>
          <p:cNvSpPr>
            <a:spLocks noGrp="1"/>
          </p:cNvSpPr>
          <p:nvPr>
            <p:ph/>
          </p:nvPr>
        </p:nvSpPr>
        <p:spPr>
          <a:xfrm>
            <a:off x="649404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17" name="PlaceHolder 4"/>
          <p:cNvSpPr>
            <a:spLocks noGrp="1"/>
          </p:cNvSpPr>
          <p:nvPr>
            <p:ph/>
          </p:nvPr>
        </p:nvSpPr>
        <p:spPr>
          <a:xfrm>
            <a:off x="90792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sldNum" idx="9"/>
          </p:nvPr>
        </p:nvSpPr>
        <p:spPr/>
        <p:txBody>
          <a:bodyPr/>
          <a:p>
            <a:fld id="{BAA7D750-A23D-4215-9AF4-2D32628DF1C0}"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19" name="PlaceHolder 2"/>
          <p:cNvSpPr>
            <a:spLocks noGrp="1"/>
          </p:cNvSpPr>
          <p:nvPr>
            <p:ph/>
          </p:nvPr>
        </p:nvSpPr>
        <p:spPr>
          <a:xfrm>
            <a:off x="90792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20"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21" name="PlaceHolder 4"/>
          <p:cNvSpPr>
            <a:spLocks noGrp="1"/>
          </p:cNvSpPr>
          <p:nvPr>
            <p:ph/>
          </p:nvPr>
        </p:nvSpPr>
        <p:spPr>
          <a:xfrm>
            <a:off x="649404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sldNum" idx="9"/>
          </p:nvPr>
        </p:nvSpPr>
        <p:spPr/>
        <p:txBody>
          <a:bodyPr/>
          <a:p>
            <a:fld id="{5544D781-D38C-4478-A18E-24FDE365A63F}"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23"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24"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25" name="PlaceHolder 4"/>
          <p:cNvSpPr>
            <a:spLocks noGrp="1"/>
          </p:cNvSpPr>
          <p:nvPr>
            <p:ph/>
          </p:nvPr>
        </p:nvSpPr>
        <p:spPr>
          <a:xfrm>
            <a:off x="907920" y="3969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sldNum" idx="9"/>
          </p:nvPr>
        </p:nvSpPr>
        <p:spPr/>
        <p:txBody>
          <a:bodyPr/>
          <a:p>
            <a:fld id="{F640FC25-75A1-4E47-A94B-152DB2A78CA8}"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27" name="PlaceHolder 2"/>
          <p:cNvSpPr>
            <a:spLocks noGrp="1"/>
          </p:cNvSpPr>
          <p:nvPr>
            <p:ph/>
          </p:nvPr>
        </p:nvSpPr>
        <p:spPr>
          <a:xfrm>
            <a:off x="907920" y="1143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28" name="PlaceHolder 3"/>
          <p:cNvSpPr>
            <a:spLocks noGrp="1"/>
          </p:cNvSpPr>
          <p:nvPr>
            <p:ph/>
          </p:nvPr>
        </p:nvSpPr>
        <p:spPr>
          <a:xfrm>
            <a:off x="907920" y="3969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5" name="PlaceHolder 4"/>
          <p:cNvSpPr>
            <a:spLocks noGrp="1"/>
          </p:cNvSpPr>
          <p:nvPr>
            <p:ph type="sldNum" idx="9"/>
          </p:nvPr>
        </p:nvSpPr>
        <p:spPr/>
        <p:txBody>
          <a:bodyPr/>
          <a:p>
            <a:fld id="{14B9BC4B-3C06-4E5F-AE8E-3AE86257EBB9}"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30"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31"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32" name="PlaceHolder 4"/>
          <p:cNvSpPr>
            <a:spLocks noGrp="1"/>
          </p:cNvSpPr>
          <p:nvPr>
            <p:ph/>
          </p:nvPr>
        </p:nvSpPr>
        <p:spPr>
          <a:xfrm>
            <a:off x="90792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33" name="PlaceHolder 5"/>
          <p:cNvSpPr>
            <a:spLocks noGrp="1"/>
          </p:cNvSpPr>
          <p:nvPr>
            <p:ph/>
          </p:nvPr>
        </p:nvSpPr>
        <p:spPr>
          <a:xfrm>
            <a:off x="649404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7" name="PlaceHolder 6"/>
          <p:cNvSpPr>
            <a:spLocks noGrp="1"/>
          </p:cNvSpPr>
          <p:nvPr>
            <p:ph type="sldNum" idx="9"/>
          </p:nvPr>
        </p:nvSpPr>
        <p:spPr/>
        <p:txBody>
          <a:bodyPr/>
          <a:p>
            <a:fld id="{436B4763-2E10-4CAC-BC10-DF8F907FDB1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912960" y="177480"/>
            <a:ext cx="10896480" cy="3363840"/>
          </a:xfrm>
          <a:prstGeom prst="rect">
            <a:avLst/>
          </a:prstGeom>
          <a:noFill/>
          <a:ln w="0">
            <a:noFill/>
          </a:ln>
        </p:spPr>
        <p:txBody>
          <a:bodyPr lIns="0" rIns="0" tIns="0" bIns="0" anchor="ctr">
            <a:noAutofit/>
          </a:bodyPr>
          <a:p>
            <a:pPr algn="ctr">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3" name="PlaceHolder 2"/>
          <p:cNvSpPr>
            <a:spLocks noGrp="1"/>
          </p:cNvSpPr>
          <p:nvPr>
            <p:ph type="sldNum" idx="1"/>
          </p:nvPr>
        </p:nvSpPr>
        <p:spPr/>
        <p:txBody>
          <a:bodyPr/>
          <a:p>
            <a:fld id="{36405CE8-0EFF-4639-8849-8E784833C0E8}"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35" name="PlaceHolder 2"/>
          <p:cNvSpPr>
            <a:spLocks noGrp="1"/>
          </p:cNvSpPr>
          <p:nvPr>
            <p:ph/>
          </p:nvPr>
        </p:nvSpPr>
        <p:spPr>
          <a:xfrm>
            <a:off x="90792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36" name="PlaceHolder 3"/>
          <p:cNvSpPr>
            <a:spLocks noGrp="1"/>
          </p:cNvSpPr>
          <p:nvPr>
            <p:ph/>
          </p:nvPr>
        </p:nvSpPr>
        <p:spPr>
          <a:xfrm>
            <a:off x="459396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37" name="PlaceHolder 4"/>
          <p:cNvSpPr>
            <a:spLocks noGrp="1"/>
          </p:cNvSpPr>
          <p:nvPr>
            <p:ph/>
          </p:nvPr>
        </p:nvSpPr>
        <p:spPr>
          <a:xfrm>
            <a:off x="827964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38" name="PlaceHolder 5"/>
          <p:cNvSpPr>
            <a:spLocks noGrp="1"/>
          </p:cNvSpPr>
          <p:nvPr>
            <p:ph/>
          </p:nvPr>
        </p:nvSpPr>
        <p:spPr>
          <a:xfrm>
            <a:off x="90792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39" name="PlaceHolder 6"/>
          <p:cNvSpPr>
            <a:spLocks noGrp="1"/>
          </p:cNvSpPr>
          <p:nvPr>
            <p:ph/>
          </p:nvPr>
        </p:nvSpPr>
        <p:spPr>
          <a:xfrm>
            <a:off x="459396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40" name="PlaceHolder 7"/>
          <p:cNvSpPr>
            <a:spLocks noGrp="1"/>
          </p:cNvSpPr>
          <p:nvPr>
            <p:ph/>
          </p:nvPr>
        </p:nvSpPr>
        <p:spPr>
          <a:xfrm>
            <a:off x="827964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9" name="PlaceHolder 8"/>
          <p:cNvSpPr>
            <a:spLocks noGrp="1"/>
          </p:cNvSpPr>
          <p:nvPr>
            <p:ph type="sldNum" idx="9"/>
          </p:nvPr>
        </p:nvSpPr>
        <p:spPr/>
        <p:txBody>
          <a:bodyPr/>
          <a:p>
            <a:fld id="{8D59B1E3-ABA5-489B-A98E-6CF1C38E577E}"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940C908C-C6A5-4175-8C76-3243D4CC28D8}"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55" name="PlaceHolder 2"/>
          <p:cNvSpPr>
            <a:spLocks noGrp="1"/>
          </p:cNvSpPr>
          <p:nvPr>
            <p:ph type="subTitle"/>
          </p:nvPr>
        </p:nvSpPr>
        <p:spPr>
          <a:xfrm>
            <a:off x="907920" y="1143000"/>
            <a:ext cx="10901520" cy="5410080"/>
          </a:xfrm>
          <a:prstGeom prst="rect">
            <a:avLst/>
          </a:prstGeom>
          <a:noFill/>
          <a:ln w="0">
            <a:noFill/>
          </a:ln>
        </p:spPr>
        <p:txBody>
          <a:bodyPr lIns="0" rIns="0" tIns="0" bIns="0" anchor="ctr">
            <a:noAutofit/>
          </a:bodyPr>
          <a:p>
            <a:pPr indent="0" algn="ctr">
              <a:lnSpc>
                <a:spcPct val="9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477FB190-A424-4269-B4C9-CFE7F993E689}"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57" name="PlaceHolder 2"/>
          <p:cNvSpPr>
            <a:spLocks noGrp="1"/>
          </p:cNvSpPr>
          <p:nvPr>
            <p:ph/>
          </p:nvPr>
        </p:nvSpPr>
        <p:spPr>
          <a:xfrm>
            <a:off x="907920" y="1143000"/>
            <a:ext cx="109015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5BCE6BE-C8B7-464F-873A-21E707A88967}"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59" name="PlaceHolder 2"/>
          <p:cNvSpPr>
            <a:spLocks noGrp="1"/>
          </p:cNvSpPr>
          <p:nvPr>
            <p:ph/>
          </p:nvPr>
        </p:nvSpPr>
        <p:spPr>
          <a:xfrm>
            <a:off x="90792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60" name="PlaceHolder 3"/>
          <p:cNvSpPr>
            <a:spLocks noGrp="1"/>
          </p:cNvSpPr>
          <p:nvPr>
            <p:ph/>
          </p:nvPr>
        </p:nvSpPr>
        <p:spPr>
          <a:xfrm>
            <a:off x="649404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FB6C6146-D56E-4185-9FBE-F94780564190}"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153F6980-ED9A-424F-B8AE-38653169C595}"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912960" y="177480"/>
            <a:ext cx="10896480" cy="3363840"/>
          </a:xfrm>
          <a:prstGeom prst="rect">
            <a:avLst/>
          </a:prstGeom>
          <a:noFill/>
          <a:ln w="0">
            <a:noFill/>
          </a:ln>
        </p:spPr>
        <p:txBody>
          <a:bodyPr lIns="0" rIns="0" tIns="0" bIns="0" anchor="ctr">
            <a:noAutofit/>
          </a:bodyPr>
          <a:p>
            <a:pPr algn="ctr">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B3ED45B6-BBBF-41B1-A308-8D769B61C8DB}"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64"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65" name="PlaceHolder 3"/>
          <p:cNvSpPr>
            <a:spLocks noGrp="1"/>
          </p:cNvSpPr>
          <p:nvPr>
            <p:ph/>
          </p:nvPr>
        </p:nvSpPr>
        <p:spPr>
          <a:xfrm>
            <a:off x="649404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66" name="PlaceHolder 4"/>
          <p:cNvSpPr>
            <a:spLocks noGrp="1"/>
          </p:cNvSpPr>
          <p:nvPr>
            <p:ph/>
          </p:nvPr>
        </p:nvSpPr>
        <p:spPr>
          <a:xfrm>
            <a:off x="90792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27DECCF4-928D-42F5-B319-9254D31F7E21}"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68" name="PlaceHolder 2"/>
          <p:cNvSpPr>
            <a:spLocks noGrp="1"/>
          </p:cNvSpPr>
          <p:nvPr>
            <p:ph/>
          </p:nvPr>
        </p:nvSpPr>
        <p:spPr>
          <a:xfrm>
            <a:off x="90792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69"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70" name="PlaceHolder 4"/>
          <p:cNvSpPr>
            <a:spLocks noGrp="1"/>
          </p:cNvSpPr>
          <p:nvPr>
            <p:ph/>
          </p:nvPr>
        </p:nvSpPr>
        <p:spPr>
          <a:xfrm>
            <a:off x="649404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AEB81DE-08CA-4D59-B2F8-455FDBC9061A}"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72"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73"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74" name="PlaceHolder 4"/>
          <p:cNvSpPr>
            <a:spLocks noGrp="1"/>
          </p:cNvSpPr>
          <p:nvPr>
            <p:ph/>
          </p:nvPr>
        </p:nvSpPr>
        <p:spPr>
          <a:xfrm>
            <a:off x="907920" y="3969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FBE8C1EC-3CCB-40C8-BD2E-CDCA55F0BF86}"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1"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2" name="PlaceHolder 3"/>
          <p:cNvSpPr>
            <a:spLocks noGrp="1"/>
          </p:cNvSpPr>
          <p:nvPr>
            <p:ph/>
          </p:nvPr>
        </p:nvSpPr>
        <p:spPr>
          <a:xfrm>
            <a:off x="649404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3" name="PlaceHolder 4"/>
          <p:cNvSpPr>
            <a:spLocks noGrp="1"/>
          </p:cNvSpPr>
          <p:nvPr>
            <p:ph/>
          </p:nvPr>
        </p:nvSpPr>
        <p:spPr>
          <a:xfrm>
            <a:off x="90792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sldNum" idx="1"/>
          </p:nvPr>
        </p:nvSpPr>
        <p:spPr/>
        <p:txBody>
          <a:bodyPr/>
          <a:p>
            <a:fld id="{BDF768A9-AA2A-4943-A47C-9FB2996C5262}"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76" name="PlaceHolder 2"/>
          <p:cNvSpPr>
            <a:spLocks noGrp="1"/>
          </p:cNvSpPr>
          <p:nvPr>
            <p:ph/>
          </p:nvPr>
        </p:nvSpPr>
        <p:spPr>
          <a:xfrm>
            <a:off x="907920" y="1143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77" name="PlaceHolder 3"/>
          <p:cNvSpPr>
            <a:spLocks noGrp="1"/>
          </p:cNvSpPr>
          <p:nvPr>
            <p:ph/>
          </p:nvPr>
        </p:nvSpPr>
        <p:spPr>
          <a:xfrm>
            <a:off x="907920" y="3969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20858DFF-0BA1-4115-BAE5-2126222E18F3}"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79"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80"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81" name="PlaceHolder 4"/>
          <p:cNvSpPr>
            <a:spLocks noGrp="1"/>
          </p:cNvSpPr>
          <p:nvPr>
            <p:ph/>
          </p:nvPr>
        </p:nvSpPr>
        <p:spPr>
          <a:xfrm>
            <a:off x="90792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82" name="PlaceHolder 5"/>
          <p:cNvSpPr>
            <a:spLocks noGrp="1"/>
          </p:cNvSpPr>
          <p:nvPr>
            <p:ph/>
          </p:nvPr>
        </p:nvSpPr>
        <p:spPr>
          <a:xfrm>
            <a:off x="649404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21D5D82B-3D95-4505-B234-F528E459E296}"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84" name="PlaceHolder 2"/>
          <p:cNvSpPr>
            <a:spLocks noGrp="1"/>
          </p:cNvSpPr>
          <p:nvPr>
            <p:ph/>
          </p:nvPr>
        </p:nvSpPr>
        <p:spPr>
          <a:xfrm>
            <a:off x="90792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85" name="PlaceHolder 3"/>
          <p:cNvSpPr>
            <a:spLocks noGrp="1"/>
          </p:cNvSpPr>
          <p:nvPr>
            <p:ph/>
          </p:nvPr>
        </p:nvSpPr>
        <p:spPr>
          <a:xfrm>
            <a:off x="459396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86" name="PlaceHolder 4"/>
          <p:cNvSpPr>
            <a:spLocks noGrp="1"/>
          </p:cNvSpPr>
          <p:nvPr>
            <p:ph/>
          </p:nvPr>
        </p:nvSpPr>
        <p:spPr>
          <a:xfrm>
            <a:off x="8279640" y="1143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87" name="PlaceHolder 5"/>
          <p:cNvSpPr>
            <a:spLocks noGrp="1"/>
          </p:cNvSpPr>
          <p:nvPr>
            <p:ph/>
          </p:nvPr>
        </p:nvSpPr>
        <p:spPr>
          <a:xfrm>
            <a:off x="90792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88" name="PlaceHolder 6"/>
          <p:cNvSpPr>
            <a:spLocks noGrp="1"/>
          </p:cNvSpPr>
          <p:nvPr>
            <p:ph/>
          </p:nvPr>
        </p:nvSpPr>
        <p:spPr>
          <a:xfrm>
            <a:off x="459396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89" name="PlaceHolder 7"/>
          <p:cNvSpPr>
            <a:spLocks noGrp="1"/>
          </p:cNvSpPr>
          <p:nvPr>
            <p:ph/>
          </p:nvPr>
        </p:nvSpPr>
        <p:spPr>
          <a:xfrm>
            <a:off x="8279640" y="3969000"/>
            <a:ext cx="351000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41AF8F57-8F8A-4632-B815-7EB4C4C077A3}"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5" name="PlaceHolder 2"/>
          <p:cNvSpPr>
            <a:spLocks noGrp="1"/>
          </p:cNvSpPr>
          <p:nvPr>
            <p:ph/>
          </p:nvPr>
        </p:nvSpPr>
        <p:spPr>
          <a:xfrm>
            <a:off x="907920" y="1143000"/>
            <a:ext cx="5319720" cy="54100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6"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27" name="PlaceHolder 4"/>
          <p:cNvSpPr>
            <a:spLocks noGrp="1"/>
          </p:cNvSpPr>
          <p:nvPr>
            <p:ph/>
          </p:nvPr>
        </p:nvSpPr>
        <p:spPr>
          <a:xfrm>
            <a:off x="6494040" y="3969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sldNum" idx="1"/>
          </p:nvPr>
        </p:nvSpPr>
        <p:spPr/>
        <p:txBody>
          <a:bodyPr/>
          <a:p>
            <a:fld id="{B17C66FE-DA62-4266-BC26-E05ED4DC2D0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29" name="PlaceHolder 2"/>
          <p:cNvSpPr>
            <a:spLocks noGrp="1"/>
          </p:cNvSpPr>
          <p:nvPr>
            <p:ph/>
          </p:nvPr>
        </p:nvSpPr>
        <p:spPr>
          <a:xfrm>
            <a:off x="90792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30" name="PlaceHolder 3"/>
          <p:cNvSpPr>
            <a:spLocks noGrp="1"/>
          </p:cNvSpPr>
          <p:nvPr>
            <p:ph/>
          </p:nvPr>
        </p:nvSpPr>
        <p:spPr>
          <a:xfrm>
            <a:off x="6494040" y="1143000"/>
            <a:ext cx="53197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31" name="PlaceHolder 4"/>
          <p:cNvSpPr>
            <a:spLocks noGrp="1"/>
          </p:cNvSpPr>
          <p:nvPr>
            <p:ph/>
          </p:nvPr>
        </p:nvSpPr>
        <p:spPr>
          <a:xfrm>
            <a:off x="907920" y="3969000"/>
            <a:ext cx="10901520" cy="2580480"/>
          </a:xfrm>
          <a:prstGeom prst="rect">
            <a:avLst/>
          </a:prstGeom>
          <a:noFill/>
          <a:ln w="0">
            <a:noFill/>
          </a:ln>
        </p:spPr>
        <p:txBody>
          <a:bodyPr lIns="90000" rIns="90000" tIns="46800" bIns="46800" anchor="t">
            <a:normAutofit/>
          </a:bodyPr>
          <a:p>
            <a:pPr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6" name="PlaceHolder 5"/>
          <p:cNvSpPr>
            <a:spLocks noGrp="1"/>
          </p:cNvSpPr>
          <p:nvPr>
            <p:ph type="sldNum" idx="1"/>
          </p:nvPr>
        </p:nvSpPr>
        <p:spPr/>
        <p:txBody>
          <a:bodyPr/>
          <a:p>
            <a:fld id="{E250A811-1CE8-4FB1-8650-F8C84A7A4EA8}"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p:cNvSpPr/>
          <p:nvPr/>
        </p:nvSpPr>
        <p:spPr>
          <a:xfrm>
            <a:off x="11961720" y="0"/>
            <a:ext cx="227160" cy="6858000"/>
          </a:xfrm>
          <a:prstGeom prst="rect">
            <a:avLst/>
          </a:prstGeom>
          <a:solidFill>
            <a:srgbClr val="475562">
              <a:alpha val="90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1" name="Rectangle 7"/>
          <p:cNvSpPr/>
          <p:nvPr/>
        </p:nvSpPr>
        <p:spPr>
          <a:xfrm>
            <a:off x="235080" y="0"/>
            <a:ext cx="447480" cy="6858000"/>
          </a:xfrm>
          <a:prstGeom prst="rect">
            <a:avLst/>
          </a:prstGeom>
          <a:solidFill>
            <a:srgbClr val="9baab7"/>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2" name="Rectangle 8"/>
          <p:cNvSpPr/>
          <p:nvPr/>
        </p:nvSpPr>
        <p:spPr>
          <a:xfrm>
            <a:off x="0" y="0"/>
            <a:ext cx="227160" cy="6858000"/>
          </a:xfrm>
          <a:prstGeom prst="rect">
            <a:avLst/>
          </a:prstGeom>
          <a:solidFill>
            <a:srgbClr val="6a8093">
              <a:alpha val="88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3" name="Rectangle 12"/>
          <p:cNvSpPr/>
          <p:nvPr/>
        </p:nvSpPr>
        <p:spPr>
          <a:xfrm>
            <a:off x="227160" y="4680"/>
            <a:ext cx="455400" cy="455760"/>
          </a:xfrm>
          <a:prstGeom prst="rect">
            <a:avLst/>
          </a:prstGeom>
          <a:solidFill>
            <a:srgbClr val="475562">
              <a:alpha val="75000"/>
            </a:srgbClr>
          </a:solid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4" name="Straight Connector 13"/>
          <p:cNvSpPr/>
          <p:nvPr/>
        </p:nvSpPr>
        <p:spPr>
          <a:xfrm flipV="1">
            <a:off x="227160" y="-360"/>
            <a:ext cx="455400" cy="3240"/>
          </a:xfrm>
          <a:prstGeom prst="line">
            <a:avLst/>
          </a:prstGeom>
          <a:ln w="19080">
            <a:solidFill>
              <a:srgbClr val="ffffff"/>
            </a:solidFill>
            <a:miter/>
          </a:ln>
        </p:spPr>
        <p:style>
          <a:lnRef idx="0"/>
          <a:fillRef idx="0"/>
          <a:effectRef idx="0"/>
          <a:fontRef idx="minor"/>
        </p:style>
        <p:txBody>
          <a:bodyPr lIns="90000" rIns="90000" tIns="-43560" bIns="-43560" anchor="t">
            <a:noAutofit/>
          </a:bodyPr>
          <a:p>
            <a:endParaRPr b="0" lang="en-US" sz="1800" spc="-1" strike="noStrike">
              <a:solidFill>
                <a:srgbClr val="465562"/>
              </a:solidFill>
              <a:latin typeface="Arial"/>
            </a:endParaRPr>
          </a:p>
        </p:txBody>
      </p:sp>
      <p:sp>
        <p:nvSpPr>
          <p:cNvPr id="5" name="Straight Connector 14"/>
          <p:cNvSpPr/>
          <p:nvPr/>
        </p:nvSpPr>
        <p:spPr>
          <a:xfrm>
            <a:off x="227160" y="460440"/>
            <a:ext cx="455400" cy="0"/>
          </a:xfrm>
          <a:prstGeom prst="line">
            <a:avLst/>
          </a:prstGeom>
          <a:ln w="19080">
            <a:solidFill>
              <a:srgbClr val="ffffff"/>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6" name="Straight Connector 15"/>
          <p:cNvSpPr/>
          <p:nvPr/>
        </p:nvSpPr>
        <p:spPr>
          <a:xfrm>
            <a:off x="227160" y="-3240"/>
            <a:ext cx="0" cy="6858000"/>
          </a:xfrm>
          <a:prstGeom prst="line">
            <a:avLst/>
          </a:prstGeom>
          <a:ln w="19080">
            <a:solidFill>
              <a:srgbClr val="ffffff"/>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7"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Click to edit the title text format</a:t>
            </a:r>
            <a:endParaRPr b="1" lang="en-US" sz="4000" spc="-1" strike="noStrike">
              <a:solidFill>
                <a:srgbClr val="35404a"/>
              </a:solidFill>
              <a:latin typeface="Calibri"/>
            </a:endParaRPr>
          </a:p>
        </p:txBody>
      </p:sp>
      <p:sp>
        <p:nvSpPr>
          <p:cNvPr id="8" name="PlaceHolder 2"/>
          <p:cNvSpPr>
            <a:spLocks noGrp="1"/>
          </p:cNvSpPr>
          <p:nvPr>
            <p:ph type="body"/>
          </p:nvPr>
        </p:nvSpPr>
        <p:spPr>
          <a:xfrm>
            <a:off x="907920" y="1143000"/>
            <a:ext cx="10901520" cy="5410080"/>
          </a:xfrm>
          <a:prstGeom prst="rect">
            <a:avLst/>
          </a:prstGeom>
          <a:noFill/>
          <a:ln w="0">
            <a:noFill/>
          </a:ln>
        </p:spPr>
        <p:txBody>
          <a:bodyPr lIns="90000" rIns="90000" tIns="46800" bIns="46800"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741240" indent="-303120">
              <a:lnSpc>
                <a:spcPct val="90000"/>
              </a:lnSpc>
              <a:spcBef>
                <a:spcPts val="1400"/>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Second Outline Level</a:t>
            </a:r>
            <a:endParaRPr b="0" lang="en-US" sz="3200" spc="-1" strike="noStrike">
              <a:solidFill>
                <a:srgbClr val="000000"/>
              </a:solidFill>
              <a:latin typeface="Calibri"/>
            </a:endParaRPr>
          </a:p>
          <a:p>
            <a:pPr lvl="2" marL="1143000" indent="-299880">
              <a:lnSpc>
                <a:spcPct val="90000"/>
              </a:lnSpc>
              <a:spcBef>
                <a:spcPts val="1400"/>
              </a:spcBef>
              <a:buClr>
                <a:srgbClr val="000000"/>
              </a:buClr>
              <a:buSzPct val="9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Third Outline Level</a:t>
            </a:r>
            <a:endParaRPr b="0" lang="en-US" sz="3200" spc="-1" strike="noStrike">
              <a:solidFill>
                <a:srgbClr val="000000"/>
              </a:solidFill>
              <a:latin typeface="Calibri"/>
            </a:endParaRPr>
          </a:p>
          <a:p>
            <a:pPr lvl="3" marL="1316160" indent="-192240">
              <a:lnSpc>
                <a:spcPct val="90000"/>
              </a:lnSpc>
              <a:spcBef>
                <a:spcPts val="1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Fourth Outline Level</a:t>
            </a:r>
            <a:endParaRPr b="0" lang="en-US" sz="3200" spc="-1" strike="noStrike">
              <a:solidFill>
                <a:srgbClr val="000000"/>
              </a:solidFill>
              <a:latin typeface="Calibri"/>
            </a:endParaRPr>
          </a:p>
          <a:p>
            <a:pPr lvl="4" marL="1655640" indent="-191880">
              <a:lnSpc>
                <a:spcPct val="90000"/>
              </a:lnSpc>
              <a:spcBef>
                <a:spcPts val="1400"/>
              </a:spcBef>
              <a:buClr>
                <a:srgbClr val="000000"/>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Fifth Outline Level</a:t>
            </a:r>
            <a:endParaRPr b="0" lang="en-US" sz="3200" spc="-1" strike="noStrike">
              <a:solidFill>
                <a:srgbClr val="000000"/>
              </a:solidFill>
              <a:latin typeface="Calibri"/>
            </a:endParaRPr>
          </a:p>
          <a:p>
            <a:pPr lvl="5" marL="1655640" indent="-191880">
              <a:lnSpc>
                <a:spcPct val="90000"/>
              </a:lnSpc>
              <a:spcBef>
                <a:spcPts val="1400"/>
              </a:spcBef>
              <a:buClr>
                <a:srgbClr val="465562"/>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Sixth Outline Level</a:t>
            </a:r>
            <a:endParaRPr b="0" lang="en-US" sz="3200" spc="-1" strike="noStrike">
              <a:solidFill>
                <a:srgbClr val="000000"/>
              </a:solidFill>
              <a:latin typeface="Calibri"/>
            </a:endParaRPr>
          </a:p>
          <a:p>
            <a:pPr lvl="6" marL="1655640" indent="-191880">
              <a:lnSpc>
                <a:spcPct val="90000"/>
              </a:lnSpc>
              <a:spcBef>
                <a:spcPts val="1400"/>
              </a:spcBef>
              <a:buClr>
                <a:srgbClr val="465562"/>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Seventh Outline Level</a:t>
            </a:r>
            <a:endParaRPr b="0" lang="en-US" sz="3200" spc="-1" strike="noStrike">
              <a:solidFill>
                <a:srgbClr val="000000"/>
              </a:solidFill>
              <a:latin typeface="Calibri"/>
            </a:endParaRPr>
          </a:p>
        </p:txBody>
      </p:sp>
      <p:sp>
        <p:nvSpPr>
          <p:cNvPr id="9" name="PlaceHolder 3"/>
          <p:cNvSpPr>
            <a:spLocks noGrp="1"/>
          </p:cNvSpPr>
          <p:nvPr>
            <p:ph type="sldNum" idx="1"/>
          </p:nvPr>
        </p:nvSpPr>
        <p:spPr>
          <a:xfrm>
            <a:off x="11541240" y="6629400"/>
            <a:ext cx="420480" cy="225360"/>
          </a:xfrm>
          <a:prstGeom prst="rect">
            <a:avLst/>
          </a:prstGeom>
          <a:noFill/>
          <a:ln w="0">
            <a:noFill/>
          </a:ln>
        </p:spPr>
        <p:txBody>
          <a:bodyPr lIns="90000" rIns="90000" tIns="46800" bIns="46800" anchor="ctr">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000" spc="-1" strike="noStrike">
                <a:solidFill>
                  <a:srgbClr val="879aa9"/>
                </a:solidFill>
                <a:latin typeface="Euphemia"/>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AC2F0B9-1CF5-4D35-9FF7-3991D08549A2}" type="slidenum">
              <a:rPr b="0" lang="en-US" sz="1000" spc="-1" strike="noStrike">
                <a:solidFill>
                  <a:srgbClr val="879aa9"/>
                </a:solidFill>
                <a:latin typeface="Euphemia"/>
              </a:rPr>
              <a:t>&lt;number&gt;</a:t>
            </a:fld>
            <a:endParaRPr b="0" lang="en-US" sz="1000" spc="-1" strike="noStrike">
              <a:solidFill>
                <a:srgbClr val="000000"/>
              </a:solidFill>
              <a:latin typeface="Times New Roman"/>
            </a:endParaRPr>
          </a:p>
        </p:txBody>
      </p:sp>
      <p:pic>
        <p:nvPicPr>
          <p:cNvPr id="10" name="Picture 3" descr=""/>
          <p:cNvPicPr/>
          <p:nvPr/>
        </p:nvPicPr>
        <p:blipFill>
          <a:blip r:embed="rId2"/>
          <a:stretch/>
        </p:blipFill>
        <p:spPr>
          <a:xfrm>
            <a:off x="252360" y="61920"/>
            <a:ext cx="405000" cy="3412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16"/>
          <p:cNvSpPr/>
          <p:nvPr/>
        </p:nvSpPr>
        <p:spPr>
          <a:xfrm>
            <a:off x="11579400" y="5638680"/>
            <a:ext cx="609480" cy="1219320"/>
          </a:xfrm>
          <a:prstGeom prst="rect">
            <a:avLst/>
          </a:prstGeom>
          <a:solidFill>
            <a:srgbClr val="9baab7"/>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48" name="Rectangle 17"/>
          <p:cNvSpPr/>
          <p:nvPr/>
        </p:nvSpPr>
        <p:spPr>
          <a:xfrm>
            <a:off x="11274480" y="5638680"/>
            <a:ext cx="304920" cy="1219320"/>
          </a:xfrm>
          <a:prstGeom prst="rect">
            <a:avLst/>
          </a:prstGeom>
          <a:solidFill>
            <a:srgbClr val="6a8093"/>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49" name="Rectangle 18"/>
          <p:cNvSpPr/>
          <p:nvPr/>
        </p:nvSpPr>
        <p:spPr>
          <a:xfrm>
            <a:off x="1219320" y="0"/>
            <a:ext cx="609480" cy="6858000"/>
          </a:xfrm>
          <a:prstGeom prst="rect">
            <a:avLst/>
          </a:prstGeom>
          <a:solidFill>
            <a:srgbClr val="9baab7"/>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50" name="Rectangle 19"/>
          <p:cNvSpPr/>
          <p:nvPr/>
        </p:nvSpPr>
        <p:spPr>
          <a:xfrm>
            <a:off x="0" y="0"/>
            <a:ext cx="1219320" cy="6858000"/>
          </a:xfrm>
          <a:prstGeom prst="rect">
            <a:avLst/>
          </a:prstGeom>
          <a:solidFill>
            <a:srgbClr val="6a8093"/>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51" name="Rectangle 20"/>
          <p:cNvSpPr/>
          <p:nvPr/>
        </p:nvSpPr>
        <p:spPr>
          <a:xfrm>
            <a:off x="0" y="5638680"/>
            <a:ext cx="12188880" cy="1219320"/>
          </a:xfrm>
          <a:prstGeom prst="rect">
            <a:avLst/>
          </a:prstGeom>
          <a:solidFill>
            <a:srgbClr val="6a8093">
              <a:alpha val="50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52" name="Straight Connector 21"/>
          <p:cNvSpPr/>
          <p:nvPr/>
        </p:nvSpPr>
        <p:spPr>
          <a:xfrm>
            <a:off x="11572920" y="5638680"/>
            <a:ext cx="0" cy="1219320"/>
          </a:xfrm>
          <a:prstGeom prst="line">
            <a:avLst/>
          </a:prstGeom>
          <a:ln w="19080">
            <a:solidFill>
              <a:srgbClr val="ffffff"/>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53" name="Rectangle 22"/>
          <p:cNvSpPr/>
          <p:nvPr/>
        </p:nvSpPr>
        <p:spPr>
          <a:xfrm>
            <a:off x="0" y="5643720"/>
            <a:ext cx="1216080" cy="1214280"/>
          </a:xfrm>
          <a:prstGeom prst="rect">
            <a:avLst/>
          </a:prstGeom>
          <a:solidFill>
            <a:srgbClr val="475562">
              <a:alpha val="75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54" name="Straight Connector 23"/>
          <p:cNvSpPr/>
          <p:nvPr/>
        </p:nvSpPr>
        <p:spPr>
          <a:xfrm>
            <a:off x="1219320" y="0"/>
            <a:ext cx="0" cy="6858000"/>
          </a:xfrm>
          <a:prstGeom prst="line">
            <a:avLst/>
          </a:prstGeom>
          <a:ln w="19080">
            <a:solidFill>
              <a:srgbClr val="ffffff"/>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55" name="Straight Connector 24"/>
          <p:cNvSpPr/>
          <p:nvPr/>
        </p:nvSpPr>
        <p:spPr>
          <a:xfrm>
            <a:off x="0" y="5630760"/>
            <a:ext cx="1828800" cy="0"/>
          </a:xfrm>
          <a:prstGeom prst="line">
            <a:avLst/>
          </a:prstGeom>
          <a:ln w="19080">
            <a:solidFill>
              <a:srgbClr val="ffffff"/>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pic>
        <p:nvPicPr>
          <p:cNvPr id="56" name="Picture 3" descr=""/>
          <p:cNvPicPr/>
          <p:nvPr/>
        </p:nvPicPr>
        <p:blipFill>
          <a:blip r:embed="rId2"/>
          <a:stretch/>
        </p:blipFill>
        <p:spPr>
          <a:xfrm>
            <a:off x="227160" y="6019920"/>
            <a:ext cx="723600" cy="609480"/>
          </a:xfrm>
          <a:prstGeom prst="rect">
            <a:avLst/>
          </a:prstGeom>
          <a:ln w="0">
            <a:noFill/>
          </a:ln>
        </p:spPr>
      </p:pic>
      <p:sp>
        <p:nvSpPr>
          <p:cNvPr id="57"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Click to edit the title text format</a:t>
            </a:r>
            <a:endParaRPr b="1" lang="en-US" sz="4000" spc="-1" strike="noStrike">
              <a:solidFill>
                <a:srgbClr val="35404a"/>
              </a:solidFill>
              <a:latin typeface="Calibri"/>
            </a:endParaRPr>
          </a:p>
        </p:txBody>
      </p:sp>
      <p:sp>
        <p:nvSpPr>
          <p:cNvPr id="58" name="PlaceHolder 2"/>
          <p:cNvSpPr>
            <a:spLocks noGrp="1"/>
          </p:cNvSpPr>
          <p:nvPr>
            <p:ph type="body"/>
          </p:nvPr>
        </p:nvSpPr>
        <p:spPr>
          <a:xfrm>
            <a:off x="907920" y="1143000"/>
            <a:ext cx="10901520" cy="5410080"/>
          </a:xfrm>
          <a:prstGeom prst="rect">
            <a:avLst/>
          </a:prstGeom>
          <a:noFill/>
          <a:ln w="0">
            <a:noFill/>
          </a:ln>
        </p:spPr>
        <p:txBody>
          <a:bodyPr lIns="90000" rIns="90000" tIns="46800" bIns="46800"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741240" indent="-303120">
              <a:lnSpc>
                <a:spcPct val="90000"/>
              </a:lnSpc>
              <a:spcBef>
                <a:spcPts val="1400"/>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Second Outline Level</a:t>
            </a:r>
            <a:endParaRPr b="0" lang="en-US" sz="3200" spc="-1" strike="noStrike">
              <a:solidFill>
                <a:srgbClr val="000000"/>
              </a:solidFill>
              <a:latin typeface="Calibri"/>
            </a:endParaRPr>
          </a:p>
          <a:p>
            <a:pPr lvl="2" marL="1143000" indent="-299880">
              <a:lnSpc>
                <a:spcPct val="90000"/>
              </a:lnSpc>
              <a:spcBef>
                <a:spcPts val="1400"/>
              </a:spcBef>
              <a:buClr>
                <a:srgbClr val="000000"/>
              </a:buClr>
              <a:buSzPct val="9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Third Outline Level</a:t>
            </a:r>
            <a:endParaRPr b="0" lang="en-US" sz="3200" spc="-1" strike="noStrike">
              <a:solidFill>
                <a:srgbClr val="000000"/>
              </a:solidFill>
              <a:latin typeface="Calibri"/>
            </a:endParaRPr>
          </a:p>
          <a:p>
            <a:pPr lvl="3" marL="1316160" indent="-192240">
              <a:lnSpc>
                <a:spcPct val="90000"/>
              </a:lnSpc>
              <a:spcBef>
                <a:spcPts val="1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Fourth Outline Level</a:t>
            </a:r>
            <a:endParaRPr b="0" lang="en-US" sz="3200" spc="-1" strike="noStrike">
              <a:solidFill>
                <a:srgbClr val="000000"/>
              </a:solidFill>
              <a:latin typeface="Calibri"/>
            </a:endParaRPr>
          </a:p>
          <a:p>
            <a:pPr lvl="4" marL="1655640" indent="-191880">
              <a:lnSpc>
                <a:spcPct val="90000"/>
              </a:lnSpc>
              <a:spcBef>
                <a:spcPts val="1400"/>
              </a:spcBef>
              <a:buClr>
                <a:srgbClr val="000000"/>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Fifth Outline Level</a:t>
            </a:r>
            <a:endParaRPr b="0" lang="en-US" sz="3200" spc="-1" strike="noStrike">
              <a:solidFill>
                <a:srgbClr val="000000"/>
              </a:solidFill>
              <a:latin typeface="Calibri"/>
            </a:endParaRPr>
          </a:p>
          <a:p>
            <a:pPr lvl="5" marL="1655640" indent="-191880">
              <a:lnSpc>
                <a:spcPct val="90000"/>
              </a:lnSpc>
              <a:spcBef>
                <a:spcPts val="1400"/>
              </a:spcBef>
              <a:buClr>
                <a:srgbClr val="465562"/>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Sixth Outline Level</a:t>
            </a:r>
            <a:endParaRPr b="0" lang="en-US" sz="3200" spc="-1" strike="noStrike">
              <a:solidFill>
                <a:srgbClr val="000000"/>
              </a:solidFill>
              <a:latin typeface="Calibri"/>
            </a:endParaRPr>
          </a:p>
          <a:p>
            <a:pPr lvl="6" marL="1655640" indent="-191880">
              <a:lnSpc>
                <a:spcPct val="90000"/>
              </a:lnSpc>
              <a:spcBef>
                <a:spcPts val="1400"/>
              </a:spcBef>
              <a:buClr>
                <a:srgbClr val="465562"/>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Seventh Outline Level</a:t>
            </a:r>
            <a:endParaRPr b="0" lang="en-US" sz="3200" spc="-1" strike="noStrike">
              <a:solidFill>
                <a:srgbClr val="000000"/>
              </a:solidFill>
              <a:latin typeface="Calibri"/>
            </a:endParaRPr>
          </a:p>
        </p:txBody>
      </p:sp>
      <p:sp>
        <p:nvSpPr>
          <p:cNvPr id="59" name="PlaceHolder 3"/>
          <p:cNvSpPr>
            <a:spLocks noGrp="1"/>
          </p:cNvSpPr>
          <p:nvPr>
            <p:ph type="dt" idx="2"/>
          </p:nvPr>
        </p:nvSpPr>
        <p:spPr>
          <a:xfrm>
            <a:off x="9370800" y="6195960"/>
            <a:ext cx="1600200" cy="36504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60" name="PlaceHolder 4"/>
          <p:cNvSpPr>
            <a:spLocks noGrp="1"/>
          </p:cNvSpPr>
          <p:nvPr>
            <p:ph type="ftr" idx="3"/>
          </p:nvPr>
        </p:nvSpPr>
        <p:spPr>
          <a:xfrm>
            <a:off x="2284200" y="6171840"/>
            <a:ext cx="3973320" cy="43164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61" name="PlaceHolder 5"/>
          <p:cNvSpPr>
            <a:spLocks noGrp="1"/>
          </p:cNvSpPr>
          <p:nvPr>
            <p:ph type="sldNum" idx="4"/>
          </p:nvPr>
        </p:nvSpPr>
        <p:spPr>
          <a:xfrm>
            <a:off x="11541240" y="6629400"/>
            <a:ext cx="420480" cy="225360"/>
          </a:xfrm>
          <a:prstGeom prst="rect">
            <a:avLst/>
          </a:prstGeom>
          <a:noFill/>
          <a:ln w="0">
            <a:noFill/>
          </a:ln>
        </p:spPr>
        <p:txBody>
          <a:bodyPr lIns="90000" rIns="90000" tIns="46800" bIns="46800" anchor="ctr">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000" spc="-1" strike="noStrike">
                <a:solidFill>
                  <a:srgbClr val="ffffff"/>
                </a:solidFill>
                <a:latin typeface="Euphemia"/>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C5AC86C-388B-4DEE-B7EF-FAE2B261FC99}" type="slidenum">
              <a:rPr b="0" lang="en-US" sz="1000" spc="-1" strike="noStrike">
                <a:solidFill>
                  <a:srgbClr val="ffffff"/>
                </a:solidFill>
                <a:latin typeface="Euphemia"/>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Rectangle 6"/>
          <p:cNvSpPr/>
          <p:nvPr/>
        </p:nvSpPr>
        <p:spPr>
          <a:xfrm>
            <a:off x="11961720" y="0"/>
            <a:ext cx="227160" cy="6858000"/>
          </a:xfrm>
          <a:prstGeom prst="rect">
            <a:avLst/>
          </a:prstGeom>
          <a:solidFill>
            <a:srgbClr val="475562">
              <a:alpha val="90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99" name="Rectangle 7"/>
          <p:cNvSpPr/>
          <p:nvPr/>
        </p:nvSpPr>
        <p:spPr>
          <a:xfrm>
            <a:off x="235080" y="0"/>
            <a:ext cx="447480" cy="6858000"/>
          </a:xfrm>
          <a:prstGeom prst="rect">
            <a:avLst/>
          </a:prstGeom>
          <a:solidFill>
            <a:srgbClr val="9baab7"/>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100" name="Rectangle 8"/>
          <p:cNvSpPr/>
          <p:nvPr/>
        </p:nvSpPr>
        <p:spPr>
          <a:xfrm>
            <a:off x="0" y="0"/>
            <a:ext cx="227160" cy="6858000"/>
          </a:xfrm>
          <a:prstGeom prst="rect">
            <a:avLst/>
          </a:prstGeom>
          <a:solidFill>
            <a:srgbClr val="6a8093">
              <a:alpha val="88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101" name="Rectangle 12"/>
          <p:cNvSpPr/>
          <p:nvPr/>
        </p:nvSpPr>
        <p:spPr>
          <a:xfrm>
            <a:off x="227160" y="4680"/>
            <a:ext cx="455400" cy="455760"/>
          </a:xfrm>
          <a:prstGeom prst="rect">
            <a:avLst/>
          </a:prstGeom>
          <a:solidFill>
            <a:srgbClr val="475562">
              <a:alpha val="75000"/>
            </a:srgbClr>
          </a:solid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102" name="Straight Connector 13"/>
          <p:cNvSpPr/>
          <p:nvPr/>
        </p:nvSpPr>
        <p:spPr>
          <a:xfrm flipV="1">
            <a:off x="227160" y="-360"/>
            <a:ext cx="455400" cy="3240"/>
          </a:xfrm>
          <a:prstGeom prst="line">
            <a:avLst/>
          </a:prstGeom>
          <a:ln w="19080">
            <a:solidFill>
              <a:srgbClr val="ffffff"/>
            </a:solidFill>
            <a:miter/>
          </a:ln>
        </p:spPr>
        <p:style>
          <a:lnRef idx="0"/>
          <a:fillRef idx="0"/>
          <a:effectRef idx="0"/>
          <a:fontRef idx="minor"/>
        </p:style>
        <p:txBody>
          <a:bodyPr lIns="90000" rIns="90000" tIns="-43560" bIns="-43560" anchor="t">
            <a:noAutofit/>
          </a:bodyPr>
          <a:p>
            <a:endParaRPr b="0" lang="en-US" sz="1800" spc="-1" strike="noStrike">
              <a:solidFill>
                <a:srgbClr val="465562"/>
              </a:solidFill>
              <a:latin typeface="Arial"/>
            </a:endParaRPr>
          </a:p>
        </p:txBody>
      </p:sp>
      <p:sp>
        <p:nvSpPr>
          <p:cNvPr id="103" name="Straight Connector 14"/>
          <p:cNvSpPr/>
          <p:nvPr/>
        </p:nvSpPr>
        <p:spPr>
          <a:xfrm>
            <a:off x="227160" y="460440"/>
            <a:ext cx="455400" cy="0"/>
          </a:xfrm>
          <a:prstGeom prst="line">
            <a:avLst/>
          </a:prstGeom>
          <a:ln w="19080">
            <a:solidFill>
              <a:srgbClr val="ffffff"/>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104" name="Straight Connector 15"/>
          <p:cNvSpPr/>
          <p:nvPr/>
        </p:nvSpPr>
        <p:spPr>
          <a:xfrm>
            <a:off x="227160" y="-3240"/>
            <a:ext cx="0" cy="6858000"/>
          </a:xfrm>
          <a:prstGeom prst="line">
            <a:avLst/>
          </a:prstGeom>
          <a:ln w="19080">
            <a:solidFill>
              <a:srgbClr val="ffffff"/>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pic>
        <p:nvPicPr>
          <p:cNvPr id="105" name="Picture 3" descr=""/>
          <p:cNvPicPr/>
          <p:nvPr/>
        </p:nvPicPr>
        <p:blipFill>
          <a:blip r:embed="rId2"/>
          <a:stretch/>
        </p:blipFill>
        <p:spPr>
          <a:xfrm>
            <a:off x="252360" y="61920"/>
            <a:ext cx="405000" cy="341280"/>
          </a:xfrm>
          <a:prstGeom prst="rect">
            <a:avLst/>
          </a:prstGeom>
          <a:ln w="0">
            <a:noFill/>
          </a:ln>
        </p:spPr>
      </p:pic>
      <p:sp>
        <p:nvSpPr>
          <p:cNvPr id="106"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Click to edit the title text format</a:t>
            </a:r>
            <a:endParaRPr b="1" lang="en-US" sz="4000" spc="-1" strike="noStrike">
              <a:solidFill>
                <a:srgbClr val="35404a"/>
              </a:solidFill>
              <a:latin typeface="Calibri"/>
            </a:endParaRPr>
          </a:p>
        </p:txBody>
      </p:sp>
      <p:sp>
        <p:nvSpPr>
          <p:cNvPr id="107" name="PlaceHolder 2"/>
          <p:cNvSpPr>
            <a:spLocks noGrp="1"/>
          </p:cNvSpPr>
          <p:nvPr>
            <p:ph type="body"/>
          </p:nvPr>
        </p:nvSpPr>
        <p:spPr>
          <a:xfrm>
            <a:off x="907920" y="1143000"/>
            <a:ext cx="10901520" cy="5410080"/>
          </a:xfrm>
          <a:prstGeom prst="rect">
            <a:avLst/>
          </a:prstGeom>
          <a:noFill/>
          <a:ln w="0">
            <a:noFill/>
          </a:ln>
        </p:spPr>
        <p:txBody>
          <a:bodyPr lIns="90000" rIns="90000" tIns="46800" bIns="46800"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741240" indent="-303120">
              <a:lnSpc>
                <a:spcPct val="90000"/>
              </a:lnSpc>
              <a:spcBef>
                <a:spcPts val="1400"/>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Second Outline Level</a:t>
            </a:r>
            <a:endParaRPr b="0" lang="en-US" sz="3200" spc="-1" strike="noStrike">
              <a:solidFill>
                <a:srgbClr val="000000"/>
              </a:solidFill>
              <a:latin typeface="Calibri"/>
            </a:endParaRPr>
          </a:p>
          <a:p>
            <a:pPr lvl="2" marL="1143000" indent="-299880">
              <a:lnSpc>
                <a:spcPct val="90000"/>
              </a:lnSpc>
              <a:spcBef>
                <a:spcPts val="1400"/>
              </a:spcBef>
              <a:buClr>
                <a:srgbClr val="000000"/>
              </a:buClr>
              <a:buSzPct val="9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Third Outline Level</a:t>
            </a:r>
            <a:endParaRPr b="0" lang="en-US" sz="3200" spc="-1" strike="noStrike">
              <a:solidFill>
                <a:srgbClr val="000000"/>
              </a:solidFill>
              <a:latin typeface="Calibri"/>
            </a:endParaRPr>
          </a:p>
          <a:p>
            <a:pPr lvl="3" marL="1316160" indent="-192240">
              <a:lnSpc>
                <a:spcPct val="90000"/>
              </a:lnSpc>
              <a:spcBef>
                <a:spcPts val="1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Fourth Outline Level</a:t>
            </a:r>
            <a:endParaRPr b="0" lang="en-US" sz="3200" spc="-1" strike="noStrike">
              <a:solidFill>
                <a:srgbClr val="000000"/>
              </a:solidFill>
              <a:latin typeface="Calibri"/>
            </a:endParaRPr>
          </a:p>
          <a:p>
            <a:pPr lvl="4" marL="1655640" indent="-191880">
              <a:lnSpc>
                <a:spcPct val="90000"/>
              </a:lnSpc>
              <a:spcBef>
                <a:spcPts val="1400"/>
              </a:spcBef>
              <a:buClr>
                <a:srgbClr val="000000"/>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Fifth Outline Level</a:t>
            </a:r>
            <a:endParaRPr b="0" lang="en-US" sz="3200" spc="-1" strike="noStrike">
              <a:solidFill>
                <a:srgbClr val="000000"/>
              </a:solidFill>
              <a:latin typeface="Calibri"/>
            </a:endParaRPr>
          </a:p>
          <a:p>
            <a:pPr lvl="5" marL="1655640" indent="-191880">
              <a:lnSpc>
                <a:spcPct val="90000"/>
              </a:lnSpc>
              <a:spcBef>
                <a:spcPts val="1400"/>
              </a:spcBef>
              <a:buClr>
                <a:srgbClr val="465562"/>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Sixth Outline Level</a:t>
            </a:r>
            <a:endParaRPr b="0" lang="en-US" sz="3200" spc="-1" strike="noStrike">
              <a:solidFill>
                <a:srgbClr val="000000"/>
              </a:solidFill>
              <a:latin typeface="Calibri"/>
            </a:endParaRPr>
          </a:p>
          <a:p>
            <a:pPr lvl="6" marL="1655640" indent="-191880">
              <a:lnSpc>
                <a:spcPct val="90000"/>
              </a:lnSpc>
              <a:spcBef>
                <a:spcPts val="1400"/>
              </a:spcBef>
              <a:buClr>
                <a:srgbClr val="465562"/>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Seventh Outline Level</a:t>
            </a:r>
            <a:endParaRPr b="0" lang="en-US" sz="3200" spc="-1" strike="noStrike">
              <a:solidFill>
                <a:srgbClr val="000000"/>
              </a:solidFill>
              <a:latin typeface="Calibri"/>
            </a:endParaRPr>
          </a:p>
        </p:txBody>
      </p:sp>
      <p:sp>
        <p:nvSpPr>
          <p:cNvPr id="108" name="PlaceHolder 3"/>
          <p:cNvSpPr>
            <a:spLocks noGrp="1"/>
          </p:cNvSpPr>
          <p:nvPr>
            <p:ph type="dt" idx="5"/>
          </p:nvPr>
        </p:nvSpPr>
        <p:spPr>
          <a:xfrm>
            <a:off x="5179680" y="6356520"/>
            <a:ext cx="1219320" cy="365040"/>
          </a:xfrm>
          <a:prstGeom prst="rect">
            <a:avLst/>
          </a:prstGeom>
          <a:noFill/>
          <a:ln w="0">
            <a:noFill/>
          </a:ln>
        </p:spPr>
        <p:txBody>
          <a:bodyPr lIns="90000" rIns="90000" tIns="46800" bIns="46800" anchor="t">
            <a:noAutofit/>
          </a:bodyPr>
          <a:lstStyle>
            <a:lvl1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2400" spc="-1" strike="noStrike">
                <a:solidFill>
                  <a:srgbClr val="000000"/>
                </a:solidFill>
                <a:latin typeface="Euphemia"/>
              </a:defRPr>
            </a:lvl1pPr>
          </a:lstStyle>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Euphemia"/>
              </a:rPr>
              <a:t>&lt;date/time&gt;</a:t>
            </a:r>
            <a:endParaRPr b="0" lang="en-US" sz="2400" spc="-1" strike="noStrike">
              <a:solidFill>
                <a:srgbClr val="000000"/>
              </a:solidFill>
              <a:latin typeface="Times New Roman"/>
            </a:endParaRPr>
          </a:p>
        </p:txBody>
      </p:sp>
      <p:sp>
        <p:nvSpPr>
          <p:cNvPr id="109" name="PlaceHolder 4"/>
          <p:cNvSpPr>
            <a:spLocks noGrp="1"/>
          </p:cNvSpPr>
          <p:nvPr>
            <p:ph type="ftr" idx="6"/>
          </p:nvPr>
        </p:nvSpPr>
        <p:spPr>
          <a:xfrm>
            <a:off x="6595920" y="6356520"/>
            <a:ext cx="3973680" cy="36504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110" name="PlaceHolder 5"/>
          <p:cNvSpPr>
            <a:spLocks noGrp="1"/>
          </p:cNvSpPr>
          <p:nvPr>
            <p:ph type="sldNum" idx="7"/>
          </p:nvPr>
        </p:nvSpPr>
        <p:spPr>
          <a:xfrm>
            <a:off x="11541240" y="6629400"/>
            <a:ext cx="420480" cy="225360"/>
          </a:xfrm>
          <a:prstGeom prst="rect">
            <a:avLst/>
          </a:prstGeom>
          <a:noFill/>
          <a:ln w="0">
            <a:noFill/>
          </a:ln>
        </p:spPr>
        <p:txBody>
          <a:bodyPr lIns="90000" rIns="90000" tIns="46800" bIns="46800" anchor="ctr">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000" spc="-1" strike="noStrike">
                <a:solidFill>
                  <a:srgbClr val="879aa9"/>
                </a:solidFill>
                <a:latin typeface="Euphemia"/>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B7BCA28-763E-46AA-9713-2487FEBB9CB9}" type="slidenum">
              <a:rPr b="0" lang="en-US" sz="1000" spc="-1" strike="noStrike">
                <a:solidFill>
                  <a:srgbClr val="879aa9"/>
                </a:solidFill>
                <a:latin typeface="Euphemia"/>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7" name="Rectangle 6"/>
          <p:cNvSpPr/>
          <p:nvPr/>
        </p:nvSpPr>
        <p:spPr>
          <a:xfrm>
            <a:off x="11961720" y="0"/>
            <a:ext cx="227160" cy="6858000"/>
          </a:xfrm>
          <a:prstGeom prst="rect">
            <a:avLst/>
          </a:prstGeom>
          <a:solidFill>
            <a:srgbClr val="475562">
              <a:alpha val="90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148" name="Rectangle 7"/>
          <p:cNvSpPr/>
          <p:nvPr/>
        </p:nvSpPr>
        <p:spPr>
          <a:xfrm>
            <a:off x="235080" y="0"/>
            <a:ext cx="447480" cy="6858000"/>
          </a:xfrm>
          <a:prstGeom prst="rect">
            <a:avLst/>
          </a:prstGeom>
          <a:solidFill>
            <a:srgbClr val="9baab7"/>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149" name="Rectangle 8"/>
          <p:cNvSpPr/>
          <p:nvPr/>
        </p:nvSpPr>
        <p:spPr>
          <a:xfrm>
            <a:off x="0" y="0"/>
            <a:ext cx="227160" cy="6858000"/>
          </a:xfrm>
          <a:prstGeom prst="rect">
            <a:avLst/>
          </a:prstGeom>
          <a:solidFill>
            <a:srgbClr val="6a8093">
              <a:alpha val="88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150" name="Rectangle 12"/>
          <p:cNvSpPr/>
          <p:nvPr/>
        </p:nvSpPr>
        <p:spPr>
          <a:xfrm>
            <a:off x="227160" y="4680"/>
            <a:ext cx="455400" cy="455760"/>
          </a:xfrm>
          <a:prstGeom prst="rect">
            <a:avLst/>
          </a:prstGeom>
          <a:solidFill>
            <a:srgbClr val="475562">
              <a:alpha val="75000"/>
            </a:srgbClr>
          </a:solid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151" name="Straight Connector 13"/>
          <p:cNvSpPr/>
          <p:nvPr/>
        </p:nvSpPr>
        <p:spPr>
          <a:xfrm flipV="1">
            <a:off x="227160" y="-360"/>
            <a:ext cx="455400" cy="3240"/>
          </a:xfrm>
          <a:prstGeom prst="line">
            <a:avLst/>
          </a:prstGeom>
          <a:ln w="19080">
            <a:solidFill>
              <a:srgbClr val="ffffff"/>
            </a:solidFill>
            <a:miter/>
          </a:ln>
        </p:spPr>
        <p:style>
          <a:lnRef idx="0"/>
          <a:fillRef idx="0"/>
          <a:effectRef idx="0"/>
          <a:fontRef idx="minor"/>
        </p:style>
        <p:txBody>
          <a:bodyPr lIns="90000" rIns="90000" tIns="-43560" bIns="-43560" anchor="t">
            <a:noAutofit/>
          </a:bodyPr>
          <a:p>
            <a:endParaRPr b="0" lang="en-US" sz="1800" spc="-1" strike="noStrike">
              <a:solidFill>
                <a:srgbClr val="465562"/>
              </a:solidFill>
              <a:latin typeface="Arial"/>
            </a:endParaRPr>
          </a:p>
        </p:txBody>
      </p:sp>
      <p:sp>
        <p:nvSpPr>
          <p:cNvPr id="152" name="Straight Connector 14"/>
          <p:cNvSpPr/>
          <p:nvPr/>
        </p:nvSpPr>
        <p:spPr>
          <a:xfrm>
            <a:off x="227160" y="460440"/>
            <a:ext cx="455400" cy="0"/>
          </a:xfrm>
          <a:prstGeom prst="line">
            <a:avLst/>
          </a:prstGeom>
          <a:ln w="19080">
            <a:solidFill>
              <a:srgbClr val="ffffff"/>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153" name="Straight Connector 15"/>
          <p:cNvSpPr/>
          <p:nvPr/>
        </p:nvSpPr>
        <p:spPr>
          <a:xfrm>
            <a:off x="227160" y="-3240"/>
            <a:ext cx="0" cy="6858000"/>
          </a:xfrm>
          <a:prstGeom prst="line">
            <a:avLst/>
          </a:prstGeom>
          <a:ln w="19080">
            <a:solidFill>
              <a:srgbClr val="ffffff"/>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pic>
        <p:nvPicPr>
          <p:cNvPr id="154" name="Picture 3" descr=""/>
          <p:cNvPicPr/>
          <p:nvPr/>
        </p:nvPicPr>
        <p:blipFill>
          <a:blip r:embed="rId2"/>
          <a:stretch/>
        </p:blipFill>
        <p:spPr>
          <a:xfrm>
            <a:off x="252360" y="61920"/>
            <a:ext cx="405000" cy="341280"/>
          </a:xfrm>
          <a:prstGeom prst="rect">
            <a:avLst/>
          </a:prstGeom>
          <a:ln w="0">
            <a:noFill/>
          </a:ln>
        </p:spPr>
      </p:pic>
      <p:sp>
        <p:nvSpPr>
          <p:cNvPr id="155"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Click to edit the title text format</a:t>
            </a:r>
            <a:endParaRPr b="1" lang="en-US" sz="4000" spc="-1" strike="noStrike">
              <a:solidFill>
                <a:srgbClr val="35404a"/>
              </a:solidFill>
              <a:latin typeface="Calibri"/>
            </a:endParaRPr>
          </a:p>
        </p:txBody>
      </p:sp>
      <p:sp>
        <p:nvSpPr>
          <p:cNvPr id="156" name="PlaceHolder 2"/>
          <p:cNvSpPr>
            <a:spLocks noGrp="1"/>
          </p:cNvSpPr>
          <p:nvPr>
            <p:ph type="body"/>
          </p:nvPr>
        </p:nvSpPr>
        <p:spPr>
          <a:xfrm>
            <a:off x="907920" y="1143000"/>
            <a:ext cx="10901520" cy="5410080"/>
          </a:xfrm>
          <a:prstGeom prst="rect">
            <a:avLst/>
          </a:prstGeom>
          <a:noFill/>
          <a:ln w="0">
            <a:noFill/>
          </a:ln>
        </p:spPr>
        <p:txBody>
          <a:bodyPr lIns="90000" rIns="90000" tIns="46800" bIns="46800"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741240" indent="-303120">
              <a:lnSpc>
                <a:spcPct val="90000"/>
              </a:lnSpc>
              <a:spcBef>
                <a:spcPts val="1400"/>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Second Outline Level</a:t>
            </a:r>
            <a:endParaRPr b="0" lang="en-US" sz="3200" spc="-1" strike="noStrike">
              <a:solidFill>
                <a:srgbClr val="000000"/>
              </a:solidFill>
              <a:latin typeface="Calibri"/>
            </a:endParaRPr>
          </a:p>
          <a:p>
            <a:pPr lvl="2" marL="1143000" indent="-299880">
              <a:lnSpc>
                <a:spcPct val="90000"/>
              </a:lnSpc>
              <a:spcBef>
                <a:spcPts val="1400"/>
              </a:spcBef>
              <a:buClr>
                <a:srgbClr val="000000"/>
              </a:buClr>
              <a:buSzPct val="9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Third Outline Level</a:t>
            </a:r>
            <a:endParaRPr b="0" lang="en-US" sz="3200" spc="-1" strike="noStrike">
              <a:solidFill>
                <a:srgbClr val="000000"/>
              </a:solidFill>
              <a:latin typeface="Calibri"/>
            </a:endParaRPr>
          </a:p>
          <a:p>
            <a:pPr lvl="3" marL="1316160" indent="-192240">
              <a:lnSpc>
                <a:spcPct val="90000"/>
              </a:lnSpc>
              <a:spcBef>
                <a:spcPts val="1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Fourth Outline Level</a:t>
            </a:r>
            <a:endParaRPr b="0" lang="en-US" sz="3200" spc="-1" strike="noStrike">
              <a:solidFill>
                <a:srgbClr val="000000"/>
              </a:solidFill>
              <a:latin typeface="Calibri"/>
            </a:endParaRPr>
          </a:p>
          <a:p>
            <a:pPr lvl="4" marL="1655640" indent="-191880">
              <a:lnSpc>
                <a:spcPct val="90000"/>
              </a:lnSpc>
              <a:spcBef>
                <a:spcPts val="1400"/>
              </a:spcBef>
              <a:buClr>
                <a:srgbClr val="000000"/>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Fifth Outline Level</a:t>
            </a:r>
            <a:endParaRPr b="0" lang="en-US" sz="3200" spc="-1" strike="noStrike">
              <a:solidFill>
                <a:srgbClr val="000000"/>
              </a:solidFill>
              <a:latin typeface="Calibri"/>
            </a:endParaRPr>
          </a:p>
          <a:p>
            <a:pPr lvl="5" marL="1655640" indent="-191880">
              <a:lnSpc>
                <a:spcPct val="90000"/>
              </a:lnSpc>
              <a:spcBef>
                <a:spcPts val="1400"/>
              </a:spcBef>
              <a:buClr>
                <a:srgbClr val="465562"/>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Sixth Outline Level</a:t>
            </a:r>
            <a:endParaRPr b="0" lang="en-US" sz="3200" spc="-1" strike="noStrike">
              <a:solidFill>
                <a:srgbClr val="000000"/>
              </a:solidFill>
              <a:latin typeface="Calibri"/>
            </a:endParaRPr>
          </a:p>
          <a:p>
            <a:pPr lvl="6" marL="1655640" indent="-191880">
              <a:lnSpc>
                <a:spcPct val="90000"/>
              </a:lnSpc>
              <a:spcBef>
                <a:spcPts val="1400"/>
              </a:spcBef>
              <a:buClr>
                <a:srgbClr val="465562"/>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Seventh Outline Level</a:t>
            </a:r>
            <a:endParaRPr b="0" lang="en-US" sz="3200" spc="-1" strike="noStrike">
              <a:solidFill>
                <a:srgbClr val="000000"/>
              </a:solidFill>
              <a:latin typeface="Calibri"/>
            </a:endParaRPr>
          </a:p>
        </p:txBody>
      </p:sp>
      <p:sp>
        <p:nvSpPr>
          <p:cNvPr id="157" name="PlaceHolder 3"/>
          <p:cNvSpPr>
            <a:spLocks noGrp="1"/>
          </p:cNvSpPr>
          <p:nvPr>
            <p:ph type="sldNum" idx="8"/>
          </p:nvPr>
        </p:nvSpPr>
        <p:spPr>
          <a:xfrm>
            <a:off x="11541240" y="6629400"/>
            <a:ext cx="420480" cy="225360"/>
          </a:xfrm>
          <a:prstGeom prst="rect">
            <a:avLst/>
          </a:prstGeom>
          <a:noFill/>
          <a:ln w="0">
            <a:noFill/>
          </a:ln>
        </p:spPr>
        <p:txBody>
          <a:bodyPr lIns="90000" rIns="90000" tIns="46800" bIns="46800" anchor="ctr">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000" spc="-1" strike="noStrike">
                <a:solidFill>
                  <a:srgbClr val="879aa9"/>
                </a:solidFill>
                <a:latin typeface="Euphemia"/>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521386A-5CA1-4821-B6C1-9965F6399F71}" type="slidenum">
              <a:rPr b="0" lang="en-US" sz="1000" spc="-1" strike="noStrike">
                <a:solidFill>
                  <a:srgbClr val="879aa9"/>
                </a:solidFill>
                <a:latin typeface="Euphemia"/>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Rectangle 6"/>
          <p:cNvSpPr/>
          <p:nvPr/>
        </p:nvSpPr>
        <p:spPr>
          <a:xfrm>
            <a:off x="11961720" y="0"/>
            <a:ext cx="227160" cy="6858000"/>
          </a:xfrm>
          <a:prstGeom prst="rect">
            <a:avLst/>
          </a:prstGeom>
          <a:solidFill>
            <a:srgbClr val="475562">
              <a:alpha val="90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195" name="Rectangle 7"/>
          <p:cNvSpPr/>
          <p:nvPr/>
        </p:nvSpPr>
        <p:spPr>
          <a:xfrm>
            <a:off x="235080" y="0"/>
            <a:ext cx="447480" cy="6858000"/>
          </a:xfrm>
          <a:prstGeom prst="rect">
            <a:avLst/>
          </a:prstGeom>
          <a:solidFill>
            <a:srgbClr val="9baab7"/>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196" name="Rectangle 8"/>
          <p:cNvSpPr/>
          <p:nvPr/>
        </p:nvSpPr>
        <p:spPr>
          <a:xfrm>
            <a:off x="0" y="0"/>
            <a:ext cx="227160" cy="6858000"/>
          </a:xfrm>
          <a:prstGeom prst="rect">
            <a:avLst/>
          </a:prstGeom>
          <a:solidFill>
            <a:srgbClr val="6a8093">
              <a:alpha val="88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197" name="Rectangle 12"/>
          <p:cNvSpPr/>
          <p:nvPr/>
        </p:nvSpPr>
        <p:spPr>
          <a:xfrm>
            <a:off x="227160" y="4680"/>
            <a:ext cx="455400" cy="455760"/>
          </a:xfrm>
          <a:prstGeom prst="rect">
            <a:avLst/>
          </a:prstGeom>
          <a:solidFill>
            <a:srgbClr val="475562">
              <a:alpha val="75000"/>
            </a:srgbClr>
          </a:solid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198" name="Straight Connector 13"/>
          <p:cNvSpPr/>
          <p:nvPr/>
        </p:nvSpPr>
        <p:spPr>
          <a:xfrm flipV="1">
            <a:off x="227160" y="-360"/>
            <a:ext cx="455400" cy="3240"/>
          </a:xfrm>
          <a:prstGeom prst="line">
            <a:avLst/>
          </a:prstGeom>
          <a:ln w="19080">
            <a:solidFill>
              <a:srgbClr val="ffffff"/>
            </a:solidFill>
            <a:miter/>
          </a:ln>
        </p:spPr>
        <p:style>
          <a:lnRef idx="0"/>
          <a:fillRef idx="0"/>
          <a:effectRef idx="0"/>
          <a:fontRef idx="minor"/>
        </p:style>
        <p:txBody>
          <a:bodyPr lIns="90000" rIns="90000" tIns="-43560" bIns="-43560" anchor="t">
            <a:noAutofit/>
          </a:bodyPr>
          <a:p>
            <a:endParaRPr b="0" lang="en-US" sz="1800" spc="-1" strike="noStrike">
              <a:solidFill>
                <a:srgbClr val="465562"/>
              </a:solidFill>
              <a:latin typeface="Arial"/>
            </a:endParaRPr>
          </a:p>
        </p:txBody>
      </p:sp>
      <p:sp>
        <p:nvSpPr>
          <p:cNvPr id="199" name="Straight Connector 14"/>
          <p:cNvSpPr/>
          <p:nvPr/>
        </p:nvSpPr>
        <p:spPr>
          <a:xfrm>
            <a:off x="227160" y="460440"/>
            <a:ext cx="455400" cy="0"/>
          </a:xfrm>
          <a:prstGeom prst="line">
            <a:avLst/>
          </a:prstGeom>
          <a:ln w="19080">
            <a:solidFill>
              <a:srgbClr val="ffffff"/>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200" name="Straight Connector 15"/>
          <p:cNvSpPr/>
          <p:nvPr/>
        </p:nvSpPr>
        <p:spPr>
          <a:xfrm>
            <a:off x="227160" y="-3240"/>
            <a:ext cx="0" cy="6858000"/>
          </a:xfrm>
          <a:prstGeom prst="line">
            <a:avLst/>
          </a:prstGeom>
          <a:ln w="19080">
            <a:solidFill>
              <a:srgbClr val="ffffff"/>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pic>
        <p:nvPicPr>
          <p:cNvPr id="201" name="Picture 3" descr=""/>
          <p:cNvPicPr/>
          <p:nvPr/>
        </p:nvPicPr>
        <p:blipFill>
          <a:blip r:embed="rId2"/>
          <a:stretch/>
        </p:blipFill>
        <p:spPr>
          <a:xfrm>
            <a:off x="252360" y="61920"/>
            <a:ext cx="405000" cy="341280"/>
          </a:xfrm>
          <a:prstGeom prst="rect">
            <a:avLst/>
          </a:prstGeom>
          <a:ln w="0">
            <a:noFill/>
          </a:ln>
        </p:spPr>
      </p:pic>
      <p:sp>
        <p:nvSpPr>
          <p:cNvPr id="202"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Click to edit the title text format</a:t>
            </a:r>
            <a:endParaRPr b="1" lang="en-US" sz="4000" spc="-1" strike="noStrike">
              <a:solidFill>
                <a:srgbClr val="35404a"/>
              </a:solidFill>
              <a:latin typeface="Calibri"/>
            </a:endParaRPr>
          </a:p>
        </p:txBody>
      </p:sp>
      <p:sp>
        <p:nvSpPr>
          <p:cNvPr id="203" name="PlaceHolder 2"/>
          <p:cNvSpPr>
            <a:spLocks noGrp="1"/>
          </p:cNvSpPr>
          <p:nvPr>
            <p:ph type="body"/>
          </p:nvPr>
        </p:nvSpPr>
        <p:spPr>
          <a:xfrm>
            <a:off x="907920" y="1143000"/>
            <a:ext cx="10901520" cy="5410080"/>
          </a:xfrm>
          <a:prstGeom prst="rect">
            <a:avLst/>
          </a:prstGeom>
          <a:noFill/>
          <a:ln w="0">
            <a:noFill/>
          </a:ln>
        </p:spPr>
        <p:txBody>
          <a:bodyPr lIns="90000" rIns="90000" tIns="46800" bIns="46800"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741240" indent="-303120">
              <a:lnSpc>
                <a:spcPct val="90000"/>
              </a:lnSpc>
              <a:spcBef>
                <a:spcPts val="1400"/>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Second Outline Level</a:t>
            </a:r>
            <a:endParaRPr b="0" lang="en-US" sz="3200" spc="-1" strike="noStrike">
              <a:solidFill>
                <a:srgbClr val="000000"/>
              </a:solidFill>
              <a:latin typeface="Calibri"/>
            </a:endParaRPr>
          </a:p>
          <a:p>
            <a:pPr lvl="2" marL="1143000" indent="-299880">
              <a:lnSpc>
                <a:spcPct val="90000"/>
              </a:lnSpc>
              <a:spcBef>
                <a:spcPts val="1400"/>
              </a:spcBef>
              <a:buClr>
                <a:srgbClr val="000000"/>
              </a:buClr>
              <a:buSzPct val="9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Third Outline Level</a:t>
            </a:r>
            <a:endParaRPr b="0" lang="en-US" sz="3200" spc="-1" strike="noStrike">
              <a:solidFill>
                <a:srgbClr val="000000"/>
              </a:solidFill>
              <a:latin typeface="Calibri"/>
            </a:endParaRPr>
          </a:p>
          <a:p>
            <a:pPr lvl="3" marL="1316160" indent="-192240">
              <a:lnSpc>
                <a:spcPct val="90000"/>
              </a:lnSpc>
              <a:spcBef>
                <a:spcPts val="1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Fourth Outline Level</a:t>
            </a:r>
            <a:endParaRPr b="0" lang="en-US" sz="3200" spc="-1" strike="noStrike">
              <a:solidFill>
                <a:srgbClr val="000000"/>
              </a:solidFill>
              <a:latin typeface="Calibri"/>
            </a:endParaRPr>
          </a:p>
          <a:p>
            <a:pPr lvl="4" marL="1655640" indent="-191880">
              <a:lnSpc>
                <a:spcPct val="90000"/>
              </a:lnSpc>
              <a:spcBef>
                <a:spcPts val="1400"/>
              </a:spcBef>
              <a:buClr>
                <a:srgbClr val="000000"/>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Fifth Outline Level</a:t>
            </a:r>
            <a:endParaRPr b="0" lang="en-US" sz="3200" spc="-1" strike="noStrike">
              <a:solidFill>
                <a:srgbClr val="000000"/>
              </a:solidFill>
              <a:latin typeface="Calibri"/>
            </a:endParaRPr>
          </a:p>
          <a:p>
            <a:pPr lvl="5" marL="1655640" indent="-191880">
              <a:lnSpc>
                <a:spcPct val="90000"/>
              </a:lnSpc>
              <a:spcBef>
                <a:spcPts val="1400"/>
              </a:spcBef>
              <a:buClr>
                <a:srgbClr val="465562"/>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Sixth Outline Level</a:t>
            </a:r>
            <a:endParaRPr b="0" lang="en-US" sz="3200" spc="-1" strike="noStrike">
              <a:solidFill>
                <a:srgbClr val="000000"/>
              </a:solidFill>
              <a:latin typeface="Calibri"/>
            </a:endParaRPr>
          </a:p>
          <a:p>
            <a:pPr lvl="6" marL="1655640" indent="-191880">
              <a:lnSpc>
                <a:spcPct val="90000"/>
              </a:lnSpc>
              <a:spcBef>
                <a:spcPts val="1400"/>
              </a:spcBef>
              <a:buClr>
                <a:srgbClr val="465562"/>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Seventh Outline Level</a:t>
            </a:r>
            <a:endParaRPr b="0" lang="en-US" sz="3200" spc="-1" strike="noStrike">
              <a:solidFill>
                <a:srgbClr val="000000"/>
              </a:solidFill>
              <a:latin typeface="Calibri"/>
            </a:endParaRPr>
          </a:p>
        </p:txBody>
      </p:sp>
      <p:sp>
        <p:nvSpPr>
          <p:cNvPr id="204" name="PlaceHolder 3"/>
          <p:cNvSpPr>
            <a:spLocks noGrp="1"/>
          </p:cNvSpPr>
          <p:nvPr>
            <p:ph type="sldNum" idx="9"/>
          </p:nvPr>
        </p:nvSpPr>
        <p:spPr>
          <a:xfrm>
            <a:off x="11541240" y="6629400"/>
            <a:ext cx="420480" cy="225360"/>
          </a:xfrm>
          <a:prstGeom prst="rect">
            <a:avLst/>
          </a:prstGeom>
          <a:noFill/>
          <a:ln w="0">
            <a:noFill/>
          </a:ln>
        </p:spPr>
        <p:txBody>
          <a:bodyPr lIns="90000" rIns="90000" tIns="46800" bIns="46800" anchor="ctr">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000" spc="-1" strike="noStrike">
                <a:solidFill>
                  <a:srgbClr val="879aa9"/>
                </a:solidFill>
                <a:latin typeface="Euphemia"/>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CF033F4-EBDE-4672-ABA9-AE268EBB0ED0}" type="slidenum">
              <a:rPr b="0" lang="en-US" sz="1000" spc="-1" strike="noStrike">
                <a:solidFill>
                  <a:srgbClr val="879aa9"/>
                </a:solidFill>
                <a:latin typeface="Euphemia"/>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1" name="Rectangle 6"/>
          <p:cNvSpPr/>
          <p:nvPr/>
        </p:nvSpPr>
        <p:spPr>
          <a:xfrm>
            <a:off x="11961720" y="0"/>
            <a:ext cx="227160" cy="6858000"/>
          </a:xfrm>
          <a:prstGeom prst="rect">
            <a:avLst/>
          </a:prstGeom>
          <a:solidFill>
            <a:srgbClr val="475562">
              <a:alpha val="90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242" name="Rectangle 7"/>
          <p:cNvSpPr/>
          <p:nvPr/>
        </p:nvSpPr>
        <p:spPr>
          <a:xfrm>
            <a:off x="235080" y="0"/>
            <a:ext cx="447480" cy="6858000"/>
          </a:xfrm>
          <a:prstGeom prst="rect">
            <a:avLst/>
          </a:prstGeom>
          <a:solidFill>
            <a:srgbClr val="9baab7"/>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243" name="Rectangle 8"/>
          <p:cNvSpPr/>
          <p:nvPr/>
        </p:nvSpPr>
        <p:spPr>
          <a:xfrm>
            <a:off x="0" y="0"/>
            <a:ext cx="227160" cy="6858000"/>
          </a:xfrm>
          <a:prstGeom prst="rect">
            <a:avLst/>
          </a:prstGeom>
          <a:solidFill>
            <a:srgbClr val="6a8093">
              <a:alpha val="88000"/>
            </a:srgbClr>
          </a:solidFill>
          <a:ln w="0">
            <a:noFill/>
          </a:ln>
        </p:spPr>
        <p:style>
          <a:lnRef idx="0"/>
          <a:fillRef idx="0"/>
          <a:effectRef idx="0"/>
          <a:fontRef idx="minor"/>
        </p:style>
        <p:txBody>
          <a:bodyPr lIns="122040" rIns="122040" tIns="60840" bIns="6084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244" name="Rectangle 12"/>
          <p:cNvSpPr/>
          <p:nvPr/>
        </p:nvSpPr>
        <p:spPr>
          <a:xfrm>
            <a:off x="227160" y="4680"/>
            <a:ext cx="455400" cy="455760"/>
          </a:xfrm>
          <a:prstGeom prst="rect">
            <a:avLst/>
          </a:prstGeom>
          <a:solidFill>
            <a:srgbClr val="475562">
              <a:alpha val="75000"/>
            </a:srgbClr>
          </a:solid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245" name="Straight Connector 13"/>
          <p:cNvSpPr/>
          <p:nvPr/>
        </p:nvSpPr>
        <p:spPr>
          <a:xfrm flipV="1">
            <a:off x="227160" y="-360"/>
            <a:ext cx="455400" cy="3240"/>
          </a:xfrm>
          <a:prstGeom prst="line">
            <a:avLst/>
          </a:prstGeom>
          <a:ln w="19080">
            <a:solidFill>
              <a:srgbClr val="ffffff"/>
            </a:solidFill>
            <a:miter/>
          </a:ln>
        </p:spPr>
        <p:style>
          <a:lnRef idx="0"/>
          <a:fillRef idx="0"/>
          <a:effectRef idx="0"/>
          <a:fontRef idx="minor"/>
        </p:style>
        <p:txBody>
          <a:bodyPr lIns="90000" rIns="90000" tIns="-43560" bIns="-43560" anchor="t">
            <a:noAutofit/>
          </a:bodyPr>
          <a:p>
            <a:endParaRPr b="0" lang="en-US" sz="1800" spc="-1" strike="noStrike">
              <a:solidFill>
                <a:srgbClr val="465562"/>
              </a:solidFill>
              <a:latin typeface="Arial"/>
            </a:endParaRPr>
          </a:p>
        </p:txBody>
      </p:sp>
      <p:sp>
        <p:nvSpPr>
          <p:cNvPr id="246" name="Straight Connector 14"/>
          <p:cNvSpPr/>
          <p:nvPr/>
        </p:nvSpPr>
        <p:spPr>
          <a:xfrm>
            <a:off x="227160" y="460440"/>
            <a:ext cx="455400" cy="0"/>
          </a:xfrm>
          <a:prstGeom prst="line">
            <a:avLst/>
          </a:prstGeom>
          <a:ln w="19080">
            <a:solidFill>
              <a:srgbClr val="ffffff"/>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247" name="Straight Connector 15"/>
          <p:cNvSpPr/>
          <p:nvPr/>
        </p:nvSpPr>
        <p:spPr>
          <a:xfrm>
            <a:off x="227160" y="-3240"/>
            <a:ext cx="0" cy="6858000"/>
          </a:xfrm>
          <a:prstGeom prst="line">
            <a:avLst/>
          </a:prstGeom>
          <a:ln w="19080">
            <a:solidFill>
              <a:srgbClr val="ffffff"/>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pic>
        <p:nvPicPr>
          <p:cNvPr id="248" name="Picture 3" descr=""/>
          <p:cNvPicPr/>
          <p:nvPr/>
        </p:nvPicPr>
        <p:blipFill>
          <a:blip r:embed="rId2"/>
          <a:stretch/>
        </p:blipFill>
        <p:spPr>
          <a:xfrm>
            <a:off x="252360" y="61920"/>
            <a:ext cx="405000" cy="341280"/>
          </a:xfrm>
          <a:prstGeom prst="rect">
            <a:avLst/>
          </a:prstGeom>
          <a:ln w="0">
            <a:noFill/>
          </a:ln>
        </p:spPr>
      </p:pic>
      <p:sp>
        <p:nvSpPr>
          <p:cNvPr id="249"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Click to edit the title text format</a:t>
            </a:r>
            <a:endParaRPr b="1" lang="en-US" sz="4000" spc="-1" strike="noStrike">
              <a:solidFill>
                <a:srgbClr val="35404a"/>
              </a:solidFill>
              <a:latin typeface="Calibri"/>
            </a:endParaRPr>
          </a:p>
        </p:txBody>
      </p:sp>
      <p:sp>
        <p:nvSpPr>
          <p:cNvPr id="250" name="PlaceHolder 2"/>
          <p:cNvSpPr>
            <a:spLocks noGrp="1"/>
          </p:cNvSpPr>
          <p:nvPr>
            <p:ph type="body"/>
          </p:nvPr>
        </p:nvSpPr>
        <p:spPr>
          <a:xfrm>
            <a:off x="907920" y="1143000"/>
            <a:ext cx="10901520" cy="5410080"/>
          </a:xfrm>
          <a:prstGeom prst="rect">
            <a:avLst/>
          </a:prstGeom>
          <a:noFill/>
          <a:ln w="0">
            <a:noFill/>
          </a:ln>
        </p:spPr>
        <p:txBody>
          <a:bodyPr lIns="90000" rIns="90000" tIns="46800" bIns="46800"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741240" indent="-303120">
              <a:lnSpc>
                <a:spcPct val="90000"/>
              </a:lnSpc>
              <a:spcBef>
                <a:spcPts val="1400"/>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Second Outline Level</a:t>
            </a:r>
            <a:endParaRPr b="0" lang="en-US" sz="3200" spc="-1" strike="noStrike">
              <a:solidFill>
                <a:srgbClr val="000000"/>
              </a:solidFill>
              <a:latin typeface="Calibri"/>
            </a:endParaRPr>
          </a:p>
          <a:p>
            <a:pPr lvl="2" marL="1143000" indent="-299880">
              <a:lnSpc>
                <a:spcPct val="90000"/>
              </a:lnSpc>
              <a:spcBef>
                <a:spcPts val="1400"/>
              </a:spcBef>
              <a:buClr>
                <a:srgbClr val="000000"/>
              </a:buClr>
              <a:buSzPct val="9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Third Outline Level</a:t>
            </a:r>
            <a:endParaRPr b="0" lang="en-US" sz="3200" spc="-1" strike="noStrike">
              <a:solidFill>
                <a:srgbClr val="000000"/>
              </a:solidFill>
              <a:latin typeface="Calibri"/>
            </a:endParaRPr>
          </a:p>
          <a:p>
            <a:pPr lvl="3" marL="1316160" indent="-192240">
              <a:lnSpc>
                <a:spcPct val="90000"/>
              </a:lnSpc>
              <a:spcBef>
                <a:spcPts val="1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Fourth Outline Level</a:t>
            </a:r>
            <a:endParaRPr b="0" lang="en-US" sz="3200" spc="-1" strike="noStrike">
              <a:solidFill>
                <a:srgbClr val="000000"/>
              </a:solidFill>
              <a:latin typeface="Calibri"/>
            </a:endParaRPr>
          </a:p>
          <a:p>
            <a:pPr lvl="4" marL="1655640" indent="-191880">
              <a:lnSpc>
                <a:spcPct val="90000"/>
              </a:lnSpc>
              <a:spcBef>
                <a:spcPts val="1400"/>
              </a:spcBef>
              <a:buClr>
                <a:srgbClr val="000000"/>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Fifth Outline Level</a:t>
            </a:r>
            <a:endParaRPr b="0" lang="en-US" sz="3200" spc="-1" strike="noStrike">
              <a:solidFill>
                <a:srgbClr val="000000"/>
              </a:solidFill>
              <a:latin typeface="Calibri"/>
            </a:endParaRPr>
          </a:p>
          <a:p>
            <a:pPr lvl="5" marL="1655640" indent="-191880">
              <a:lnSpc>
                <a:spcPct val="90000"/>
              </a:lnSpc>
              <a:spcBef>
                <a:spcPts val="1400"/>
              </a:spcBef>
              <a:buClr>
                <a:srgbClr val="465562"/>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Sixth Outline Level</a:t>
            </a:r>
            <a:endParaRPr b="0" lang="en-US" sz="3200" spc="-1" strike="noStrike">
              <a:solidFill>
                <a:srgbClr val="000000"/>
              </a:solidFill>
              <a:latin typeface="Calibri"/>
            </a:endParaRPr>
          </a:p>
          <a:p>
            <a:pPr lvl="6" marL="1655640" indent="-191880">
              <a:lnSpc>
                <a:spcPct val="90000"/>
              </a:lnSpc>
              <a:spcBef>
                <a:spcPts val="1400"/>
              </a:spcBef>
              <a:buClr>
                <a:srgbClr val="465562"/>
              </a:buClr>
              <a:buFont typeface="Euphemi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Seventh Outline Level</a:t>
            </a:r>
            <a:endParaRPr b="0" lang="en-US" sz="3200" spc="-1" strike="noStrike">
              <a:solidFill>
                <a:srgbClr val="000000"/>
              </a:solidFill>
              <a:latin typeface="Calibri"/>
            </a:endParaRPr>
          </a:p>
        </p:txBody>
      </p:sp>
      <p:sp>
        <p:nvSpPr>
          <p:cNvPr id="251" name="PlaceHolder 3"/>
          <p:cNvSpPr>
            <a:spLocks noGrp="1"/>
          </p:cNvSpPr>
          <p:nvPr>
            <p:ph type="dt" idx="10"/>
          </p:nvPr>
        </p:nvSpPr>
        <p:spPr>
          <a:xfrm>
            <a:off x="838080" y="6356520"/>
            <a:ext cx="2741760" cy="365040"/>
          </a:xfrm>
          <a:prstGeom prst="rect">
            <a:avLst/>
          </a:prstGeom>
          <a:noFill/>
          <a:ln w="0">
            <a:noFill/>
          </a:ln>
        </p:spPr>
        <p:txBody>
          <a:bodyPr lIns="90000" rIns="90000" tIns="46800" bIns="46800" anchor="t">
            <a:noAutofit/>
          </a:bodyPr>
          <a:lstStyle>
            <a:lvl1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GB" sz="2400" spc="-1" strike="noStrike">
                <a:solidFill>
                  <a:srgbClr val="465562"/>
                </a:solidFill>
                <a:latin typeface="Euphemia"/>
              </a:defRPr>
            </a:lvl1pPr>
          </a:lstStyle>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Euphemia"/>
              </a:rPr>
              <a:t>&lt;date/time&gt;</a:t>
            </a:r>
            <a:endParaRPr b="0" lang="en-US" sz="2400" spc="-1" strike="noStrike">
              <a:solidFill>
                <a:srgbClr val="000000"/>
              </a:solidFill>
              <a:latin typeface="Times New Roman"/>
            </a:endParaRPr>
          </a:p>
        </p:txBody>
      </p:sp>
      <p:sp>
        <p:nvSpPr>
          <p:cNvPr id="252" name="PlaceHolder 4"/>
          <p:cNvSpPr>
            <a:spLocks noGrp="1"/>
          </p:cNvSpPr>
          <p:nvPr>
            <p:ph type="ftr" idx="11"/>
          </p:nvPr>
        </p:nvSpPr>
        <p:spPr>
          <a:xfrm>
            <a:off x="4037040" y="6356520"/>
            <a:ext cx="4114800" cy="36504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253" name="PlaceHolder 5"/>
          <p:cNvSpPr>
            <a:spLocks noGrp="1"/>
          </p:cNvSpPr>
          <p:nvPr>
            <p:ph type="sldNum" idx="12"/>
          </p:nvPr>
        </p:nvSpPr>
        <p:spPr>
          <a:xfrm>
            <a:off x="11541240" y="6629400"/>
            <a:ext cx="420480" cy="225360"/>
          </a:xfrm>
          <a:prstGeom prst="rect">
            <a:avLst/>
          </a:prstGeom>
          <a:noFill/>
          <a:ln w="0">
            <a:noFill/>
          </a:ln>
        </p:spPr>
        <p:txBody>
          <a:bodyPr lIns="90000" rIns="90000" tIns="46800" bIns="46800" anchor="ctr">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GB" sz="1000" spc="-1" strike="noStrike">
                <a:solidFill>
                  <a:srgbClr val="879aa9"/>
                </a:solidFill>
                <a:latin typeface="Euphemia"/>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439C27C-141D-4837-8EC7-F4DEDF94C99D}" type="slidenum">
              <a:rPr b="0" lang="en-GB" sz="1000" spc="-1" strike="noStrike">
                <a:solidFill>
                  <a:srgbClr val="879aa9"/>
                </a:solidFill>
                <a:latin typeface="Euphemia"/>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8.png"/><Relationship Id="rId3" Type="http://schemas.openxmlformats.org/officeDocument/2006/relationships/image" Target="../media/image8.png"/><Relationship Id="rId4" Type="http://schemas.openxmlformats.org/officeDocument/2006/relationships/image" Target="../media/image8.png"/><Relationship Id="rId5" Type="http://schemas.openxmlformats.org/officeDocument/2006/relationships/image" Target="../media/image8.png"/><Relationship Id="rId6" Type="http://schemas.openxmlformats.org/officeDocument/2006/relationships/image" Target="../media/image8.png"/><Relationship Id="rId7"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5.xml"/><Relationship Id="rId5"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5.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61.xml"/>
</Relationships>
</file>

<file path=ppt/slides/_rels/slide72.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61.xml"/>
</Relationships>
</file>

<file path=ppt/slides/_rels/slide7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hyperlink" Target="mailto:cronaldo@gmail.com" TargetMode="External"/><Relationship Id="rId3" Type="http://schemas.openxmlformats.org/officeDocument/2006/relationships/hyperlink" Target="mailto:cronaldo@gmail.com" TargetMode="External"/><Relationship Id="rId4"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7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9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Relationship Id="rId3"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2428920" y="1600200"/>
            <a:ext cx="8329680" cy="267984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5400" spc="-1" strike="noStrike">
                <a:solidFill>
                  <a:srgbClr val="35404a"/>
                </a:solidFill>
                <a:latin typeface="Calibri"/>
              </a:rPr>
              <a:t>Trends in Programming Paradigms</a:t>
            </a:r>
            <a:endParaRPr b="1" lang="en-US" sz="5400" spc="-1" strike="noStrike">
              <a:solidFill>
                <a:srgbClr val="35404a"/>
              </a:solidFill>
              <a:latin typeface="Calibri"/>
            </a:endParaRPr>
          </a:p>
        </p:txBody>
      </p:sp>
      <p:sp>
        <p:nvSpPr>
          <p:cNvPr id="298" name="Footer Placeholder 4"/>
          <p:cNvSpPr/>
          <p:nvPr/>
        </p:nvSpPr>
        <p:spPr>
          <a:xfrm>
            <a:off x="6856560" y="5943600"/>
            <a:ext cx="4354200" cy="507960"/>
          </a:xfrm>
          <a:prstGeom prst="rect">
            <a:avLst/>
          </a:pr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ffff"/>
                </a:solidFill>
                <a:latin typeface="Euphemia"/>
              </a:rPr>
              <a:t>Programming Paradigms</a:t>
            </a:r>
            <a:endParaRPr b="0" lang="en-US" sz="2800" spc="-1" strike="noStrike">
              <a:solidFill>
                <a:srgbClr val="465562"/>
              </a:solid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Software paradigms: #3 Myth</a:t>
            </a:r>
            <a:endParaRPr b="1" lang="en-US" sz="4000" spc="-1" strike="noStrike">
              <a:solidFill>
                <a:srgbClr val="35404a"/>
              </a:solidFill>
              <a:latin typeface="Calibri"/>
            </a:endParaRPr>
          </a:p>
        </p:txBody>
      </p:sp>
      <p:sp>
        <p:nvSpPr>
          <p:cNvPr id="319" name=""/>
          <p:cNvSpPr txBox="1"/>
          <p:nvPr/>
        </p:nvSpPr>
        <p:spPr>
          <a:xfrm>
            <a:off x="907920" y="1143000"/>
            <a:ext cx="10901520" cy="5410080"/>
          </a:xfrm>
          <a:prstGeom prst="rect">
            <a:avLst/>
          </a:prstGeom>
          <a:noFill/>
          <a:ln w="0">
            <a:noFill/>
          </a:ln>
        </p:spPr>
        <p:txBody>
          <a:bodyPr anchor="t">
            <a:normAutofit/>
          </a:bodyPr>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a:t>
            </a:r>
            <a:r>
              <a:rPr b="0" lang="en-US" sz="3200" spc="-1" strike="noStrike">
                <a:solidFill>
                  <a:srgbClr val="000000"/>
                </a:solidFill>
                <a:latin typeface="Calibri"/>
              </a:rPr>
              <a:t>One should always choose the most recent paradigm; it will be the easiest to use. “</a:t>
            </a:r>
            <a:endParaRPr b="0" lang="en-US" sz="32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Reality: the choice is also based upon other factors, including frequency of adoption and social pressure. </a:t>
            </a:r>
            <a:endParaRPr b="0" lang="en-US" sz="28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"The Magic Show" </a:t>
            </a:r>
            <a:endParaRPr b="0" lang="en-US" sz="32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internet is full of videos that claim that "you can become a </a:t>
            </a:r>
            <a:r>
              <a:rPr b="0" i="1" lang="en-US" sz="2800" spc="-1" strike="noStrike">
                <a:solidFill>
                  <a:srgbClr val="000000"/>
                </a:solidFill>
                <a:latin typeface="Calibri"/>
              </a:rPr>
              <a:t>&lt;insert paradigm&gt; </a:t>
            </a:r>
            <a:r>
              <a:rPr b="0" lang="en-US" sz="2800" spc="-1" strike="noStrike">
                <a:solidFill>
                  <a:srgbClr val="000000"/>
                </a:solidFill>
                <a:latin typeface="Calibri"/>
              </a:rPr>
              <a:t>programmer in 15 minutes.“</a:t>
            </a:r>
            <a:endParaRPr b="0" lang="en-US" sz="28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This makes good PR, but is incredibly misleading. </a:t>
            </a:r>
            <a:endParaRPr b="0" lang="en-US" sz="2800" spc="-1" strike="noStrike">
              <a:solidFill>
                <a:srgbClr val="000000"/>
              </a:solidFill>
              <a:latin typeface="Calibri"/>
            </a:endParaRPr>
          </a:p>
          <a:p>
            <a:pPr lvl="2" marL="1143000" indent="-299880">
              <a:lnSpc>
                <a:spcPct val="8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As long as you follow the steps, you will get the same result. </a:t>
            </a:r>
            <a:endParaRPr b="0" lang="en-US" sz="2400" spc="-1" strike="noStrike">
              <a:solidFill>
                <a:srgbClr val="000000"/>
              </a:solidFill>
              <a:latin typeface="Calibri"/>
            </a:endParaRPr>
          </a:p>
          <a:p>
            <a:pPr lvl="2" marL="1143000" indent="-299880">
              <a:lnSpc>
                <a:spcPct val="8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But if you deviate - in any respect - you are likely to accomplish nothing at all. </a:t>
            </a:r>
            <a:endParaRPr b="0" lang="en-US" sz="2400" spc="-1" strike="noStrike">
              <a:solidFill>
                <a:srgbClr val="000000"/>
              </a:solidFill>
              <a:latin typeface="Calibri"/>
            </a:endParaRPr>
          </a:p>
          <a:p>
            <a:pPr lvl="2" marL="1143000" indent="-299880">
              <a:lnSpc>
                <a:spcPct val="8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These videos are rituals. </a:t>
            </a:r>
            <a:endParaRPr b="0" lang="en-US" sz="24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So, rituals are useful only as long as all you need to write is a guestbook!</a:t>
            </a:r>
            <a:endParaRPr b="0" lang="en-US" sz="2800" spc="-1" strike="noStrike">
              <a:solidFill>
                <a:srgbClr val="000000"/>
              </a:solidFill>
              <a:latin typeface="Calibri"/>
            </a:endParaRPr>
          </a:p>
        </p:txBody>
      </p:sp>
    </p:spTree>
  </p:cSld>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Interpretation</a:t>
            </a:r>
            <a:endParaRPr b="1" lang="en-US" sz="4000" spc="-1" strike="noStrike">
              <a:solidFill>
                <a:srgbClr val="35404a"/>
              </a:solidFill>
              <a:latin typeface="Calibri"/>
            </a:endParaRPr>
          </a:p>
        </p:txBody>
      </p:sp>
      <p:sp>
        <p:nvSpPr>
          <p:cNvPr id="596"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a:t>
            </a:r>
            <a:r>
              <a:rPr b="0" lang="en-US" sz="3200" spc="-1" strike="noStrike">
                <a:solidFill>
                  <a:srgbClr val="000000"/>
                </a:solidFill>
                <a:latin typeface="Calibri"/>
              </a:rPr>
              <a:t>Read-eval-print’ loop</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Read in an expression, translate into internal form</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Evaluate internal form </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This requires an abstract machine and a “run-time” component (usually a compiled program that runs on the native machine)</a:t>
            </a:r>
            <a:endParaRPr b="0" lang="en-US" sz="24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Print the result of evaluation</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Loop back to read the next expression</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grpSp>
        <p:nvGrpSpPr>
          <p:cNvPr id="597" name="Group 3"/>
          <p:cNvGrpSpPr/>
          <p:nvPr/>
        </p:nvGrpSpPr>
        <p:grpSpPr>
          <a:xfrm>
            <a:off x="7651800" y="4268880"/>
            <a:ext cx="3352680" cy="2139840"/>
            <a:chOff x="7651800" y="4268880"/>
            <a:chExt cx="3352680" cy="2139840"/>
          </a:xfrm>
        </p:grpSpPr>
        <p:sp>
          <p:nvSpPr>
            <p:cNvPr id="598" name="Rectangle 8"/>
            <p:cNvSpPr/>
            <p:nvPr/>
          </p:nvSpPr>
          <p:spPr>
            <a:xfrm>
              <a:off x="8829720" y="4425840"/>
              <a:ext cx="1143000" cy="686160"/>
            </a:xfrm>
            <a:prstGeom prst="rect">
              <a:avLst/>
            </a:prstGeom>
            <a:noFill/>
            <a:ln w="9360">
              <a:solidFill>
                <a:srgbClr val="465562"/>
              </a:solidFill>
              <a:miter/>
            </a:ln>
          </p:spPr>
          <p:style>
            <a:lnRef idx="0"/>
            <a:fillRef idx="0"/>
            <a:effectRef idx="0"/>
            <a:fontRef idx="minor"/>
          </p:style>
          <p:txBody>
            <a:bodyPr wrap="none"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599" name="Text Box 9"/>
            <p:cNvSpPr/>
            <p:nvPr/>
          </p:nvSpPr>
          <p:spPr>
            <a:xfrm>
              <a:off x="8863920" y="4497480"/>
              <a:ext cx="1095120" cy="520200"/>
            </a:xfrm>
            <a:prstGeom prst="rect">
              <a:avLst/>
            </a:prstGeom>
            <a:noFill/>
            <a:ln w="0">
              <a:noFill/>
            </a:ln>
          </p:spPr>
          <p:style>
            <a:lnRef idx="0"/>
            <a:fillRef idx="0"/>
            <a:effectRef idx="0"/>
            <a:fontRef idx="minor"/>
          </p:style>
          <p:txBody>
            <a:bodyPr wrap="none"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Tahoma"/>
                  <a:ea typeface="MS PGothic"/>
                </a:rPr>
                <a:t>REPL</a:t>
              </a:r>
              <a:br>
                <a:rPr sz="1400"/>
              </a:br>
              <a:r>
                <a:rPr b="0" lang="en-US" sz="1400" spc="-1" strike="noStrike">
                  <a:solidFill>
                    <a:srgbClr val="465562"/>
                  </a:solidFill>
                  <a:latin typeface="Tahoma"/>
                  <a:ea typeface="MS PGothic"/>
                </a:rPr>
                <a:t>interpreter</a:t>
              </a:r>
              <a:endParaRPr b="0" lang="en-US" sz="1400" spc="-1" strike="noStrike">
                <a:solidFill>
                  <a:srgbClr val="465562"/>
                </a:solidFill>
                <a:latin typeface="Arial"/>
              </a:endParaRPr>
            </a:p>
          </p:txBody>
        </p:sp>
        <p:sp>
          <p:nvSpPr>
            <p:cNvPr id="600" name="Text Box 10"/>
            <p:cNvSpPr/>
            <p:nvPr/>
          </p:nvSpPr>
          <p:spPr>
            <a:xfrm>
              <a:off x="7692120" y="4268880"/>
              <a:ext cx="1093680" cy="520200"/>
            </a:xfrm>
            <a:prstGeom prst="rect">
              <a:avLst/>
            </a:prstGeom>
            <a:noFill/>
            <a:ln w="0">
              <a:noFill/>
            </a:ln>
          </p:spPr>
          <p:style>
            <a:lnRef idx="0"/>
            <a:fillRef idx="0"/>
            <a:effectRef idx="0"/>
            <a:fontRef idx="minor"/>
          </p:style>
          <p:txBody>
            <a:bodyPr wrap="none"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Tahoma"/>
                  <a:ea typeface="MS PGothic"/>
                </a:rPr>
                <a:t>input</a:t>
              </a:r>
              <a:br>
                <a:rPr sz="1400"/>
              </a:br>
              <a:r>
                <a:rPr b="0" lang="en-US" sz="1400" spc="-1" strike="noStrike">
                  <a:solidFill>
                    <a:srgbClr val="465562"/>
                  </a:solidFill>
                  <a:latin typeface="Tahoma"/>
                  <a:ea typeface="MS PGothic"/>
                </a:rPr>
                <a:t>expression</a:t>
              </a:r>
              <a:endParaRPr b="0" lang="en-US" sz="1400" spc="-1" strike="noStrike">
                <a:solidFill>
                  <a:srgbClr val="465562"/>
                </a:solidFill>
                <a:latin typeface="Arial"/>
              </a:endParaRPr>
            </a:p>
          </p:txBody>
        </p:sp>
        <p:sp>
          <p:nvSpPr>
            <p:cNvPr id="601" name="Line 11"/>
            <p:cNvSpPr/>
            <p:nvPr/>
          </p:nvSpPr>
          <p:spPr>
            <a:xfrm>
              <a:off x="9099360" y="5112360"/>
              <a:ext cx="0" cy="609840"/>
            </a:xfrm>
            <a:prstGeom prst="line">
              <a:avLst/>
            </a:prstGeom>
            <a:ln w="9360">
              <a:solidFill>
                <a:srgbClr val="465562"/>
              </a:solidFill>
              <a:miter/>
              <a:tailEnd len="med" type="triangle" w="med"/>
            </a:ln>
          </p:spPr>
          <p:style>
            <a:lnRef idx="0"/>
            <a:fillRef idx="0"/>
            <a:effectRef idx="0"/>
            <a:fontRef idx="minor"/>
          </p:style>
          <p:txBody>
            <a:bodyPr lIns="90000" rIns="90000" tIns="46800" bIns="46800" anchor="ctr">
              <a:noAutofit/>
            </a:bodyPr>
            <a:p>
              <a:endParaRPr b="0" lang="en-US" sz="1800" spc="-1" strike="noStrike">
                <a:solidFill>
                  <a:srgbClr val="465562"/>
                </a:solidFill>
                <a:latin typeface="Arial"/>
              </a:endParaRPr>
            </a:p>
          </p:txBody>
        </p:sp>
        <p:sp>
          <p:nvSpPr>
            <p:cNvPr id="602" name="Rectangle 12"/>
            <p:cNvSpPr/>
            <p:nvPr/>
          </p:nvSpPr>
          <p:spPr>
            <a:xfrm>
              <a:off x="8832960" y="5722560"/>
              <a:ext cx="1371600" cy="686160"/>
            </a:xfrm>
            <a:prstGeom prst="rect">
              <a:avLst/>
            </a:prstGeom>
            <a:noFill/>
            <a:ln w="9360">
              <a:solidFill>
                <a:srgbClr val="465562"/>
              </a:solidFill>
              <a:miter/>
            </a:ln>
          </p:spPr>
          <p:style>
            <a:lnRef idx="0"/>
            <a:fillRef idx="0"/>
            <a:effectRef idx="0"/>
            <a:fontRef idx="minor"/>
          </p:style>
          <p:txBody>
            <a:bodyPr wrap="none"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603" name="Text Box 13"/>
            <p:cNvSpPr/>
            <p:nvPr/>
          </p:nvSpPr>
          <p:spPr>
            <a:xfrm>
              <a:off x="8943840" y="5793840"/>
              <a:ext cx="1110240" cy="520200"/>
            </a:xfrm>
            <a:prstGeom prst="rect">
              <a:avLst/>
            </a:prstGeom>
            <a:noFill/>
            <a:ln w="0">
              <a:noFill/>
            </a:ln>
          </p:spPr>
          <p:style>
            <a:lnRef idx="0"/>
            <a:fillRef idx="0"/>
            <a:effectRef idx="0"/>
            <a:fontRef idx="minor"/>
          </p:style>
          <p:txBody>
            <a:bodyPr wrap="none"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Tahoma"/>
                  <a:ea typeface="MS PGothic"/>
                </a:rPr>
                <a:t>Interpreter</a:t>
              </a:r>
              <a:endParaRPr b="0" lang="en-US" sz="1400" spc="-1" strike="noStrike">
                <a:solidFill>
                  <a:srgbClr val="465562"/>
                </a:solidFill>
                <a:latin typeface="Arial"/>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Tahoma"/>
                  <a:ea typeface="MS PGothic"/>
                </a:rPr>
                <a:t>runtime</a:t>
              </a:r>
              <a:endParaRPr b="0" lang="en-US" sz="1400" spc="-1" strike="noStrike">
                <a:solidFill>
                  <a:srgbClr val="465562"/>
                </a:solidFill>
                <a:latin typeface="Arial"/>
              </a:endParaRPr>
            </a:p>
          </p:txBody>
        </p:sp>
        <p:sp>
          <p:nvSpPr>
            <p:cNvPr id="604" name="Line 14"/>
            <p:cNvSpPr/>
            <p:nvPr/>
          </p:nvSpPr>
          <p:spPr>
            <a:xfrm>
              <a:off x="7651800" y="4807440"/>
              <a:ext cx="1179360" cy="0"/>
            </a:xfrm>
            <a:prstGeom prst="line">
              <a:avLst/>
            </a:prstGeom>
            <a:ln w="9360">
              <a:solidFill>
                <a:srgbClr val="465562"/>
              </a:solidFill>
              <a:miter/>
              <a:tailEnd len="med" type="triangle" w="med"/>
            </a:ln>
          </p:spPr>
          <p:style>
            <a:lnRef idx="0"/>
            <a:fillRef idx="0"/>
            <a:effectRef idx="0"/>
            <a:fontRef idx="minor"/>
          </p:style>
          <p:txBody>
            <a:bodyPr lIns="90000" rIns="90000" tIns="-46800" bIns="-46800" anchor="ctr">
              <a:noAutofit/>
            </a:bodyPr>
            <a:p>
              <a:endParaRPr b="0" lang="en-US" sz="1800" spc="-1" strike="noStrike">
                <a:solidFill>
                  <a:srgbClr val="465562"/>
                </a:solidFill>
                <a:latin typeface="Arial"/>
              </a:endParaRPr>
            </a:p>
          </p:txBody>
        </p:sp>
        <p:sp>
          <p:nvSpPr>
            <p:cNvPr id="605" name="Line 15"/>
            <p:cNvSpPr/>
            <p:nvPr/>
          </p:nvSpPr>
          <p:spPr>
            <a:xfrm>
              <a:off x="9975960" y="4807440"/>
              <a:ext cx="1028520" cy="0"/>
            </a:xfrm>
            <a:prstGeom prst="line">
              <a:avLst/>
            </a:prstGeom>
            <a:ln w="9360">
              <a:solidFill>
                <a:srgbClr val="465562"/>
              </a:solidFill>
              <a:miter/>
              <a:tailEnd len="med" type="triangle" w="med"/>
            </a:ln>
          </p:spPr>
          <p:style>
            <a:lnRef idx="0"/>
            <a:fillRef idx="0"/>
            <a:effectRef idx="0"/>
            <a:fontRef idx="minor"/>
          </p:style>
          <p:txBody>
            <a:bodyPr lIns="90000" rIns="90000" tIns="-46800" bIns="-46800" anchor="ctr">
              <a:noAutofit/>
            </a:bodyPr>
            <a:p>
              <a:endParaRPr b="0" lang="en-US" sz="1800" spc="-1" strike="noStrike">
                <a:solidFill>
                  <a:srgbClr val="465562"/>
                </a:solidFill>
                <a:latin typeface="Arial"/>
              </a:endParaRPr>
            </a:p>
          </p:txBody>
        </p:sp>
        <p:sp>
          <p:nvSpPr>
            <p:cNvPr id="606" name="Text Box 16"/>
            <p:cNvSpPr/>
            <p:nvPr/>
          </p:nvSpPr>
          <p:spPr>
            <a:xfrm>
              <a:off x="10108080" y="4497480"/>
              <a:ext cx="659160" cy="307080"/>
            </a:xfrm>
            <a:prstGeom prst="rect">
              <a:avLst/>
            </a:prstGeom>
            <a:noFill/>
            <a:ln w="0">
              <a:noFill/>
            </a:ln>
          </p:spPr>
          <p:style>
            <a:lnRef idx="0"/>
            <a:fillRef idx="0"/>
            <a:effectRef idx="0"/>
            <a:fontRef idx="minor"/>
          </p:style>
          <p:txBody>
            <a:bodyPr wrap="none"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Tahoma"/>
                  <a:ea typeface="MS PGothic"/>
                </a:rPr>
                <a:t>result</a:t>
              </a:r>
              <a:endParaRPr b="0" lang="en-US" sz="1400" spc="-1" strike="noStrike">
                <a:solidFill>
                  <a:srgbClr val="465562"/>
                </a:solidFill>
                <a:latin typeface="Arial"/>
              </a:endParaRPr>
            </a:p>
          </p:txBody>
        </p:sp>
        <p:sp>
          <p:nvSpPr>
            <p:cNvPr id="607" name="Line 17"/>
            <p:cNvSpPr/>
            <p:nvPr/>
          </p:nvSpPr>
          <p:spPr>
            <a:xfrm flipV="1">
              <a:off x="9709200" y="5112360"/>
              <a:ext cx="0" cy="609840"/>
            </a:xfrm>
            <a:prstGeom prst="line">
              <a:avLst/>
            </a:prstGeom>
            <a:ln w="9360">
              <a:solidFill>
                <a:srgbClr val="465562"/>
              </a:solidFill>
              <a:miter/>
              <a:tailEnd len="med" type="triangle" w="med"/>
            </a:ln>
          </p:spPr>
          <p:style>
            <a:lnRef idx="0"/>
            <a:fillRef idx="0"/>
            <a:effectRef idx="0"/>
            <a:fontRef idx="minor"/>
          </p:style>
          <p:txBody>
            <a:bodyPr lIns="90000" rIns="90000" tIns="46800" bIns="46800" anchor="ctr">
              <a:noAutofit/>
            </a:bodyPr>
            <a:p>
              <a:endParaRPr b="0" lang="en-US" sz="1800" spc="-1" strike="noStrike">
                <a:solidFill>
                  <a:srgbClr val="465562"/>
                </a:solidFill>
                <a:latin typeface="Arial"/>
              </a:endParaRPr>
            </a:p>
          </p:txBody>
        </p:sp>
      </p:grpSp>
    </p:spTree>
  </p:cSld>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Bytecode compilation</a:t>
            </a:r>
            <a:endParaRPr b="1" lang="en-US" sz="4000" spc="-1" strike="noStrike">
              <a:solidFill>
                <a:srgbClr val="35404a"/>
              </a:solidFill>
              <a:latin typeface="Calibri"/>
            </a:endParaRPr>
          </a:p>
        </p:txBody>
      </p:sp>
      <p:sp>
        <p:nvSpPr>
          <p:cNvPr id="609"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Combine compilation with interpretation</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Idea: remove inefficiencies of ‘read-eval-print’ loop </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Bytecodes are conceptually similar to real machine opcodes, but they represent compiled instructions to a </a:t>
            </a:r>
            <a:r>
              <a:rPr b="0" i="1" lang="en-US" sz="3200" spc="-1" strike="noStrike">
                <a:solidFill>
                  <a:srgbClr val="000000"/>
                </a:solidFill>
                <a:latin typeface="Calibri"/>
              </a:rPr>
              <a:t>virtual</a:t>
            </a:r>
            <a:r>
              <a:rPr b="0" lang="en-US" sz="3200" spc="-1" strike="noStrike">
                <a:solidFill>
                  <a:srgbClr val="000000"/>
                </a:solidFill>
                <a:latin typeface="Calibri"/>
              </a:rPr>
              <a:t> </a:t>
            </a:r>
            <a:r>
              <a:rPr b="0" i="1" lang="en-US" sz="3200" spc="-1" strike="noStrike">
                <a:solidFill>
                  <a:srgbClr val="000000"/>
                </a:solidFill>
                <a:latin typeface="Calibri"/>
              </a:rPr>
              <a:t>machine</a:t>
            </a:r>
            <a:r>
              <a:rPr b="0" lang="en-US" sz="3200" spc="-1" strike="noStrike">
                <a:solidFill>
                  <a:srgbClr val="000000"/>
                </a:solidFill>
                <a:latin typeface="Calibri"/>
              </a:rPr>
              <a:t> instead of a real machine</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Source code statically compiled into a set of bytecodes</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Bytecode interpreter implements the virtual machine</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grpSp>
        <p:nvGrpSpPr>
          <p:cNvPr id="610" name="Group 3"/>
          <p:cNvGrpSpPr/>
          <p:nvPr/>
        </p:nvGrpSpPr>
        <p:grpSpPr>
          <a:xfrm>
            <a:off x="5564160" y="5300640"/>
            <a:ext cx="5827680" cy="1287000"/>
            <a:chOff x="5564160" y="5300640"/>
            <a:chExt cx="5827680" cy="1287000"/>
          </a:xfrm>
        </p:grpSpPr>
        <p:sp>
          <p:nvSpPr>
            <p:cNvPr id="611" name="Text Box 17"/>
            <p:cNvSpPr/>
            <p:nvPr/>
          </p:nvSpPr>
          <p:spPr>
            <a:xfrm>
              <a:off x="8953200" y="6067440"/>
              <a:ext cx="1489680" cy="520200"/>
            </a:xfrm>
            <a:prstGeom prst="rect">
              <a:avLst/>
            </a:prstGeom>
            <a:noFill/>
            <a:ln w="0">
              <a:noFill/>
            </a:ln>
          </p:spPr>
          <p:style>
            <a:lnRef idx="0"/>
            <a:fillRef idx="0"/>
            <a:effectRef idx="0"/>
            <a:fontRef idx="minor"/>
          </p:style>
          <p:txBody>
            <a:bodyPr wrap="none"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Tahoma"/>
                  <a:ea typeface="MS PGothic"/>
                </a:rPr>
                <a:t>Virtual machine</a:t>
              </a:r>
              <a:endParaRPr b="0" lang="en-US" sz="1400" spc="-1" strike="noStrike">
                <a:solidFill>
                  <a:srgbClr val="465562"/>
                </a:solidFill>
                <a:latin typeface="Arial"/>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Tahoma"/>
                  <a:ea typeface="MS PGothic"/>
                </a:rPr>
                <a:t>runtime</a:t>
              </a:r>
              <a:endParaRPr b="0" lang="en-US" sz="1400" spc="-1" strike="noStrike">
                <a:solidFill>
                  <a:srgbClr val="465562"/>
                </a:solidFill>
                <a:latin typeface="Arial"/>
              </a:endParaRPr>
            </a:p>
          </p:txBody>
        </p:sp>
        <p:sp>
          <p:nvSpPr>
            <p:cNvPr id="612" name="Rectangle 8"/>
            <p:cNvSpPr/>
            <p:nvPr/>
          </p:nvSpPr>
          <p:spPr>
            <a:xfrm>
              <a:off x="6742080" y="5300640"/>
              <a:ext cx="1143000" cy="598680"/>
            </a:xfrm>
            <a:prstGeom prst="rect">
              <a:avLst/>
            </a:prstGeom>
            <a:noFill/>
            <a:ln w="9360">
              <a:solidFill>
                <a:srgbClr val="465562"/>
              </a:solidFill>
              <a:miter/>
            </a:ln>
          </p:spPr>
          <p:style>
            <a:lnRef idx="0"/>
            <a:fillRef idx="0"/>
            <a:effectRef idx="0"/>
            <a:fontRef idx="minor"/>
          </p:style>
          <p:txBody>
            <a:bodyPr wrap="none"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613" name="Text Box 9"/>
            <p:cNvSpPr/>
            <p:nvPr/>
          </p:nvSpPr>
          <p:spPr>
            <a:xfrm>
              <a:off x="6843240" y="5300640"/>
              <a:ext cx="956520" cy="520200"/>
            </a:xfrm>
            <a:prstGeom prst="rect">
              <a:avLst/>
            </a:prstGeom>
            <a:noFill/>
            <a:ln w="0">
              <a:noFill/>
            </a:ln>
          </p:spPr>
          <p:style>
            <a:lnRef idx="0"/>
            <a:fillRef idx="0"/>
            <a:effectRef idx="0"/>
            <a:fontRef idx="minor"/>
          </p:style>
          <p:txBody>
            <a:bodyPr wrap="none"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Tahoma"/>
                  <a:ea typeface="MS PGothic"/>
                </a:rPr>
                <a:t>Bytecode</a:t>
              </a:r>
              <a:br>
                <a:rPr sz="1400"/>
              </a:br>
              <a:r>
                <a:rPr b="0" lang="en-US" sz="1400" spc="-1" strike="noStrike">
                  <a:solidFill>
                    <a:srgbClr val="465562"/>
                  </a:solidFill>
                  <a:latin typeface="Tahoma"/>
                  <a:ea typeface="MS PGothic"/>
                </a:rPr>
                <a:t>compiler</a:t>
              </a:r>
              <a:endParaRPr b="0" lang="en-US" sz="1400" spc="-1" strike="noStrike">
                <a:solidFill>
                  <a:srgbClr val="465562"/>
                </a:solidFill>
                <a:latin typeface="Arial"/>
              </a:endParaRPr>
            </a:p>
          </p:txBody>
        </p:sp>
        <p:sp>
          <p:nvSpPr>
            <p:cNvPr id="614" name="Rectangle 10"/>
            <p:cNvSpPr/>
            <p:nvPr/>
          </p:nvSpPr>
          <p:spPr>
            <a:xfrm>
              <a:off x="9051840" y="5300640"/>
              <a:ext cx="1143000" cy="598680"/>
            </a:xfrm>
            <a:prstGeom prst="rect">
              <a:avLst/>
            </a:prstGeom>
            <a:noFill/>
            <a:ln w="9360">
              <a:solidFill>
                <a:srgbClr val="465562"/>
              </a:solidFill>
              <a:miter/>
            </a:ln>
          </p:spPr>
          <p:style>
            <a:lnRef idx="0"/>
            <a:fillRef idx="0"/>
            <a:effectRef idx="0"/>
            <a:fontRef idx="minor"/>
          </p:style>
          <p:txBody>
            <a:bodyPr wrap="none"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615" name="Text Box 11"/>
            <p:cNvSpPr/>
            <p:nvPr/>
          </p:nvSpPr>
          <p:spPr>
            <a:xfrm>
              <a:off x="5689080" y="5441760"/>
              <a:ext cx="921240" cy="520200"/>
            </a:xfrm>
            <a:prstGeom prst="rect">
              <a:avLst/>
            </a:prstGeom>
            <a:noFill/>
            <a:ln w="0">
              <a:noFill/>
            </a:ln>
          </p:spPr>
          <p:style>
            <a:lnRef idx="0"/>
            <a:fillRef idx="0"/>
            <a:effectRef idx="0"/>
            <a:fontRef idx="minor"/>
          </p:style>
          <p:txBody>
            <a:bodyPr wrap="none"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Tahoma"/>
                  <a:ea typeface="MS PGothic"/>
                </a:rPr>
                <a:t>source</a:t>
              </a:r>
              <a:endParaRPr b="0" lang="en-US" sz="1400" spc="-1" strike="noStrike">
                <a:solidFill>
                  <a:srgbClr val="465562"/>
                </a:solidFill>
                <a:latin typeface="Arial"/>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Tahoma"/>
                  <a:ea typeface="MS PGothic"/>
                </a:rPr>
                <a:t>program</a:t>
              </a:r>
              <a:endParaRPr b="0" lang="en-US" sz="1400" spc="-1" strike="noStrike">
                <a:solidFill>
                  <a:srgbClr val="465562"/>
                </a:solidFill>
                <a:latin typeface="Arial"/>
              </a:endParaRPr>
            </a:p>
          </p:txBody>
        </p:sp>
        <p:sp>
          <p:nvSpPr>
            <p:cNvPr id="616" name="Line 12"/>
            <p:cNvSpPr/>
            <p:nvPr/>
          </p:nvSpPr>
          <p:spPr>
            <a:xfrm>
              <a:off x="7889760" y="5457600"/>
              <a:ext cx="1179360" cy="0"/>
            </a:xfrm>
            <a:prstGeom prst="line">
              <a:avLst/>
            </a:prstGeom>
            <a:ln w="9360">
              <a:solidFill>
                <a:srgbClr val="465562"/>
              </a:solidFill>
              <a:miter/>
              <a:tailEnd len="med" type="triangle" w="med"/>
            </a:ln>
          </p:spPr>
          <p:style>
            <a:lnRef idx="0"/>
            <a:fillRef idx="0"/>
            <a:effectRef idx="0"/>
            <a:fontRef idx="minor"/>
          </p:style>
          <p:txBody>
            <a:bodyPr lIns="90000" rIns="90000" tIns="-46800" bIns="-46800" anchor="ctr">
              <a:noAutofit/>
            </a:bodyPr>
            <a:p>
              <a:endParaRPr b="0" lang="en-US" sz="1800" spc="-1" strike="noStrike">
                <a:solidFill>
                  <a:srgbClr val="465562"/>
                </a:solidFill>
                <a:latin typeface="Arial"/>
              </a:endParaRPr>
            </a:p>
          </p:txBody>
        </p:sp>
        <p:sp>
          <p:nvSpPr>
            <p:cNvPr id="617" name="Text Box 13"/>
            <p:cNvSpPr/>
            <p:nvPr/>
          </p:nvSpPr>
          <p:spPr>
            <a:xfrm>
              <a:off x="7971840" y="5518080"/>
              <a:ext cx="1035720" cy="307080"/>
            </a:xfrm>
            <a:prstGeom prst="rect">
              <a:avLst/>
            </a:prstGeom>
            <a:noFill/>
            <a:ln w="0">
              <a:noFill/>
            </a:ln>
          </p:spPr>
          <p:style>
            <a:lnRef idx="0"/>
            <a:fillRef idx="0"/>
            <a:effectRef idx="0"/>
            <a:fontRef idx="minor"/>
          </p:style>
          <p:txBody>
            <a:bodyPr wrap="none"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Tahoma"/>
                  <a:ea typeface="MS PGothic"/>
                </a:rPr>
                <a:t>bytecodes</a:t>
              </a:r>
              <a:endParaRPr b="0" lang="en-US" sz="1400" spc="-1" strike="noStrike">
                <a:solidFill>
                  <a:srgbClr val="465562"/>
                </a:solidFill>
                <a:latin typeface="Arial"/>
              </a:endParaRPr>
            </a:p>
          </p:txBody>
        </p:sp>
        <p:sp>
          <p:nvSpPr>
            <p:cNvPr id="618" name="Text Box 14"/>
            <p:cNvSpPr/>
            <p:nvPr/>
          </p:nvSpPr>
          <p:spPr>
            <a:xfrm>
              <a:off x="9095760" y="5300640"/>
              <a:ext cx="1095120" cy="520200"/>
            </a:xfrm>
            <a:prstGeom prst="rect">
              <a:avLst/>
            </a:prstGeom>
            <a:noFill/>
            <a:ln w="0">
              <a:noFill/>
            </a:ln>
          </p:spPr>
          <p:style>
            <a:lnRef idx="0"/>
            <a:fillRef idx="0"/>
            <a:effectRef idx="0"/>
            <a:fontRef idx="minor"/>
          </p:style>
          <p:txBody>
            <a:bodyPr wrap="none"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Tahoma"/>
                  <a:ea typeface="MS PGothic"/>
                </a:rPr>
                <a:t>Bytecode</a:t>
              </a:r>
              <a:br>
                <a:rPr sz="1400"/>
              </a:br>
              <a:r>
                <a:rPr b="0" lang="en-US" sz="1400" spc="-1" strike="noStrike">
                  <a:solidFill>
                    <a:srgbClr val="465562"/>
                  </a:solidFill>
                  <a:latin typeface="Tahoma"/>
                  <a:ea typeface="MS PGothic"/>
                </a:rPr>
                <a:t>interpreter</a:t>
              </a:r>
              <a:endParaRPr b="0" lang="en-US" sz="1400" spc="-1" strike="noStrike">
                <a:solidFill>
                  <a:srgbClr val="465562"/>
                </a:solidFill>
                <a:latin typeface="Arial"/>
              </a:endParaRPr>
            </a:p>
          </p:txBody>
        </p:sp>
        <p:sp>
          <p:nvSpPr>
            <p:cNvPr id="619" name="Line 15"/>
            <p:cNvSpPr/>
            <p:nvPr/>
          </p:nvSpPr>
          <p:spPr>
            <a:xfrm>
              <a:off x="9374040" y="5899320"/>
              <a:ext cx="0" cy="152280"/>
            </a:xfrm>
            <a:prstGeom prst="line">
              <a:avLst/>
            </a:prstGeom>
            <a:ln w="9360">
              <a:solidFill>
                <a:srgbClr val="465562"/>
              </a:solidFill>
              <a:miter/>
              <a:tailEnd len="med" type="triangle" w="med"/>
            </a:ln>
          </p:spPr>
          <p:style>
            <a:lnRef idx="0"/>
            <a:fillRef idx="0"/>
            <a:effectRef idx="0"/>
            <a:fontRef idx="minor"/>
          </p:style>
          <p:txBody>
            <a:bodyPr lIns="90000" rIns="90000" tIns="46800" bIns="46800" anchor="ctr">
              <a:noAutofit/>
            </a:bodyPr>
            <a:p>
              <a:endParaRPr b="0" lang="en-US" sz="1800" spc="-1" strike="noStrike">
                <a:solidFill>
                  <a:srgbClr val="465562"/>
                </a:solidFill>
                <a:latin typeface="Arial"/>
              </a:endParaRPr>
            </a:p>
          </p:txBody>
        </p:sp>
        <p:sp>
          <p:nvSpPr>
            <p:cNvPr id="620" name="Rectangle 16"/>
            <p:cNvSpPr/>
            <p:nvPr/>
          </p:nvSpPr>
          <p:spPr>
            <a:xfrm>
              <a:off x="8993160" y="6051600"/>
              <a:ext cx="1371600" cy="533520"/>
            </a:xfrm>
            <a:prstGeom prst="rect">
              <a:avLst/>
            </a:prstGeom>
            <a:noFill/>
            <a:ln w="9360">
              <a:solidFill>
                <a:srgbClr val="465562"/>
              </a:solidFill>
              <a:miter/>
            </a:ln>
          </p:spPr>
          <p:style>
            <a:lnRef idx="0"/>
            <a:fillRef idx="0"/>
            <a:effectRef idx="0"/>
            <a:fontRef idx="minor"/>
          </p:style>
          <p:txBody>
            <a:bodyPr wrap="none"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621" name="Line 18"/>
            <p:cNvSpPr/>
            <p:nvPr/>
          </p:nvSpPr>
          <p:spPr>
            <a:xfrm>
              <a:off x="5564160" y="5457600"/>
              <a:ext cx="1179360" cy="0"/>
            </a:xfrm>
            <a:prstGeom prst="line">
              <a:avLst/>
            </a:prstGeom>
            <a:ln w="9360">
              <a:solidFill>
                <a:srgbClr val="465562"/>
              </a:solidFill>
              <a:miter/>
              <a:tailEnd len="med" type="triangle" w="med"/>
            </a:ln>
          </p:spPr>
          <p:style>
            <a:lnRef idx="0"/>
            <a:fillRef idx="0"/>
            <a:effectRef idx="0"/>
            <a:fontRef idx="minor"/>
          </p:style>
          <p:txBody>
            <a:bodyPr lIns="90000" rIns="90000" tIns="-46800" bIns="-46800" anchor="ctr">
              <a:noAutofit/>
            </a:bodyPr>
            <a:p>
              <a:endParaRPr b="0" lang="en-US" sz="1800" spc="-1" strike="noStrike">
                <a:solidFill>
                  <a:srgbClr val="465562"/>
                </a:solidFill>
                <a:latin typeface="Arial"/>
              </a:endParaRPr>
            </a:p>
          </p:txBody>
        </p:sp>
        <p:sp>
          <p:nvSpPr>
            <p:cNvPr id="622" name="Line 19"/>
            <p:cNvSpPr/>
            <p:nvPr/>
          </p:nvSpPr>
          <p:spPr>
            <a:xfrm>
              <a:off x="10212480" y="5457600"/>
              <a:ext cx="1179360" cy="0"/>
            </a:xfrm>
            <a:prstGeom prst="line">
              <a:avLst/>
            </a:prstGeom>
            <a:ln w="9360">
              <a:solidFill>
                <a:srgbClr val="465562"/>
              </a:solidFill>
              <a:miter/>
              <a:tailEnd len="med" type="triangle" w="med"/>
            </a:ln>
          </p:spPr>
          <p:style>
            <a:lnRef idx="0"/>
            <a:fillRef idx="0"/>
            <a:effectRef idx="0"/>
            <a:fontRef idx="minor"/>
          </p:style>
          <p:txBody>
            <a:bodyPr lIns="90000" rIns="90000" tIns="-46800" bIns="-46800" anchor="ctr">
              <a:noAutofit/>
            </a:bodyPr>
            <a:p>
              <a:endParaRPr b="0" lang="en-US" sz="1800" spc="-1" strike="noStrike">
                <a:solidFill>
                  <a:srgbClr val="465562"/>
                </a:solidFill>
                <a:latin typeface="Arial"/>
              </a:endParaRPr>
            </a:p>
          </p:txBody>
        </p:sp>
        <p:sp>
          <p:nvSpPr>
            <p:cNvPr id="623" name="Text Box 20"/>
            <p:cNvSpPr/>
            <p:nvPr/>
          </p:nvSpPr>
          <p:spPr>
            <a:xfrm>
              <a:off x="10563840" y="5437080"/>
              <a:ext cx="659160" cy="307080"/>
            </a:xfrm>
            <a:prstGeom prst="rect">
              <a:avLst/>
            </a:prstGeom>
            <a:noFill/>
            <a:ln w="0">
              <a:noFill/>
            </a:ln>
          </p:spPr>
          <p:style>
            <a:lnRef idx="0"/>
            <a:fillRef idx="0"/>
            <a:effectRef idx="0"/>
            <a:fontRef idx="minor"/>
          </p:style>
          <p:txBody>
            <a:bodyPr wrap="none"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Tahoma"/>
                  <a:ea typeface="MS PGothic"/>
                </a:rPr>
                <a:t>result</a:t>
              </a:r>
              <a:endParaRPr b="0" lang="en-US" sz="1400" spc="-1" strike="noStrike">
                <a:solidFill>
                  <a:srgbClr val="465562"/>
                </a:solidFill>
                <a:latin typeface="Arial"/>
              </a:endParaRPr>
            </a:p>
          </p:txBody>
        </p:sp>
        <p:sp>
          <p:nvSpPr>
            <p:cNvPr id="624" name="Line 21"/>
            <p:cNvSpPr/>
            <p:nvPr/>
          </p:nvSpPr>
          <p:spPr>
            <a:xfrm flipV="1">
              <a:off x="9983880" y="5898960"/>
              <a:ext cx="0" cy="152280"/>
            </a:xfrm>
            <a:prstGeom prst="line">
              <a:avLst/>
            </a:prstGeom>
            <a:ln w="9360">
              <a:solidFill>
                <a:srgbClr val="465562"/>
              </a:solidFill>
              <a:miter/>
              <a:tailEnd len="med" type="triangle" w="med"/>
            </a:ln>
          </p:spPr>
          <p:style>
            <a:lnRef idx="0"/>
            <a:fillRef idx="0"/>
            <a:effectRef idx="0"/>
            <a:fontRef idx="minor"/>
          </p:style>
          <p:txBody>
            <a:bodyPr lIns="90000" rIns="90000" tIns="46800" bIns="46800" anchor="ctr">
              <a:noAutofit/>
            </a:bodyPr>
            <a:p>
              <a:endParaRPr b="0" lang="en-US" sz="1800" spc="-1" strike="noStrike">
                <a:solidFill>
                  <a:srgbClr val="465562"/>
                </a:solidFill>
                <a:latin typeface="Arial"/>
              </a:endParaRPr>
            </a:p>
          </p:txBody>
        </p:sp>
      </p:grpSp>
    </p:spTree>
  </p:cSld>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626" name=""/>
          <p:cNvSpPr txBox="1"/>
          <p:nvPr/>
        </p:nvSpPr>
        <p:spPr>
          <a:xfrm>
            <a:off x="907920" y="1143000"/>
            <a:ext cx="10901520" cy="5410080"/>
          </a:xfrm>
          <a:prstGeom prst="rect">
            <a:avLst/>
          </a:prstGeom>
          <a:noFill/>
          <a:ln w="0">
            <a:noFill/>
          </a:ln>
        </p:spPr>
        <p:txBody>
          <a:bodyPr anchor="t">
            <a:normAutofit/>
          </a:bodyPr>
          <a:p>
            <a:pPr algn="ctr">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000000"/>
              </a:solidFill>
              <a:latin typeface="Calibri"/>
            </a:endParaRPr>
          </a:p>
          <a:p>
            <a:pPr algn="ctr">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000000"/>
              </a:solidFill>
              <a:latin typeface="Calibri"/>
            </a:endParaRPr>
          </a:p>
          <a:p>
            <a:pPr algn="ctr">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000000"/>
              </a:solidFill>
              <a:latin typeface="Calibri"/>
            </a:endParaRPr>
          </a:p>
          <a:p>
            <a:pPr algn="ctr">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400" spc="-1" strike="noStrike">
                <a:solidFill>
                  <a:srgbClr val="000000"/>
                </a:solidFill>
                <a:latin typeface="Calibri"/>
              </a:rPr>
              <a:t>Questions ?</a:t>
            </a:r>
            <a:endParaRPr b="0" lang="en-US" sz="4400" spc="-1" strike="noStrike">
              <a:solidFill>
                <a:srgbClr val="000000"/>
              </a:solidFill>
              <a:latin typeface="Calibri"/>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Software paradigms: #4 Myth</a:t>
            </a:r>
            <a:endParaRPr b="1" lang="en-US" sz="4000" spc="-1" strike="noStrike">
              <a:solidFill>
                <a:srgbClr val="35404a"/>
              </a:solidFill>
              <a:latin typeface="Calibri"/>
            </a:endParaRPr>
          </a:p>
        </p:txBody>
      </p:sp>
      <p:sp>
        <p:nvSpPr>
          <p:cNvPr id="321" name=""/>
          <p:cNvSpPr txBox="1"/>
          <p:nvPr/>
        </p:nvSpPr>
        <p:spPr>
          <a:xfrm>
            <a:off x="907920" y="1143000"/>
            <a:ext cx="1097784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a:t>
            </a:r>
            <a:r>
              <a:rPr b="0" lang="en-US" sz="3200" spc="-1" strike="noStrike">
                <a:solidFill>
                  <a:srgbClr val="000000"/>
                </a:solidFill>
                <a:latin typeface="Calibri"/>
              </a:rPr>
              <a:t>If I have a great idea, I can become the next Bill Gates/Steve Jobs/...”</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Reality: It is about as likely as winning the lottery. </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If you have a great idea, you can rest assured that at least 1000 other people had the same idea. </a:t>
            </a:r>
            <a:endParaRPr b="0" lang="en-US" sz="24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The difference is whether you do something about it, and whether you're first to market with the innovation. </a:t>
            </a:r>
            <a:endParaRPr b="0" lang="en-US" sz="2400" spc="-1" strike="noStrike">
              <a:solidFill>
                <a:srgbClr val="000000"/>
              </a:solidFill>
              <a:latin typeface="Calibri"/>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Paradigm adoption</a:t>
            </a:r>
            <a:endParaRPr b="1" lang="en-US" sz="4000" spc="-1" strike="noStrike">
              <a:solidFill>
                <a:srgbClr val="35404a"/>
              </a:solidFill>
              <a:latin typeface="Calibri"/>
            </a:endParaRPr>
          </a:p>
        </p:txBody>
      </p:sp>
      <p:sp>
        <p:nvSpPr>
          <p:cNvPr id="323"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Social guidelines for paradigm adoption</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Learning the language might be something that has to be done</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Consider the </a:t>
            </a:r>
            <a:r>
              <a:rPr b="1" lang="en-US" sz="2800" spc="-1" strike="noStrike">
                <a:solidFill>
                  <a:srgbClr val="000000"/>
                </a:solidFill>
                <a:latin typeface="Calibri"/>
              </a:rPr>
              <a:t>downsides </a:t>
            </a:r>
            <a:r>
              <a:rPr b="0" lang="en-US" sz="2800" spc="-1" strike="noStrike">
                <a:solidFill>
                  <a:srgbClr val="000000"/>
                </a:solidFill>
                <a:latin typeface="Calibri"/>
              </a:rPr>
              <a:t>of adoption</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There is nothing more difficult than </a:t>
            </a:r>
            <a:r>
              <a:rPr b="1" lang="en-US" sz="2400" spc="-1" strike="noStrike">
                <a:solidFill>
                  <a:srgbClr val="000000"/>
                </a:solidFill>
                <a:latin typeface="Calibri"/>
              </a:rPr>
              <a:t>swimming against a social river</a:t>
            </a:r>
            <a:r>
              <a:rPr b="0" lang="en-US" sz="2400" spc="-1" strike="noStrike">
                <a:solidFill>
                  <a:srgbClr val="000000"/>
                </a:solidFill>
                <a:latin typeface="Calibri"/>
              </a:rPr>
              <a:t>. </a:t>
            </a:r>
            <a:endParaRPr b="0" lang="en-US" sz="24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Consider success and failure stories as </a:t>
            </a:r>
            <a:r>
              <a:rPr b="1" lang="en-US" sz="2800" spc="-1" strike="noStrike">
                <a:solidFill>
                  <a:srgbClr val="000000"/>
                </a:solidFill>
                <a:latin typeface="Calibri"/>
              </a:rPr>
              <a:t>evidence</a:t>
            </a:r>
            <a:r>
              <a:rPr b="0" lang="en-US" sz="2800" spc="-1" strike="noStrike">
                <a:solidFill>
                  <a:srgbClr val="000000"/>
                </a:solidFill>
                <a:latin typeface="Calibri"/>
              </a:rPr>
              <a:t>, and not as </a:t>
            </a:r>
            <a:r>
              <a:rPr b="1" lang="en-US" sz="2800" spc="-1" strike="noStrike">
                <a:solidFill>
                  <a:srgbClr val="000000"/>
                </a:solidFill>
                <a:latin typeface="Calibri"/>
              </a:rPr>
              <a:t>truth</a:t>
            </a:r>
            <a:r>
              <a:rPr b="0" lang="en-US" sz="2800" spc="-1" strike="noStrike">
                <a:solidFill>
                  <a:srgbClr val="000000"/>
                </a:solidFill>
                <a:latin typeface="Calibri"/>
              </a:rPr>
              <a:t>. </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Remember the differences between </a:t>
            </a:r>
            <a:r>
              <a:rPr b="1" lang="en-US" sz="2800" spc="-1" strike="noStrike">
                <a:solidFill>
                  <a:srgbClr val="000000"/>
                </a:solidFill>
                <a:latin typeface="Calibri"/>
              </a:rPr>
              <a:t>pattern </a:t>
            </a:r>
            <a:r>
              <a:rPr b="0" lang="en-US" sz="2800" spc="-1" strike="noStrike">
                <a:solidFill>
                  <a:srgbClr val="000000"/>
                </a:solidFill>
                <a:latin typeface="Calibri"/>
              </a:rPr>
              <a:t>and </a:t>
            </a:r>
            <a:r>
              <a:rPr b="1" lang="en-US" sz="2800" spc="-1" strike="noStrike">
                <a:solidFill>
                  <a:srgbClr val="000000"/>
                </a:solidFill>
                <a:latin typeface="Calibri"/>
              </a:rPr>
              <a:t>ritual</a:t>
            </a:r>
            <a:r>
              <a:rPr b="0" lang="en-US" sz="2800" spc="-1" strike="noStrike">
                <a:solidFill>
                  <a:srgbClr val="000000"/>
                </a:solidFill>
                <a:latin typeface="Calibri"/>
              </a:rPr>
              <a:t>. </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Seek to function via </a:t>
            </a:r>
            <a:r>
              <a:rPr b="1" lang="en-US" sz="2800" spc="-1" strike="noStrike">
                <a:solidFill>
                  <a:srgbClr val="000000"/>
                </a:solidFill>
                <a:latin typeface="Calibri"/>
              </a:rPr>
              <a:t>chemistry </a:t>
            </a:r>
            <a:r>
              <a:rPr b="0" lang="en-US" sz="2800" spc="-1" strike="noStrike">
                <a:solidFill>
                  <a:srgbClr val="000000"/>
                </a:solidFill>
                <a:latin typeface="Calibri"/>
              </a:rPr>
              <a:t>rather than </a:t>
            </a:r>
            <a:r>
              <a:rPr b="1" lang="en-US" sz="2800" spc="-1" strike="noStrike">
                <a:solidFill>
                  <a:srgbClr val="000000"/>
                </a:solidFill>
                <a:latin typeface="Calibri"/>
              </a:rPr>
              <a:t>alchemy.</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Use the </a:t>
            </a:r>
            <a:r>
              <a:rPr b="1" lang="en-US" sz="2800" spc="-1" strike="noStrike">
                <a:solidFill>
                  <a:srgbClr val="000000"/>
                </a:solidFill>
                <a:latin typeface="Calibri"/>
              </a:rPr>
              <a:t>law of the median </a:t>
            </a:r>
            <a:r>
              <a:rPr b="0" lang="en-US" sz="2800" spc="-1" strike="noStrike">
                <a:solidFill>
                  <a:srgbClr val="000000"/>
                </a:solidFill>
                <a:latin typeface="Calibri"/>
              </a:rPr>
              <a:t>to your advantage, rather than to your disadvantage.</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Avoid </a:t>
            </a:r>
            <a:r>
              <a:rPr b="1" lang="en-US" sz="2400" spc="-1" strike="noStrike">
                <a:solidFill>
                  <a:srgbClr val="000000"/>
                </a:solidFill>
                <a:latin typeface="Calibri"/>
              </a:rPr>
              <a:t>superfluous divergence </a:t>
            </a:r>
            <a:r>
              <a:rPr b="0" lang="en-US" sz="2400" spc="-1" strike="noStrike">
                <a:solidFill>
                  <a:srgbClr val="000000"/>
                </a:solidFill>
                <a:latin typeface="Calibri"/>
              </a:rPr>
              <a:t>from the median use case. </a:t>
            </a:r>
            <a:endParaRPr b="0" lang="en-US" sz="2400" spc="-1" strike="noStrike">
              <a:solidFill>
                <a:srgbClr val="000000"/>
              </a:solidFill>
              <a:latin typeface="Calibri"/>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What is programming?</a:t>
            </a:r>
            <a:endParaRPr b="1" lang="en-US" sz="4000" spc="-1" strike="noStrike">
              <a:solidFill>
                <a:srgbClr val="35404a"/>
              </a:solidFill>
              <a:latin typeface="Calibri"/>
            </a:endParaRPr>
          </a:p>
        </p:txBody>
      </p:sp>
      <p:sp>
        <p:nvSpPr>
          <p:cNvPr id="325"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Programming is the step between the system’s specification and a running program that implements it. </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step consists of designing the program’s architecture and abstractions and coding them into a programming language. </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This is a broad view, perhaps broader than the usual connotation attached to the word programming. </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It covers both programming “in the small” and “in the large” aspects. </a:t>
            </a:r>
            <a:endParaRPr b="0" lang="en-US" sz="24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It covers both (language-independent) architectural issues and (language-dependent) coding issues. </a:t>
            </a:r>
            <a:endParaRPr b="0" lang="en-US" sz="24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It is based more on concepts and their use rather than on any one programming language. </a:t>
            </a:r>
            <a:endParaRPr b="0" lang="en-US" sz="2400" spc="-1" strike="noStrike">
              <a:solidFill>
                <a:srgbClr val="000000"/>
              </a:solidFill>
              <a:latin typeface="Calibri"/>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What is programming?</a:t>
            </a:r>
            <a:endParaRPr b="1" lang="en-US" sz="4000" spc="-1" strike="noStrike">
              <a:solidFill>
                <a:srgbClr val="35404a"/>
              </a:solidFill>
              <a:latin typeface="Calibri"/>
            </a:endParaRPr>
          </a:p>
        </p:txBody>
      </p:sp>
      <p:sp>
        <p:nvSpPr>
          <p:cNvPr id="327"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Many authors define </a:t>
            </a:r>
            <a:r>
              <a:rPr b="1" i="1" lang="en-US" sz="3200" spc="-1" strike="noStrike">
                <a:solidFill>
                  <a:srgbClr val="000000"/>
                </a:solidFill>
                <a:latin typeface="Calibri"/>
              </a:rPr>
              <a:t>programming</a:t>
            </a:r>
            <a:r>
              <a:rPr b="0" lang="en-US" sz="3200" spc="-1" strike="noStrike">
                <a:solidFill>
                  <a:srgbClr val="000000"/>
                </a:solidFill>
                <a:latin typeface="Calibri"/>
              </a:rPr>
              <a:t>, as a general human activity, to mean the act of extending or changing a system’s functionality. </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Programming is a widespread activity that is done both by non-specialists  and specialists (computer programmers).</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Programming as defined above has two essential parts: a technology and its scientific foundation. </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technology consists of tools, practical techniques, and standards, allowing us to </a:t>
            </a:r>
            <a:r>
              <a:rPr b="0" i="1" lang="en-US" sz="2800" spc="-1" strike="noStrike">
                <a:solidFill>
                  <a:srgbClr val="000000"/>
                </a:solidFill>
                <a:latin typeface="Calibri"/>
              </a:rPr>
              <a:t>do </a:t>
            </a:r>
            <a:r>
              <a:rPr b="0" lang="en-US" sz="2800" spc="-1" strike="noStrike">
                <a:solidFill>
                  <a:srgbClr val="000000"/>
                </a:solidFill>
                <a:latin typeface="Calibri"/>
              </a:rPr>
              <a:t>programming. </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science consists of a broad and deep theory with predictive power, allowing us to </a:t>
            </a:r>
            <a:r>
              <a:rPr b="0" i="1" lang="en-US" sz="2800" spc="-1" strike="noStrike">
                <a:solidFill>
                  <a:srgbClr val="000000"/>
                </a:solidFill>
                <a:latin typeface="Calibri"/>
              </a:rPr>
              <a:t>understand </a:t>
            </a:r>
            <a:r>
              <a:rPr b="0" lang="en-US" sz="2800" spc="-1" strike="noStrike">
                <a:solidFill>
                  <a:srgbClr val="000000"/>
                </a:solidFill>
                <a:latin typeface="Calibri"/>
              </a:rPr>
              <a:t>programming to solve a problem. </a:t>
            </a:r>
            <a:endParaRPr b="0" lang="en-US" sz="2800" spc="-1" strike="noStrike">
              <a:solidFill>
                <a:srgbClr val="000000"/>
              </a:solidFill>
              <a:latin typeface="Calibri"/>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What is programming?</a:t>
            </a:r>
            <a:endParaRPr b="1" lang="en-US" sz="4000" spc="-1" strike="noStrike">
              <a:solidFill>
                <a:srgbClr val="35404a"/>
              </a:solidFill>
              <a:latin typeface="Calibri"/>
            </a:endParaRPr>
          </a:p>
        </p:txBody>
      </p:sp>
      <p:sp>
        <p:nvSpPr>
          <p:cNvPr id="329"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If either part is left out, we are no longer doing programming. </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Without the technology, we are doing pure mathematics. </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Without the science, we are doing a craft, i.e., we lack deep understanding. </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Teaching programming correctly therefore means teaching both the technology (current tools) and the science (fundamental concepts). </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Knowing the tools prepares the student for the present. </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Knowing the concepts prepares the student for future developments.</a:t>
            </a:r>
            <a:endParaRPr b="0" lang="en-US" sz="2800" spc="-1" strike="noStrike">
              <a:solidFill>
                <a:srgbClr val="000000"/>
              </a:solidFill>
              <a:latin typeface="Calibri"/>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languages</a:t>
            </a:r>
            <a:endParaRPr b="1" lang="en-US" sz="4000" spc="-1" strike="noStrike">
              <a:solidFill>
                <a:srgbClr val="35404a"/>
              </a:solidFill>
              <a:latin typeface="Calibri"/>
            </a:endParaRPr>
          </a:p>
        </p:txBody>
      </p:sp>
      <p:sp>
        <p:nvSpPr>
          <p:cNvPr id="331" name=""/>
          <p:cNvSpPr txBox="1"/>
          <p:nvPr/>
        </p:nvSpPr>
        <p:spPr>
          <a:xfrm>
            <a:off x="907920" y="1143000"/>
            <a:ext cx="10901520" cy="5410080"/>
          </a:xfrm>
          <a:prstGeom prst="rect">
            <a:avLst/>
          </a:prstGeom>
          <a:noFill/>
          <a:ln w="0">
            <a:noFill/>
          </a:ln>
        </p:spPr>
        <p:txBody>
          <a:bodyPr anchor="t">
            <a:normAutofit/>
          </a:bodyPr>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A programming language is a system of signs used to communicate a task/algorithm to a computer, causing the task to be performed and solved. </a:t>
            </a:r>
            <a:endParaRPr b="0" lang="en-US" sz="30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Most computer languages are designed to facilitate certain operations and not others: numerical computation, or text manipulation, or I/O. </a:t>
            </a:r>
            <a:endParaRPr b="0" lang="en-US" sz="26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At the heart of it all is a fundamental question: </a:t>
            </a:r>
            <a:endParaRPr b="0" lang="en-US" sz="30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What does it mean to understand a programming language? </a:t>
            </a:r>
            <a:endParaRPr b="0" lang="en-US" sz="26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What do we need to know to program in a language? </a:t>
            </a:r>
            <a:endParaRPr b="0" lang="en-US" sz="26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There are three crucial components to any language. </a:t>
            </a:r>
            <a:endParaRPr b="0" lang="en-US" sz="30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Language paradigm</a:t>
            </a:r>
            <a:endParaRPr b="0" lang="en-US" sz="26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Syntax</a:t>
            </a:r>
            <a:endParaRPr b="0" lang="en-US" sz="26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Semantics </a:t>
            </a:r>
            <a:endParaRPr b="0" lang="en-US" sz="2600" spc="-1" strike="noStrike">
              <a:solidFill>
                <a:srgbClr val="000000"/>
              </a:solidFill>
              <a:latin typeface="Calibri"/>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languages</a:t>
            </a:r>
            <a:endParaRPr b="1" lang="en-US" sz="4000" spc="-1" strike="noStrike">
              <a:solidFill>
                <a:srgbClr val="35404a"/>
              </a:solidFill>
              <a:latin typeface="Calibri"/>
            </a:endParaRPr>
          </a:p>
        </p:txBody>
      </p:sp>
      <p:sp>
        <p:nvSpPr>
          <p:cNvPr id="333"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The </a:t>
            </a:r>
            <a:r>
              <a:rPr b="0" i="1" lang="en-US" sz="3000" spc="-1" strike="noStrike">
                <a:solidFill>
                  <a:srgbClr val="000000"/>
                </a:solidFill>
                <a:latin typeface="Calibri"/>
              </a:rPr>
              <a:t>language paradigm </a:t>
            </a:r>
            <a:r>
              <a:rPr b="0" lang="en-US" sz="3000" spc="-1" strike="noStrike">
                <a:solidFill>
                  <a:srgbClr val="000000"/>
                </a:solidFill>
                <a:latin typeface="Calibri"/>
              </a:rPr>
              <a:t>is a general principles that are used by a programmer to communicate a task/algorithm to a computer. </a:t>
            </a:r>
            <a:endParaRPr b="0" lang="en-US" sz="3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The </a:t>
            </a:r>
            <a:r>
              <a:rPr b="0" i="1" lang="en-US" sz="3000" spc="-1" strike="noStrike">
                <a:solidFill>
                  <a:srgbClr val="000000"/>
                </a:solidFill>
                <a:latin typeface="Calibri"/>
              </a:rPr>
              <a:t>syntax</a:t>
            </a:r>
            <a:r>
              <a:rPr b="0" lang="en-US" sz="3000" spc="-1" strike="noStrike">
                <a:solidFill>
                  <a:srgbClr val="000000"/>
                </a:solidFill>
                <a:latin typeface="Calibri"/>
              </a:rPr>
              <a:t> of the language is a way of specifying what is legal in the phrase structure of the language. </a:t>
            </a:r>
            <a:endParaRPr b="0" lang="en-US" sz="30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Knowing the syntax is analogous to knowing how to spell and form sentences in a natural language like English. </a:t>
            </a:r>
            <a:endParaRPr b="0" lang="en-US" sz="26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However, this doesn’t tell us anything about what the sentences mean. </a:t>
            </a:r>
            <a:endParaRPr b="0" lang="en-US" sz="26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The </a:t>
            </a:r>
            <a:r>
              <a:rPr b="0" i="1" lang="en-US" sz="3000" spc="-1" strike="noStrike">
                <a:solidFill>
                  <a:srgbClr val="000000"/>
                </a:solidFill>
                <a:latin typeface="Calibri"/>
              </a:rPr>
              <a:t>semantics</a:t>
            </a:r>
            <a:r>
              <a:rPr b="0" lang="en-US" sz="3000" spc="-1" strike="noStrike">
                <a:solidFill>
                  <a:srgbClr val="000000"/>
                </a:solidFill>
                <a:latin typeface="Calibri"/>
              </a:rPr>
              <a:t> of a program in that language is the third component. </a:t>
            </a:r>
            <a:endParaRPr b="0" lang="en-US" sz="30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Ultimately, without a semantics, a programming language is just a collection of meaningless phrases; </a:t>
            </a:r>
            <a:endParaRPr b="0" lang="en-US" sz="26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Hence, the semantics is the crucial part of a language. </a:t>
            </a:r>
            <a:endParaRPr b="0" lang="en-US" sz="2600" spc="-1" strike="noStrike">
              <a:solidFill>
                <a:srgbClr val="000000"/>
              </a:solidFill>
              <a:latin typeface="Calibri"/>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sp>
        <p:nvSpPr>
          <p:cNvPr id="335"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Programming education approaches</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Pedagogical approach</a:t>
            </a:r>
            <a:endParaRPr b="0" lang="en-US" sz="3200" spc="-1" strike="noStrike">
              <a:solidFill>
                <a:srgbClr val="000000"/>
              </a:solidFill>
              <a:latin typeface="Calibri"/>
            </a:endParaRPr>
          </a:p>
        </p:txBody>
      </p:sp>
    </p:spTree>
  </p:cSld>
  <p:transition spd="med">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912960" y="177480"/>
            <a:ext cx="1097280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education approaches</a:t>
            </a:r>
            <a:endParaRPr b="1" lang="en-US" sz="4000" spc="-1" strike="noStrike">
              <a:solidFill>
                <a:srgbClr val="35404a"/>
              </a:solidFill>
              <a:latin typeface="Calibri"/>
            </a:endParaRPr>
          </a:p>
        </p:txBody>
      </p:sp>
      <p:sp>
        <p:nvSpPr>
          <p:cNvPr id="337"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How can we separate the languages’ fundamental concepts, which underlie their success, from their historical accidents?</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Practical programming languages provide a rich set of abstractions and syntax.</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They scale up to programs of millions of lines of code that have to be defined.</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Four main approaches</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Kernel language</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Foundational calculus</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Virtual machine</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Multiparadigm language</a:t>
            </a:r>
            <a:endParaRPr b="0" lang="en-US" sz="2800" spc="-1" strike="noStrike">
              <a:solidFill>
                <a:srgbClr val="000000"/>
              </a:solidFill>
              <a:latin typeface="Calibri"/>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77C9AA4-7B51-4E70-A916-7E049DE89909}"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300"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PARADIGMS</a:t>
            </a:r>
            <a:endParaRPr b="1" lang="en-US" sz="4000" spc="-1" strike="noStrike">
              <a:solidFill>
                <a:srgbClr val="35404a"/>
              </a:solidFill>
              <a:latin typeface="Calibri"/>
            </a:endParaRPr>
          </a:p>
        </p:txBody>
      </p:sp>
      <p:sp>
        <p:nvSpPr>
          <p:cNvPr id="301" name=""/>
          <p:cNvSpPr txBox="1"/>
          <p:nvPr/>
        </p:nvSpPr>
        <p:spPr>
          <a:xfrm>
            <a:off x="609120" y="1600200"/>
            <a:ext cx="9953640" cy="48736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A programming paradigm is a general approach to programming or to the solution of problems using a programming language.</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Can also be seen as:</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A way of thinking about programming</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view of a program</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p:txBody>
      </p:sp>
      <p:sp>
        <p:nvSpPr>
          <p:cNvPr id="302" name="Slide Number Placeholder 3"/>
          <p:cNvSpPr/>
          <p:nvPr/>
        </p:nvSpPr>
        <p:spPr>
          <a:xfrm>
            <a:off x="10836360" y="5734080"/>
            <a:ext cx="812880" cy="520560"/>
          </a:xfrm>
          <a:prstGeom prst="rect">
            <a:avLst/>
          </a:prstGeom>
          <a:no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E2643EB-30FE-4283-B555-02B6BF31EDDF}" type="slidenum">
              <a:rPr b="1" lang="en-US" sz="1400" spc="-1" strike="noStrike">
                <a:solidFill>
                  <a:srgbClr val="ffffff"/>
                </a:solidFill>
                <a:latin typeface="Century Schoolbook"/>
              </a:rPr>
              <a:t>&lt;number&gt;</a:t>
            </a:fld>
            <a:endParaRPr b="0" lang="en-US" sz="1400" spc="-1" strike="noStrike">
              <a:solidFill>
                <a:srgbClr val="465562"/>
              </a:solidFill>
              <a:latin typeface="Arial"/>
            </a:endParaRPr>
          </a:p>
        </p:txBody>
      </p:sp>
      <p:sp>
        <p:nvSpPr>
          <p:cNvPr id="303" name="Footer Placeholder 4"/>
          <p:cNvSpPr/>
          <p:nvPr/>
        </p:nvSpPr>
        <p:spPr>
          <a:xfrm>
            <a:off x="11541240" y="6629400"/>
            <a:ext cx="420480" cy="225360"/>
          </a:xfrm>
          <a:prstGeom prst="rect">
            <a:avLst/>
          </a:prstGeom>
          <a:noFill/>
          <a:ln w="0">
            <a:noFill/>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879aa9"/>
                </a:solidFill>
                <a:latin typeface="Euphemia"/>
              </a:rPr>
              <a:t>VCN 9691 COMPUTING</a:t>
            </a:r>
            <a:endParaRPr b="0" lang="en-US" sz="1000" spc="-1" strike="noStrike">
              <a:solidFill>
                <a:srgbClr val="465562"/>
              </a:solidFill>
              <a:latin typeface="Arial"/>
            </a:endParaRPr>
          </a:p>
        </p:txBody>
      </p:sp>
    </p:spTree>
  </p:cSld>
  <p:transition spd="med">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912960" y="177480"/>
            <a:ext cx="1097280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education approaches</a:t>
            </a:r>
            <a:endParaRPr b="1" lang="en-US" sz="4000" spc="-1" strike="noStrike">
              <a:solidFill>
                <a:srgbClr val="35404a"/>
              </a:solidFill>
              <a:latin typeface="Calibri"/>
            </a:endParaRPr>
          </a:p>
        </p:txBody>
      </p:sp>
      <p:sp>
        <p:nvSpPr>
          <p:cNvPr id="339"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Kernel language approach</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In this approach, a practical language is translated into a </a:t>
            </a:r>
            <a:r>
              <a:rPr b="0" i="1" lang="en-US" sz="2800" spc="-1" strike="noStrike">
                <a:solidFill>
                  <a:srgbClr val="000000"/>
                </a:solidFill>
                <a:latin typeface="Calibri"/>
              </a:rPr>
              <a:t>kernel language </a:t>
            </a:r>
            <a:r>
              <a:rPr b="0" lang="en-US" sz="2800" spc="-1" strike="noStrike">
                <a:solidFill>
                  <a:srgbClr val="000000"/>
                </a:solidFill>
                <a:latin typeface="Calibri"/>
              </a:rPr>
              <a:t>that consists of a small number of </a:t>
            </a:r>
            <a:r>
              <a:rPr b="0" i="1" lang="en-US" sz="2800" spc="-1" strike="noStrike">
                <a:solidFill>
                  <a:srgbClr val="000000"/>
                </a:solidFill>
                <a:latin typeface="Calibri"/>
              </a:rPr>
              <a:t>programmer-significant </a:t>
            </a:r>
            <a:r>
              <a:rPr b="0" lang="en-US" sz="2800" spc="-1" strike="noStrike">
                <a:solidFill>
                  <a:srgbClr val="000000"/>
                </a:solidFill>
                <a:latin typeface="Calibri"/>
              </a:rPr>
              <a:t>elements. </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rich set of abstractions and syntax is encoded into the small kernel language.</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This gives both programmer and student a clear insight into what the language does.</a:t>
            </a:r>
            <a:endParaRPr b="0" lang="en-US" sz="24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kernel language has a simple formal semantics that allows reasoning about program correctness and complexity. </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This gives a solid foundation to the programmer’s intuition and the programming techniques built on top of it.</a:t>
            </a:r>
            <a:endParaRPr b="0" lang="en-US" sz="24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912960" y="177480"/>
            <a:ext cx="1097280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education approaches</a:t>
            </a:r>
            <a:endParaRPr b="1" lang="en-US" sz="4000" spc="-1" strike="noStrike">
              <a:solidFill>
                <a:srgbClr val="35404a"/>
              </a:solidFill>
              <a:latin typeface="Calibri"/>
            </a:endParaRPr>
          </a:p>
        </p:txBody>
      </p:sp>
      <p:sp>
        <p:nvSpPr>
          <p:cNvPr id="341"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Foundational calculus approach</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A </a:t>
            </a:r>
            <a:r>
              <a:rPr b="0" i="1" lang="en-US" sz="2800" spc="-1" strike="noStrike">
                <a:solidFill>
                  <a:srgbClr val="000000"/>
                </a:solidFill>
                <a:latin typeface="Calibri"/>
              </a:rPr>
              <a:t>foundational calculus</a:t>
            </a:r>
            <a:r>
              <a:rPr b="0" lang="en-US" sz="2800" spc="-1" strike="noStrike">
                <a:solidFill>
                  <a:srgbClr val="000000"/>
                </a:solidFill>
                <a:latin typeface="Calibri"/>
              </a:rPr>
              <a:t> reduces programming to a minimal number of elements. </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The elements are chosen to simplify mathematical analysis, not to aid programmer intuition. </a:t>
            </a:r>
            <a:endParaRPr b="0" lang="en-US" sz="24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This helps theoreticians, but is not particularly useful to practicing programmers. </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Foundational calculi are useful for studying the fundamental properties and limits of programming a computer, not for writing or reasoning about general applications but for showing how to write computer algorithms.</a:t>
            </a:r>
            <a:endParaRPr b="0" lang="en-US" sz="24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Examples: </a:t>
            </a:r>
            <a:r>
              <a:rPr b="0" i="1" lang="el-GR" sz="2800" spc="-1" strike="noStrike">
                <a:solidFill>
                  <a:srgbClr val="000000"/>
                </a:solidFill>
                <a:latin typeface="Times New Roman"/>
                <a:ea typeface="Times New Roman"/>
              </a:rPr>
              <a:t>λ</a:t>
            </a:r>
            <a:r>
              <a:rPr b="0" i="1" lang="en-US" sz="2800" spc="-1" strike="noStrike">
                <a:solidFill>
                  <a:srgbClr val="000000"/>
                </a:solidFill>
                <a:latin typeface="Times New Roman"/>
                <a:ea typeface="Times New Roman"/>
              </a:rPr>
              <a:t>-</a:t>
            </a:r>
            <a:r>
              <a:rPr b="0" lang="en-US" sz="2800" spc="-1" strike="noStrike">
                <a:solidFill>
                  <a:srgbClr val="000000"/>
                </a:solidFill>
                <a:latin typeface="Calibri"/>
              </a:rPr>
              <a:t>calculus or </a:t>
            </a:r>
            <a:r>
              <a:rPr b="0" i="1" lang="en-US" sz="2800" spc="-1" strike="noStrike">
                <a:solidFill>
                  <a:srgbClr val="000000"/>
                </a:solidFill>
                <a:latin typeface="Calibri"/>
              </a:rPr>
              <a:t> </a:t>
            </a:r>
            <a:r>
              <a:rPr b="0" i="1" lang="el-GR" sz="2800" spc="-1" strike="noStrike">
                <a:solidFill>
                  <a:srgbClr val="000000"/>
                </a:solidFill>
                <a:latin typeface="Times New Roman"/>
                <a:ea typeface="Times New Roman"/>
              </a:rPr>
              <a:t>π</a:t>
            </a:r>
            <a:r>
              <a:rPr b="0" i="1" lang="en-US" sz="2800" spc="-1" strike="noStrike">
                <a:solidFill>
                  <a:srgbClr val="000000"/>
                </a:solidFill>
                <a:latin typeface="Times New Roman"/>
                <a:ea typeface="Times New Roman"/>
              </a:rPr>
              <a:t>-</a:t>
            </a:r>
            <a:r>
              <a:rPr b="0" lang="en-US" sz="2800" spc="-1" strike="noStrike">
                <a:solidFill>
                  <a:srgbClr val="000000"/>
                </a:solidFill>
                <a:latin typeface="Calibri"/>
              </a:rPr>
              <a:t>calculus</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912960" y="177480"/>
            <a:ext cx="1097280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education approaches</a:t>
            </a:r>
            <a:endParaRPr b="1" lang="en-US" sz="4000" spc="-1" strike="noStrike">
              <a:solidFill>
                <a:srgbClr val="35404a"/>
              </a:solidFill>
              <a:latin typeface="Calibri"/>
            </a:endParaRPr>
          </a:p>
        </p:txBody>
      </p:sp>
      <p:sp>
        <p:nvSpPr>
          <p:cNvPr id="343"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Virtual machine approach</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A </a:t>
            </a:r>
            <a:r>
              <a:rPr b="0" i="1" lang="en-US" sz="2800" spc="-1" strike="noStrike">
                <a:solidFill>
                  <a:srgbClr val="000000"/>
                </a:solidFill>
                <a:latin typeface="Calibri"/>
              </a:rPr>
              <a:t>virtual machine </a:t>
            </a:r>
            <a:r>
              <a:rPr b="0" lang="en-US" sz="2800" spc="-1" strike="noStrike">
                <a:solidFill>
                  <a:srgbClr val="000000"/>
                </a:solidFill>
                <a:latin typeface="Calibri"/>
              </a:rPr>
              <a:t>defines a language in terms of an implementation on an idealized machine. </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A virtual machine gives a kind of operational semantics, with concepts that are close to hardware. </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500" spc="-1" strike="noStrike">
                <a:solidFill>
                  <a:srgbClr val="000000"/>
                </a:solidFill>
                <a:latin typeface="Calibri"/>
              </a:rPr>
              <a:t>This is useful for designing computers, implementing languages, or doing simulations. </a:t>
            </a:r>
            <a:endParaRPr b="0" lang="en-US" sz="25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500" spc="-1" strike="noStrike">
                <a:solidFill>
                  <a:srgbClr val="000000"/>
                </a:solidFill>
                <a:latin typeface="Calibri"/>
              </a:rPr>
              <a:t>It is not useful for reasoning about programs and their abstractions.</a:t>
            </a:r>
            <a:endParaRPr b="0" lang="en-US" sz="2500" spc="-1" strike="noStrike">
              <a:solidFill>
                <a:srgbClr val="000000"/>
              </a:solidFill>
              <a:latin typeface="Calibri"/>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912960" y="177480"/>
            <a:ext cx="1097280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education approaches</a:t>
            </a:r>
            <a:endParaRPr b="1" lang="en-US" sz="4000" spc="-1" strike="noStrike">
              <a:solidFill>
                <a:srgbClr val="35404a"/>
              </a:solidFill>
              <a:latin typeface="Calibri"/>
            </a:endParaRPr>
          </a:p>
        </p:txBody>
      </p:sp>
      <p:sp>
        <p:nvSpPr>
          <p:cNvPr id="345"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Multiparadigm language approach</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A </a:t>
            </a:r>
            <a:r>
              <a:rPr b="0" i="1" lang="en-US" sz="2800" spc="-1" strike="noStrike">
                <a:solidFill>
                  <a:srgbClr val="000000"/>
                </a:solidFill>
                <a:latin typeface="Calibri"/>
              </a:rPr>
              <a:t>multiparadigm language </a:t>
            </a:r>
            <a:r>
              <a:rPr b="0" lang="en-US" sz="2800" spc="-1" strike="noStrike">
                <a:solidFill>
                  <a:srgbClr val="000000"/>
                </a:solidFill>
                <a:latin typeface="Calibri"/>
              </a:rPr>
              <a:t>is a language that encompasses several programming paradigms.</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usefulness of a multiparadigm language depends on how well the different paradigms are integrated.</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Examples: </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i="1" lang="en-US" sz="2400" spc="-1" strike="noStrike">
                <a:solidFill>
                  <a:srgbClr val="000000"/>
                </a:solidFill>
                <a:latin typeface="Calibri"/>
              </a:rPr>
              <a:t>Scheme </a:t>
            </a:r>
            <a:r>
              <a:rPr b="0" lang="en-US" sz="2400" spc="-1" strike="noStrike">
                <a:solidFill>
                  <a:srgbClr val="000000"/>
                </a:solidFill>
                <a:latin typeface="Calibri"/>
              </a:rPr>
              <a:t>is both functional and imperative.</a:t>
            </a:r>
            <a:endParaRPr b="0" lang="en-US" sz="24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i="1" lang="en-US" sz="2400" spc="-1" strike="noStrike">
                <a:solidFill>
                  <a:srgbClr val="000000"/>
                </a:solidFill>
                <a:latin typeface="Calibri"/>
              </a:rPr>
              <a:t>Leda </a:t>
            </a:r>
            <a:r>
              <a:rPr b="0" lang="en-US" sz="2400" spc="-1" strike="noStrike">
                <a:solidFill>
                  <a:srgbClr val="000000"/>
                </a:solidFill>
                <a:latin typeface="Calibri"/>
              </a:rPr>
              <a:t>has elements that are functional, object-oriented, and logical.</a:t>
            </a:r>
            <a:endParaRPr b="0" lang="en-US" sz="2400" spc="-1" strike="noStrike">
              <a:solidFill>
                <a:srgbClr val="000000"/>
              </a:solidFill>
              <a:latin typeface="Calibri"/>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Pedagogical approach</a:t>
            </a:r>
            <a:endParaRPr b="1" lang="en-US" sz="4000" spc="-1" strike="noStrike">
              <a:solidFill>
                <a:srgbClr val="35404a"/>
              </a:solidFill>
              <a:latin typeface="Calibri"/>
            </a:endParaRPr>
          </a:p>
        </p:txBody>
      </p:sp>
      <p:sp>
        <p:nvSpPr>
          <p:cNvPr id="347"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There are two complementary approaches to teaching programming as a rigorous discipline:</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a:t>
            </a:r>
            <a:r>
              <a:rPr b="1" i="1" lang="en-US" sz="2800" spc="-1" strike="noStrike">
                <a:solidFill>
                  <a:srgbClr val="000000"/>
                </a:solidFill>
                <a:latin typeface="Calibri"/>
              </a:rPr>
              <a:t>computation-based</a:t>
            </a:r>
            <a:r>
              <a:rPr b="0" i="1" lang="en-US" sz="2800" spc="-1" strike="noStrike">
                <a:solidFill>
                  <a:srgbClr val="000000"/>
                </a:solidFill>
                <a:latin typeface="Calibri"/>
              </a:rPr>
              <a:t> approach </a:t>
            </a:r>
            <a:r>
              <a:rPr b="0" lang="en-US" sz="2800" spc="-1" strike="noStrike">
                <a:solidFill>
                  <a:srgbClr val="000000"/>
                </a:solidFill>
                <a:latin typeface="Calibri"/>
              </a:rPr>
              <a:t>presents programming as a way to define executions on machines.</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a:t>
            </a:r>
            <a:r>
              <a:rPr b="1" i="1" lang="en-US" sz="2800" spc="-1" strike="noStrike">
                <a:solidFill>
                  <a:srgbClr val="000000"/>
                </a:solidFill>
                <a:latin typeface="Calibri"/>
              </a:rPr>
              <a:t>logic-based</a:t>
            </a:r>
            <a:r>
              <a:rPr b="0" i="1" lang="en-US" sz="2800" spc="-1" strike="noStrike">
                <a:solidFill>
                  <a:srgbClr val="000000"/>
                </a:solidFill>
                <a:latin typeface="Calibri"/>
              </a:rPr>
              <a:t> approach </a:t>
            </a:r>
            <a:r>
              <a:rPr b="0" lang="en-US" sz="2800" spc="-1" strike="noStrike">
                <a:solidFill>
                  <a:srgbClr val="000000"/>
                </a:solidFill>
                <a:latin typeface="Calibri"/>
              </a:rPr>
              <a:t>presents programming as a branch of mathematical logic.</a:t>
            </a:r>
            <a:endParaRPr b="0" lang="en-US" sz="2800" spc="-1" strike="noStrike">
              <a:solidFill>
                <a:srgbClr val="000000"/>
              </a:solidFill>
              <a:latin typeface="Calibri"/>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Pedagogical approach</a:t>
            </a:r>
            <a:endParaRPr b="1" lang="en-US" sz="4000" spc="-1" strike="noStrike">
              <a:solidFill>
                <a:srgbClr val="35404a"/>
              </a:solidFill>
              <a:latin typeface="Calibri"/>
            </a:endParaRPr>
          </a:p>
        </p:txBody>
      </p:sp>
      <p:sp>
        <p:nvSpPr>
          <p:cNvPr id="349" name=""/>
          <p:cNvSpPr txBox="1"/>
          <p:nvPr/>
        </p:nvSpPr>
        <p:spPr>
          <a:xfrm>
            <a:off x="907920" y="1143000"/>
            <a:ext cx="10901520" cy="556272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The </a:t>
            </a:r>
            <a:r>
              <a:rPr b="1" i="1" lang="en-US" sz="3200" spc="-1" strike="noStrike">
                <a:solidFill>
                  <a:srgbClr val="000000"/>
                </a:solidFill>
                <a:latin typeface="Calibri"/>
              </a:rPr>
              <a:t>computation-based</a:t>
            </a:r>
            <a:r>
              <a:rPr b="0" i="1" lang="en-US" sz="3200" spc="-1" strike="noStrike">
                <a:solidFill>
                  <a:srgbClr val="000000"/>
                </a:solidFill>
                <a:latin typeface="Calibri"/>
              </a:rPr>
              <a:t> approach </a:t>
            </a:r>
            <a:r>
              <a:rPr b="0" lang="en-US" sz="3200" spc="-1" strike="noStrike">
                <a:solidFill>
                  <a:srgbClr val="000000"/>
                </a:solidFill>
                <a:latin typeface="Calibri"/>
              </a:rPr>
              <a:t>presents programming as a way to define executions on machines.</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It grounds the student’s intuition in the real world by means of actual executions on real systems. </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This is especially effective with an interactive system: the student can create program fragments and immediately see what they do. </a:t>
            </a:r>
            <a:endParaRPr b="0" lang="en-US" sz="24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Reduces the time between thinking “what if” and seeing the result which is an enormous aid to understanding. </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Precision is not sacrificed, since the formal semantics of a program can be given in terms of an abstract machine.</a:t>
            </a:r>
            <a:endParaRPr b="0" lang="en-US" sz="2400" spc="-1" strike="noStrike">
              <a:solidFill>
                <a:srgbClr val="000000"/>
              </a:solidFill>
              <a:latin typeface="Calibri"/>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Pedagogical approach</a:t>
            </a:r>
            <a:endParaRPr b="1" lang="en-US" sz="4000" spc="-1" strike="noStrike">
              <a:solidFill>
                <a:srgbClr val="35404a"/>
              </a:solidFill>
              <a:latin typeface="Calibri"/>
            </a:endParaRPr>
          </a:p>
        </p:txBody>
      </p:sp>
      <p:sp>
        <p:nvSpPr>
          <p:cNvPr id="351"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The </a:t>
            </a:r>
            <a:r>
              <a:rPr b="1" i="1" lang="en-US" sz="3200" spc="-1" strike="noStrike">
                <a:solidFill>
                  <a:srgbClr val="000000"/>
                </a:solidFill>
                <a:latin typeface="Calibri"/>
              </a:rPr>
              <a:t>logic-based approach </a:t>
            </a:r>
            <a:r>
              <a:rPr b="0" lang="en-US" sz="3200" spc="-1" strike="noStrike">
                <a:solidFill>
                  <a:srgbClr val="000000"/>
                </a:solidFill>
                <a:latin typeface="Calibri"/>
              </a:rPr>
              <a:t>presents programming as a branch of mathematical logic.</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Logic does not speak of execution but of program properties, which is a higher level of abstraction. </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Programs are mathematical constructions that obey logical laws. </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formal semantics of a program is given in terms of a mathematical logic. </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Reasoning is done with logical assertions.</a:t>
            </a:r>
            <a:endParaRPr b="0" lang="en-US" sz="24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logic-based approach is harder for students to grasp yet it is essential for defining precise specifications of what programs do.</a:t>
            </a:r>
            <a:endParaRPr b="0" lang="en-US" sz="2800" spc="-1" strike="noStrike">
              <a:solidFill>
                <a:srgbClr val="000000"/>
              </a:solidFill>
              <a:latin typeface="Calibri"/>
            </a:endParaRPr>
          </a:p>
          <a:p>
            <a:pPr lvl="2" marL="1143000" indent="-29988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  </a:t>
            </a:r>
            <a:endParaRPr b="0" lang="en-US" sz="2400" spc="-1" strike="noStrike">
              <a:solidFill>
                <a:srgbClr val="000000"/>
              </a:solidFill>
              <a:latin typeface="Calibri"/>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Software paradigms</a:t>
            </a:r>
            <a:endParaRPr b="1" lang="en-US" sz="4000" spc="-1" strike="noStrike">
              <a:solidFill>
                <a:srgbClr val="35404a"/>
              </a:solidFill>
              <a:latin typeface="Calibri"/>
            </a:endParaRPr>
          </a:p>
        </p:txBody>
      </p:sp>
      <p:sp>
        <p:nvSpPr>
          <p:cNvPr id="353" name=""/>
          <p:cNvSpPr txBox="1"/>
          <p:nvPr/>
        </p:nvSpPr>
        <p:spPr>
          <a:xfrm>
            <a:off x="907920" y="1143000"/>
            <a:ext cx="10901520" cy="5562720"/>
          </a:xfrm>
          <a:prstGeom prst="rect">
            <a:avLst/>
          </a:prstGeom>
          <a:noFill/>
          <a:ln w="0">
            <a:noFill/>
          </a:ln>
        </p:spPr>
        <p:txBody>
          <a:bodyPr anchor="t">
            <a:normAutofit/>
          </a:bodyPr>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3200" spc="-1" strike="noStrike">
                <a:solidFill>
                  <a:srgbClr val="000000"/>
                </a:solidFill>
                <a:latin typeface="Calibri"/>
              </a:rPr>
              <a:t>Paradigm</a:t>
            </a:r>
            <a:r>
              <a:rPr b="0" lang="en-US" sz="3200" spc="-1" strike="noStrike">
                <a:solidFill>
                  <a:srgbClr val="000000"/>
                </a:solidFill>
                <a:latin typeface="Calibri"/>
              </a:rPr>
              <a:t> (a Greek word meaning example) is commonly used to refer to a category of entities that share a common characteristic. </a:t>
            </a:r>
            <a:endParaRPr b="0" lang="en-US" sz="32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Computer science distinguish three different kinds of </a:t>
            </a:r>
            <a:r>
              <a:rPr b="1" i="1" lang="en-US" sz="3200" spc="-1" strike="noStrike">
                <a:solidFill>
                  <a:srgbClr val="000000"/>
                </a:solidFill>
                <a:latin typeface="Calibri"/>
              </a:rPr>
              <a:t>software paradigms</a:t>
            </a:r>
            <a:r>
              <a:rPr b="0" lang="en-US" sz="3200" spc="-1" strike="noStrike">
                <a:solidFill>
                  <a:srgbClr val="000000"/>
                </a:solidFill>
                <a:latin typeface="Calibri"/>
              </a:rPr>
              <a:t>:</a:t>
            </a:r>
            <a:endParaRPr b="0" lang="en-US" sz="32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Programming Paradigm: </a:t>
            </a:r>
            <a:endParaRPr b="0" lang="en-US" sz="2800" spc="-1" strike="noStrike">
              <a:solidFill>
                <a:srgbClr val="000000"/>
              </a:solidFill>
              <a:latin typeface="Calibri"/>
            </a:endParaRPr>
          </a:p>
          <a:p>
            <a:pPr lvl="2" marL="1143000" indent="-299880">
              <a:lnSpc>
                <a:spcPct val="8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It</a:t>
            </a:r>
            <a:r>
              <a:rPr b="1" lang="en-US" sz="2400" spc="-1" strike="noStrike">
                <a:solidFill>
                  <a:srgbClr val="000000"/>
                </a:solidFill>
                <a:latin typeface="Calibri"/>
              </a:rPr>
              <a:t> </a:t>
            </a:r>
            <a:r>
              <a:rPr b="0" lang="en-US" sz="2400" spc="-1" strike="noStrike">
                <a:solidFill>
                  <a:srgbClr val="000000"/>
                </a:solidFill>
                <a:latin typeface="Calibri"/>
              </a:rPr>
              <a:t>is a model of how programmers communicate calculation to computers </a:t>
            </a:r>
            <a:endParaRPr b="0" lang="en-US" sz="24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Software Design Paradigm: </a:t>
            </a:r>
            <a:endParaRPr b="0" lang="en-US" sz="2800" spc="-1" strike="noStrike">
              <a:solidFill>
                <a:srgbClr val="000000"/>
              </a:solidFill>
              <a:latin typeface="Calibri"/>
            </a:endParaRPr>
          </a:p>
          <a:p>
            <a:pPr lvl="2" marL="1143000" indent="-299880">
              <a:lnSpc>
                <a:spcPct val="8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It is a model for implementing a group of applications sharing common properties </a:t>
            </a:r>
            <a:endParaRPr b="0" lang="en-US" sz="24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Software Development Paradigm: </a:t>
            </a:r>
            <a:endParaRPr b="0" lang="en-US" sz="2800" spc="-1" strike="noStrike">
              <a:solidFill>
                <a:srgbClr val="000000"/>
              </a:solidFill>
              <a:latin typeface="Calibri"/>
            </a:endParaRPr>
          </a:p>
          <a:p>
            <a:pPr lvl="2" marL="1143000" indent="-299880">
              <a:lnSpc>
                <a:spcPct val="8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It is often referred to as Software Engineering, may be seen as a management model for implementing big software projects using engineering principles. </a:t>
            </a:r>
            <a:endParaRPr b="0" lang="en-US" sz="24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pic>
        <p:nvPicPr>
          <p:cNvPr id="354" name="Picture 2" descr=""/>
          <p:cNvPicPr/>
          <p:nvPr/>
        </p:nvPicPr>
        <p:blipFill>
          <a:blip r:embed="rId1"/>
          <a:stretch/>
        </p:blipFill>
        <p:spPr>
          <a:xfrm>
            <a:off x="5103720" y="3438360"/>
            <a:ext cx="6600960" cy="3419640"/>
          </a:xfrm>
          <a:prstGeom prst="rect">
            <a:avLst/>
          </a:prstGeom>
          <a:ln w="0">
            <a:noFill/>
          </a:ln>
        </p:spPr>
      </p:pic>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xit" presetID="1">
                                  <p:stCondLst>
                                    <p:cond delay="0"/>
                                  </p:stCondLst>
                                  <p:childTnLst>
                                    <p:set>
                                      <p:cBhvr>
                                        <p:cTn id="6" dur="1" fill="hold">
                                          <p:stCondLst>
                                            <p:cond delay="0"/>
                                          </p:stCondLst>
                                        </p:cTn>
                                        <p:tgtEl>
                                          <p:spTgt spid="353">
                                            <p:txEl>
                                              <p:pRg st="2" end="2"/>
                                            </p:txEl>
                                          </p:spTgt>
                                        </p:tgtEl>
                                        <p:attrNameLst>
                                          <p:attrName>style.visibility</p:attrName>
                                        </p:attrNameLst>
                                      </p:cBhvr>
                                      <p:to>
                                        <p:strVal val="hidden"/>
                                      </p:to>
                                    </p:set>
                                  </p:childTnLst>
                                </p:cTn>
                              </p:par>
                              <p:par>
                                <p:cTn id="7" nodeType="withEffect" fill="hold" presetClass="exit" presetID="1">
                                  <p:stCondLst>
                                    <p:cond delay="0"/>
                                  </p:stCondLst>
                                  <p:childTnLst>
                                    <p:set>
                                      <p:cBhvr>
                                        <p:cTn id="8" dur="1" fill="hold">
                                          <p:stCondLst>
                                            <p:cond delay="0"/>
                                          </p:stCondLst>
                                        </p:cTn>
                                        <p:tgtEl>
                                          <p:spTgt spid="353">
                                            <p:txEl>
                                              <p:pRg st="3" end="3"/>
                                            </p:txEl>
                                          </p:spTgt>
                                        </p:tgtEl>
                                        <p:attrNameLst>
                                          <p:attrName>style.visibility</p:attrName>
                                        </p:attrNameLst>
                                      </p:cBhvr>
                                      <p:to>
                                        <p:strVal val="hidden"/>
                                      </p:to>
                                    </p:set>
                                  </p:childTnLst>
                                </p:cTn>
                              </p:par>
                              <p:par>
                                <p:cTn id="9" nodeType="withEffect" fill="hold" presetClass="exit" presetID="1">
                                  <p:stCondLst>
                                    <p:cond delay="0"/>
                                  </p:stCondLst>
                                  <p:childTnLst>
                                    <p:set>
                                      <p:cBhvr>
                                        <p:cTn id="10" dur="1" fill="hold">
                                          <p:stCondLst>
                                            <p:cond delay="0"/>
                                          </p:stCondLst>
                                        </p:cTn>
                                        <p:tgtEl>
                                          <p:spTgt spid="353">
                                            <p:txEl>
                                              <p:pRg st="4" end="4"/>
                                            </p:txEl>
                                          </p:spTgt>
                                        </p:tgtEl>
                                        <p:attrNameLst>
                                          <p:attrName>style.visibility</p:attrName>
                                        </p:attrNameLst>
                                      </p:cBhvr>
                                      <p:to>
                                        <p:strVal val="hidden"/>
                                      </p:to>
                                    </p:set>
                                  </p:childTnLst>
                                </p:cTn>
                              </p:par>
                              <p:par>
                                <p:cTn id="11" nodeType="withEffect" fill="hold" presetClass="exit" presetID="1">
                                  <p:stCondLst>
                                    <p:cond delay="0"/>
                                  </p:stCondLst>
                                  <p:childTnLst>
                                    <p:set>
                                      <p:cBhvr>
                                        <p:cTn id="12" dur="1" fill="hold">
                                          <p:stCondLst>
                                            <p:cond delay="0"/>
                                          </p:stCondLst>
                                        </p:cTn>
                                        <p:tgtEl>
                                          <p:spTgt spid="353">
                                            <p:txEl>
                                              <p:pRg st="5" end="5"/>
                                            </p:txEl>
                                          </p:spTgt>
                                        </p:tgtEl>
                                        <p:attrNameLst>
                                          <p:attrName>style.visibility</p:attrName>
                                        </p:attrNameLst>
                                      </p:cBhvr>
                                      <p:to>
                                        <p:strVal val="hidden"/>
                                      </p:to>
                                    </p:set>
                                  </p:childTnLst>
                                </p:cTn>
                              </p:par>
                              <p:par>
                                <p:cTn id="13" nodeType="withEffect" fill="hold" presetClass="exit" presetID="1">
                                  <p:stCondLst>
                                    <p:cond delay="0"/>
                                  </p:stCondLst>
                                  <p:childTnLst>
                                    <p:set>
                                      <p:cBhvr>
                                        <p:cTn id="14" dur="1" fill="hold">
                                          <p:stCondLst>
                                            <p:cond delay="0"/>
                                          </p:stCondLst>
                                        </p:cTn>
                                        <p:tgtEl>
                                          <p:spTgt spid="353">
                                            <p:txEl>
                                              <p:pRg st="6" end="6"/>
                                            </p:txEl>
                                          </p:spTgt>
                                        </p:tgtEl>
                                        <p:attrNameLst>
                                          <p:attrName>style.visibility</p:attrName>
                                        </p:attrNameLst>
                                      </p:cBhvr>
                                      <p:to>
                                        <p:strVal val="hidden"/>
                                      </p:to>
                                    </p:set>
                                  </p:childTnLst>
                                </p:cTn>
                              </p:par>
                              <p:par>
                                <p:cTn id="15" nodeType="withEffect" fill="hold" presetClass="exit" presetID="1">
                                  <p:stCondLst>
                                    <p:cond delay="0"/>
                                  </p:stCondLst>
                                  <p:childTnLst>
                                    <p:set>
                                      <p:cBhvr>
                                        <p:cTn id="16" dur="1" fill="hold">
                                          <p:stCondLst>
                                            <p:cond delay="0"/>
                                          </p:stCondLst>
                                        </p:cTn>
                                        <p:tgtEl>
                                          <p:spTgt spid="353">
                                            <p:txEl>
                                              <p:pRg st="7" end="7"/>
                                            </p:txEl>
                                          </p:spTgt>
                                        </p:tgtEl>
                                        <p:attrNameLst>
                                          <p:attrName>style.visibility</p:attrName>
                                        </p:attrNameLst>
                                      </p:cBhvr>
                                      <p:to>
                                        <p:strVal val="hidden"/>
                                      </p:to>
                                    </p:set>
                                  </p:childTnLst>
                                </p:cTn>
                              </p:par>
                              <p:par>
                                <p:cTn id="17" nodeType="withEffect" fill="hold" presetClass="entr" presetID="22" presetSubtype="2">
                                  <p:stCondLst>
                                    <p:cond delay="0"/>
                                  </p:stCondLst>
                                  <p:childTnLst>
                                    <p:set>
                                      <p:cBhvr>
                                        <p:cTn id="18" dur="1" fill="hold">
                                          <p:stCondLst>
                                            <p:cond delay="0"/>
                                          </p:stCondLst>
                                        </p:cTn>
                                        <p:tgtEl>
                                          <p:spTgt spid="354"/>
                                        </p:tgtEl>
                                        <p:attrNameLst>
                                          <p:attrName>style.visibility</p:attrName>
                                        </p:attrNameLst>
                                      </p:cBhvr>
                                      <p:to>
                                        <p:strVal val="visible"/>
                                      </p:to>
                                    </p:set>
                                    <p:animEffect filter="wipe(right)" transition="in">
                                      <p:cBhvr additive="repl">
                                        <p:cTn id="19" dur="5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B0DC71B-3ADA-46DC-9219-BB2A0AF66822}"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356"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PARADIGMS</a:t>
            </a:r>
            <a:endParaRPr b="1" lang="en-US" sz="4000" spc="-1" strike="noStrike">
              <a:solidFill>
                <a:srgbClr val="35404a"/>
              </a:solidFill>
              <a:latin typeface="Calibri"/>
            </a:endParaRPr>
          </a:p>
        </p:txBody>
      </p:sp>
      <p:sp>
        <p:nvSpPr>
          <p:cNvPr id="357" name=""/>
          <p:cNvSpPr txBox="1"/>
          <p:nvPr/>
        </p:nvSpPr>
        <p:spPr>
          <a:xfrm>
            <a:off x="609120" y="1600200"/>
            <a:ext cx="9953640" cy="48736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A programming paradigm is a general approach to programming or to the solution of problems using a programming language.</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Can also be seen as:</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A way of thinking about programming</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view of a program</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p:txBody>
      </p:sp>
      <p:sp>
        <p:nvSpPr>
          <p:cNvPr id="358" name="Slide Number Placeholder 3"/>
          <p:cNvSpPr/>
          <p:nvPr/>
        </p:nvSpPr>
        <p:spPr>
          <a:xfrm>
            <a:off x="10836360" y="5734080"/>
            <a:ext cx="812880" cy="520560"/>
          </a:xfrm>
          <a:prstGeom prst="rect">
            <a:avLst/>
          </a:prstGeom>
          <a:no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4D09421-7A69-41EA-94C3-88133B20DC14}" type="slidenum">
              <a:rPr b="1" lang="en-US" sz="1400" spc="-1" strike="noStrike">
                <a:solidFill>
                  <a:srgbClr val="ffffff"/>
                </a:solidFill>
                <a:latin typeface="Century Schoolbook"/>
              </a:rPr>
              <a:t>&lt;number&gt;</a:t>
            </a:fld>
            <a:endParaRPr b="0" lang="en-US" sz="1400" spc="-1" strike="noStrike">
              <a:solidFill>
                <a:srgbClr val="465562"/>
              </a:solidFill>
              <a:latin typeface="Arial"/>
            </a:endParaRPr>
          </a:p>
        </p:txBody>
      </p:sp>
      <p:sp>
        <p:nvSpPr>
          <p:cNvPr id="359" name="Footer Placeholder 4"/>
          <p:cNvSpPr/>
          <p:nvPr/>
        </p:nvSpPr>
        <p:spPr>
          <a:xfrm>
            <a:off x="11541240" y="6629400"/>
            <a:ext cx="420480" cy="225360"/>
          </a:xfrm>
          <a:prstGeom prst="rect">
            <a:avLst/>
          </a:prstGeom>
          <a:noFill/>
          <a:ln w="0">
            <a:noFill/>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879aa9"/>
                </a:solidFill>
                <a:latin typeface="Euphemia"/>
              </a:rPr>
              <a:t>VCN 9691 COMPUTING</a:t>
            </a:r>
            <a:endParaRPr b="0" lang="en-US" sz="1000" spc="-1" strike="noStrike">
              <a:solidFill>
                <a:srgbClr val="465562"/>
              </a:solidFill>
              <a:latin typeface="Arial"/>
            </a:endParaRPr>
          </a:p>
        </p:txBody>
      </p:sp>
    </p:spTree>
  </p:cSld>
  <p:transition spd="med">
    <p:fade/>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1064880" y="177480"/>
            <a:ext cx="1031076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paradigm</a:t>
            </a:r>
            <a:endParaRPr b="1" lang="en-US" sz="4000" spc="-1" strike="noStrike">
              <a:solidFill>
                <a:srgbClr val="35404a"/>
              </a:solidFill>
              <a:latin typeface="Calibri"/>
            </a:endParaRPr>
          </a:p>
        </p:txBody>
      </p:sp>
      <p:sp>
        <p:nvSpPr>
          <p:cNvPr id="361"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Programming paradigm is a fundamental style of computer programming. </a:t>
            </a:r>
            <a:endParaRPr b="0" lang="en-US" sz="3200" spc="-1" strike="noStrike">
              <a:solidFill>
                <a:srgbClr val="000000"/>
              </a:solidFill>
              <a:latin typeface="Calibri"/>
            </a:endParaRPr>
          </a:p>
          <a:p>
            <a:pPr lvl="1" marL="684360" indent="-2635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Compare with a software development methodology, which is a style of solving specific software engineering problems.</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Programming paradigm is a model for a class of </a:t>
            </a:r>
            <a:r>
              <a:rPr b="0" i="1" lang="en-US" sz="3200" spc="-1" strike="noStrike">
                <a:solidFill>
                  <a:srgbClr val="000000"/>
                </a:solidFill>
                <a:latin typeface="Calibri"/>
              </a:rPr>
              <a:t>programming languages </a:t>
            </a:r>
            <a:r>
              <a:rPr b="0" lang="en-US" sz="3200" spc="-1" strike="noStrike">
                <a:solidFill>
                  <a:srgbClr val="000000"/>
                </a:solidFill>
                <a:latin typeface="Calibri"/>
              </a:rPr>
              <a:t>that share a set of common characteristics. </a:t>
            </a:r>
            <a:endParaRPr b="0" lang="en-US" sz="3200" spc="-1" strike="noStrike">
              <a:solidFill>
                <a:srgbClr val="000000"/>
              </a:solidFill>
              <a:latin typeface="Calibri"/>
            </a:endParaRPr>
          </a:p>
          <a:p>
            <a:pPr lvl="1" marL="684360" indent="-2635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Some languages are designed to support one particular paradigm </a:t>
            </a:r>
            <a:endParaRPr b="0" lang="en-US" sz="2800" spc="-1" strike="noStrike">
              <a:solidFill>
                <a:srgbClr val="000000"/>
              </a:solidFill>
              <a:latin typeface="Calibri"/>
            </a:endParaRPr>
          </a:p>
          <a:p>
            <a:pPr lvl="2" marL="1033560" indent="-29232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Smalltalk supports object-oriented programming</a:t>
            </a:r>
            <a:endParaRPr b="0" lang="en-US" sz="2400" spc="-1" strike="noStrike">
              <a:solidFill>
                <a:srgbClr val="000000"/>
              </a:solidFill>
              <a:latin typeface="Calibri"/>
            </a:endParaRPr>
          </a:p>
          <a:p>
            <a:pPr lvl="2" marL="1033560" indent="-29232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Haskell supports functional programming</a:t>
            </a:r>
            <a:endParaRPr b="0" lang="en-US" sz="2400" spc="-1" strike="noStrike">
              <a:solidFill>
                <a:srgbClr val="000000"/>
              </a:solidFill>
              <a:latin typeface="Calibri"/>
            </a:endParaRPr>
          </a:p>
          <a:p>
            <a:pPr lvl="1" marL="684360" indent="-2635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Other programming languages support multiple paradigms </a:t>
            </a:r>
            <a:endParaRPr b="0" lang="en-US" sz="2800" spc="-1" strike="noStrike">
              <a:solidFill>
                <a:srgbClr val="000000"/>
              </a:solidFill>
              <a:latin typeface="Calibri"/>
            </a:endParaRPr>
          </a:p>
          <a:p>
            <a:pPr lvl="2" marL="1033560" indent="-29232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Object Pascal, C++, C#, Visual Basic, Common Lisp, Scheme, Perl, Python, Ruby, Oz and F#. </a:t>
            </a:r>
            <a:endParaRPr b="0" lang="en-US" sz="2400" spc="-1" strike="noStrike">
              <a:solidFill>
                <a:srgbClr val="000000"/>
              </a:solid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Introduction</a:t>
            </a:r>
            <a:endParaRPr b="1" lang="en-US" sz="4000" spc="-1" strike="noStrike">
              <a:solidFill>
                <a:srgbClr val="35404a"/>
              </a:solidFill>
              <a:latin typeface="Calibri"/>
            </a:endParaRPr>
          </a:p>
        </p:txBody>
      </p:sp>
      <p:sp>
        <p:nvSpPr>
          <p:cNvPr id="305"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One approach to study computer programming is to study programming languages.</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But there are a tremendously large number of languages, so large that it is impractical to study them all. </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How can we tackle this immensity? </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We could pick a small number of languages that are representative of different programming paradigms.</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 </a:t>
            </a:r>
            <a:r>
              <a:rPr b="0" lang="en-US" sz="2800" spc="-1" strike="noStrike">
                <a:solidFill>
                  <a:srgbClr val="000000"/>
                </a:solidFill>
                <a:latin typeface="Calibri"/>
              </a:rPr>
              <a:t>But this gives little insight into programming as a unified discipline.</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We focus on programming </a:t>
            </a:r>
            <a:r>
              <a:rPr b="0" i="1" lang="en-US" sz="3200" spc="-1" strike="noStrike">
                <a:solidFill>
                  <a:srgbClr val="000000"/>
                </a:solidFill>
                <a:latin typeface="Calibri"/>
              </a:rPr>
              <a:t>concepts </a:t>
            </a:r>
            <a:r>
              <a:rPr b="0" lang="en-US" sz="3200" spc="-1" strike="noStrike">
                <a:solidFill>
                  <a:srgbClr val="000000"/>
                </a:solidFill>
                <a:latin typeface="Calibri"/>
              </a:rPr>
              <a:t>and the </a:t>
            </a:r>
            <a:r>
              <a:rPr b="0" i="1" lang="en-US" sz="3200" spc="-1" strike="noStrike">
                <a:solidFill>
                  <a:srgbClr val="000000"/>
                </a:solidFill>
                <a:latin typeface="Calibri"/>
              </a:rPr>
              <a:t>techniques </a:t>
            </a:r>
            <a:r>
              <a:rPr b="0" lang="en-US" sz="3200" spc="-1" strike="noStrike">
                <a:solidFill>
                  <a:srgbClr val="000000"/>
                </a:solidFill>
                <a:latin typeface="Calibri"/>
              </a:rPr>
              <a:t>to use them, not on programming languages.</a:t>
            </a:r>
            <a:endParaRPr b="0" lang="en-US" sz="3200" spc="-1" strike="noStrike">
              <a:solidFill>
                <a:srgbClr val="000000"/>
              </a:solidFill>
              <a:latin typeface="Calibri"/>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1064880" y="177480"/>
            <a:ext cx="1031076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paradigms</a:t>
            </a:r>
            <a:endParaRPr b="1" lang="en-US" sz="4000" spc="-1" strike="noStrike">
              <a:solidFill>
                <a:srgbClr val="35404a"/>
              </a:solidFill>
              <a:latin typeface="Calibri"/>
            </a:endParaRPr>
          </a:p>
        </p:txBody>
      </p:sp>
      <p:sp>
        <p:nvSpPr>
          <p:cNvPr id="363"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Different methodologies are more suitable for solving certain kinds of problems or applications domains. </a:t>
            </a:r>
            <a:endParaRPr b="0" lang="en-US" sz="3200" spc="-1" strike="noStrike">
              <a:solidFill>
                <a:srgbClr val="000000"/>
              </a:solidFill>
              <a:latin typeface="Calibri"/>
            </a:endParaRPr>
          </a:p>
          <a:p>
            <a:pPr lvl="1" marL="684360" indent="-2635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Same for programming languages and paradigms. </a:t>
            </a:r>
            <a:endParaRPr b="0" lang="en-US" sz="2800" spc="-1" strike="noStrike">
              <a:solidFill>
                <a:srgbClr val="000000"/>
              </a:solidFill>
              <a:latin typeface="Calibri"/>
            </a:endParaRPr>
          </a:p>
          <a:p>
            <a:pPr lvl="1" marL="684360" indent="-2635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Multiparadigm languages allow programmers to use the best tool for a job, admitting that no one paradigm solves all problems in the easiest or most efficient way. </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Programming paradigms differ in:</a:t>
            </a:r>
            <a:endParaRPr b="0" lang="en-US" sz="3200" spc="-1" strike="noStrike">
              <a:solidFill>
                <a:srgbClr val="000000"/>
              </a:solidFill>
              <a:latin typeface="Calibri"/>
            </a:endParaRPr>
          </a:p>
          <a:p>
            <a:pPr lvl="1" marL="684360" indent="-2635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concepts and the abstractions used to represent the elements of a program (such as objects, functions, variables, constraints, etc.)</a:t>
            </a:r>
            <a:endParaRPr b="0" lang="en-US" sz="2800" spc="-1" strike="noStrike">
              <a:solidFill>
                <a:srgbClr val="000000"/>
              </a:solidFill>
              <a:latin typeface="Calibri"/>
            </a:endParaRPr>
          </a:p>
          <a:p>
            <a:pPr lvl="1" marL="684360" indent="-2635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steps that compose a computation (assignation, evaluation, data flow, control flow, etc.). </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
          <p:cNvSpPr txBox="1"/>
          <p:nvPr/>
        </p:nvSpPr>
        <p:spPr>
          <a:xfrm>
            <a:off x="907920" y="1143000"/>
            <a:ext cx="10901520" cy="5562720"/>
          </a:xfrm>
          <a:prstGeom prst="rect">
            <a:avLst/>
          </a:prstGeom>
          <a:noFill/>
          <a:ln w="0">
            <a:noFill/>
          </a:ln>
        </p:spPr>
        <p:txBody>
          <a:bodyPr anchor="t">
            <a:normAutofit/>
          </a:bodyPr>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There are just four major programming language paradigms: </a:t>
            </a:r>
            <a:endParaRPr b="0" lang="en-US" sz="30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Imperative (Procedural) Paradigm</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Object-Oriented (OO) Paradigm</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Logic Paradigm</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Functional Paradigm</a:t>
            </a:r>
            <a:endParaRPr b="0" lang="en-US" sz="26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Examples: </a:t>
            </a:r>
            <a:endParaRPr b="0" lang="en-US" sz="30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Imperative paradigm: Algol, Pascal, C, Ada;</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Functional paradigm: C, Lisp, Refal, Planner, Scheme;</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Logic paradigm: Prolog;</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Object-oriented paradigm: Python, Java, Smalltalk, Eiffel.</a:t>
            </a:r>
            <a:endParaRPr b="0" lang="en-US" sz="26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Markup - new major paradigm</a:t>
            </a:r>
            <a:endParaRPr b="0" lang="en-US" sz="30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not a programming, but used to specify the layout of information in Web documents</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Examples: XHTML, XML</a:t>
            </a:r>
            <a:endParaRPr b="0" lang="en-US" sz="2600" spc="-1" strike="noStrike">
              <a:solidFill>
                <a:srgbClr val="000000"/>
              </a:solidFill>
              <a:latin typeface="Calibri"/>
            </a:endParaRPr>
          </a:p>
        </p:txBody>
      </p:sp>
      <p:sp>
        <p:nvSpPr>
          <p:cNvPr id="365"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paradigms</a:t>
            </a:r>
            <a:endParaRPr b="1" lang="en-US" sz="4000" spc="-1" strike="noStrike">
              <a:solidFill>
                <a:srgbClr val="35404a"/>
              </a:solidFill>
              <a:latin typeface="Calibri"/>
            </a:endParaRPr>
          </a:p>
        </p:txBody>
      </p:sp>
    </p:spTree>
  </p:cSld>
  <p:timing>
    <p:tnLst>
      <p:par>
        <p:cTn id="20" dur="indefinite" restart="never" nodeType="tmRoot">
          <p:childTnLst>
            <p:seq>
              <p:cTn id="21" dur="indefinite" nodeType="mainSeq">
                <p:childTnLst>
                  <p:par>
                    <p:cTn id="22" fill="hold">
                      <p:stCondLst>
                        <p:cond delay="0"/>
                      </p:stCondLst>
                      <p:childTnLst>
                        <p:par>
                          <p:cTn id="23" fill="hold">
                            <p:stCondLst>
                              <p:cond delay="0"/>
                            </p:stCondLst>
                            <p:childTnLst>
                              <p:par>
                                <p:cTn id="24" nodeType="withEffect" fill="hold" presetClass="entr" presetID="1">
                                  <p:stCondLst>
                                    <p:cond delay="0"/>
                                  </p:stCondLst>
                                  <p:childTnLst>
                                    <p:set>
                                      <p:cBhvr>
                                        <p:cTn id="25" dur="1" fill="hold">
                                          <p:stCondLst>
                                            <p:cond delay="0"/>
                                          </p:stCondLst>
                                        </p:cTn>
                                        <p:tgtEl>
                                          <p:spTgt spid="364">
                                            <p:txEl>
                                              <p:pRg st="0" end="0"/>
                                            </p:txEl>
                                          </p:spTgt>
                                        </p:tgtEl>
                                        <p:attrNameLst>
                                          <p:attrName>style.visibility</p:attrName>
                                        </p:attrNameLst>
                                      </p:cBhvr>
                                      <p:to>
                                        <p:strVal val="visible"/>
                                      </p:to>
                                    </p:set>
                                  </p:childTnLst>
                                </p:cTn>
                              </p:par>
                              <p:par>
                                <p:cTn id="26" nodeType="withEffect" fill="hold" presetClass="entr" presetID="1">
                                  <p:stCondLst>
                                    <p:cond delay="0"/>
                                  </p:stCondLst>
                                  <p:childTnLst>
                                    <p:set>
                                      <p:cBhvr>
                                        <p:cTn id="27" dur="1" fill="hold">
                                          <p:stCondLst>
                                            <p:cond delay="0"/>
                                          </p:stCondLst>
                                        </p:cTn>
                                        <p:tgtEl>
                                          <p:spTgt spid="364">
                                            <p:txEl>
                                              <p:pRg st="1" end="1"/>
                                            </p:txEl>
                                          </p:spTgt>
                                        </p:tgtEl>
                                        <p:attrNameLst>
                                          <p:attrName>style.visibility</p:attrName>
                                        </p:attrNameLst>
                                      </p:cBhvr>
                                      <p:to>
                                        <p:strVal val="visible"/>
                                      </p:to>
                                    </p:set>
                                  </p:childTnLst>
                                </p:cTn>
                              </p:par>
                              <p:par>
                                <p:cTn id="28" nodeType="withEffect" fill="hold" presetClass="entr" presetID="1">
                                  <p:stCondLst>
                                    <p:cond delay="0"/>
                                  </p:stCondLst>
                                  <p:childTnLst>
                                    <p:set>
                                      <p:cBhvr>
                                        <p:cTn id="29" dur="1" fill="hold">
                                          <p:stCondLst>
                                            <p:cond delay="0"/>
                                          </p:stCondLst>
                                        </p:cTn>
                                        <p:tgtEl>
                                          <p:spTgt spid="364">
                                            <p:txEl>
                                              <p:pRg st="2" end="2"/>
                                            </p:txEl>
                                          </p:spTgt>
                                        </p:tgtEl>
                                        <p:attrNameLst>
                                          <p:attrName>style.visibility</p:attrName>
                                        </p:attrNameLst>
                                      </p:cBhvr>
                                      <p:to>
                                        <p:strVal val="visible"/>
                                      </p:to>
                                    </p:set>
                                  </p:childTnLst>
                                </p:cTn>
                              </p:par>
                              <p:par>
                                <p:cTn id="30" nodeType="withEffect" fill="hold" presetClass="entr" presetID="1">
                                  <p:stCondLst>
                                    <p:cond delay="0"/>
                                  </p:stCondLst>
                                  <p:childTnLst>
                                    <p:set>
                                      <p:cBhvr>
                                        <p:cTn id="31" dur="1" fill="hold">
                                          <p:stCondLst>
                                            <p:cond delay="0"/>
                                          </p:stCondLst>
                                        </p:cTn>
                                        <p:tgtEl>
                                          <p:spTgt spid="364">
                                            <p:txEl>
                                              <p:pRg st="3" end="3"/>
                                            </p:txEl>
                                          </p:spTgt>
                                        </p:tgtEl>
                                        <p:attrNameLst>
                                          <p:attrName>style.visibility</p:attrName>
                                        </p:attrNameLst>
                                      </p:cBhvr>
                                      <p:to>
                                        <p:strVal val="visible"/>
                                      </p:to>
                                    </p:set>
                                  </p:childTnLst>
                                </p:cTn>
                              </p:par>
                              <p:par>
                                <p:cTn id="32" nodeType="withEffect" fill="hold" presetClass="entr" presetID="1">
                                  <p:stCondLst>
                                    <p:cond delay="0"/>
                                  </p:stCondLst>
                                  <p:childTnLst>
                                    <p:set>
                                      <p:cBhvr>
                                        <p:cTn id="33" dur="1" fill="hold">
                                          <p:stCondLst>
                                            <p:cond delay="0"/>
                                          </p:stCondLst>
                                        </p:cTn>
                                        <p:tgtEl>
                                          <p:spTgt spid="364">
                                            <p:txEl>
                                              <p:pRg st="4" end="4"/>
                                            </p:txEl>
                                          </p:spTgt>
                                        </p:tgtEl>
                                        <p:attrNameLst>
                                          <p:attrName>style.visibility</p:attrName>
                                        </p:attrNameLst>
                                      </p:cBhvr>
                                      <p:to>
                                        <p:strVal val="visible"/>
                                      </p:to>
                                    </p:set>
                                  </p:childTnLst>
                                </p:cTn>
                              </p:par>
                              <p:par>
                                <p:cTn id="34" nodeType="withEffect" fill="hold" presetClass="entr" presetID="1">
                                  <p:stCondLst>
                                    <p:cond delay="0"/>
                                  </p:stCondLst>
                                  <p:childTnLst>
                                    <p:set>
                                      <p:cBhvr>
                                        <p:cTn id="35" dur="1" fill="hold">
                                          <p:stCondLst>
                                            <p:cond delay="0"/>
                                          </p:stCondLst>
                                        </p:cTn>
                                        <p:tgtEl>
                                          <p:spTgt spid="364">
                                            <p:txEl>
                                              <p:pRg st="5" end="5"/>
                                            </p:txEl>
                                          </p:spTgt>
                                        </p:tgtEl>
                                        <p:attrNameLst>
                                          <p:attrName>style.visibility</p:attrName>
                                        </p:attrNameLst>
                                      </p:cBhvr>
                                      <p:to>
                                        <p:strVal val="visible"/>
                                      </p:to>
                                    </p:set>
                                  </p:childTnLst>
                                </p:cTn>
                              </p:par>
                              <p:par>
                                <p:cTn id="36" nodeType="withEffect" fill="hold" presetClass="entr" presetID="1">
                                  <p:stCondLst>
                                    <p:cond delay="0"/>
                                  </p:stCondLst>
                                  <p:childTnLst>
                                    <p:set>
                                      <p:cBhvr>
                                        <p:cTn id="37" dur="1" fill="hold">
                                          <p:stCondLst>
                                            <p:cond delay="0"/>
                                          </p:stCondLst>
                                        </p:cTn>
                                        <p:tgtEl>
                                          <p:spTgt spid="364">
                                            <p:txEl>
                                              <p:pRg st="6" end="6"/>
                                            </p:txEl>
                                          </p:spTgt>
                                        </p:tgtEl>
                                        <p:attrNameLst>
                                          <p:attrName>style.visibility</p:attrName>
                                        </p:attrNameLst>
                                      </p:cBhvr>
                                      <p:to>
                                        <p:strVal val="visible"/>
                                      </p:to>
                                    </p:set>
                                  </p:childTnLst>
                                </p:cTn>
                              </p:par>
                              <p:par>
                                <p:cTn id="38" nodeType="withEffect" fill="hold" presetClass="entr" presetID="1">
                                  <p:stCondLst>
                                    <p:cond delay="0"/>
                                  </p:stCondLst>
                                  <p:childTnLst>
                                    <p:set>
                                      <p:cBhvr>
                                        <p:cTn id="39" dur="1" fill="hold">
                                          <p:stCondLst>
                                            <p:cond delay="0"/>
                                          </p:stCondLst>
                                        </p:cTn>
                                        <p:tgtEl>
                                          <p:spTgt spid="364">
                                            <p:txEl>
                                              <p:pRg st="7" end="7"/>
                                            </p:txEl>
                                          </p:spTgt>
                                        </p:tgtEl>
                                        <p:attrNameLst>
                                          <p:attrName>style.visibility</p:attrName>
                                        </p:attrNameLst>
                                      </p:cBhvr>
                                      <p:to>
                                        <p:strVal val="visible"/>
                                      </p:to>
                                    </p:set>
                                  </p:childTnLst>
                                </p:cTn>
                              </p:par>
                              <p:par>
                                <p:cTn id="40" nodeType="withEffect" fill="hold" presetClass="entr" presetID="1">
                                  <p:stCondLst>
                                    <p:cond delay="0"/>
                                  </p:stCondLst>
                                  <p:childTnLst>
                                    <p:set>
                                      <p:cBhvr>
                                        <p:cTn id="41" dur="1" fill="hold">
                                          <p:stCondLst>
                                            <p:cond delay="0"/>
                                          </p:stCondLst>
                                        </p:cTn>
                                        <p:tgtEl>
                                          <p:spTgt spid="364">
                                            <p:txEl>
                                              <p:pRg st="8" end="8"/>
                                            </p:txEl>
                                          </p:spTgt>
                                        </p:tgtEl>
                                        <p:attrNameLst>
                                          <p:attrName>style.visibility</p:attrName>
                                        </p:attrNameLst>
                                      </p:cBhvr>
                                      <p:to>
                                        <p:strVal val="visible"/>
                                      </p:to>
                                    </p:set>
                                  </p:childTnLst>
                                </p:cTn>
                              </p:par>
                              <p:par>
                                <p:cTn id="42" nodeType="withEffect" fill="hold" presetClass="entr" presetID="1">
                                  <p:stCondLst>
                                    <p:cond delay="0"/>
                                  </p:stCondLst>
                                  <p:childTnLst>
                                    <p:set>
                                      <p:cBhvr>
                                        <p:cTn id="43" dur="1" fill="hold">
                                          <p:stCondLst>
                                            <p:cond delay="0"/>
                                          </p:stCondLst>
                                        </p:cTn>
                                        <p:tgtEl>
                                          <p:spTgt spid="364">
                                            <p:txEl>
                                              <p:pRg st="9" end="9"/>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1">
                                  <p:stCondLst>
                                    <p:cond delay="0"/>
                                  </p:stCondLst>
                                  <p:childTnLst>
                                    <p:set>
                                      <p:cBhvr>
                                        <p:cTn id="47" dur="1" fill="hold">
                                          <p:stCondLst>
                                            <p:cond delay="0"/>
                                          </p:stCondLst>
                                        </p:cTn>
                                        <p:tgtEl>
                                          <p:spTgt spid="364">
                                            <p:txEl>
                                              <p:pRg st="10" end="10"/>
                                            </p:txEl>
                                          </p:spTgt>
                                        </p:tgtEl>
                                        <p:attrNameLst>
                                          <p:attrName>style.visibility</p:attrName>
                                        </p:attrNameLst>
                                      </p:cBhvr>
                                      <p:to>
                                        <p:strVal val="visible"/>
                                      </p:to>
                                    </p:set>
                                  </p:childTnLst>
                                </p:cTn>
                              </p:par>
                              <p:par>
                                <p:cTn id="48" nodeType="withEffect" fill="hold" presetClass="entr" presetID="1">
                                  <p:stCondLst>
                                    <p:cond delay="0"/>
                                  </p:stCondLst>
                                  <p:childTnLst>
                                    <p:set>
                                      <p:cBhvr>
                                        <p:cTn id="49" dur="1" fill="hold">
                                          <p:stCondLst>
                                            <p:cond delay="0"/>
                                          </p:stCondLst>
                                        </p:cTn>
                                        <p:tgtEl>
                                          <p:spTgt spid="364">
                                            <p:txEl>
                                              <p:pRg st="11" end="11"/>
                                            </p:txEl>
                                          </p:spTgt>
                                        </p:tgtEl>
                                        <p:attrNameLst>
                                          <p:attrName>style.visibility</p:attrName>
                                        </p:attrNameLst>
                                      </p:cBhvr>
                                      <p:to>
                                        <p:strVal val="visible"/>
                                      </p:to>
                                    </p:set>
                                  </p:childTnLst>
                                </p:cTn>
                              </p:par>
                              <p:par>
                                <p:cTn id="50" nodeType="withEffect" fill="hold" presetClass="entr" presetID="1">
                                  <p:stCondLst>
                                    <p:cond delay="0"/>
                                  </p:stCondLst>
                                  <p:childTnLst>
                                    <p:set>
                                      <p:cBhvr>
                                        <p:cTn id="51" dur="1" fill="hold">
                                          <p:stCondLst>
                                            <p:cond delay="0"/>
                                          </p:stCondLst>
                                        </p:cTn>
                                        <p:tgtEl>
                                          <p:spTgt spid="364">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Paradigms</a:t>
            </a:r>
            <a:endParaRPr b="1" lang="en-US" sz="4000" spc="-1" strike="noStrike">
              <a:solidFill>
                <a:srgbClr val="35404a"/>
              </a:solidFill>
              <a:latin typeface="Calibri"/>
            </a:endParaRPr>
          </a:p>
        </p:txBody>
      </p:sp>
      <p:sp>
        <p:nvSpPr>
          <p:cNvPr id="367"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graphicFrame>
        <p:nvGraphicFramePr>
          <p:cNvPr id="368" name=""/>
          <p:cNvGraphicFramePr/>
          <p:nvPr/>
        </p:nvGraphicFramePr>
        <p:xfrm>
          <a:off x="1217520" y="1295280"/>
          <a:ext cx="9433080" cy="4957920"/>
        </p:xfrm>
        <a:graphic>
          <a:graphicData uri="http://schemas.openxmlformats.org/drawingml/2006/table">
            <a:tbl>
              <a:tblPr/>
              <a:tblGrid>
                <a:gridCol w="1613160"/>
                <a:gridCol w="1950840"/>
                <a:gridCol w="2040120"/>
                <a:gridCol w="1941480"/>
                <a:gridCol w="1887480"/>
              </a:tblGrid>
              <a:tr h="701640">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100" spc="-1" strike="noStrike">
                          <a:solidFill>
                            <a:srgbClr val="ffffff"/>
                          </a:solidFill>
                          <a:latin typeface="Euphemia"/>
                        </a:rPr>
                        <a:t>Paradigm</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18720">
                      <a:solidFill>
                        <a:srgbClr val="ffffff"/>
                      </a:solidFill>
                      <a:prstDash val="solid"/>
                    </a:lnB>
                    <a:solidFill>
                      <a:srgbClr val="9baab7"/>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100" spc="-1" strike="noStrike">
                          <a:solidFill>
                            <a:srgbClr val="ffffff"/>
                          </a:solidFill>
                          <a:latin typeface="Euphemia"/>
                        </a:rPr>
                        <a:t>Key concept</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18720">
                      <a:solidFill>
                        <a:srgbClr val="ffffff"/>
                      </a:solidFill>
                      <a:prstDash val="solid"/>
                    </a:lnB>
                    <a:solidFill>
                      <a:srgbClr val="9baab7"/>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100" spc="-1" strike="noStrike">
                          <a:solidFill>
                            <a:srgbClr val="ffffff"/>
                          </a:solidFill>
                          <a:latin typeface="Euphemia"/>
                        </a:rPr>
                        <a:t>Program</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18720">
                      <a:solidFill>
                        <a:srgbClr val="ffffff"/>
                      </a:solidFill>
                      <a:prstDash val="solid"/>
                    </a:lnB>
                    <a:solidFill>
                      <a:srgbClr val="9baab7"/>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100" spc="-1" strike="noStrike">
                          <a:solidFill>
                            <a:srgbClr val="ffffff"/>
                          </a:solidFill>
                          <a:latin typeface="Euphemia"/>
                        </a:rPr>
                        <a:t>Program execution</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18720">
                      <a:solidFill>
                        <a:srgbClr val="ffffff"/>
                      </a:solidFill>
                      <a:prstDash val="solid"/>
                    </a:lnB>
                    <a:solidFill>
                      <a:srgbClr val="9baab7"/>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100" spc="-1" strike="noStrike">
                          <a:solidFill>
                            <a:srgbClr val="ffffff"/>
                          </a:solidFill>
                          <a:latin typeface="Euphemia"/>
                        </a:rPr>
                        <a:t>Result</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18720">
                      <a:solidFill>
                        <a:srgbClr val="ffffff"/>
                      </a:solidFill>
                      <a:prstDash val="solid"/>
                    </a:lnB>
                    <a:solidFill>
                      <a:srgbClr val="9baab7"/>
                    </a:solidFill>
                  </a:tcPr>
                </a:tc>
              </a:tr>
              <a:tr h="1063800">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100" spc="-1" strike="noStrike">
                          <a:solidFill>
                            <a:srgbClr val="ffffff"/>
                          </a:solidFill>
                          <a:latin typeface="Euphemia"/>
                        </a:rPr>
                        <a:t>Imperative</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18720">
                      <a:solidFill>
                        <a:srgbClr val="ffffff"/>
                      </a:solidFill>
                      <a:prstDash val="solid"/>
                    </a:lnT>
                    <a:lnB w="5760">
                      <a:solidFill>
                        <a:srgbClr val="ffffff"/>
                      </a:solidFill>
                      <a:prstDash val="solid"/>
                    </a:lnB>
                    <a:solidFill>
                      <a:srgbClr val="9baab7"/>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465562"/>
                          </a:solidFill>
                          <a:latin typeface="Euphemia"/>
                        </a:rPr>
                        <a:t>Command (instruction)</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18720">
                      <a:solidFill>
                        <a:srgbClr val="ffffff"/>
                      </a:solidFill>
                      <a:prstDash val="solid"/>
                    </a:lnT>
                    <a:lnB w="5760">
                      <a:solidFill>
                        <a:srgbClr val="ffffff"/>
                      </a:solidFill>
                      <a:prstDash val="solid"/>
                    </a:lnB>
                    <a:solidFill>
                      <a:srgbClr val="dee2e6"/>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465562"/>
                          </a:solidFill>
                          <a:latin typeface="Euphemia"/>
                        </a:rPr>
                        <a:t>Sequence of commands</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18720">
                      <a:solidFill>
                        <a:srgbClr val="ffffff"/>
                      </a:solidFill>
                      <a:prstDash val="solid"/>
                    </a:lnT>
                    <a:lnB w="5760">
                      <a:solidFill>
                        <a:srgbClr val="ffffff"/>
                      </a:solidFill>
                      <a:prstDash val="solid"/>
                    </a:lnB>
                    <a:solidFill>
                      <a:srgbClr val="dee2e6"/>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465562"/>
                          </a:solidFill>
                          <a:latin typeface="Euphemia"/>
                        </a:rPr>
                        <a:t>Execution of commands</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18720">
                      <a:solidFill>
                        <a:srgbClr val="ffffff"/>
                      </a:solidFill>
                      <a:prstDash val="solid"/>
                    </a:lnT>
                    <a:lnB w="5760">
                      <a:solidFill>
                        <a:srgbClr val="ffffff"/>
                      </a:solidFill>
                      <a:prstDash val="solid"/>
                    </a:lnB>
                    <a:solidFill>
                      <a:srgbClr val="dee2e6"/>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465562"/>
                          </a:solidFill>
                          <a:latin typeface="Euphemia"/>
                        </a:rPr>
                        <a:t>Final state of computer memory</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18720">
                      <a:solidFill>
                        <a:srgbClr val="ffffff"/>
                      </a:solidFill>
                      <a:prstDash val="solid"/>
                    </a:lnT>
                    <a:lnB w="5760">
                      <a:solidFill>
                        <a:srgbClr val="ffffff"/>
                      </a:solidFill>
                      <a:prstDash val="solid"/>
                    </a:lnB>
                    <a:solidFill>
                      <a:srgbClr val="dee2e6"/>
                    </a:solidFill>
                  </a:tcPr>
                </a:tc>
              </a:tr>
              <a:tr h="701640">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100" spc="-1" strike="noStrike">
                          <a:solidFill>
                            <a:srgbClr val="ffffff"/>
                          </a:solidFill>
                          <a:latin typeface="Euphemia"/>
                        </a:rPr>
                        <a:t>Functional</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5760">
                      <a:solidFill>
                        <a:srgbClr val="ffffff"/>
                      </a:solidFill>
                      <a:prstDash val="solid"/>
                    </a:lnB>
                    <a:solidFill>
                      <a:srgbClr val="9baab7"/>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465562"/>
                          </a:solidFill>
                          <a:latin typeface="Euphemia"/>
                        </a:rPr>
                        <a:t>Function</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5760">
                      <a:solidFill>
                        <a:srgbClr val="ffffff"/>
                      </a:solidFill>
                      <a:prstDash val="solid"/>
                    </a:lnB>
                    <a:solidFill>
                      <a:srgbClr val="eff1f3"/>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465562"/>
                          </a:solidFill>
                          <a:latin typeface="Euphemia"/>
                        </a:rPr>
                        <a:t>Collection of functions</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5760">
                      <a:solidFill>
                        <a:srgbClr val="ffffff"/>
                      </a:solidFill>
                      <a:prstDash val="solid"/>
                    </a:lnB>
                    <a:solidFill>
                      <a:srgbClr val="eff1f3"/>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465562"/>
                          </a:solidFill>
                          <a:latin typeface="Euphemia"/>
                        </a:rPr>
                        <a:t>Evaluation of functions</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5760">
                      <a:solidFill>
                        <a:srgbClr val="ffffff"/>
                      </a:solidFill>
                      <a:prstDash val="solid"/>
                    </a:lnB>
                    <a:solidFill>
                      <a:srgbClr val="eff1f3"/>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465562"/>
                          </a:solidFill>
                          <a:latin typeface="Euphemia"/>
                        </a:rPr>
                        <a:t>Value of the main function</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5760">
                      <a:solidFill>
                        <a:srgbClr val="ffffff"/>
                      </a:solidFill>
                      <a:prstDash val="solid"/>
                    </a:lnB>
                    <a:solidFill>
                      <a:srgbClr val="eff1f3"/>
                    </a:solidFill>
                  </a:tcPr>
                </a:tc>
              </a:tr>
              <a:tr h="1063800">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100" spc="-1" strike="noStrike">
                          <a:solidFill>
                            <a:srgbClr val="ffffff"/>
                          </a:solidFill>
                          <a:latin typeface="Euphemia"/>
                        </a:rPr>
                        <a:t>Logic</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5760">
                      <a:solidFill>
                        <a:srgbClr val="ffffff"/>
                      </a:solidFill>
                      <a:prstDash val="solid"/>
                    </a:lnB>
                    <a:solidFill>
                      <a:srgbClr val="9baab7"/>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465562"/>
                          </a:solidFill>
                          <a:latin typeface="Euphemia"/>
                        </a:rPr>
                        <a:t>Predicate</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5760">
                      <a:solidFill>
                        <a:srgbClr val="ffffff"/>
                      </a:solidFill>
                      <a:prstDash val="solid"/>
                    </a:lnB>
                    <a:solidFill>
                      <a:srgbClr val="dee2e6"/>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465562"/>
                          </a:solidFill>
                          <a:latin typeface="Euphemia"/>
                        </a:rPr>
                        <a:t>Logic formulas: axioms and a theorem</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5760">
                      <a:solidFill>
                        <a:srgbClr val="ffffff"/>
                      </a:solidFill>
                      <a:prstDash val="solid"/>
                    </a:lnB>
                    <a:solidFill>
                      <a:srgbClr val="dee2e6"/>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465562"/>
                          </a:solidFill>
                          <a:latin typeface="Euphemia"/>
                        </a:rPr>
                        <a:t>Logic proving of the theorem</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5760">
                      <a:solidFill>
                        <a:srgbClr val="ffffff"/>
                      </a:solidFill>
                      <a:prstDash val="solid"/>
                    </a:lnB>
                    <a:solidFill>
                      <a:srgbClr val="dee2e6"/>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465562"/>
                          </a:solidFill>
                          <a:latin typeface="Euphemia"/>
                        </a:rPr>
                        <a:t>Failure or Success of proving</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5760">
                      <a:solidFill>
                        <a:srgbClr val="ffffff"/>
                      </a:solidFill>
                      <a:prstDash val="solid"/>
                    </a:lnB>
                    <a:solidFill>
                      <a:srgbClr val="dee2e6"/>
                    </a:solidFill>
                  </a:tcPr>
                </a:tc>
              </a:tr>
              <a:tr h="1427040">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100" spc="-1" strike="noStrike">
                          <a:solidFill>
                            <a:srgbClr val="ffffff"/>
                          </a:solidFill>
                          <a:latin typeface="Euphemia"/>
                        </a:rPr>
                        <a:t>Object-oriented</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5760">
                      <a:solidFill>
                        <a:srgbClr val="ffffff"/>
                      </a:solidFill>
                      <a:prstDash val="solid"/>
                    </a:lnB>
                    <a:solidFill>
                      <a:srgbClr val="9baab7"/>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465562"/>
                          </a:solidFill>
                          <a:latin typeface="Euphemia"/>
                        </a:rPr>
                        <a:t>Object</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5760">
                      <a:solidFill>
                        <a:srgbClr val="ffffff"/>
                      </a:solidFill>
                      <a:prstDash val="solid"/>
                    </a:lnB>
                    <a:solidFill>
                      <a:srgbClr val="eff1f3"/>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465562"/>
                          </a:solidFill>
                          <a:latin typeface="Euphemia"/>
                        </a:rPr>
                        <a:t>Collection of classes of objects</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5760">
                      <a:solidFill>
                        <a:srgbClr val="ffffff"/>
                      </a:solidFill>
                      <a:prstDash val="solid"/>
                    </a:lnB>
                    <a:solidFill>
                      <a:srgbClr val="eff1f3"/>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465562"/>
                          </a:solidFill>
                          <a:latin typeface="Euphemia"/>
                        </a:rPr>
                        <a:t>Exchange of messages between the objects</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5760">
                      <a:solidFill>
                        <a:srgbClr val="ffffff"/>
                      </a:solidFill>
                      <a:prstDash val="solid"/>
                    </a:lnB>
                    <a:solidFill>
                      <a:srgbClr val="eff1f3"/>
                    </a:solidFill>
                  </a:tcPr>
                </a:tc>
                <a:tc>
                  <a:txBody>
                    <a:bodyPr lIns="68760" rIns="68760" tIns="0" bIns="0" anchor="ctr">
                      <a:noAutofit/>
                    </a:bodyPr>
                    <a:p>
                      <a:pPr algn="ctr">
                        <a:lnSpc>
                          <a:spcPct val="11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465562"/>
                          </a:solidFill>
                          <a:latin typeface="Euphemia"/>
                        </a:rPr>
                        <a:t>Final state of the objects’ states</a:t>
                      </a:r>
                      <a:endParaRPr b="0" lang="en-US" sz="1100" spc="-1" strike="noStrike">
                        <a:solidFill>
                          <a:srgbClr val="465562"/>
                        </a:solidFill>
                        <a:latin typeface="Arial"/>
                      </a:endParaRPr>
                    </a:p>
                  </a:txBody>
                  <a:tcPr anchor="ctr" marL="68760" marR="68760">
                    <a:lnL w="5760">
                      <a:solidFill>
                        <a:srgbClr val="ffffff"/>
                      </a:solidFill>
                      <a:prstDash val="solid"/>
                    </a:lnL>
                    <a:lnR w="5760">
                      <a:solidFill>
                        <a:srgbClr val="ffffff"/>
                      </a:solidFill>
                      <a:prstDash val="solid"/>
                    </a:lnR>
                    <a:lnT w="5760">
                      <a:solidFill>
                        <a:srgbClr val="ffffff"/>
                      </a:solidFill>
                      <a:prstDash val="solid"/>
                    </a:lnT>
                    <a:lnB w="5760">
                      <a:solidFill>
                        <a:srgbClr val="ffffff"/>
                      </a:solidFill>
                      <a:prstDash val="solid"/>
                    </a:lnB>
                    <a:solidFill>
                      <a:srgbClr val="eff1f3"/>
                    </a:solidFill>
                  </a:tcPr>
                </a:tc>
              </a:tr>
            </a:tbl>
          </a:graphicData>
        </a:graphic>
      </p:graphicFrame>
    </p:spTree>
  </p:cSld>
  <p:transition spd="med">
    <p:fade/>
  </p:transition>
  <p:timing>
    <p:tnLst>
      <p:par>
        <p:cTn id="52" dur="indefinite" restart="never" nodeType="tmRoot">
          <p:childTnLst>
            <p:seq>
              <p:cTn id="53" dur="indefinite" nodeType="mainSeq">
                <p:childTnLst>
                  <p:par>
                    <p:cTn id="54" fill="hold">
                      <p:stCondLst>
                        <p:cond delay="0"/>
                      </p:stCondLst>
                      <p:childTnLst>
                        <p:par>
                          <p:cTn id="55" fill="hold">
                            <p:stCondLst>
                              <p:cond delay="0"/>
                            </p:stCondLst>
                            <p:childTnLst>
                              <p:par>
                                <p:cTn id="56" nodeType="withEffect" fill="hold" presetClass="entr" presetID="22" presetSubtype="8">
                                  <p:stCondLst>
                                    <p:cond delay="0"/>
                                  </p:stCondLst>
                                  <p:childTnLst>
                                    <p:set>
                                      <p:cBhvr>
                                        <p:cTn id="57" dur="1" fill="hold">
                                          <p:stCondLst>
                                            <p:cond delay="0"/>
                                          </p:stCondLst>
                                        </p:cTn>
                                        <p:tgtEl>
                                          <p:spTgt spid="368"/>
                                        </p:tgtEl>
                                        <p:attrNameLst>
                                          <p:attrName>style.visibility</p:attrName>
                                        </p:attrNameLst>
                                      </p:cBhvr>
                                      <p:to>
                                        <p:strVal val="visible"/>
                                      </p:to>
                                    </p:set>
                                    <p:animEffect filter="wipe(left)" transition="in">
                                      <p:cBhvr additive="repl">
                                        <p:cTn id="58" dur="500"/>
                                        <p:tgtEl>
                                          <p:spTgt spid="368"/>
                                        </p:tgtEl>
                                      </p:cBhvr>
                                    </p:animEffect>
                                  </p:childTnLst>
                                </p:cTn>
                              </p:par>
                            </p:childTnLst>
                          </p:cTn>
                        </p:par>
                      </p:childTnLst>
                    </p:cTn>
                  </p:par>
                  <p:par>
                    <p:cTn id="59" fill="hold">
                      <p:stCondLst>
                        <p:cond delay="indefinite"/>
                      </p:stCondLst>
                      <p:childTnLst>
                        <p:par>
                          <p:cTn id="60" fill="hold">
                            <p:stCondLst>
                              <p:cond delay="0"/>
                            </p:stCondLst>
                            <p:childTnLst>
                              <p:par>
                                <p:cTn id="61" nodeType="clickEffect" fill="hold" presetClass="exit" presetID="1">
                                  <p:stCondLst>
                                    <p:cond delay="0"/>
                                  </p:stCondLst>
                                  <p:childTnLst>
                                    <p:set>
                                      <p:cBhvr>
                                        <p:cTn id="62" dur="1" fill="hold">
                                          <p:stCondLst>
                                            <p:cond delay="0"/>
                                          </p:stCondLst>
                                        </p:cTn>
                                        <p:tgtEl>
                                          <p:spTgt spid="36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pic>
        <p:nvPicPr>
          <p:cNvPr id="370" name="Picture 2" descr=""/>
          <p:cNvPicPr/>
          <p:nvPr/>
        </p:nvPicPr>
        <p:blipFill>
          <a:blip r:embed="rId1"/>
          <a:stretch/>
        </p:blipFill>
        <p:spPr>
          <a:xfrm>
            <a:off x="1370160" y="932040"/>
            <a:ext cx="8762760" cy="5621040"/>
          </a:xfrm>
          <a:prstGeom prst="rect">
            <a:avLst/>
          </a:prstGeom>
          <a:ln w="0">
            <a:noFill/>
          </a:ln>
        </p:spPr>
      </p:pic>
    </p:spTree>
  </p:cSld>
  <p:transition spd="med">
    <p:fade/>
  </p:transition>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xit" presetID="1">
                                  <p:stCondLst>
                                    <p:cond delay="0"/>
                                  </p:stCondLst>
                                  <p:childTnLst>
                                    <p:set>
                                      <p:cBhvr>
                                        <p:cTn id="68" dur="1" fill="hold">
                                          <p:stCondLst>
                                            <p:cond delay="0"/>
                                          </p:stCondLst>
                                        </p:cTn>
                                        <p:tgtEl>
                                          <p:spTgt spid="37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paradigms</a:t>
            </a:r>
            <a:endParaRPr b="1" lang="en-US" sz="4000" spc="-1" strike="noStrike">
              <a:solidFill>
                <a:srgbClr val="35404a"/>
              </a:solidFill>
              <a:latin typeface="Calibri"/>
            </a:endParaRPr>
          </a:p>
        </p:txBody>
      </p:sp>
      <p:sp>
        <p:nvSpPr>
          <p:cNvPr id="372"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Imperative</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Von Neumann - Fortran, Pascal, Basic, C</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Scripting  - Perl, Python, JavaScript, PHP</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Object-oriented - Smalltalk, Eiffel, C++</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Declarative</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Functional - Scheme, ML, pure Lisp, FP</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Logic, constraint-based - Prolog, VisiCalc, RPG</a:t>
            </a:r>
            <a:endParaRPr b="0" lang="en-US" sz="2800" spc="-1" strike="noStrike">
              <a:solidFill>
                <a:srgbClr val="000000"/>
              </a:solidFill>
              <a:latin typeface="Calibri"/>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paradigms: Alternatives</a:t>
            </a:r>
            <a:endParaRPr b="1" lang="en-US" sz="4000" spc="-1" strike="noStrike">
              <a:solidFill>
                <a:srgbClr val="35404a"/>
              </a:solidFill>
              <a:latin typeface="Calibri"/>
            </a:endParaRPr>
          </a:p>
        </p:txBody>
      </p:sp>
      <p:sp>
        <p:nvSpPr>
          <p:cNvPr id="374"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Imperative(How the prog should do it)</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Procedural - C</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Block-Structured - Pascal, Ada</a:t>
            </a:r>
            <a:endParaRPr b="0" lang="en-US" sz="24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Object-based - Ada</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Object-oriented - Object-Pascal, C++, Java</a:t>
            </a:r>
            <a:endParaRPr b="0" lang="en-US" sz="24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pt-BR" sz="2400" spc="-1" strike="noStrike">
                <a:solidFill>
                  <a:srgbClr val="000000"/>
                </a:solidFill>
                <a:latin typeface="Calibri"/>
              </a:rPr>
              <a:t>Parallel Processing - Ada, Pascal-S, Occam, C-Linda</a:t>
            </a:r>
            <a:endParaRPr b="0" lang="en-US" sz="24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Declarative(what program should do at each level)</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Logic - Prolog</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Functional - LISP, Scheme</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Database - SQL</a:t>
            </a:r>
            <a:endParaRPr b="0" lang="en-US" sz="2800" spc="-1" strike="noStrike">
              <a:solidFill>
                <a:srgbClr val="000000"/>
              </a:solidFill>
              <a:latin typeface="Calibri"/>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paradigms</a:t>
            </a:r>
            <a:endParaRPr b="1" lang="en-US" sz="4000" spc="-1" strike="noStrike">
              <a:solidFill>
                <a:srgbClr val="35404a"/>
              </a:solidFill>
              <a:latin typeface="Calibri"/>
            </a:endParaRPr>
          </a:p>
        </p:txBody>
      </p:sp>
      <p:sp>
        <p:nvSpPr>
          <p:cNvPr id="376"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Examples</a:t>
            </a:r>
            <a:endParaRPr b="0" lang="en-US" sz="3200" spc="-1" strike="noStrike">
              <a:solidFill>
                <a:srgbClr val="000000"/>
              </a:solidFill>
              <a:latin typeface="Calibri"/>
            </a:endParaRPr>
          </a:p>
        </p:txBody>
      </p:sp>
      <p:pic>
        <p:nvPicPr>
          <p:cNvPr id="377" name="Picture 2" descr=""/>
          <p:cNvPicPr/>
          <p:nvPr/>
        </p:nvPicPr>
        <p:blipFill>
          <a:blip r:embed="rId1"/>
          <a:stretch/>
        </p:blipFill>
        <p:spPr>
          <a:xfrm>
            <a:off x="3338640" y="1600200"/>
            <a:ext cx="8445240" cy="5143680"/>
          </a:xfrm>
          <a:prstGeom prst="rect">
            <a:avLst/>
          </a:prstGeom>
          <a:ln w="0">
            <a:noFill/>
          </a:ln>
        </p:spPr>
      </p:pic>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paradigm</a:t>
            </a:r>
            <a:endParaRPr b="1" lang="en-US" sz="4000" spc="-1" strike="noStrike">
              <a:solidFill>
                <a:srgbClr val="35404a"/>
              </a:solidFill>
              <a:latin typeface="Calibri"/>
            </a:endParaRPr>
          </a:p>
        </p:txBody>
      </p:sp>
      <p:sp>
        <p:nvSpPr>
          <p:cNvPr id="379" name=""/>
          <p:cNvSpPr txBox="1"/>
          <p:nvPr/>
        </p:nvSpPr>
        <p:spPr>
          <a:xfrm>
            <a:off x="907920" y="1143000"/>
            <a:ext cx="10901520" cy="5410080"/>
          </a:xfrm>
          <a:prstGeom prst="rect">
            <a:avLst/>
          </a:prstGeom>
          <a:noFill/>
          <a:ln w="0">
            <a:noFill/>
          </a:ln>
        </p:spPr>
        <p:txBody>
          <a:bodyPr anchor="t">
            <a:normAutofit/>
          </a:bodyPr>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Examples of multiparadigm languages: </a:t>
            </a:r>
            <a:endParaRPr b="0" lang="en-US" sz="30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Imperative + OO paradigms: C++, Object Pascal, Ada-95, Java;</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Functional + OO paradigms: Clos;</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Logic + OO paradigms: Object Prolog.</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Imperative + OO + Functional paradigms: Common Lisp.</a:t>
            </a:r>
            <a:endParaRPr b="0" lang="en-US" sz="26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Generally, a selected programming paradigm defines main property of a software developed by means of a programming language supporting the paradigm. </a:t>
            </a:r>
            <a:endParaRPr b="0" lang="en-US" sz="30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scalability/modifiability </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integrability/reusability </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portability </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performance </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reliability </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ease of creation</a:t>
            </a:r>
            <a:endParaRPr b="0" lang="en-US" sz="2600" spc="-1" strike="noStrike">
              <a:solidFill>
                <a:srgbClr val="000000"/>
              </a:solidFill>
              <a:latin typeface="Calibri"/>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alibri"/>
              </a:rPr>
              <a:t>Programming Paradigms</a:t>
            </a:r>
            <a:endParaRPr b="1" lang="en-US" sz="4000" spc="-1" strike="noStrike">
              <a:solidFill>
                <a:srgbClr val="35404a"/>
              </a:solidFill>
              <a:latin typeface="Calibri"/>
            </a:endParaRPr>
          </a:p>
        </p:txBody>
      </p:sp>
      <p:sp>
        <p:nvSpPr>
          <p:cNvPr id="381"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Imperative programming</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Functional programming</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Logic programming</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Event-driven programming</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Object-oriented programming</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A programming language can use one or multiple styles</a:t>
            </a:r>
            <a:endParaRPr b="0" lang="en-US" sz="3200" spc="-1" strike="noStrike">
              <a:solidFill>
                <a:srgbClr val="000000"/>
              </a:solidFill>
              <a:latin typeface="Calibri"/>
            </a:endParaRPr>
          </a:p>
        </p:txBody>
      </p:sp>
    </p:spTree>
  </p:cSld>
  <p:transition spd="med">
    <p:fade/>
  </p:transition>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alibri"/>
              </a:rPr>
              <a:t>1. Imperative programming</a:t>
            </a:r>
            <a:endParaRPr b="1" lang="en-US" sz="4000" spc="-1" strike="noStrike">
              <a:solidFill>
                <a:srgbClr val="35404a"/>
              </a:solidFill>
              <a:latin typeface="Calibri"/>
            </a:endParaRPr>
          </a:p>
        </p:txBody>
      </p:sp>
      <p:sp>
        <p:nvSpPr>
          <p:cNvPr id="383"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Programs written in a sequence of instructions – the program is executed in order of the programmer designs</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Fortran and Cobol are examples of imperative languages</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Pascal, C and Ada also use the imperative model</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Imperative programs work and are manipulated with variables and data structures (e.g. Arrays, records etc)</a:t>
            </a:r>
            <a:endParaRPr b="0" lang="en-US" sz="3200" spc="-1" strike="noStrike">
              <a:solidFill>
                <a:srgbClr val="000000"/>
              </a:solidFill>
              <a:latin typeface="Calibri"/>
            </a:endParaRPr>
          </a:p>
        </p:txBody>
      </p:sp>
    </p:spTree>
  </p:cSld>
  <p:transition spd="med">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Introduction</a:t>
            </a:r>
            <a:endParaRPr b="1" lang="en-US" sz="4000" spc="-1" strike="noStrike">
              <a:solidFill>
                <a:srgbClr val="35404a"/>
              </a:solidFill>
              <a:latin typeface="Calibri"/>
            </a:endParaRPr>
          </a:p>
        </p:txBody>
      </p:sp>
      <p:sp>
        <p:nvSpPr>
          <p:cNvPr id="307"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The concepts are organized in terms of </a:t>
            </a:r>
            <a:r>
              <a:rPr b="0" i="1" lang="en-US" sz="3200" spc="-1" strike="noStrike">
                <a:solidFill>
                  <a:srgbClr val="000000"/>
                </a:solidFill>
                <a:latin typeface="Calibri"/>
              </a:rPr>
              <a:t>computation models</a:t>
            </a:r>
            <a:r>
              <a:rPr b="0" lang="en-US" sz="3200" spc="-1" strike="noStrike">
                <a:solidFill>
                  <a:srgbClr val="000000"/>
                </a:solidFill>
                <a:latin typeface="Calibri"/>
              </a:rPr>
              <a:t>. </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A </a:t>
            </a:r>
            <a:r>
              <a:rPr b="1" i="1" lang="en-US" sz="2800" spc="-1" strike="noStrike">
                <a:solidFill>
                  <a:srgbClr val="000000"/>
                </a:solidFill>
                <a:latin typeface="Calibri"/>
              </a:rPr>
              <a:t>computation model </a:t>
            </a:r>
            <a:r>
              <a:rPr b="0" lang="en-US" sz="2800" spc="-1" strike="noStrike">
                <a:solidFill>
                  <a:srgbClr val="000000"/>
                </a:solidFill>
                <a:latin typeface="Calibri"/>
              </a:rPr>
              <a:t>is a formal system that defines how computations are done. </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There are many ways to define computation models.</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It is important that the computation model should be directly useful to the programmer. </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Each computation model has its own set of techniques for programming and reasoning about programs. </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The number of different computation models that are known to be useful which is much smaller than the number of programming languages.</a:t>
            </a:r>
            <a:endParaRPr b="0" lang="en-US" sz="3200" spc="-1" strike="noStrike">
              <a:solidFill>
                <a:srgbClr val="000000"/>
              </a:solidFill>
              <a:latin typeface="Calibri"/>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alibri"/>
              </a:rPr>
              <a:t>2. Logic Programming</a:t>
            </a:r>
            <a:endParaRPr b="1" lang="en-US" sz="4000" spc="-1" strike="noStrike">
              <a:solidFill>
                <a:srgbClr val="35404a"/>
              </a:solidFill>
              <a:latin typeface="Calibri"/>
            </a:endParaRPr>
          </a:p>
        </p:txBody>
      </p:sp>
      <p:sp>
        <p:nvSpPr>
          <p:cNvPr id="385"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Logic programming languages are made of sets of facts and rules</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They are often used to develop AI type systems (e.g. ELIZA – the online therapist)</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The best known language is Prolog – SWI-Prolog is a an example implementation</a:t>
            </a:r>
            <a:endParaRPr b="0" lang="en-US" sz="3200" spc="-1" strike="noStrike">
              <a:solidFill>
                <a:srgbClr val="000000"/>
              </a:solidFill>
              <a:latin typeface="Calibri"/>
            </a:endParaRPr>
          </a:p>
        </p:txBody>
      </p:sp>
    </p:spTree>
  </p:cSld>
  <p:transition spd="med">
    <p:fade/>
  </p:transition>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alibri"/>
              </a:rPr>
              <a:t>3. Event driven programming</a:t>
            </a:r>
            <a:endParaRPr b="1" lang="en-US" sz="4000" spc="-1" strike="noStrike">
              <a:solidFill>
                <a:srgbClr val="35404a"/>
              </a:solidFill>
              <a:latin typeface="Calibri"/>
            </a:endParaRPr>
          </a:p>
        </p:txBody>
      </p:sp>
      <p:sp>
        <p:nvSpPr>
          <p:cNvPr id="387"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Sub routines / functions / procedures are not executed in a specific order – but according to events that are triggered (usually by a user)</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E.g. The print button in Word triggers a ‘click’ event which then runs the print procedure</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Delphi, Visual Basic.Net and Python are all examples of languages that can use event driven programming</a:t>
            </a:r>
            <a:endParaRPr b="0" lang="en-US" sz="3200" spc="-1" strike="noStrike">
              <a:solidFill>
                <a:srgbClr val="000000"/>
              </a:solidFill>
              <a:latin typeface="Calibri"/>
            </a:endParaRPr>
          </a:p>
        </p:txBody>
      </p:sp>
    </p:spTree>
  </p:cSld>
  <p:transition spd="med">
    <p:fade/>
  </p:transition>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alibri"/>
              </a:rPr>
              <a:t>Event Driven Programming cont.</a:t>
            </a:r>
            <a:endParaRPr b="1" lang="en-US" sz="4000" spc="-1" strike="noStrike">
              <a:solidFill>
                <a:srgbClr val="35404a"/>
              </a:solidFill>
              <a:latin typeface="Calibri"/>
            </a:endParaRPr>
          </a:p>
        </p:txBody>
      </p:sp>
      <p:sp>
        <p:nvSpPr>
          <p:cNvPr id="389" name=""/>
          <p:cNvSpPr txBox="1"/>
          <p:nvPr/>
        </p:nvSpPr>
        <p:spPr>
          <a:xfrm>
            <a:off x="907920" y="1143000"/>
            <a:ext cx="10901520" cy="5410080"/>
          </a:xfrm>
          <a:prstGeom prst="rect">
            <a:avLst/>
          </a:prstGeom>
          <a:noFill/>
          <a:ln w="0">
            <a:noFill/>
          </a:ln>
        </p:spPr>
        <p:txBody>
          <a:bodyPr anchor="t">
            <a:normAutofit/>
          </a:bodyPr>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700" spc="-1" strike="noStrike">
                <a:solidFill>
                  <a:srgbClr val="000000"/>
                </a:solidFill>
                <a:latin typeface="Calibri"/>
              </a:rPr>
              <a:t>Event Trigger --&gt; action which gets the program to execute your code e.g. click, mouse_move, etc</a:t>
            </a: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700" spc="-1" strike="noStrike">
                <a:solidFill>
                  <a:srgbClr val="000000"/>
                </a:solidFill>
                <a:latin typeface="Calibri"/>
              </a:rPr>
              <a:t>The event trigger --&gt; runs a sub procedure / event sub procedures</a:t>
            </a: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700" spc="-1" strike="noStrike">
                <a:solidFill>
                  <a:srgbClr val="000000"/>
                </a:solidFill>
                <a:latin typeface="Calibri"/>
              </a:rPr>
              <a:t>The sender: control that triggered the event</a:t>
            </a: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700" spc="-1" strike="noStrike">
                <a:solidFill>
                  <a:srgbClr val="000000"/>
                </a:solidFill>
                <a:latin typeface="Calibri"/>
              </a:rPr>
              <a:t>The receiver: usually the event sub procedure. It is told to HANDLE the e.g. click event of the button --&gt; the handler</a:t>
            </a: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700" spc="-1" strike="noStrike">
                <a:solidFill>
                  <a:srgbClr val="000000"/>
                </a:solidFill>
                <a:latin typeface="Calibri"/>
              </a:rPr>
              <a:t>Event arguments (eventargs): data that the sender passes to the event sub procedure, e.g. the key that you typed into a textbox</a:t>
            </a: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700" spc="-1" strike="noStrike">
              <a:solidFill>
                <a:srgbClr val="000000"/>
              </a:solidFill>
              <a:latin typeface="Calibri"/>
            </a:endParaRPr>
          </a:p>
        </p:txBody>
      </p:sp>
    </p:spTree>
  </p:cSld>
  <p:transition spd="med">
    <p:fade/>
  </p:transition>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alibri"/>
              </a:rPr>
              <a:t>Event driven programming cont.</a:t>
            </a:r>
            <a:endParaRPr b="1" lang="en-US" sz="4000" spc="-1" strike="noStrike">
              <a:solidFill>
                <a:srgbClr val="35404a"/>
              </a:solidFill>
              <a:latin typeface="Calibri"/>
            </a:endParaRPr>
          </a:p>
        </p:txBody>
      </p:sp>
      <p:sp>
        <p:nvSpPr>
          <p:cNvPr id="391" name=""/>
          <p:cNvSpPr txBox="1"/>
          <p:nvPr/>
        </p:nvSpPr>
        <p:spPr>
          <a:xfrm>
            <a:off x="907920" y="1143000"/>
            <a:ext cx="10901520" cy="5410080"/>
          </a:xfrm>
          <a:prstGeom prst="rect">
            <a:avLst/>
          </a:prstGeom>
          <a:noFill/>
          <a:ln w="0">
            <a:noFill/>
          </a:ln>
        </p:spPr>
        <p:txBody>
          <a:bodyPr anchor="t">
            <a:normAutofit/>
          </a:bodyPr>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000000"/>
                </a:solidFill>
                <a:latin typeface="Calibri"/>
              </a:rPr>
              <a:t>Uses objects (e.g. forms, buttons, textboxes) as the controls which trigger the events</a:t>
            </a:r>
            <a:endParaRPr b="0" lang="en-US" sz="22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000000"/>
                </a:solidFill>
                <a:latin typeface="Calibri"/>
              </a:rPr>
              <a:t>Used to develop: programs that need GUIs, programs that need to be developed quickly (RAPID APPLICATION DEVELOPMENT), applications where the USER is the main focus</a:t>
            </a:r>
            <a:endParaRPr b="0" lang="en-US" sz="22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000000"/>
                </a:solidFill>
                <a:latin typeface="Calibri"/>
              </a:rPr>
              <a:t>Usually developed using visual tools and techniques where the interface is developed separately from the code</a:t>
            </a:r>
            <a:endParaRPr b="0" lang="en-US" sz="22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000000"/>
                </a:solidFill>
                <a:latin typeface="Calibri"/>
              </a:rPr>
              <a:t>Event driven programs can be prototyped very quickly</a:t>
            </a:r>
            <a:endParaRPr b="0" lang="en-US" sz="22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000000"/>
                </a:solidFill>
                <a:latin typeface="Calibri"/>
              </a:rPr>
              <a:t>Often event driven languages have built in wizards/functionality to access advanced facilities quickly (databases, web browsers, drop down menus)</a:t>
            </a:r>
            <a:endParaRPr b="0" lang="en-US" sz="22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000000"/>
                </a:solidFill>
                <a:latin typeface="Calibri"/>
              </a:rPr>
              <a:t>You can add components to your event driven language (e.g. a media player, an RSS reader control)</a:t>
            </a:r>
            <a:endParaRPr b="0" lang="en-US" sz="2200" spc="-1" strike="noStrike">
              <a:solidFill>
                <a:srgbClr val="000000"/>
              </a:solidFill>
              <a:latin typeface="Calibri"/>
            </a:endParaRPr>
          </a:p>
        </p:txBody>
      </p:sp>
    </p:spTree>
  </p:cSld>
  <p:transition spd="med">
    <p:fade/>
  </p:transition>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621ED13-28B7-419A-B680-DD9C75555A68}"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393"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35404a"/>
                </a:solidFill>
                <a:latin typeface="Calibri"/>
              </a:rPr>
              <a:t>4. DECLARATIVE PROGRAMMING PARADIGMS</a:t>
            </a:r>
            <a:endParaRPr b="1" lang="en-US" sz="2800" spc="-1" strike="noStrike">
              <a:solidFill>
                <a:srgbClr val="35404a"/>
              </a:solidFill>
              <a:latin typeface="Calibri"/>
            </a:endParaRPr>
          </a:p>
        </p:txBody>
      </p:sp>
      <p:sp>
        <p:nvSpPr>
          <p:cNvPr id="394" name=""/>
          <p:cNvSpPr txBox="1"/>
          <p:nvPr/>
        </p:nvSpPr>
        <p:spPr>
          <a:xfrm>
            <a:off x="609120" y="1600200"/>
            <a:ext cx="9953640" cy="4873680"/>
          </a:xfrm>
          <a:prstGeom prst="rect">
            <a:avLst/>
          </a:prstGeom>
          <a:noFill/>
          <a:ln w="0">
            <a:noFill/>
          </a:ln>
        </p:spPr>
        <p:txBody>
          <a:bodyPr anchor="t">
            <a:normAutofit/>
          </a:bodyPr>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In this paradigm, the computer is told what the problem is but it doesn’t have the steps necessary to solve the problem.</a:t>
            </a:r>
            <a:endParaRPr b="0" lang="en-US" sz="32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A program written in a declarative language searches a database according to a set of rules supplied to it and produces the results. </a:t>
            </a:r>
            <a:endParaRPr b="0" lang="en-US" sz="32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An example of a declarative programming language is </a:t>
            </a:r>
            <a:r>
              <a:rPr b="1" lang="en-US" sz="3200" spc="-1" strike="noStrike">
                <a:solidFill>
                  <a:srgbClr val="000000"/>
                </a:solidFill>
                <a:latin typeface="Calibri"/>
              </a:rPr>
              <a:t>Prolog</a:t>
            </a:r>
            <a:r>
              <a:rPr b="0" lang="en-US" sz="3200" spc="-1" strike="noStrike">
                <a:solidFill>
                  <a:srgbClr val="000000"/>
                </a:solidFill>
                <a:latin typeface="Calibri"/>
              </a:rPr>
              <a:t>.</a:t>
            </a:r>
            <a:endParaRPr b="0" lang="en-US" sz="32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
        <p:nvSpPr>
          <p:cNvPr id="395" name="Slide Number Placeholder 3"/>
          <p:cNvSpPr/>
          <p:nvPr/>
        </p:nvSpPr>
        <p:spPr>
          <a:xfrm>
            <a:off x="10836360" y="5734080"/>
            <a:ext cx="812880" cy="520560"/>
          </a:xfrm>
          <a:prstGeom prst="rect">
            <a:avLst/>
          </a:prstGeom>
          <a:no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EEB08B5-0F38-4E62-8822-1641F95FFD1A}" type="slidenum">
              <a:rPr b="1" lang="en-US" sz="1400" spc="-1" strike="noStrike">
                <a:solidFill>
                  <a:srgbClr val="ffffff"/>
                </a:solidFill>
                <a:latin typeface="Century Schoolbook"/>
              </a:rPr>
              <a:t>&lt;number&gt;</a:t>
            </a:fld>
            <a:endParaRPr b="0" lang="en-US" sz="1400" spc="-1" strike="noStrike">
              <a:solidFill>
                <a:srgbClr val="465562"/>
              </a:solidFill>
              <a:latin typeface="Arial"/>
            </a:endParaRPr>
          </a:p>
        </p:txBody>
      </p:sp>
      <p:sp>
        <p:nvSpPr>
          <p:cNvPr id="396" name="Footer Placeholder 4"/>
          <p:cNvSpPr/>
          <p:nvPr/>
        </p:nvSpPr>
        <p:spPr>
          <a:xfrm>
            <a:off x="11541240" y="6629400"/>
            <a:ext cx="420480" cy="225360"/>
          </a:xfrm>
          <a:prstGeom prst="rect">
            <a:avLst/>
          </a:prstGeom>
          <a:noFill/>
          <a:ln w="0">
            <a:noFill/>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879aa9"/>
                </a:solidFill>
                <a:latin typeface="Euphemia"/>
              </a:rPr>
              <a:t>VCN 9691 COMPUTING</a:t>
            </a:r>
            <a:endParaRPr b="0" lang="en-US" sz="1000" spc="-1" strike="noStrike">
              <a:solidFill>
                <a:srgbClr val="465562"/>
              </a:solidFill>
              <a:latin typeface="Arial"/>
            </a:endParaRPr>
          </a:p>
        </p:txBody>
      </p:sp>
    </p:spTree>
  </p:cSld>
  <p:transition spd="med">
    <p:fade/>
  </p:transition>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1E29FE4-22BF-46AD-96ED-EE99443ED751}"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398"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Declarative Programming</a:t>
            </a:r>
            <a:endParaRPr b="1" lang="en-US" sz="4000" spc="-1" strike="noStrike">
              <a:solidFill>
                <a:srgbClr val="35404a"/>
              </a:solidFill>
              <a:latin typeface="Calibri"/>
            </a:endParaRPr>
          </a:p>
        </p:txBody>
      </p:sp>
      <p:sp>
        <p:nvSpPr>
          <p:cNvPr id="399" name="PlaceHolder 2"/>
          <p:cNvSpPr>
            <a:spLocks noGrp="1"/>
          </p:cNvSpPr>
          <p:nvPr>
            <p:ph/>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Declarative languages tell the computer </a:t>
            </a:r>
            <a:r>
              <a:rPr b="1" lang="en-US" sz="3200" spc="-1" strike="noStrike">
                <a:solidFill>
                  <a:srgbClr val="000000"/>
                </a:solidFill>
                <a:latin typeface="Calibri"/>
              </a:rPr>
              <a:t>what is wanted </a:t>
            </a:r>
            <a:r>
              <a:rPr b="0" lang="en-US" sz="3200" spc="-1" strike="noStrike">
                <a:solidFill>
                  <a:srgbClr val="000000"/>
                </a:solidFill>
                <a:latin typeface="Calibri"/>
              </a:rPr>
              <a:t>but do not provide the details of how to do it</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The system simply consists of a search engine and a </a:t>
            </a:r>
            <a:r>
              <a:rPr b="1" lang="en-US" sz="3200" spc="-1" strike="noStrike">
                <a:solidFill>
                  <a:srgbClr val="000000"/>
                </a:solidFill>
                <a:latin typeface="Calibri"/>
              </a:rPr>
              <a:t>database </a:t>
            </a:r>
            <a:r>
              <a:rPr b="0" lang="en-US" sz="3200" spc="-1" strike="noStrike">
                <a:solidFill>
                  <a:srgbClr val="000000"/>
                </a:solidFill>
                <a:latin typeface="Calibri"/>
              </a:rPr>
              <a:t>of </a:t>
            </a:r>
            <a:r>
              <a:rPr b="1" lang="en-US" sz="3200" spc="-1" strike="noStrike">
                <a:solidFill>
                  <a:srgbClr val="000000"/>
                </a:solidFill>
                <a:latin typeface="Calibri"/>
              </a:rPr>
              <a:t>facts </a:t>
            </a:r>
            <a:r>
              <a:rPr b="0" lang="en-US" sz="3200" spc="-1" strike="noStrike">
                <a:solidFill>
                  <a:srgbClr val="000000"/>
                </a:solidFill>
                <a:latin typeface="Calibri"/>
              </a:rPr>
              <a:t>and </a:t>
            </a:r>
            <a:r>
              <a:rPr b="1" lang="en-US" sz="3200" spc="-1" strike="noStrike">
                <a:solidFill>
                  <a:srgbClr val="000000"/>
                </a:solidFill>
                <a:latin typeface="Calibri"/>
              </a:rPr>
              <a:t>rules</a:t>
            </a:r>
            <a:r>
              <a:rPr b="0" lang="en-US" sz="3200" spc="-1" strike="noStrike">
                <a:solidFill>
                  <a:srgbClr val="000000"/>
                </a:solidFill>
                <a:latin typeface="Calibri"/>
              </a:rPr>
              <a:t>.</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There are no IF, WHILE, FOR, etc statements.</a:t>
            </a:r>
            <a:endParaRPr b="0" lang="en-US" sz="3200" spc="-1" strike="noStrike">
              <a:solidFill>
                <a:srgbClr val="000000"/>
              </a:solidFill>
              <a:latin typeface="Calibri"/>
            </a:endParaRPr>
          </a:p>
        </p:txBody>
      </p:sp>
      <p:pic>
        <p:nvPicPr>
          <p:cNvPr id="400" name="Picture 4" descr=""/>
          <p:cNvPicPr/>
          <p:nvPr/>
        </p:nvPicPr>
        <p:blipFill>
          <a:blip r:embed="rId1"/>
          <a:stretch/>
        </p:blipFill>
        <p:spPr>
          <a:xfrm>
            <a:off x="304920" y="4267080"/>
            <a:ext cx="11507760" cy="1401840"/>
          </a:xfrm>
          <a:prstGeom prst="rect">
            <a:avLst/>
          </a:prstGeom>
          <a:ln w="0">
            <a:noFill/>
          </a:ln>
        </p:spPr>
      </p:pic>
    </p:spTree>
  </p:cSld>
  <p:transition spd="med">
    <p:fade/>
  </p:transition>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8098CC6-8A85-4F2A-80C9-3FD58C790834}"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402"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Declarative programming - Example</a:t>
            </a:r>
            <a:endParaRPr b="1" lang="en-US" sz="4000" spc="-1" strike="noStrike">
              <a:solidFill>
                <a:srgbClr val="35404a"/>
              </a:solidFill>
              <a:latin typeface="Calibri"/>
            </a:endParaRPr>
          </a:p>
        </p:txBody>
      </p:sp>
      <p:sp>
        <p:nvSpPr>
          <p:cNvPr id="403" name="PlaceHolder 2"/>
          <p:cNvSpPr>
            <a:spLocks noGrp="1"/>
          </p:cNvSpPr>
          <p:nvPr>
            <p:ph/>
          </p:nvPr>
        </p:nvSpPr>
        <p:spPr>
          <a:xfrm>
            <a:off x="609480" y="1600200"/>
            <a:ext cx="10360080" cy="48736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For example, using </a:t>
            </a:r>
            <a:r>
              <a:rPr b="1" lang="en-US" sz="2000" spc="-1" strike="noStrike">
                <a:solidFill>
                  <a:srgbClr val="000000"/>
                </a:solidFill>
                <a:latin typeface="Calibri"/>
              </a:rPr>
              <a:t>Prolog</a:t>
            </a:r>
            <a:r>
              <a:rPr b="0" lang="en-US" sz="2000" spc="-1" strike="noStrike">
                <a:solidFill>
                  <a:srgbClr val="000000"/>
                </a:solidFill>
                <a:latin typeface="Calibri"/>
              </a:rPr>
              <a:t>, suppose the database is </a:t>
            </a:r>
            <a:endParaRPr b="0" lang="en-US" sz="2000" spc="-1" strike="noStrike">
              <a:solidFill>
                <a:srgbClr val="000000"/>
              </a:solidFill>
              <a:latin typeface="Calibri"/>
            </a:endParaRPr>
          </a:p>
          <a:p>
            <a:pPr lvl="2" marL="95724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alibri"/>
              </a:rPr>
              <a:t>female(jane). </a:t>
            </a:r>
            <a:endParaRPr b="0" lang="en-US" sz="1600" spc="-1" strike="noStrike">
              <a:solidFill>
                <a:srgbClr val="000000"/>
              </a:solidFill>
              <a:latin typeface="Calibri"/>
            </a:endParaRPr>
          </a:p>
          <a:p>
            <a:pPr lvl="2" marL="95724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alibri"/>
              </a:rPr>
              <a:t>female(anne). </a:t>
            </a:r>
            <a:endParaRPr b="0" lang="en-US" sz="1600" spc="-1" strike="noStrike">
              <a:solidFill>
                <a:srgbClr val="000000"/>
              </a:solidFill>
              <a:latin typeface="Calibri"/>
            </a:endParaRPr>
          </a:p>
          <a:p>
            <a:pPr lvl="2" marL="95724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alibri"/>
              </a:rPr>
              <a:t>female(sandip). </a:t>
            </a:r>
            <a:endParaRPr b="0" lang="en-US" sz="1600" spc="-1" strike="noStrike">
              <a:solidFill>
                <a:srgbClr val="000000"/>
              </a:solidFill>
              <a:latin typeface="Calibri"/>
            </a:endParaRPr>
          </a:p>
          <a:p>
            <a:pPr lvl="2" marL="95724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alibri"/>
              </a:rPr>
              <a:t>male(charnjit). </a:t>
            </a:r>
            <a:endParaRPr b="0" lang="en-US" sz="1600" spc="-1" strike="noStrike">
              <a:solidFill>
                <a:srgbClr val="000000"/>
              </a:solidFill>
              <a:latin typeface="Calibri"/>
            </a:endParaRPr>
          </a:p>
          <a:p>
            <a:pPr lvl="2" marL="95724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alibri"/>
              </a:rPr>
              <a:t>male(jaz). </a:t>
            </a:r>
            <a:endParaRPr b="0" lang="en-US" sz="1600" spc="-1" strike="noStrike">
              <a:solidFill>
                <a:srgbClr val="000000"/>
              </a:solidFill>
              <a:latin typeface="Calibri"/>
            </a:endParaRPr>
          </a:p>
          <a:p>
            <a:pPr lvl="2" marL="95724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alibri"/>
              </a:rPr>
              <a:t>male(tom). </a:t>
            </a:r>
            <a:endParaRPr b="0" lang="en-US" sz="16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The query  </a:t>
            </a:r>
            <a:r>
              <a:rPr b="1" lang="en-US" sz="2000" spc="-1" strike="noStrike">
                <a:solidFill>
                  <a:srgbClr val="000000"/>
                </a:solidFill>
                <a:latin typeface="Calibri"/>
              </a:rPr>
              <a:t>male(X)</a:t>
            </a:r>
            <a:r>
              <a:rPr b="0" lang="en-US" sz="2000" spc="-1" strike="noStrike">
                <a:solidFill>
                  <a:srgbClr val="000000"/>
                </a:solidFill>
                <a:latin typeface="Calibri"/>
              </a:rPr>
              <a:t> will return </a:t>
            </a:r>
            <a:endParaRPr b="0" lang="en-US" sz="2000" spc="-1" strike="noStrike">
              <a:solidFill>
                <a:srgbClr val="000000"/>
              </a:solidFill>
              <a:latin typeface="Calibri"/>
            </a:endParaRPr>
          </a:p>
          <a:p>
            <a:pPr lvl="2" marL="95724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alibri"/>
              </a:rPr>
              <a:t>X = charnjit </a:t>
            </a:r>
            <a:endParaRPr b="0" lang="en-US" sz="1600" spc="-1" strike="noStrike">
              <a:solidFill>
                <a:srgbClr val="000000"/>
              </a:solidFill>
              <a:latin typeface="Calibri"/>
            </a:endParaRPr>
          </a:p>
          <a:p>
            <a:pPr lvl="2" marL="95724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alibri"/>
              </a:rPr>
              <a:t>X = jaz </a:t>
            </a:r>
            <a:endParaRPr b="0" lang="en-US" sz="1600" spc="-1" strike="noStrike">
              <a:solidFill>
                <a:srgbClr val="000000"/>
              </a:solidFill>
              <a:latin typeface="Calibri"/>
            </a:endParaRPr>
          </a:p>
          <a:p>
            <a:pPr lvl="2" marL="95724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alibri"/>
              </a:rPr>
              <a:t>X = tom</a:t>
            </a:r>
            <a:endParaRPr b="0" lang="en-US" sz="1600" spc="-1" strike="noStrike">
              <a:solidFill>
                <a:srgbClr val="000000"/>
              </a:solidFill>
              <a:latin typeface="Calibri"/>
            </a:endParaRPr>
          </a:p>
          <a:p>
            <a:pPr lvl="2" marL="95724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Calibri"/>
            </a:endParaRPr>
          </a:p>
          <a:p>
            <a:pPr lvl="2" marL="95724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Notice that the user does not have to tell </a:t>
            </a:r>
            <a:r>
              <a:rPr b="1" lang="en-US" sz="2000" spc="-1" strike="noStrike">
                <a:solidFill>
                  <a:srgbClr val="000000"/>
                </a:solidFill>
                <a:latin typeface="Calibri"/>
              </a:rPr>
              <a:t>Prolog</a:t>
            </a:r>
            <a:r>
              <a:rPr b="0" lang="en-US" sz="2000" spc="-1" strike="noStrike">
                <a:solidFill>
                  <a:srgbClr val="000000"/>
                </a:solidFill>
                <a:latin typeface="Calibri"/>
              </a:rPr>
              <a:t> how to search for the values of X that satisfy the query. </a:t>
            </a:r>
            <a:endParaRPr b="0" lang="en-US" sz="2000" spc="-1" strike="noStrike">
              <a:solidFill>
                <a:srgbClr val="000000"/>
              </a:solidFill>
              <a:latin typeface="Calibri"/>
            </a:endParaRPr>
          </a:p>
        </p:txBody>
      </p:sp>
    </p:spTree>
  </p:cSld>
  <p:transition spd="med">
    <p:fade/>
  </p:transition>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6FCEE8B-FC15-4D2E-9F7A-2F4BB3E4BBFB}"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405"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5. PROCEDURAL PARADIGM</a:t>
            </a:r>
            <a:endParaRPr b="1" lang="en-US" sz="4000" spc="-1" strike="noStrike">
              <a:solidFill>
                <a:srgbClr val="35404a"/>
              </a:solidFill>
              <a:latin typeface="Calibri"/>
            </a:endParaRPr>
          </a:p>
        </p:txBody>
      </p:sp>
      <p:sp>
        <p:nvSpPr>
          <p:cNvPr id="406" name=""/>
          <p:cNvSpPr txBox="1"/>
          <p:nvPr/>
        </p:nvSpPr>
        <p:spPr>
          <a:xfrm>
            <a:off x="609120" y="1600200"/>
            <a:ext cx="9953640" cy="4873680"/>
          </a:xfrm>
          <a:prstGeom prst="rect">
            <a:avLst/>
          </a:prstGeom>
          <a:noFill/>
          <a:ln w="0">
            <a:noFill/>
          </a:ln>
        </p:spPr>
        <p:txBody>
          <a:bodyPr anchor="t">
            <a:normAutofit/>
          </a:bodyPr>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rPr>
              <a:t>These are problem-oriented. i.e. they use terms that are specific to the problem being solved.</a:t>
            </a:r>
            <a:endParaRPr b="0" lang="en-US" sz="27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rPr>
              <a:t>The instructions used are English-like, which makes it easy for the programmer to write code.</a:t>
            </a:r>
            <a:endParaRPr b="0" lang="en-US" sz="27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rPr>
              <a:t>Examples</a:t>
            </a:r>
            <a:endParaRPr b="0" lang="en-US" sz="27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COBOL (</a:t>
            </a:r>
            <a:r>
              <a:rPr b="0" lang="en-US" sz="2400" spc="-1" strike="noStrike" u="sng">
                <a:solidFill>
                  <a:srgbClr val="000000"/>
                </a:solidFill>
                <a:uFillTx/>
                <a:latin typeface="Calibri"/>
              </a:rPr>
              <a:t>Co</a:t>
            </a:r>
            <a:r>
              <a:rPr b="0" lang="en-US" sz="2400" spc="-1" strike="noStrike">
                <a:solidFill>
                  <a:srgbClr val="000000"/>
                </a:solidFill>
                <a:latin typeface="Calibri"/>
              </a:rPr>
              <a:t>mmon </a:t>
            </a:r>
            <a:r>
              <a:rPr b="0" lang="en-US" sz="2400" spc="-1" strike="noStrike" u="sng">
                <a:solidFill>
                  <a:srgbClr val="000000"/>
                </a:solidFill>
                <a:uFillTx/>
                <a:latin typeface="Calibri"/>
              </a:rPr>
              <a:t>B</a:t>
            </a:r>
            <a:r>
              <a:rPr b="0" lang="en-US" sz="2400" spc="-1" strike="noStrike">
                <a:solidFill>
                  <a:srgbClr val="000000"/>
                </a:solidFill>
                <a:latin typeface="Calibri"/>
              </a:rPr>
              <a:t>usiness </a:t>
            </a:r>
            <a:r>
              <a:rPr b="0" lang="en-US" sz="2400" spc="-1" strike="noStrike" u="sng">
                <a:solidFill>
                  <a:srgbClr val="000000"/>
                </a:solidFill>
                <a:uFillTx/>
                <a:latin typeface="Calibri"/>
              </a:rPr>
              <a:t>O</a:t>
            </a:r>
            <a:r>
              <a:rPr b="0" lang="en-US" sz="2400" spc="-1" strike="noStrike">
                <a:solidFill>
                  <a:srgbClr val="000000"/>
                </a:solidFill>
                <a:latin typeface="Calibri"/>
              </a:rPr>
              <a:t>riented </a:t>
            </a:r>
            <a:r>
              <a:rPr b="0" lang="en-US" sz="2400" spc="-1" strike="noStrike" u="sng">
                <a:solidFill>
                  <a:srgbClr val="000000"/>
                </a:solidFill>
                <a:uFillTx/>
                <a:latin typeface="Calibri"/>
              </a:rPr>
              <a:t>L</a:t>
            </a:r>
            <a:r>
              <a:rPr b="0" lang="en-US" sz="2400" spc="-1" strike="noStrike">
                <a:solidFill>
                  <a:srgbClr val="000000"/>
                </a:solidFill>
                <a:latin typeface="Calibri"/>
              </a:rPr>
              <a:t>anguage)</a:t>
            </a:r>
            <a:endParaRPr b="0" lang="en-US" sz="24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FORTRAN (</a:t>
            </a:r>
            <a:r>
              <a:rPr b="0" lang="en-US" sz="2400" spc="-1" strike="noStrike" u="sng">
                <a:solidFill>
                  <a:srgbClr val="000000"/>
                </a:solidFill>
                <a:uFillTx/>
                <a:latin typeface="Calibri"/>
              </a:rPr>
              <a:t>For</a:t>
            </a:r>
            <a:r>
              <a:rPr b="0" lang="en-US" sz="2400" spc="-1" strike="noStrike">
                <a:solidFill>
                  <a:srgbClr val="000000"/>
                </a:solidFill>
                <a:latin typeface="Calibri"/>
              </a:rPr>
              <a:t>mula </a:t>
            </a:r>
            <a:r>
              <a:rPr b="0" lang="en-US" sz="2400" spc="-1" strike="noStrike" u="sng">
                <a:solidFill>
                  <a:srgbClr val="000000"/>
                </a:solidFill>
                <a:uFillTx/>
                <a:latin typeface="Calibri"/>
              </a:rPr>
              <a:t>Tran</a:t>
            </a:r>
            <a:r>
              <a:rPr b="0" lang="en-US" sz="2400" spc="-1" strike="noStrike">
                <a:solidFill>
                  <a:srgbClr val="000000"/>
                </a:solidFill>
                <a:latin typeface="Calibri"/>
              </a:rPr>
              <a:t>slation)</a:t>
            </a:r>
            <a:endParaRPr b="0" lang="en-US" sz="24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ALGOL (</a:t>
            </a:r>
            <a:r>
              <a:rPr b="0" lang="en-US" sz="2400" spc="-1" strike="noStrike" u="sng">
                <a:solidFill>
                  <a:srgbClr val="000000"/>
                </a:solidFill>
                <a:uFillTx/>
                <a:latin typeface="Calibri"/>
              </a:rPr>
              <a:t>Algo</a:t>
            </a:r>
            <a:r>
              <a:rPr b="0" lang="en-US" sz="2400" spc="-1" strike="noStrike">
                <a:solidFill>
                  <a:srgbClr val="000000"/>
                </a:solidFill>
                <a:latin typeface="Calibri"/>
              </a:rPr>
              <a:t>rithmic </a:t>
            </a:r>
            <a:r>
              <a:rPr b="0" lang="en-US" sz="2400" spc="-1" strike="noStrike" u="sng">
                <a:solidFill>
                  <a:srgbClr val="000000"/>
                </a:solidFill>
                <a:uFillTx/>
                <a:latin typeface="Calibri"/>
              </a:rPr>
              <a:t>L</a:t>
            </a:r>
            <a:r>
              <a:rPr b="0" lang="en-US" sz="2400" spc="-1" strike="noStrike">
                <a:solidFill>
                  <a:srgbClr val="000000"/>
                </a:solidFill>
                <a:latin typeface="Calibri"/>
              </a:rPr>
              <a:t>anguage)</a:t>
            </a:r>
            <a:endParaRPr b="0" lang="en-US" sz="24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BASIC (</a:t>
            </a:r>
            <a:r>
              <a:rPr b="0" lang="en-US" sz="1500" spc="-1" strike="noStrike" u="sng">
                <a:solidFill>
                  <a:srgbClr val="000000"/>
                </a:solidFill>
                <a:uFillTx/>
                <a:latin typeface="Calibri"/>
              </a:rPr>
              <a:t>B</a:t>
            </a:r>
            <a:r>
              <a:rPr b="0" lang="en-US" sz="1500" spc="-1" strike="noStrike">
                <a:solidFill>
                  <a:srgbClr val="000000"/>
                </a:solidFill>
                <a:latin typeface="Calibri"/>
              </a:rPr>
              <a:t>eginners’ </a:t>
            </a:r>
            <a:r>
              <a:rPr b="0" lang="en-US" sz="1500" spc="-1" strike="noStrike" u="sng">
                <a:solidFill>
                  <a:srgbClr val="000000"/>
                </a:solidFill>
                <a:uFillTx/>
                <a:latin typeface="Calibri"/>
              </a:rPr>
              <a:t>A</a:t>
            </a:r>
            <a:r>
              <a:rPr b="0" lang="en-US" sz="1500" spc="-1" strike="noStrike">
                <a:solidFill>
                  <a:srgbClr val="000000"/>
                </a:solidFill>
                <a:latin typeface="Calibri"/>
              </a:rPr>
              <a:t>ll-purpose </a:t>
            </a:r>
            <a:r>
              <a:rPr b="0" lang="en-US" sz="1500" spc="-1" strike="noStrike" u="sng">
                <a:solidFill>
                  <a:srgbClr val="000000"/>
                </a:solidFill>
                <a:uFillTx/>
                <a:latin typeface="Calibri"/>
              </a:rPr>
              <a:t>S</a:t>
            </a:r>
            <a:r>
              <a:rPr b="0" lang="en-US" sz="1500" spc="-1" strike="noStrike">
                <a:solidFill>
                  <a:srgbClr val="000000"/>
                </a:solidFill>
                <a:latin typeface="Calibri"/>
              </a:rPr>
              <a:t>ymbolic </a:t>
            </a:r>
            <a:r>
              <a:rPr b="0" lang="en-US" sz="1500" spc="-1" strike="noStrike" u="sng">
                <a:solidFill>
                  <a:srgbClr val="000000"/>
                </a:solidFill>
                <a:uFillTx/>
                <a:latin typeface="Calibri"/>
              </a:rPr>
              <a:t>I</a:t>
            </a:r>
            <a:r>
              <a:rPr b="0" lang="en-US" sz="1500" spc="-1" strike="noStrike">
                <a:solidFill>
                  <a:srgbClr val="000000"/>
                </a:solidFill>
                <a:latin typeface="Calibri"/>
              </a:rPr>
              <a:t>nstruction </a:t>
            </a:r>
            <a:r>
              <a:rPr b="0" lang="en-US" sz="1500" spc="-1" strike="noStrike" u="sng">
                <a:solidFill>
                  <a:srgbClr val="000000"/>
                </a:solidFill>
                <a:uFillTx/>
                <a:latin typeface="Calibri"/>
              </a:rPr>
              <a:t>C</a:t>
            </a:r>
            <a:r>
              <a:rPr b="0" lang="en-US" sz="1500" spc="-1" strike="noStrike">
                <a:solidFill>
                  <a:srgbClr val="000000"/>
                </a:solidFill>
                <a:latin typeface="Calibri"/>
              </a:rPr>
              <a:t>ode</a:t>
            </a:r>
            <a:r>
              <a:rPr b="0" lang="en-US" sz="2400" spc="-1" strike="noStrike">
                <a:solidFill>
                  <a:srgbClr val="000000"/>
                </a:solidFill>
                <a:latin typeface="Calibri"/>
              </a:rPr>
              <a:t>)</a:t>
            </a:r>
            <a:endParaRPr b="0" lang="en-US" sz="24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C(Computer Programming)</a:t>
            </a:r>
            <a:endParaRPr b="0" lang="en-US" sz="24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rPr>
              <a:t>The disadvantage is that it can be difficult to reuse code and to modify solutions when better methods of solution are developed.</a:t>
            </a:r>
            <a:endParaRPr b="0" lang="en-US" sz="2700" spc="-1" strike="noStrike">
              <a:solidFill>
                <a:srgbClr val="000000"/>
              </a:solidFill>
              <a:latin typeface="Calibri"/>
            </a:endParaRPr>
          </a:p>
        </p:txBody>
      </p:sp>
      <p:sp>
        <p:nvSpPr>
          <p:cNvPr id="407" name="Slide Number Placeholder 3"/>
          <p:cNvSpPr/>
          <p:nvPr/>
        </p:nvSpPr>
        <p:spPr>
          <a:xfrm>
            <a:off x="10836360" y="5734080"/>
            <a:ext cx="812880" cy="520560"/>
          </a:xfrm>
          <a:prstGeom prst="rect">
            <a:avLst/>
          </a:prstGeom>
          <a:no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A3BA120-E716-481A-8A20-D39A311DE4E0}" type="slidenum">
              <a:rPr b="1" lang="en-US" sz="1400" spc="-1" strike="noStrike">
                <a:solidFill>
                  <a:srgbClr val="ffffff"/>
                </a:solidFill>
                <a:latin typeface="Century Schoolbook"/>
              </a:rPr>
              <a:t>&lt;number&gt;</a:t>
            </a:fld>
            <a:endParaRPr b="0" lang="en-US" sz="1400" spc="-1" strike="noStrike">
              <a:solidFill>
                <a:srgbClr val="465562"/>
              </a:solidFill>
              <a:latin typeface="Arial"/>
            </a:endParaRPr>
          </a:p>
        </p:txBody>
      </p:sp>
      <p:sp>
        <p:nvSpPr>
          <p:cNvPr id="408" name="Footer Placeholder 4"/>
          <p:cNvSpPr/>
          <p:nvPr/>
        </p:nvSpPr>
        <p:spPr>
          <a:xfrm>
            <a:off x="11541240" y="6629400"/>
            <a:ext cx="420480" cy="225360"/>
          </a:xfrm>
          <a:prstGeom prst="rect">
            <a:avLst/>
          </a:prstGeom>
          <a:noFill/>
          <a:ln w="0">
            <a:noFill/>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879aa9"/>
                </a:solidFill>
                <a:latin typeface="Euphemia"/>
              </a:rPr>
              <a:t>VCN 9691 COMPUTING</a:t>
            </a:r>
            <a:endParaRPr b="0" lang="en-US" sz="1000" spc="-1" strike="noStrike">
              <a:solidFill>
                <a:srgbClr val="465562"/>
              </a:solidFill>
              <a:latin typeface="Arial"/>
            </a:endParaRPr>
          </a:p>
        </p:txBody>
      </p:sp>
    </p:spTree>
  </p:cSld>
  <p:transition spd="med">
    <p:fade/>
  </p:transition>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67A6DB2-60CF-4F60-A8BB-D5F5847CD3DC}"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410" name="PlaceHolder 1"/>
          <p:cNvSpPr>
            <a:spLocks noGrp="1"/>
          </p:cNvSpPr>
          <p:nvPr>
            <p:ph type="title"/>
          </p:nvPr>
        </p:nvSpPr>
        <p:spPr>
          <a:xfrm>
            <a:off x="609120" y="685440"/>
            <a:ext cx="9953640" cy="1143000"/>
          </a:xfrm>
          <a:prstGeom prst="rect">
            <a:avLst/>
          </a:prstGeom>
          <a:noFill/>
          <a:ln w="0">
            <a:noFill/>
          </a:ln>
        </p:spPr>
        <p:txBody>
          <a:bodyPr anchor="b">
            <a:noAutofit/>
          </a:bodyPr>
          <a:p>
            <a:pPr indent="0" algn="ctr">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500" spc="-1" strike="noStrike">
                <a:solidFill>
                  <a:srgbClr val="35404a"/>
                </a:solidFill>
                <a:latin typeface="Calibri"/>
              </a:rPr>
              <a:t>PROGRAMMING PARADIGMS AND EXAMPLES</a:t>
            </a:r>
            <a:br>
              <a:rPr sz="2500"/>
            </a:br>
            <a:br>
              <a:rPr sz="2500"/>
            </a:br>
            <a:r>
              <a:rPr b="1" lang="en-US" sz="2500" spc="-1" strike="noStrike">
                <a:solidFill>
                  <a:srgbClr val="35404a"/>
                </a:solidFill>
                <a:latin typeface="Arial Black"/>
              </a:rPr>
              <a:t>PROCEDURAL LANGUAGES</a:t>
            </a:r>
            <a:endParaRPr b="1" lang="en-US" sz="2500" spc="-1" strike="noStrike">
              <a:solidFill>
                <a:srgbClr val="35404a"/>
              </a:solidFill>
              <a:latin typeface="Calibri"/>
            </a:endParaRPr>
          </a:p>
        </p:txBody>
      </p:sp>
      <p:sp>
        <p:nvSpPr>
          <p:cNvPr id="411" name=""/>
          <p:cNvSpPr txBox="1"/>
          <p:nvPr/>
        </p:nvSpPr>
        <p:spPr>
          <a:xfrm>
            <a:off x="609120" y="2057400"/>
            <a:ext cx="9953640" cy="44164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Procedural languages specify, exactly, the steps required to solve a problem. </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Each line of code is executed one after the other in sequence.</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The programmer has to specify exactly what the computer is to do.</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They use sequence, selection and repetition  constructs</a:t>
            </a:r>
            <a:endParaRPr b="0" lang="en-US" sz="3200" spc="-1" strike="noStrike">
              <a:solidFill>
                <a:srgbClr val="000000"/>
              </a:solidFill>
              <a:latin typeface="Calibri"/>
            </a:endParaRPr>
          </a:p>
          <a:p>
            <a:pPr lvl="1" marL="743040" indent="-28584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IF / ELSE, CASE or SWITCH,</a:t>
            </a:r>
            <a:br>
              <a:rPr sz="2000"/>
            </a:br>
            <a:r>
              <a:rPr b="0" lang="en-US" sz="2000" spc="-1" strike="noStrike">
                <a:solidFill>
                  <a:srgbClr val="000000"/>
                </a:solidFill>
                <a:latin typeface="Calibri"/>
              </a:rPr>
              <a:t> FOR ... NEXT,REPEAT ... UNTIL ..., WHILE ... DO ...</a:t>
            </a:r>
            <a:endParaRPr b="0" lang="en-US" sz="2000" spc="-1" strike="noStrike">
              <a:solidFill>
                <a:srgbClr val="000000"/>
              </a:solidFill>
              <a:latin typeface="Calibri"/>
            </a:endParaRPr>
          </a:p>
        </p:txBody>
      </p:sp>
      <p:sp>
        <p:nvSpPr>
          <p:cNvPr id="412" name="Slide Number Placeholder 3"/>
          <p:cNvSpPr/>
          <p:nvPr/>
        </p:nvSpPr>
        <p:spPr>
          <a:xfrm>
            <a:off x="10836360" y="5734080"/>
            <a:ext cx="812880" cy="520560"/>
          </a:xfrm>
          <a:prstGeom prst="rect">
            <a:avLst/>
          </a:prstGeom>
          <a:no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F4642CE-5712-473B-84EE-4B5971FD2F1F}" type="slidenum">
              <a:rPr b="1" lang="en-US" sz="1400" spc="-1" strike="noStrike">
                <a:solidFill>
                  <a:srgbClr val="ffffff"/>
                </a:solidFill>
                <a:latin typeface="Century Schoolbook"/>
              </a:rPr>
              <a:t>&lt;number&gt;</a:t>
            </a:fld>
            <a:endParaRPr b="0" lang="en-US" sz="1400" spc="-1" strike="noStrike">
              <a:solidFill>
                <a:srgbClr val="465562"/>
              </a:solidFill>
              <a:latin typeface="Arial"/>
            </a:endParaRPr>
          </a:p>
        </p:txBody>
      </p:sp>
      <p:sp>
        <p:nvSpPr>
          <p:cNvPr id="413" name="Footer Placeholder 4"/>
          <p:cNvSpPr/>
          <p:nvPr/>
        </p:nvSpPr>
        <p:spPr>
          <a:xfrm>
            <a:off x="11541240" y="6629400"/>
            <a:ext cx="420480" cy="225360"/>
          </a:xfrm>
          <a:prstGeom prst="rect">
            <a:avLst/>
          </a:prstGeom>
          <a:noFill/>
          <a:ln w="0">
            <a:noFill/>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879aa9"/>
                </a:solidFill>
                <a:latin typeface="Euphemia"/>
              </a:rPr>
              <a:t>VCN 9691 COMPUTING</a:t>
            </a:r>
            <a:endParaRPr b="0" lang="en-US" sz="1000" spc="-1" strike="noStrike">
              <a:solidFill>
                <a:srgbClr val="465562"/>
              </a:solidFill>
              <a:latin typeface="Arial"/>
            </a:endParaRPr>
          </a:p>
        </p:txBody>
      </p:sp>
    </p:spTree>
  </p:cSld>
  <p:transition spd="med">
    <p:fade/>
  </p:transition>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4575CFF-31B2-440C-B3C7-D1743884EE5A}"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415"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35404a"/>
                </a:solidFill>
                <a:latin typeface="Calibri"/>
              </a:rPr>
              <a:t>Procedural Programming - Example</a:t>
            </a:r>
            <a:endParaRPr b="1" lang="en-US" sz="4000" spc="-1" strike="noStrike">
              <a:solidFill>
                <a:srgbClr val="35404a"/>
              </a:solidFill>
              <a:latin typeface="Calibri"/>
            </a:endParaRPr>
          </a:p>
        </p:txBody>
      </p:sp>
      <p:sp>
        <p:nvSpPr>
          <p:cNvPr id="416" name="PlaceHolder 2"/>
          <p:cNvSpPr>
            <a:spLocks noGrp="1"/>
          </p:cNvSpPr>
          <p:nvPr>
            <p:ph/>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This is a C procedural program that finds the area of a rectangle:</a:t>
            </a:r>
            <a:endParaRPr b="0" lang="en-US" sz="3200" spc="-1" strike="noStrike">
              <a:solidFill>
                <a:srgbClr val="000000"/>
              </a:solidFill>
              <a:latin typeface="Calibri"/>
            </a:endParaRPr>
          </a:p>
          <a:p>
            <a:pPr lvl="1" marL="136512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Calibri"/>
            </a:endParaRPr>
          </a:p>
        </p:txBody>
      </p:sp>
    </p:spTree>
  </p:cSld>
  <p:transition spd="med">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Introduction</a:t>
            </a:r>
            <a:endParaRPr b="1" lang="en-US" sz="4000" spc="-1" strike="noStrike">
              <a:solidFill>
                <a:srgbClr val="35404a"/>
              </a:solidFill>
              <a:latin typeface="Calibri"/>
            </a:endParaRPr>
          </a:p>
        </p:txBody>
      </p:sp>
      <p:sp>
        <p:nvSpPr>
          <p:cNvPr id="309"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Computer science defines computation model in terms of concepts that are important to programmers: data types, operations, and a programming language. </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term ‘computation model’ makes precise the imprecise notion of ‘programming paradigm’.</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Sometimes we will use the phrase </a:t>
            </a:r>
            <a:r>
              <a:rPr b="1" i="1" lang="en-US" sz="3200" spc="-1" strike="noStrike">
                <a:solidFill>
                  <a:srgbClr val="000000"/>
                </a:solidFill>
                <a:latin typeface="Calibri"/>
              </a:rPr>
              <a:t>programming model</a:t>
            </a:r>
            <a:r>
              <a:rPr b="0" lang="en-US" sz="3200" spc="-1" strike="noStrike">
                <a:solidFill>
                  <a:srgbClr val="000000"/>
                </a:solidFill>
                <a:latin typeface="Calibri"/>
              </a:rPr>
              <a:t>. </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This refers to what the programmer needs: the programming techniques and design principles made possible by the computation model.</a:t>
            </a:r>
            <a:endParaRPr b="0" lang="en-US" sz="2800" spc="-1" strike="noStrike">
              <a:solidFill>
                <a:srgbClr val="000000"/>
              </a:solidFill>
              <a:latin typeface="Calibri"/>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08AAD82-3488-439A-912C-BA106A6A7CD4}"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418"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Procedural programming - Example</a:t>
            </a:r>
            <a:endParaRPr b="1" lang="en-US" sz="4000" spc="-1" strike="noStrike">
              <a:solidFill>
                <a:srgbClr val="35404a"/>
              </a:solidFill>
              <a:latin typeface="Calibri"/>
            </a:endParaRPr>
          </a:p>
        </p:txBody>
      </p:sp>
      <p:sp>
        <p:nvSpPr>
          <p:cNvPr id="419" name="PlaceHolder 2"/>
          <p:cNvSpPr>
            <a:spLocks noGrp="1"/>
          </p:cNvSpPr>
          <p:nvPr>
            <p:ph/>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The IF /ELSE and CASE or SWITCH constructs are used for </a:t>
            </a:r>
            <a:r>
              <a:rPr b="1" lang="en-US" sz="2000" spc="-1" strike="noStrike">
                <a:solidFill>
                  <a:srgbClr val="000000"/>
                </a:solidFill>
                <a:latin typeface="Calibri"/>
              </a:rPr>
              <a:t>selection</a:t>
            </a:r>
            <a:r>
              <a:rPr b="0" lang="en-US" sz="2000" spc="-1" strike="noStrike">
                <a:solidFill>
                  <a:srgbClr val="000000"/>
                </a:solidFill>
                <a:latin typeface="Calibri"/>
              </a:rPr>
              <a:t> </a:t>
            </a:r>
            <a:endParaRPr b="0" lang="en-US" sz="2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The FOR..NEXT, WHILE…, DO..WHILE.., and REPEAT..UNTIL are all used for </a:t>
            </a:r>
            <a:r>
              <a:rPr b="1" lang="en-US" sz="2000" spc="-1" strike="noStrike">
                <a:solidFill>
                  <a:srgbClr val="000000"/>
                </a:solidFill>
                <a:latin typeface="Calibri"/>
              </a:rPr>
              <a:t>iteration</a:t>
            </a:r>
            <a:r>
              <a:rPr b="0" lang="en-US" sz="2000" spc="-1" strike="noStrike">
                <a:solidFill>
                  <a:srgbClr val="000000"/>
                </a:solidFill>
                <a:latin typeface="Calibri"/>
              </a:rPr>
              <a:t>.</a:t>
            </a:r>
            <a:endParaRPr b="0" lang="en-US" sz="2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E.g.</a:t>
            </a:r>
            <a:endParaRPr b="0" lang="en-US" sz="20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3300"/>
                </a:solidFill>
                <a:latin typeface="Calibri"/>
              </a:rPr>
              <a:t>//Checking if a number is positive or negative in C++</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3300"/>
                </a:solidFill>
                <a:latin typeface="Calibri"/>
              </a:rPr>
              <a:t>If(Number &gt; 0)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3300"/>
                </a:solidFill>
                <a:latin typeface="Calibri"/>
              </a:rPr>
              <a:t>   </a:t>
            </a:r>
            <a:r>
              <a:rPr b="1" lang="en-US" sz="1600" spc="-1" strike="noStrike">
                <a:solidFill>
                  <a:srgbClr val="ff3300"/>
                </a:solidFill>
                <a:latin typeface="Calibri"/>
              </a:rPr>
              <a:t>cout &lt;&lt; "The number is positive.";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3300"/>
                </a:solidFill>
                <a:latin typeface="Calibri"/>
              </a:rPr>
              <a:t>ELSE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3300"/>
                </a:solidFill>
                <a:latin typeface="Calibri"/>
              </a:rPr>
              <a:t>{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3300"/>
                </a:solidFill>
                <a:latin typeface="Calibri"/>
              </a:rPr>
              <a:t>   </a:t>
            </a:r>
            <a:r>
              <a:rPr b="1" lang="en-US" sz="1600" spc="-1" strike="noStrike">
                <a:solidFill>
                  <a:srgbClr val="ff3300"/>
                </a:solidFill>
                <a:latin typeface="Calibri"/>
              </a:rPr>
              <a:t>IF (Number = = 0)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3300"/>
                </a:solidFill>
                <a:latin typeface="Calibri"/>
              </a:rPr>
              <a:t>   </a:t>
            </a:r>
            <a:r>
              <a:rPr b="1" lang="en-US" sz="1600" spc="-1" strike="noStrike">
                <a:solidFill>
                  <a:srgbClr val="ff3300"/>
                </a:solidFill>
                <a:latin typeface="Calibri"/>
              </a:rPr>
              <a:t>cout &lt;&lt; "The number is zero.";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3300"/>
                </a:solidFill>
                <a:latin typeface="Calibri"/>
              </a:rPr>
              <a:t>   </a:t>
            </a:r>
            <a:r>
              <a:rPr b="1" lang="en-US" sz="1600" spc="-1" strike="noStrike">
                <a:solidFill>
                  <a:srgbClr val="ff3300"/>
                </a:solidFill>
                <a:latin typeface="Calibri"/>
              </a:rPr>
              <a:t>ELSE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3300"/>
                </a:solidFill>
                <a:latin typeface="Calibri"/>
              </a:rPr>
              <a:t>   </a:t>
            </a:r>
            <a:r>
              <a:rPr b="1" lang="en-US" sz="1600" spc="-1" strike="noStrike">
                <a:solidFill>
                  <a:srgbClr val="ff3300"/>
                </a:solidFill>
                <a:latin typeface="Calibri"/>
              </a:rPr>
              <a:t>cout &lt;&lt; "The number is negative.";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3300"/>
                </a:solidFill>
                <a:latin typeface="Calibri"/>
              </a:rPr>
              <a:t>} </a:t>
            </a:r>
            <a:endParaRPr b="0" lang="en-US" sz="1600" spc="-1" strike="noStrike">
              <a:solidFill>
                <a:srgbClr val="000000"/>
              </a:solidFill>
              <a:latin typeface="Calibri"/>
            </a:endParaRPr>
          </a:p>
        </p:txBody>
      </p:sp>
    </p:spTree>
  </p:cSld>
  <p:transition spd="med">
    <p:fade/>
  </p:transition>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alibri"/>
              </a:rPr>
              <a:t>6. Functional Programming</a:t>
            </a:r>
            <a:endParaRPr b="1" lang="en-US" sz="4000" spc="-1" strike="noStrike">
              <a:solidFill>
                <a:srgbClr val="35404a"/>
              </a:solidFill>
              <a:latin typeface="Calibri"/>
            </a:endParaRPr>
          </a:p>
        </p:txBody>
      </p:sp>
      <p:sp>
        <p:nvSpPr>
          <p:cNvPr id="421"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Functional languages programs define mathematical functions</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There are NO variables or assignment statements</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Functional languages provide MODELS of mathematical functions</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The classic example is HASKELL and the factorial algorithm</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Tree>
  </p:cSld>
  <p:transition spd="med">
    <p:fade/>
  </p:transition>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alibri"/>
              </a:rPr>
              <a:t>Functional cont.</a:t>
            </a:r>
            <a:endParaRPr b="1" lang="en-US" sz="4000" spc="-1" strike="noStrike">
              <a:solidFill>
                <a:srgbClr val="35404a"/>
              </a:solidFill>
              <a:latin typeface="Calibri"/>
            </a:endParaRPr>
          </a:p>
        </p:txBody>
      </p:sp>
      <p:sp>
        <p:nvSpPr>
          <p:cNvPr id="423" name=""/>
          <p:cNvSpPr txBox="1"/>
          <p:nvPr/>
        </p:nvSpPr>
        <p:spPr>
          <a:xfrm>
            <a:off x="907920" y="1143000"/>
            <a:ext cx="10901520" cy="5410080"/>
          </a:xfrm>
          <a:prstGeom prst="rect">
            <a:avLst/>
          </a:prstGeom>
          <a:noFill/>
          <a:ln w="0">
            <a:noFill/>
          </a:ln>
        </p:spPr>
        <p:txBody>
          <a:bodyPr anchor="t">
            <a:normAutofit/>
          </a:bodyPr>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000000"/>
                </a:solidFill>
                <a:latin typeface="Calibri"/>
              </a:rPr>
              <a:t>5! (5 factorial) = 5 * 4 * 3 * 2 * 1</a:t>
            </a:r>
            <a:endParaRPr b="0" lang="en-US" sz="22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000000"/>
                </a:solidFill>
                <a:latin typeface="Calibri"/>
              </a:rPr>
              <a:t>In Haskell this looks like:</a:t>
            </a:r>
            <a:endParaRPr b="0" lang="en-US" sz="22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Calibri"/>
              </a:rPr>
              <a:t>Let fac n = if n == 0 then 1 else n * fac (n-1)</a:t>
            </a:r>
            <a:endParaRPr b="0" lang="en-US" sz="20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000" spc="-1" strike="noStrike">
                <a:solidFill>
                  <a:srgbClr val="000000"/>
                </a:solidFill>
                <a:latin typeface="Calibri"/>
              </a:rPr>
              <a:t>This looks nasty but what it does:</a:t>
            </a:r>
            <a:endParaRPr b="0" lang="en-US" sz="2000" spc="-1" strike="noStrike">
              <a:solidFill>
                <a:srgbClr val="000000"/>
              </a:solidFill>
              <a:latin typeface="Calibri"/>
            </a:endParaRPr>
          </a:p>
          <a:p>
            <a:pPr lvl="2" marL="1143000" indent="-299880">
              <a:lnSpc>
                <a:spcPct val="7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GB" sz="1700" spc="-1" strike="noStrike">
                <a:solidFill>
                  <a:srgbClr val="000000"/>
                </a:solidFill>
                <a:latin typeface="Calibri"/>
              </a:rPr>
              <a:t>Let fac n = ...create a function called fac (based on input n)</a:t>
            </a:r>
            <a:endParaRPr b="0" lang="en-US" sz="1700" spc="-1" strike="noStrike">
              <a:solidFill>
                <a:srgbClr val="000000"/>
              </a:solidFill>
              <a:latin typeface="Calibri"/>
            </a:endParaRPr>
          </a:p>
          <a:p>
            <a:pPr lvl="2" marL="1143000" indent="-299880">
              <a:lnSpc>
                <a:spcPct val="7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GB" sz="1700" spc="-1" strike="noStrike">
                <a:solidFill>
                  <a:srgbClr val="000000"/>
                </a:solidFill>
                <a:latin typeface="Calibri"/>
              </a:rPr>
              <a:t>If n == 0 then... If n is 0 then</a:t>
            </a:r>
            <a:endParaRPr b="0" lang="en-US" sz="1700" spc="-1" strike="noStrike">
              <a:solidFill>
                <a:srgbClr val="000000"/>
              </a:solidFill>
              <a:latin typeface="Calibri"/>
            </a:endParaRPr>
          </a:p>
          <a:p>
            <a:pPr lvl="2" marL="1143000" indent="-299880">
              <a:lnSpc>
                <a:spcPct val="7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GB" sz="1700" spc="-1" strike="noStrike">
                <a:solidFill>
                  <a:srgbClr val="000000"/>
                </a:solidFill>
                <a:latin typeface="Calibri"/>
              </a:rPr>
              <a:t>1 ... Return n = 1</a:t>
            </a:r>
            <a:endParaRPr b="0" lang="en-US" sz="1700" spc="-1" strike="noStrike">
              <a:solidFill>
                <a:srgbClr val="000000"/>
              </a:solidFill>
              <a:latin typeface="Calibri"/>
            </a:endParaRPr>
          </a:p>
          <a:p>
            <a:pPr lvl="2" marL="1143000" indent="-299880">
              <a:lnSpc>
                <a:spcPct val="7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GB" sz="1700" spc="-1" strike="noStrike">
                <a:solidFill>
                  <a:srgbClr val="000000"/>
                </a:solidFill>
                <a:latin typeface="Calibri"/>
              </a:rPr>
              <a:t>Else n * fac (n-1) ... Otherwise return n * fac (n-1). Fac(n-1) actually calls the function fac again – but this time with n – 1</a:t>
            </a:r>
            <a:endParaRPr b="0" lang="en-US" sz="17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000" spc="-1" strike="noStrike">
                <a:solidFill>
                  <a:srgbClr val="000000"/>
                </a:solidFill>
                <a:latin typeface="Calibri"/>
              </a:rPr>
              <a:t>So what happens if you input: </a:t>
            </a:r>
            <a:r>
              <a:rPr b="1" lang="en-GB" sz="2000" spc="-1" strike="noStrike">
                <a:solidFill>
                  <a:srgbClr val="000000"/>
                </a:solidFill>
                <a:latin typeface="Calibri"/>
              </a:rPr>
              <a:t>fac 5</a:t>
            </a:r>
            <a:r>
              <a:rPr b="0" lang="en-GB" sz="2000" spc="-1" strike="noStrike">
                <a:solidFill>
                  <a:srgbClr val="000000"/>
                </a:solidFill>
                <a:latin typeface="Calibri"/>
              </a:rPr>
              <a:t> ?</a:t>
            </a:r>
            <a:endParaRPr b="0" lang="en-US" sz="2000" spc="-1" strike="noStrike">
              <a:solidFill>
                <a:srgbClr val="000000"/>
              </a:solidFill>
              <a:latin typeface="Calibri"/>
            </a:endParaRPr>
          </a:p>
          <a:p>
            <a:pPr lvl="2" marL="1143000" indent="-299880">
              <a:lnSpc>
                <a:spcPct val="7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GB" sz="1700" spc="-1" strike="noStrike">
                <a:solidFill>
                  <a:srgbClr val="000000"/>
                </a:solidFill>
                <a:latin typeface="Calibri"/>
              </a:rPr>
              <a:t>Is n == 0? No – go to the else condition</a:t>
            </a:r>
            <a:endParaRPr b="0" lang="en-US" sz="1700" spc="-1" strike="noStrike">
              <a:solidFill>
                <a:srgbClr val="000000"/>
              </a:solidFill>
              <a:latin typeface="Calibri"/>
            </a:endParaRPr>
          </a:p>
          <a:p>
            <a:pPr lvl="2" marL="1143000" indent="-299880">
              <a:lnSpc>
                <a:spcPct val="7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GB" sz="1700" spc="-1" strike="noStrike">
                <a:solidFill>
                  <a:srgbClr val="000000"/>
                </a:solidFill>
                <a:latin typeface="Calibri"/>
              </a:rPr>
              <a:t>5 * fac (5-1) – call fac 4</a:t>
            </a:r>
            <a:endParaRPr b="0" lang="en-US" sz="1700" spc="-1" strike="noStrike">
              <a:solidFill>
                <a:srgbClr val="000000"/>
              </a:solidFill>
              <a:latin typeface="Calibri"/>
            </a:endParaRPr>
          </a:p>
          <a:p>
            <a:pPr lvl="3" marL="1316160" indent="-192240">
              <a:lnSpc>
                <a:spcPct val="70000"/>
              </a:lnSpc>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GB" sz="1400" spc="-1" strike="noStrike">
                <a:solidFill>
                  <a:srgbClr val="000000"/>
                </a:solidFill>
                <a:latin typeface="Calibri"/>
              </a:rPr>
              <a:t>Is n == 0? No – go to the else condition</a:t>
            </a:r>
            <a:endParaRPr b="0" lang="en-US" sz="1400" spc="-1" strike="noStrike">
              <a:solidFill>
                <a:srgbClr val="000000"/>
              </a:solidFill>
              <a:latin typeface="Calibri"/>
            </a:endParaRPr>
          </a:p>
          <a:p>
            <a:pPr lvl="3" marL="1316160" indent="-192240">
              <a:lnSpc>
                <a:spcPct val="70000"/>
              </a:lnSpc>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GB" sz="1400" spc="-1" strike="noStrike">
                <a:solidFill>
                  <a:srgbClr val="000000"/>
                </a:solidFill>
                <a:latin typeface="Calibri"/>
              </a:rPr>
              <a:t>4 * fac (4-1) – call fac 3</a:t>
            </a:r>
            <a:endParaRPr b="0" lang="en-US" sz="1400" spc="-1" strike="noStrike">
              <a:solidFill>
                <a:srgbClr val="000000"/>
              </a:solidFill>
              <a:latin typeface="Calibri"/>
            </a:endParaRPr>
          </a:p>
          <a:p>
            <a:pPr lvl="4" marL="1655640" indent="-191880">
              <a:lnSpc>
                <a:spcPct val="70000"/>
              </a:lnSpc>
              <a:spcBef>
                <a:spcPts val="601"/>
              </a:spcBef>
              <a:buClr>
                <a:srgbClr val="000000"/>
              </a:buClr>
              <a:buFont typeface="Euphemia"/>
              <a:buChar char="›"/>
              <a:tabLst>
                <a:tab algn="l" pos="1828800"/>
                <a:tab algn="l" pos="2743200"/>
                <a:tab algn="l" pos="3657600"/>
                <a:tab algn="l" pos="4572000"/>
                <a:tab algn="l" pos="5486400"/>
                <a:tab algn="l" pos="6400800"/>
                <a:tab algn="l" pos="7315200"/>
                <a:tab algn="l" pos="8229600"/>
                <a:tab algn="l" pos="9144000"/>
                <a:tab algn="l" pos="10058400"/>
              </a:tabLst>
            </a:pPr>
            <a:r>
              <a:rPr b="0" lang="en-GB" sz="1300" spc="-1" strike="noStrike">
                <a:solidFill>
                  <a:srgbClr val="000000"/>
                </a:solidFill>
                <a:latin typeface="Calibri"/>
              </a:rPr>
              <a:t>Is n == 3? No – go to the else condition</a:t>
            </a:r>
            <a:endParaRPr b="0" lang="en-US" sz="1300" spc="-1" strike="noStrike">
              <a:solidFill>
                <a:srgbClr val="000000"/>
              </a:solidFill>
              <a:latin typeface="Calibri"/>
            </a:endParaRPr>
          </a:p>
          <a:p>
            <a:pPr lvl="4" marL="1655640" indent="-191880">
              <a:lnSpc>
                <a:spcPct val="70000"/>
              </a:lnSpc>
              <a:spcBef>
                <a:spcPts val="601"/>
              </a:spcBef>
              <a:buClr>
                <a:srgbClr val="000000"/>
              </a:buClr>
              <a:buFont typeface="Euphemia"/>
              <a:buChar char="›"/>
              <a:tabLst>
                <a:tab algn="l" pos="1828800"/>
                <a:tab algn="l" pos="2743200"/>
                <a:tab algn="l" pos="3657600"/>
                <a:tab algn="l" pos="4572000"/>
                <a:tab algn="l" pos="5486400"/>
                <a:tab algn="l" pos="6400800"/>
                <a:tab algn="l" pos="7315200"/>
                <a:tab algn="l" pos="8229600"/>
                <a:tab algn="l" pos="9144000"/>
                <a:tab algn="l" pos="10058400"/>
              </a:tabLst>
            </a:pPr>
            <a:r>
              <a:rPr b="0" lang="en-GB" sz="1300" spc="-1" strike="noStrike">
                <a:solidFill>
                  <a:srgbClr val="000000"/>
                </a:solidFill>
                <a:latin typeface="Calibri"/>
              </a:rPr>
              <a:t>3 * fac (3 – 1) – call fac 2</a:t>
            </a:r>
            <a:endParaRPr b="0" lang="en-US" sz="1300" spc="-1" strike="noStrike">
              <a:solidFill>
                <a:srgbClr val="000000"/>
              </a:solidFill>
              <a:latin typeface="Calibri"/>
            </a:endParaRPr>
          </a:p>
          <a:p>
            <a:pPr lvl="2" marL="1143000" indent="-299880">
              <a:lnSpc>
                <a:spcPct val="7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GB" sz="1700" spc="-1" strike="noStrike">
                <a:solidFill>
                  <a:srgbClr val="000000"/>
                </a:solidFill>
                <a:latin typeface="Calibri"/>
              </a:rPr>
              <a:t>So we’ll end up with: 5 * (5-1) * (4-1) * (3-1) * (2-1) * (1-1) * 1 (because n==0)</a:t>
            </a:r>
            <a:endParaRPr b="0" lang="en-US" sz="1700" spc="-1" strike="noStrike">
              <a:solidFill>
                <a:srgbClr val="000000"/>
              </a:solidFill>
              <a:latin typeface="Calibri"/>
            </a:endParaRPr>
          </a:p>
          <a:p>
            <a:pPr lvl="2" marL="1143000" indent="-299880">
              <a:lnSpc>
                <a:spcPct val="7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GB" sz="1700" spc="-1" strike="noStrike">
                <a:solidFill>
                  <a:srgbClr val="000000"/>
                </a:solidFill>
                <a:latin typeface="Calibri"/>
              </a:rPr>
              <a:t>The 1 finishes the algorithm because it doesn’t call itself anymore</a:t>
            </a:r>
            <a:endParaRPr b="0" lang="en-US" sz="17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000" spc="-1" strike="noStrike">
                <a:solidFill>
                  <a:srgbClr val="000000"/>
                </a:solidFill>
                <a:latin typeface="Calibri"/>
              </a:rPr>
              <a:t>An algorithm that calls itself is known as a </a:t>
            </a:r>
            <a:r>
              <a:rPr b="1" lang="en-GB" sz="2000" spc="-1" strike="noStrike">
                <a:solidFill>
                  <a:srgbClr val="000000"/>
                </a:solidFill>
                <a:latin typeface="Calibri"/>
              </a:rPr>
              <a:t>recursive algorithm </a:t>
            </a:r>
            <a:r>
              <a:rPr b="0" lang="en-GB" sz="2000" spc="-1" strike="noStrike">
                <a:solidFill>
                  <a:srgbClr val="000000"/>
                </a:solidFill>
                <a:latin typeface="Calibri"/>
              </a:rPr>
              <a:t>and we’ll look at them in more detail later on</a:t>
            </a:r>
            <a:endParaRPr b="0" lang="en-US" sz="2000" spc="-1" strike="noStrike">
              <a:solidFill>
                <a:srgbClr val="000000"/>
              </a:solidFill>
              <a:latin typeface="Calibri"/>
            </a:endParaRPr>
          </a:p>
        </p:txBody>
      </p:sp>
    </p:spTree>
  </p:cSld>
  <p:transition spd="med">
    <p:fade/>
  </p:transition>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C8ED3B1-9C57-462E-9406-E7A347CD6C78}"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425"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35404a"/>
                </a:solidFill>
                <a:latin typeface="Calibri"/>
              </a:rPr>
              <a:t>7. Structured or Step-wise (Top-down) Programming</a:t>
            </a:r>
            <a:endParaRPr b="1" lang="en-US" sz="3600" spc="-1" strike="noStrike">
              <a:solidFill>
                <a:srgbClr val="35404a"/>
              </a:solidFill>
              <a:latin typeface="Calibri"/>
            </a:endParaRPr>
          </a:p>
        </p:txBody>
      </p:sp>
      <p:sp>
        <p:nvSpPr>
          <p:cNvPr id="426" name="PlaceHolder 2"/>
          <p:cNvSpPr>
            <a:spLocks noGrp="1"/>
          </p:cNvSpPr>
          <p:nvPr>
            <p:ph/>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This is where a complex problem is broken down into smaller and smaller sub-problems until all the sub-problems can be solved easily. </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Take an example of calculating wages of a person paid per hour. You could use the following steps.</a:t>
            </a:r>
            <a:endParaRPr b="0" lang="en-US" sz="3200" spc="-1" strike="noStrike">
              <a:solidFill>
                <a:srgbClr val="000000"/>
              </a:solidFill>
              <a:latin typeface="Calibri"/>
            </a:endParaRPr>
          </a:p>
        </p:txBody>
      </p:sp>
      <p:sp>
        <p:nvSpPr>
          <p:cNvPr id="427" name="Rectangle 5"/>
          <p:cNvSpPr/>
          <p:nvPr/>
        </p:nvSpPr>
        <p:spPr>
          <a:xfrm>
            <a:off x="4672080" y="3733920"/>
            <a:ext cx="1828800" cy="380880"/>
          </a:xfrm>
          <a:prstGeom prst="rect">
            <a:avLst/>
          </a:prstGeom>
          <a:solidFill>
            <a:srgbClr val="9baab7"/>
          </a:solidFill>
          <a:ln w="9360">
            <a:solidFill>
              <a:srgbClr val="465562"/>
            </a:solidFill>
            <a:miter/>
          </a:ln>
        </p:spPr>
        <p:style>
          <a:lnRef idx="0"/>
          <a:fillRef idx="0"/>
          <a:effectRef idx="0"/>
          <a:fontRef idx="minor"/>
        </p:style>
        <p:txBody>
          <a:bodyPr wrap="none"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2ece2"/>
                </a:solidFill>
                <a:latin typeface="Euphemia"/>
              </a:rPr>
              <a:t>Wages</a:t>
            </a:r>
            <a:endParaRPr b="0" lang="en-US" sz="1800" spc="-1" strike="noStrike">
              <a:solidFill>
                <a:srgbClr val="465562"/>
              </a:solidFill>
              <a:latin typeface="Arial"/>
            </a:endParaRPr>
          </a:p>
        </p:txBody>
      </p:sp>
      <p:sp>
        <p:nvSpPr>
          <p:cNvPr id="428" name="Rectangle 6"/>
          <p:cNvSpPr/>
          <p:nvPr/>
        </p:nvSpPr>
        <p:spPr>
          <a:xfrm>
            <a:off x="1320840" y="4495680"/>
            <a:ext cx="1625400" cy="533520"/>
          </a:xfrm>
          <a:prstGeom prst="rect">
            <a:avLst/>
          </a:prstGeom>
          <a:solidFill>
            <a:srgbClr val="f2ece2"/>
          </a:solidFill>
          <a:ln w="9360">
            <a:solidFill>
              <a:srgbClr val="465562"/>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Euphemia"/>
              </a:rPr>
              <a:t>Get Number of hours</a:t>
            </a:r>
            <a:endParaRPr b="0" lang="en-US" sz="1400" spc="-1" strike="noStrike">
              <a:solidFill>
                <a:srgbClr val="465562"/>
              </a:solidFill>
              <a:latin typeface="Arial"/>
            </a:endParaRPr>
          </a:p>
        </p:txBody>
      </p:sp>
      <p:sp>
        <p:nvSpPr>
          <p:cNvPr id="429" name="Rectangle 7"/>
          <p:cNvSpPr/>
          <p:nvPr/>
        </p:nvSpPr>
        <p:spPr>
          <a:xfrm>
            <a:off x="3147840" y="4495680"/>
            <a:ext cx="1524240" cy="533520"/>
          </a:xfrm>
          <a:prstGeom prst="rect">
            <a:avLst/>
          </a:prstGeom>
          <a:solidFill>
            <a:srgbClr val="f2ece2"/>
          </a:solidFill>
          <a:ln w="9360">
            <a:solidFill>
              <a:srgbClr val="465562"/>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Euphemia"/>
              </a:rPr>
              <a:t>Calculate Gross pay</a:t>
            </a:r>
            <a:endParaRPr b="0" lang="en-US" sz="1400" spc="-1" strike="noStrike">
              <a:solidFill>
                <a:srgbClr val="465562"/>
              </a:solidFill>
              <a:latin typeface="Arial"/>
            </a:endParaRPr>
          </a:p>
        </p:txBody>
      </p:sp>
      <p:sp>
        <p:nvSpPr>
          <p:cNvPr id="430" name="Rectangle 8"/>
          <p:cNvSpPr/>
          <p:nvPr/>
        </p:nvSpPr>
        <p:spPr>
          <a:xfrm>
            <a:off x="4875120" y="4495680"/>
            <a:ext cx="1625760" cy="533520"/>
          </a:xfrm>
          <a:prstGeom prst="rect">
            <a:avLst/>
          </a:prstGeom>
          <a:solidFill>
            <a:srgbClr val="f2ece2"/>
          </a:solidFill>
          <a:ln w="9360">
            <a:solidFill>
              <a:srgbClr val="465562"/>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Euphemia"/>
              </a:rPr>
              <a:t>Calculate deductions</a:t>
            </a:r>
            <a:endParaRPr b="0" lang="en-US" sz="1400" spc="-1" strike="noStrike">
              <a:solidFill>
                <a:srgbClr val="465562"/>
              </a:solidFill>
              <a:latin typeface="Arial"/>
            </a:endParaRPr>
          </a:p>
        </p:txBody>
      </p:sp>
      <p:sp>
        <p:nvSpPr>
          <p:cNvPr id="431" name="Rectangle 9"/>
          <p:cNvSpPr/>
          <p:nvPr/>
        </p:nvSpPr>
        <p:spPr>
          <a:xfrm>
            <a:off x="6703920" y="4495680"/>
            <a:ext cx="1524240" cy="533520"/>
          </a:xfrm>
          <a:prstGeom prst="rect">
            <a:avLst/>
          </a:prstGeom>
          <a:solidFill>
            <a:srgbClr val="f2ece2"/>
          </a:solidFill>
          <a:ln w="9360">
            <a:solidFill>
              <a:srgbClr val="465562"/>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Euphemia"/>
              </a:rPr>
              <a:t>Calculate net pay</a:t>
            </a:r>
            <a:endParaRPr b="0" lang="en-US" sz="1400" spc="-1" strike="noStrike">
              <a:solidFill>
                <a:srgbClr val="465562"/>
              </a:solidFill>
              <a:latin typeface="Arial"/>
            </a:endParaRPr>
          </a:p>
        </p:txBody>
      </p:sp>
      <p:sp>
        <p:nvSpPr>
          <p:cNvPr id="432" name="Rectangle 10"/>
          <p:cNvSpPr/>
          <p:nvPr/>
        </p:nvSpPr>
        <p:spPr>
          <a:xfrm>
            <a:off x="8431200" y="4495680"/>
            <a:ext cx="1522440" cy="533520"/>
          </a:xfrm>
          <a:prstGeom prst="rect">
            <a:avLst/>
          </a:prstGeom>
          <a:solidFill>
            <a:srgbClr val="f2ece2"/>
          </a:solidFill>
          <a:ln w="9360">
            <a:solidFill>
              <a:srgbClr val="465562"/>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Euphemia"/>
              </a:rPr>
              <a:t>Output wage slip</a:t>
            </a:r>
            <a:endParaRPr b="0" lang="en-US" sz="1400" spc="-1" strike="noStrike">
              <a:solidFill>
                <a:srgbClr val="465562"/>
              </a:solidFill>
              <a:latin typeface="Arial"/>
            </a:endParaRPr>
          </a:p>
        </p:txBody>
      </p:sp>
      <p:sp>
        <p:nvSpPr>
          <p:cNvPr id="433" name="Rectangle 11"/>
          <p:cNvSpPr/>
          <p:nvPr/>
        </p:nvSpPr>
        <p:spPr>
          <a:xfrm>
            <a:off x="1523880" y="5715000"/>
            <a:ext cx="1827360" cy="533520"/>
          </a:xfrm>
          <a:prstGeom prst="rect">
            <a:avLst/>
          </a:prstGeom>
          <a:solidFill>
            <a:srgbClr val="ffffcc"/>
          </a:solidFill>
          <a:ln w="9360">
            <a:solidFill>
              <a:srgbClr val="465562"/>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Euphemia"/>
              </a:rPr>
              <a:t>Calculate normal wages</a:t>
            </a:r>
            <a:endParaRPr b="0" lang="en-US" sz="1400" spc="-1" strike="noStrike">
              <a:solidFill>
                <a:srgbClr val="465562"/>
              </a:solidFill>
              <a:latin typeface="Arial"/>
            </a:endParaRPr>
          </a:p>
        </p:txBody>
      </p:sp>
      <p:sp>
        <p:nvSpPr>
          <p:cNvPr id="434" name="Rectangle 12"/>
          <p:cNvSpPr/>
          <p:nvPr/>
        </p:nvSpPr>
        <p:spPr>
          <a:xfrm>
            <a:off x="3554280" y="5715000"/>
            <a:ext cx="1524240" cy="533520"/>
          </a:xfrm>
          <a:prstGeom prst="rect">
            <a:avLst/>
          </a:prstGeom>
          <a:solidFill>
            <a:srgbClr val="ffffcc"/>
          </a:solidFill>
          <a:ln w="9360">
            <a:solidFill>
              <a:srgbClr val="465562"/>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Euphemia"/>
              </a:rPr>
              <a:t>Calculate overtime</a:t>
            </a:r>
            <a:endParaRPr b="0" lang="en-US" sz="1400" spc="-1" strike="noStrike">
              <a:solidFill>
                <a:srgbClr val="465562"/>
              </a:solidFill>
              <a:latin typeface="Arial"/>
            </a:endParaRPr>
          </a:p>
        </p:txBody>
      </p:sp>
      <p:sp>
        <p:nvSpPr>
          <p:cNvPr id="435" name="Rectangle 13"/>
          <p:cNvSpPr/>
          <p:nvPr/>
        </p:nvSpPr>
        <p:spPr>
          <a:xfrm>
            <a:off x="5383080" y="5715000"/>
            <a:ext cx="1625760" cy="533520"/>
          </a:xfrm>
          <a:prstGeom prst="rect">
            <a:avLst/>
          </a:prstGeom>
          <a:solidFill>
            <a:srgbClr val="ffffcc"/>
          </a:solidFill>
          <a:ln w="9360">
            <a:solidFill>
              <a:srgbClr val="465562"/>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Euphemia"/>
              </a:rPr>
              <a:t>Calculate taxes</a:t>
            </a:r>
            <a:endParaRPr b="0" lang="en-US" sz="1400" spc="-1" strike="noStrike">
              <a:solidFill>
                <a:srgbClr val="465562"/>
              </a:solidFill>
              <a:latin typeface="Arial"/>
            </a:endParaRPr>
          </a:p>
        </p:txBody>
      </p:sp>
      <p:sp>
        <p:nvSpPr>
          <p:cNvPr id="436" name="Rectangle 14"/>
          <p:cNvSpPr/>
          <p:nvPr/>
        </p:nvSpPr>
        <p:spPr>
          <a:xfrm>
            <a:off x="7211880" y="5715000"/>
            <a:ext cx="1524240" cy="533520"/>
          </a:xfrm>
          <a:prstGeom prst="rect">
            <a:avLst/>
          </a:prstGeom>
          <a:solidFill>
            <a:srgbClr val="ffffcc"/>
          </a:solidFill>
          <a:ln w="9360">
            <a:solidFill>
              <a:srgbClr val="465562"/>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465562"/>
                </a:solidFill>
                <a:latin typeface="Euphemia"/>
              </a:rPr>
              <a:t>Calculate others</a:t>
            </a:r>
            <a:endParaRPr b="0" lang="en-US" sz="1400" spc="-1" strike="noStrike">
              <a:solidFill>
                <a:srgbClr val="465562"/>
              </a:solidFill>
              <a:latin typeface="Arial"/>
            </a:endParaRPr>
          </a:p>
        </p:txBody>
      </p:sp>
      <p:sp>
        <p:nvSpPr>
          <p:cNvPr id="437" name="Line 15"/>
          <p:cNvSpPr/>
          <p:nvPr/>
        </p:nvSpPr>
        <p:spPr>
          <a:xfrm>
            <a:off x="2133720" y="4267080"/>
            <a:ext cx="7108560" cy="0"/>
          </a:xfrm>
          <a:prstGeom prst="line">
            <a:avLst/>
          </a:prstGeom>
          <a:ln w="38160">
            <a:solidFill>
              <a:srgbClr val="465562"/>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438" name="Line 16"/>
          <p:cNvSpPr/>
          <p:nvPr/>
        </p:nvSpPr>
        <p:spPr>
          <a:xfrm>
            <a:off x="2133720" y="4267080"/>
            <a:ext cx="0" cy="228600"/>
          </a:xfrm>
          <a:prstGeom prst="line">
            <a:avLst/>
          </a:prstGeom>
          <a:ln w="38160">
            <a:solidFill>
              <a:srgbClr val="465562"/>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439" name="Line 17"/>
          <p:cNvSpPr/>
          <p:nvPr/>
        </p:nvSpPr>
        <p:spPr>
          <a:xfrm>
            <a:off x="3960720" y="4267080"/>
            <a:ext cx="0" cy="228600"/>
          </a:xfrm>
          <a:prstGeom prst="line">
            <a:avLst/>
          </a:prstGeom>
          <a:ln w="38160">
            <a:solidFill>
              <a:srgbClr val="465562"/>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440" name="Line 18"/>
          <p:cNvSpPr/>
          <p:nvPr/>
        </p:nvSpPr>
        <p:spPr>
          <a:xfrm>
            <a:off x="5688000" y="4114800"/>
            <a:ext cx="0" cy="380880"/>
          </a:xfrm>
          <a:prstGeom prst="line">
            <a:avLst/>
          </a:prstGeom>
          <a:ln w="38160">
            <a:solidFill>
              <a:srgbClr val="465562"/>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441" name="Line 19"/>
          <p:cNvSpPr/>
          <p:nvPr/>
        </p:nvSpPr>
        <p:spPr>
          <a:xfrm>
            <a:off x="7516800" y="4267080"/>
            <a:ext cx="0" cy="228600"/>
          </a:xfrm>
          <a:prstGeom prst="line">
            <a:avLst/>
          </a:prstGeom>
          <a:ln w="38160">
            <a:solidFill>
              <a:srgbClr val="465562"/>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442" name="Line 20"/>
          <p:cNvSpPr/>
          <p:nvPr/>
        </p:nvSpPr>
        <p:spPr>
          <a:xfrm>
            <a:off x="9242280" y="4267080"/>
            <a:ext cx="0" cy="228600"/>
          </a:xfrm>
          <a:prstGeom prst="line">
            <a:avLst/>
          </a:prstGeom>
          <a:ln w="38160">
            <a:solidFill>
              <a:srgbClr val="465562"/>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443" name="Line 21"/>
          <p:cNvSpPr/>
          <p:nvPr/>
        </p:nvSpPr>
        <p:spPr>
          <a:xfrm flipV="1">
            <a:off x="3960720" y="5028840"/>
            <a:ext cx="0" cy="685800"/>
          </a:xfrm>
          <a:prstGeom prst="line">
            <a:avLst/>
          </a:prstGeom>
          <a:ln w="38160">
            <a:solidFill>
              <a:srgbClr val="465562"/>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444" name="Line 22"/>
          <p:cNvSpPr/>
          <p:nvPr/>
        </p:nvSpPr>
        <p:spPr>
          <a:xfrm flipV="1">
            <a:off x="2540160" y="5334120"/>
            <a:ext cx="0" cy="380880"/>
          </a:xfrm>
          <a:prstGeom prst="line">
            <a:avLst/>
          </a:prstGeom>
          <a:ln w="38160">
            <a:solidFill>
              <a:srgbClr val="465562"/>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445" name="Line 23"/>
          <p:cNvSpPr/>
          <p:nvPr/>
        </p:nvSpPr>
        <p:spPr>
          <a:xfrm>
            <a:off x="2540160" y="5334120"/>
            <a:ext cx="1420560" cy="0"/>
          </a:xfrm>
          <a:prstGeom prst="line">
            <a:avLst/>
          </a:prstGeom>
          <a:ln w="38160">
            <a:solidFill>
              <a:srgbClr val="465562"/>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446" name="Line 24"/>
          <p:cNvSpPr/>
          <p:nvPr/>
        </p:nvSpPr>
        <p:spPr>
          <a:xfrm flipV="1">
            <a:off x="5789520" y="5028840"/>
            <a:ext cx="0" cy="685800"/>
          </a:xfrm>
          <a:prstGeom prst="line">
            <a:avLst/>
          </a:prstGeom>
          <a:ln w="38160">
            <a:solidFill>
              <a:srgbClr val="465562"/>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447" name="Line 25"/>
          <p:cNvSpPr/>
          <p:nvPr/>
        </p:nvSpPr>
        <p:spPr>
          <a:xfrm>
            <a:off x="5789520" y="5334120"/>
            <a:ext cx="1828800" cy="0"/>
          </a:xfrm>
          <a:prstGeom prst="line">
            <a:avLst/>
          </a:prstGeom>
          <a:ln w="38160">
            <a:solidFill>
              <a:srgbClr val="465562"/>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
        <p:nvSpPr>
          <p:cNvPr id="448" name="Line 26"/>
          <p:cNvSpPr/>
          <p:nvPr/>
        </p:nvSpPr>
        <p:spPr>
          <a:xfrm flipV="1">
            <a:off x="7618320" y="5334120"/>
            <a:ext cx="0" cy="380880"/>
          </a:xfrm>
          <a:prstGeom prst="line">
            <a:avLst/>
          </a:prstGeom>
          <a:ln w="38160">
            <a:solidFill>
              <a:srgbClr val="465562"/>
            </a:solidFill>
            <a:miter/>
          </a:ln>
        </p:spPr>
        <p:style>
          <a:lnRef idx="0"/>
          <a:fillRef idx="0"/>
          <a:effectRef idx="0"/>
          <a:fontRef idx="minor"/>
        </p:style>
        <p:txBody>
          <a:bodyPr lIns="90000" rIns="90000" tIns="46800" bIns="46800" anchor="t">
            <a:noAutofit/>
          </a:bodyPr>
          <a:p>
            <a:endParaRPr b="0" lang="en-US" sz="1800" spc="-1" strike="noStrike">
              <a:solidFill>
                <a:srgbClr val="465562"/>
              </a:solidFill>
              <a:latin typeface="Arial"/>
            </a:endParaRPr>
          </a:p>
        </p:txBody>
      </p:sp>
    </p:spTree>
  </p:cSld>
  <p:transition spd="med">
    <p:fade/>
  </p:transition>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FF292BA-58F9-4DB9-B3A4-3E060E1FA526}"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450"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Structured programming </a:t>
            </a:r>
            <a:r>
              <a:rPr b="1" lang="en-US" sz="2200" spc="-1" strike="noStrike">
                <a:solidFill>
                  <a:srgbClr val="465562"/>
                </a:solidFill>
                <a:latin typeface="Calibri"/>
              </a:rPr>
              <a:t>(cont)</a:t>
            </a:r>
            <a:endParaRPr b="1" lang="en-US" sz="2200" spc="-1" strike="noStrike">
              <a:solidFill>
                <a:srgbClr val="35404a"/>
              </a:solidFill>
              <a:latin typeface="Calibri"/>
            </a:endParaRPr>
          </a:p>
        </p:txBody>
      </p:sp>
      <p:sp>
        <p:nvSpPr>
          <p:cNvPr id="451" name="PlaceHolder 2"/>
          <p:cNvSpPr>
            <a:spLocks noGrp="1"/>
          </p:cNvSpPr>
          <p:nvPr>
            <p:ph/>
          </p:nvPr>
        </p:nvSpPr>
        <p:spPr>
          <a:xfrm>
            <a:off x="609120" y="1600200"/>
            <a:ext cx="10665000" cy="48736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We can turn this design into a series of functions and procedures. Lets call our program “</a:t>
            </a:r>
            <a:r>
              <a:rPr b="1" lang="en-US" sz="2000" spc="-1" strike="noStrike">
                <a:solidFill>
                  <a:srgbClr val="000000"/>
                </a:solidFill>
                <a:latin typeface="Calibri"/>
              </a:rPr>
              <a:t>Wages</a:t>
            </a:r>
            <a:r>
              <a:rPr b="0" lang="en-US" sz="2000" spc="-1" strike="noStrike">
                <a:solidFill>
                  <a:srgbClr val="000000"/>
                </a:solidFill>
                <a:latin typeface="Calibri"/>
              </a:rPr>
              <a:t>”</a:t>
            </a:r>
            <a:endParaRPr b="0" lang="en-US" sz="2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We shall have the following functions and procedures</a:t>
            </a:r>
            <a:endParaRPr b="0" lang="en-US" sz="2000" spc="-1" strike="noStrike">
              <a:solidFill>
                <a:srgbClr val="000000"/>
              </a:solidFill>
              <a:latin typeface="Calibri"/>
            </a:endParaRPr>
          </a:p>
          <a:p>
            <a:pPr marL="347760"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ff3300"/>
                </a:solidFill>
                <a:latin typeface="Calibri"/>
              </a:rPr>
              <a:t>Wages()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000000"/>
                </a:solidFill>
                <a:latin typeface="Calibri"/>
              </a:rPr>
              <a:t>	</a:t>
            </a:r>
            <a:r>
              <a:rPr b="1" lang="en-US" sz="1400" spc="-1" strike="noStrike">
                <a:solidFill>
                  <a:srgbClr val="ff3300"/>
                </a:solidFill>
                <a:latin typeface="Calibri"/>
              </a:rPr>
              <a:t>GetHours(</a:t>
            </a:r>
            <a:r>
              <a:rPr b="1" lang="en-US" sz="1600" spc="-1" strike="noStrike">
                <a:solidFill>
                  <a:srgbClr val="ff3300"/>
                </a:solidFill>
                <a:latin typeface="Calibri"/>
              </a:rPr>
              <a:t> )</a:t>
            </a:r>
            <a:r>
              <a:rPr b="1" lang="en-US" sz="1600" spc="-1" strike="noStrike">
                <a:solidFill>
                  <a:srgbClr val="000000"/>
                </a:solidFill>
                <a:latin typeface="Calibri"/>
              </a:rPr>
              <a:t> </a:t>
            </a:r>
            <a:r>
              <a:rPr b="0" i="1" lang="en-US" sz="1600" spc="-1" strike="noStrike">
                <a:solidFill>
                  <a:srgbClr val="000000"/>
                </a:solidFill>
                <a:latin typeface="Calibri"/>
              </a:rPr>
              <a:t>returns an integer in range 0 to 60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000000"/>
                </a:solidFill>
                <a:latin typeface="Calibri"/>
              </a:rPr>
              <a:t>	</a:t>
            </a:r>
            <a:r>
              <a:rPr b="1" lang="en-US" sz="1400" spc="-1" strike="noStrike">
                <a:solidFill>
                  <a:srgbClr val="ff3300"/>
                </a:solidFill>
                <a:latin typeface="Calibri"/>
              </a:rPr>
              <a:t>CalculateWages(Hours)</a:t>
            </a:r>
            <a:r>
              <a:rPr b="1" lang="en-US" sz="1600" spc="-1" strike="noStrike">
                <a:solidFill>
                  <a:srgbClr val="000000"/>
                </a:solidFill>
                <a:latin typeface="Calibri"/>
              </a:rPr>
              <a:t> </a:t>
            </a:r>
            <a:r>
              <a:rPr b="0" i="1" lang="en-US" sz="1600" spc="-1" strike="noStrike">
                <a:solidFill>
                  <a:srgbClr val="000000"/>
                </a:solidFill>
                <a:latin typeface="Calibri"/>
              </a:rPr>
              <a:t>returns gross wage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000000"/>
                </a:solidFill>
                <a:latin typeface="Calibri"/>
              </a:rPr>
              <a:t>	</a:t>
            </a:r>
            <a:r>
              <a:rPr b="1" lang="en-US" sz="1400" spc="-1" strike="noStrike">
                <a:solidFill>
                  <a:srgbClr val="ff3300"/>
                </a:solidFill>
                <a:latin typeface="Calibri"/>
              </a:rPr>
              <a:t>CalculateNormalWages(Hours)</a:t>
            </a:r>
            <a:r>
              <a:rPr b="1" lang="en-US" sz="1600" spc="-1" strike="noStrike">
                <a:solidFill>
                  <a:srgbClr val="000000"/>
                </a:solidFill>
                <a:latin typeface="Calibri"/>
              </a:rPr>
              <a:t> </a:t>
            </a:r>
            <a:r>
              <a:rPr b="0" i="1" lang="en-US" sz="1600" spc="-1" strike="noStrike">
                <a:solidFill>
                  <a:srgbClr val="000000"/>
                </a:solidFill>
                <a:latin typeface="Calibri"/>
              </a:rPr>
              <a:t>returns wage for up to 40 hours</a:t>
            </a:r>
            <a:r>
              <a:rPr b="1" lang="en-US" sz="1600" spc="-1" strike="noStrike">
                <a:solidFill>
                  <a:srgbClr val="000000"/>
                </a:solidFill>
                <a:latin typeface="Calibri"/>
              </a:rPr>
              <a:t>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000000"/>
                </a:solidFill>
                <a:latin typeface="Calibri"/>
              </a:rPr>
              <a:t>	</a:t>
            </a:r>
            <a:r>
              <a:rPr b="1" lang="en-US" sz="1400" spc="-1" strike="noStrike">
                <a:solidFill>
                  <a:srgbClr val="ff3300"/>
                </a:solidFill>
                <a:latin typeface="Calibri"/>
              </a:rPr>
              <a:t>CalculateOvertime(Hours)</a:t>
            </a:r>
            <a:r>
              <a:rPr b="1" lang="en-US" sz="1600" spc="-1" strike="noStrike">
                <a:solidFill>
                  <a:srgbClr val="000000"/>
                </a:solidFill>
                <a:latin typeface="Calibri"/>
              </a:rPr>
              <a:t> </a:t>
            </a:r>
            <a:r>
              <a:rPr b="0" i="1" lang="en-US" sz="1600" spc="-1" strike="noStrike">
                <a:solidFill>
                  <a:srgbClr val="000000"/>
                </a:solidFill>
                <a:latin typeface="Calibri"/>
              </a:rPr>
              <a:t>returns pay for any hours over 40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000000"/>
                </a:solidFill>
                <a:latin typeface="Calibri"/>
              </a:rPr>
              <a:t>	</a:t>
            </a:r>
            <a:r>
              <a:rPr b="1" lang="en-US" sz="1400" spc="-1" strike="noStrike">
                <a:solidFill>
                  <a:srgbClr val="ff3300"/>
                </a:solidFill>
                <a:latin typeface="Calibri"/>
              </a:rPr>
              <a:t>CalculateDeductions(GrossWage)</a:t>
            </a:r>
            <a:r>
              <a:rPr b="1" lang="en-US" sz="1600" spc="-1" strike="noStrike">
                <a:solidFill>
                  <a:srgbClr val="000000"/>
                </a:solidFill>
                <a:latin typeface="Calibri"/>
              </a:rPr>
              <a:t> </a:t>
            </a:r>
            <a:r>
              <a:rPr b="0" i="1" lang="en-US" sz="1600" spc="-1" strike="noStrike">
                <a:solidFill>
                  <a:srgbClr val="000000"/>
                </a:solidFill>
                <a:latin typeface="Calibri"/>
              </a:rPr>
              <a:t>returns total deductions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000000"/>
                </a:solidFill>
                <a:latin typeface="Calibri"/>
              </a:rPr>
              <a:t>	</a:t>
            </a:r>
            <a:r>
              <a:rPr b="1" lang="en-US" sz="1400" spc="-1" strike="noStrike">
                <a:solidFill>
                  <a:srgbClr val="ff3300"/>
                </a:solidFill>
                <a:latin typeface="Calibri"/>
              </a:rPr>
              <a:t>CalculateTax(GrossWage)</a:t>
            </a:r>
            <a:r>
              <a:rPr b="1" lang="en-US" sz="1600" spc="-1" strike="noStrike">
                <a:solidFill>
                  <a:srgbClr val="000000"/>
                </a:solidFill>
                <a:latin typeface="Calibri"/>
              </a:rPr>
              <a:t> </a:t>
            </a:r>
            <a:r>
              <a:rPr b="0" i="1" lang="en-US" sz="1600" spc="-1" strike="noStrike">
                <a:solidFill>
                  <a:srgbClr val="000000"/>
                </a:solidFill>
                <a:latin typeface="Calibri"/>
              </a:rPr>
              <a:t>returns tax due</a:t>
            </a:r>
            <a:r>
              <a:rPr b="1" lang="en-US" sz="1600" spc="-1" strike="noStrike">
                <a:solidFill>
                  <a:srgbClr val="000000"/>
                </a:solidFill>
                <a:latin typeface="Calibri"/>
              </a:rPr>
              <a:t>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000000"/>
                </a:solidFill>
                <a:latin typeface="Calibri"/>
              </a:rPr>
              <a:t>	</a:t>
            </a:r>
            <a:r>
              <a:rPr b="1" lang="en-US" sz="1400" spc="-1" strike="noStrike">
                <a:solidFill>
                  <a:srgbClr val="ff3300"/>
                </a:solidFill>
                <a:latin typeface="Calibri"/>
              </a:rPr>
              <a:t>CalculateOthers(GrossWage)</a:t>
            </a:r>
            <a:r>
              <a:rPr b="1" lang="en-US" sz="1600" spc="-1" strike="noStrike">
                <a:solidFill>
                  <a:srgbClr val="000000"/>
                </a:solidFill>
                <a:latin typeface="Calibri"/>
              </a:rPr>
              <a:t> </a:t>
            </a:r>
            <a:r>
              <a:rPr b="0" i="1" lang="en-US" sz="1600" spc="-1" strike="noStrike">
                <a:solidFill>
                  <a:srgbClr val="000000"/>
                </a:solidFill>
                <a:latin typeface="Calibri"/>
              </a:rPr>
              <a:t>returns other deductions due</a:t>
            </a:r>
            <a:r>
              <a:rPr b="1" lang="en-US" sz="1600" spc="-1" strike="noStrike">
                <a:solidFill>
                  <a:srgbClr val="000000"/>
                </a:solidFill>
                <a:latin typeface="Calibri"/>
              </a:rPr>
              <a:t>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000000"/>
                </a:solidFill>
                <a:latin typeface="Calibri"/>
              </a:rPr>
              <a:t>	</a:t>
            </a:r>
            <a:r>
              <a:rPr b="1" lang="en-US" sz="1400" spc="-1" strike="noStrike">
                <a:solidFill>
                  <a:srgbClr val="ff3300"/>
                </a:solidFill>
                <a:latin typeface="Calibri"/>
              </a:rPr>
              <a:t>CalculateNetWage(GrossWage, Deductions)</a:t>
            </a:r>
            <a:r>
              <a:rPr b="1" lang="en-US" sz="1600" spc="-1" strike="noStrike">
                <a:solidFill>
                  <a:srgbClr val="000000"/>
                </a:solidFill>
                <a:latin typeface="Calibri"/>
              </a:rPr>
              <a:t> </a:t>
            </a:r>
            <a:r>
              <a:rPr b="0" i="1" lang="en-US" sz="1600" spc="-1" strike="noStrike">
                <a:solidFill>
                  <a:srgbClr val="000000"/>
                </a:solidFill>
                <a:latin typeface="Calibri"/>
              </a:rPr>
              <a:t>returns net wage after deductions </a:t>
            </a:r>
            <a:endParaRPr b="0" lang="en-US" sz="1600" spc="-1" strike="noStrike">
              <a:solidFill>
                <a:srgbClr val="000000"/>
              </a:solidFill>
              <a:latin typeface="Calibri"/>
            </a:endParaRPr>
          </a:p>
          <a:p>
            <a:pPr lvl="2" marL="1143000" indent="0">
              <a:lnSpc>
                <a:spcPct val="90000"/>
              </a:lnSpc>
              <a:spcBef>
                <a:spcPts val="601"/>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000000"/>
                </a:solidFill>
                <a:latin typeface="Calibri"/>
              </a:rPr>
              <a:t>	</a:t>
            </a:r>
            <a:r>
              <a:rPr b="1" lang="en-US" sz="1400" spc="-1" strike="noStrike">
                <a:solidFill>
                  <a:srgbClr val="ff3300"/>
                </a:solidFill>
                <a:latin typeface="Calibri"/>
              </a:rPr>
              <a:t>Procedure OutputResults(Hours, GrossWage, Tax, Others, Deductions, NetWage)</a:t>
            </a:r>
            <a:r>
              <a:rPr b="1" lang="en-US" sz="1600" spc="-1" strike="noStrike">
                <a:solidFill>
                  <a:srgbClr val="000000"/>
                </a:solidFill>
                <a:latin typeface="Calibri"/>
              </a:rPr>
              <a:t> </a:t>
            </a:r>
            <a:r>
              <a:rPr b="0" i="1" lang="en-US" sz="1600" spc="-1" strike="noStrike">
                <a:solidFill>
                  <a:srgbClr val="000000"/>
                </a:solidFill>
                <a:latin typeface="Calibri"/>
              </a:rPr>
              <a:t>Procedure to print the wage slip </a:t>
            </a:r>
            <a:endParaRPr b="0" lang="en-US" sz="1600" spc="-1" strike="noStrike">
              <a:solidFill>
                <a:srgbClr val="000000"/>
              </a:solidFill>
              <a:latin typeface="Calibri"/>
            </a:endParaRPr>
          </a:p>
        </p:txBody>
      </p:sp>
    </p:spTree>
  </p:cSld>
  <p:transition spd="med">
    <p:fade/>
  </p:transition>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A62D9E4-07BF-42A3-A154-B3BFC2AE8A0B}"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453"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Structured programming </a:t>
            </a:r>
            <a:r>
              <a:rPr b="1" lang="en-US" sz="2200" spc="-1" strike="noStrike">
                <a:solidFill>
                  <a:srgbClr val="465562"/>
                </a:solidFill>
                <a:latin typeface="Calibri"/>
              </a:rPr>
              <a:t>(cont)</a:t>
            </a:r>
            <a:endParaRPr b="1" lang="en-US" sz="2200" spc="-1" strike="noStrike">
              <a:solidFill>
                <a:srgbClr val="35404a"/>
              </a:solidFill>
              <a:latin typeface="Calibri"/>
            </a:endParaRPr>
          </a:p>
        </p:txBody>
      </p:sp>
      <p:sp>
        <p:nvSpPr>
          <p:cNvPr id="454" name="PlaceHolder 2"/>
          <p:cNvSpPr>
            <a:spLocks noGrp="1"/>
          </p:cNvSpPr>
          <p:nvPr>
            <p:ph/>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A function or procedure is a sub-program that exists to perform a specific, single task.</a:t>
            </a:r>
            <a:endParaRPr b="0" lang="en-US" sz="2000" spc="-1" strike="noStrike">
              <a:solidFill>
                <a:srgbClr val="000000"/>
              </a:solidFill>
              <a:latin typeface="Calibri"/>
            </a:endParaRPr>
          </a:p>
          <a:p>
            <a:pPr marL="347760"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We can use a function if a single value is returned. If no value or more than one value is being returned we use a procedure.</a:t>
            </a:r>
            <a:endParaRPr b="0" lang="en-US" sz="2000" spc="-1" strike="noStrike">
              <a:solidFill>
                <a:srgbClr val="000000"/>
              </a:solidFill>
              <a:latin typeface="Calibri"/>
            </a:endParaRPr>
          </a:p>
          <a:p>
            <a:pPr marL="347760"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Calibri"/>
            </a:endParaRPr>
          </a:p>
          <a:p>
            <a:pPr marL="347760" indent="0">
              <a:lnSpc>
                <a:spcPct val="9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000" spc="-1" strike="noStrike" u="sng">
                <a:solidFill>
                  <a:srgbClr val="000000"/>
                </a:solidFill>
                <a:uFillTx/>
                <a:latin typeface="Calibri"/>
              </a:rPr>
              <a:t>Note:</a:t>
            </a:r>
            <a:r>
              <a:rPr b="0" i="1" lang="en-US" sz="2000" spc="-1" strike="noStrike" u="sng">
                <a:solidFill>
                  <a:srgbClr val="000000"/>
                </a:solidFill>
                <a:uFillTx/>
                <a:latin typeface="Calibri"/>
              </a:rPr>
              <a:t> </a:t>
            </a:r>
            <a:endParaRPr b="0" lang="en-US" sz="2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000" spc="-1" strike="noStrike">
                <a:solidFill>
                  <a:srgbClr val="000000"/>
                </a:solidFill>
                <a:latin typeface="Calibri"/>
              </a:rPr>
              <a:t>If you are programming in C, C++ or Java, there are ONLY functions and no procedures.</a:t>
            </a:r>
            <a:endParaRPr b="0" lang="en-US" sz="2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000" spc="-1" strike="noStrike">
                <a:solidFill>
                  <a:srgbClr val="000000"/>
                </a:solidFill>
                <a:latin typeface="Calibri"/>
              </a:rPr>
              <a:t>You also must indicate what data type the function shall return.. </a:t>
            </a:r>
            <a:endParaRPr b="0" lang="en-US" sz="2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000" spc="-1" strike="noStrike">
                <a:solidFill>
                  <a:srgbClr val="000000"/>
                </a:solidFill>
                <a:latin typeface="Calibri"/>
              </a:rPr>
              <a:t>If  a function is not going to return a value, its return type is </a:t>
            </a:r>
            <a:r>
              <a:rPr b="1" i="1" lang="en-US" sz="2000" spc="-1" strike="noStrike">
                <a:solidFill>
                  <a:srgbClr val="000000"/>
                </a:solidFill>
                <a:latin typeface="Calibri"/>
              </a:rPr>
              <a:t>void</a:t>
            </a:r>
            <a:r>
              <a:rPr b="0" i="1" lang="en-US" sz="2000" spc="-1" strike="noStrike">
                <a:solidFill>
                  <a:srgbClr val="000000"/>
                </a:solidFill>
                <a:latin typeface="Calibri"/>
              </a:rPr>
              <a:t>. That is, no value is actually returned. </a:t>
            </a:r>
            <a:endParaRPr b="0" lang="en-US" sz="2000" spc="-1" strike="noStrike">
              <a:solidFill>
                <a:srgbClr val="000000"/>
              </a:solidFill>
              <a:latin typeface="Calibri"/>
            </a:endParaRPr>
          </a:p>
        </p:txBody>
      </p:sp>
    </p:spTree>
  </p:cSld>
  <p:transition spd="med">
    <p:fade/>
  </p:transition>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1847F9A-80F7-4607-AC8F-014DB5447032}"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456"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Structured programming </a:t>
            </a:r>
            <a:r>
              <a:rPr b="1" lang="en-US" sz="2200" spc="-1" strike="noStrike">
                <a:solidFill>
                  <a:srgbClr val="465562"/>
                </a:solidFill>
                <a:latin typeface="Calibri"/>
              </a:rPr>
              <a:t>(cont)</a:t>
            </a:r>
            <a:endParaRPr b="1" lang="en-US" sz="2200" spc="-1" strike="noStrike">
              <a:solidFill>
                <a:srgbClr val="35404a"/>
              </a:solidFill>
              <a:latin typeface="Calibri"/>
            </a:endParaRPr>
          </a:p>
        </p:txBody>
      </p:sp>
      <p:sp>
        <p:nvSpPr>
          <p:cNvPr id="457" name="PlaceHolder 2"/>
          <p:cNvSpPr>
            <a:spLocks noGrp="1"/>
          </p:cNvSpPr>
          <p:nvPr>
            <p:ph/>
          </p:nvPr>
        </p:nvSpPr>
        <p:spPr>
          <a:xfrm>
            <a:off x="907920" y="1143000"/>
            <a:ext cx="10901520" cy="5410080"/>
          </a:xfrm>
          <a:prstGeom prst="rect">
            <a:avLst/>
          </a:prstGeom>
          <a:noFill/>
          <a:ln w="0">
            <a:noFill/>
          </a:ln>
        </p:spPr>
        <p:txBody>
          <a:bodyPr anchor="t">
            <a:normAutofit/>
          </a:bodyPr>
          <a:p>
            <a:pPr indent="0">
              <a:lnSpc>
                <a:spcPct val="9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000000"/>
                </a:solidFill>
                <a:latin typeface="Calibri"/>
              </a:rPr>
              <a:t>The use of procedures and functions can assist a programming team when a piece of software is being developed in the following ways</a:t>
            </a:r>
            <a:endParaRPr b="0" lang="en-US" sz="2000" spc="-1" strike="noStrike">
              <a:solidFill>
                <a:srgbClr val="000000"/>
              </a:solidFill>
              <a:latin typeface="Calibri"/>
            </a:endParaRPr>
          </a:p>
          <a:p>
            <a:pPr lvl="1" marL="971640" indent="-399960">
              <a:lnSpc>
                <a:spcPct val="90000"/>
              </a:lnSpc>
              <a:spcBef>
                <a:spcPts val="601"/>
              </a:spcBef>
              <a:buClr>
                <a:srgbClr val="000000"/>
              </a:buClr>
              <a:buSzPct val="8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Individual expertise of each programmer can be utilized</a:t>
            </a:r>
            <a:endParaRPr b="0" lang="en-US" sz="1900" spc="-1" strike="noStrike">
              <a:solidFill>
                <a:srgbClr val="000000"/>
              </a:solidFill>
              <a:latin typeface="Calibri"/>
            </a:endParaRPr>
          </a:p>
          <a:p>
            <a:pPr lvl="1" marL="971640" indent="-399960">
              <a:lnSpc>
                <a:spcPct val="90000"/>
              </a:lnSpc>
              <a:spcBef>
                <a:spcPts val="601"/>
              </a:spcBef>
              <a:buClr>
                <a:srgbClr val="000000"/>
              </a:buClr>
              <a:buSzPct val="8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Errors are far more easily spotted </a:t>
            </a:r>
            <a:endParaRPr b="0" lang="en-US" sz="1900" spc="-1" strike="noStrike">
              <a:solidFill>
                <a:srgbClr val="000000"/>
              </a:solidFill>
              <a:latin typeface="Calibri"/>
            </a:endParaRPr>
          </a:p>
          <a:p>
            <a:pPr lvl="1" marL="971640" indent="-399960">
              <a:lnSpc>
                <a:spcPct val="90000"/>
              </a:lnSpc>
              <a:spcBef>
                <a:spcPts val="601"/>
              </a:spcBef>
              <a:buClr>
                <a:srgbClr val="000000"/>
              </a:buClr>
              <a:buSzPct val="8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Each procedure or function is much simpler to solve than the original problem</a:t>
            </a:r>
            <a:endParaRPr b="0" lang="en-US" sz="1900" spc="-1" strike="noStrike">
              <a:solidFill>
                <a:srgbClr val="000000"/>
              </a:solidFill>
              <a:latin typeface="Calibri"/>
            </a:endParaRPr>
          </a:p>
          <a:p>
            <a:pPr lvl="1" marL="971640" indent="-399960">
              <a:lnSpc>
                <a:spcPct val="90000"/>
              </a:lnSpc>
              <a:spcBef>
                <a:spcPts val="601"/>
              </a:spcBef>
              <a:buClr>
                <a:srgbClr val="000000"/>
              </a:buClr>
              <a:buSzPct val="8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Individual procedures are easier to test than the whole solution</a:t>
            </a:r>
            <a:endParaRPr b="0" lang="en-US" sz="1900" spc="-1" strike="noStrike">
              <a:solidFill>
                <a:srgbClr val="000000"/>
              </a:solidFill>
              <a:latin typeface="Calibri"/>
            </a:endParaRPr>
          </a:p>
          <a:p>
            <a:pPr lvl="1" marL="971640" indent="-399960">
              <a:lnSpc>
                <a:spcPct val="90000"/>
              </a:lnSpc>
              <a:spcBef>
                <a:spcPts val="601"/>
              </a:spcBef>
              <a:buClr>
                <a:srgbClr val="000000"/>
              </a:buClr>
              <a:buSzPct val="8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Library routines can be utilized</a:t>
            </a:r>
            <a:endParaRPr b="0" lang="en-US" sz="1900" spc="-1" strike="noStrike">
              <a:solidFill>
                <a:srgbClr val="000000"/>
              </a:solidFill>
              <a:latin typeface="Calibri"/>
            </a:endParaRPr>
          </a:p>
          <a:p>
            <a:pPr lvl="1" marL="971640" indent="-399960">
              <a:lnSpc>
                <a:spcPct val="90000"/>
              </a:lnSpc>
              <a:spcBef>
                <a:spcPts val="601"/>
              </a:spcBef>
              <a:buClr>
                <a:srgbClr val="000000"/>
              </a:buClr>
              <a:buSzPct val="8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One procedure can be used multiple times</a:t>
            </a:r>
            <a:endParaRPr b="0" lang="en-US" sz="1900" spc="-1" strike="noStrike">
              <a:solidFill>
                <a:srgbClr val="000000"/>
              </a:solidFill>
              <a:latin typeface="Calibri"/>
            </a:endParaRPr>
          </a:p>
          <a:p>
            <a:pPr lvl="1" marL="971640" indent="-399960">
              <a:lnSpc>
                <a:spcPct val="90000"/>
              </a:lnSpc>
              <a:spcBef>
                <a:spcPts val="601"/>
              </a:spcBef>
              <a:buClr>
                <a:srgbClr val="000000"/>
              </a:buClr>
              <a:buSzPct val="8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Functions are mathematically provable to be correct/faulty</a:t>
            </a:r>
            <a:endParaRPr b="0" lang="en-US" sz="1900" spc="-1" strike="noStrike">
              <a:solidFill>
                <a:srgbClr val="000000"/>
              </a:solidFill>
              <a:latin typeface="Calibri"/>
            </a:endParaRPr>
          </a:p>
        </p:txBody>
      </p:sp>
    </p:spTree>
  </p:cSld>
  <p:transition spd="med">
    <p:fade/>
  </p:transition>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1D53129-99B5-4493-8266-353C95A595DC}"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459"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8. OBJECT-ORIENTED PARADIGM</a:t>
            </a:r>
            <a:endParaRPr b="1" lang="en-US" sz="4000" spc="-1" strike="noStrike">
              <a:solidFill>
                <a:srgbClr val="35404a"/>
              </a:solidFill>
              <a:latin typeface="Calibri"/>
            </a:endParaRPr>
          </a:p>
        </p:txBody>
      </p:sp>
      <p:sp>
        <p:nvSpPr>
          <p:cNvPr id="460" name=""/>
          <p:cNvSpPr txBox="1"/>
          <p:nvPr/>
        </p:nvSpPr>
        <p:spPr>
          <a:xfrm>
            <a:off x="609120" y="1600200"/>
            <a:ext cx="9953640" cy="4873680"/>
          </a:xfrm>
          <a:prstGeom prst="rect">
            <a:avLst/>
          </a:prstGeom>
          <a:noFill/>
          <a:ln w="0">
            <a:noFill/>
          </a:ln>
        </p:spPr>
        <p:txBody>
          <a:bodyPr anchor="t">
            <a:normAutofit/>
          </a:bodyPr>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In these languages data, and methods of manipulating the data, are kept as a single unit called an object.</a:t>
            </a:r>
            <a:endParaRPr b="0" lang="en-US" sz="20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Object-orientated programs make use of classes.</a:t>
            </a:r>
            <a:endParaRPr b="0" lang="en-US" sz="20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A class is a template for creating objects.</a:t>
            </a:r>
            <a:endParaRPr b="0" lang="en-US" sz="20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Classes include reusable code. </a:t>
            </a:r>
            <a:endParaRPr b="0" lang="en-US" sz="20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A class has the three features </a:t>
            </a:r>
            <a:endParaRPr b="0" lang="en-US" sz="20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Calibri"/>
              </a:rPr>
              <a:t>data encapsulation, </a:t>
            </a:r>
            <a:endParaRPr b="0" lang="en-US" sz="1800" spc="-1" strike="noStrike">
              <a:solidFill>
                <a:srgbClr val="000000"/>
              </a:solidFill>
              <a:latin typeface="Calibri"/>
            </a:endParaRPr>
          </a:p>
          <a:p>
            <a:pPr lvl="2" marL="1143000" indent="-299880">
              <a:lnSpc>
                <a:spcPct val="8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100" spc="-1" strike="noStrike">
                <a:solidFill>
                  <a:srgbClr val="000000"/>
                </a:solidFill>
                <a:latin typeface="Calibri"/>
              </a:rPr>
              <a:t>(</a:t>
            </a:r>
            <a:r>
              <a:rPr b="0" lang="en-US" sz="1300" spc="-1" strike="noStrike">
                <a:solidFill>
                  <a:srgbClr val="000000"/>
                </a:solidFill>
                <a:latin typeface="Calibri"/>
              </a:rPr>
              <a:t>hiding the internal implementation details of an object from its external view </a:t>
            </a:r>
            <a:r>
              <a:rPr b="0" lang="en-US" sz="2100" spc="-1" strike="noStrike">
                <a:solidFill>
                  <a:srgbClr val="000000"/>
                </a:solidFill>
                <a:latin typeface="Calibri"/>
              </a:rPr>
              <a:t>)</a:t>
            </a:r>
            <a:endParaRPr b="0" lang="en-US" sz="21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Calibri"/>
              </a:rPr>
              <a:t>Inheritance </a:t>
            </a:r>
            <a:endParaRPr b="0" lang="en-US" sz="1800" spc="-1" strike="noStrike">
              <a:solidFill>
                <a:srgbClr val="000000"/>
              </a:solidFill>
              <a:latin typeface="Calibri"/>
            </a:endParaRPr>
          </a:p>
          <a:p>
            <a:pPr lvl="2" marL="1143000" indent="-299880">
              <a:lnSpc>
                <a:spcPct val="8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100" spc="-1" strike="noStrike">
                <a:solidFill>
                  <a:srgbClr val="000000"/>
                </a:solidFill>
                <a:latin typeface="Calibri"/>
              </a:rPr>
              <a:t>(</a:t>
            </a:r>
            <a:r>
              <a:rPr b="0" lang="en-US" sz="1300" spc="-1" strike="noStrike">
                <a:solidFill>
                  <a:srgbClr val="000000"/>
                </a:solidFill>
                <a:latin typeface="Calibri"/>
              </a:rPr>
              <a:t>when a child class is derived from the parent class, the child class would contain all the properties (attributes) and methods (operations) of the parent class </a:t>
            </a:r>
            <a:r>
              <a:rPr b="0" lang="en-US" sz="2100" spc="-1" strike="noStrike">
                <a:solidFill>
                  <a:srgbClr val="000000"/>
                </a:solidFill>
                <a:latin typeface="Calibri"/>
              </a:rPr>
              <a:t>)</a:t>
            </a:r>
            <a:endParaRPr b="0" lang="en-US" sz="21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Calibri"/>
              </a:rPr>
              <a:t>polymorphism.</a:t>
            </a:r>
            <a:endParaRPr b="0" lang="en-US" sz="1800" spc="-1" strike="noStrike">
              <a:solidFill>
                <a:srgbClr val="000000"/>
              </a:solidFill>
              <a:latin typeface="Calibri"/>
            </a:endParaRPr>
          </a:p>
          <a:p>
            <a:pPr lvl="2" marL="1143000" indent="-299880">
              <a:lnSpc>
                <a:spcPct val="8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100" spc="-1" strike="noStrike">
                <a:solidFill>
                  <a:srgbClr val="000000"/>
                </a:solidFill>
                <a:latin typeface="Calibri"/>
              </a:rPr>
              <a:t>(</a:t>
            </a:r>
            <a:r>
              <a:rPr b="0" lang="en-US" sz="1300" spc="-1" strike="noStrike">
                <a:solidFill>
                  <a:srgbClr val="000000"/>
                </a:solidFill>
                <a:latin typeface="Calibri"/>
              </a:rPr>
              <a:t>when two or more classes that are inherited from a parent class, implementing an inherited method differently</a:t>
            </a:r>
            <a:r>
              <a:rPr b="0" lang="en-US" sz="1000" spc="-1" strike="noStrike">
                <a:solidFill>
                  <a:srgbClr val="000000"/>
                </a:solidFill>
                <a:latin typeface="Calibri"/>
              </a:rPr>
              <a:t> </a:t>
            </a:r>
            <a:r>
              <a:rPr b="0" lang="en-US" sz="2100" spc="-1" strike="noStrike">
                <a:solidFill>
                  <a:srgbClr val="000000"/>
                </a:solidFill>
                <a:latin typeface="Calibri"/>
              </a:rPr>
              <a:t>)</a:t>
            </a:r>
            <a:endParaRPr b="0" lang="en-US" sz="21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Examples of object-orientated programming languages: </a:t>
            </a:r>
            <a:r>
              <a:rPr b="1" lang="en-US" sz="2000" spc="-1" strike="noStrike">
                <a:solidFill>
                  <a:srgbClr val="000000"/>
                </a:solidFill>
                <a:latin typeface="Calibri"/>
              </a:rPr>
              <a:t>JAVA, Smalltalk, Eiffel</a:t>
            </a:r>
            <a:r>
              <a:rPr b="0" lang="en-US" sz="2000" spc="-1" strike="noStrike">
                <a:solidFill>
                  <a:srgbClr val="000000"/>
                </a:solidFill>
                <a:latin typeface="Calibri"/>
              </a:rPr>
              <a:t>, Etc</a:t>
            </a:r>
            <a:endParaRPr b="0" lang="en-US" sz="2000" spc="-1" strike="noStrike">
              <a:solidFill>
                <a:srgbClr val="000000"/>
              </a:solidFill>
              <a:latin typeface="Calibri"/>
            </a:endParaRPr>
          </a:p>
        </p:txBody>
      </p:sp>
      <p:sp>
        <p:nvSpPr>
          <p:cNvPr id="461" name="Slide Number Placeholder 3"/>
          <p:cNvSpPr/>
          <p:nvPr/>
        </p:nvSpPr>
        <p:spPr>
          <a:xfrm>
            <a:off x="10836360" y="5734080"/>
            <a:ext cx="812880" cy="520560"/>
          </a:xfrm>
          <a:prstGeom prst="rect">
            <a:avLst/>
          </a:prstGeom>
          <a:no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4CE7CA7-8C72-4542-BC3E-F6B3BD63B6E7}" type="slidenum">
              <a:rPr b="1" lang="en-US" sz="1400" spc="-1" strike="noStrike">
                <a:solidFill>
                  <a:srgbClr val="ffffff"/>
                </a:solidFill>
                <a:latin typeface="Century Schoolbook"/>
              </a:rPr>
              <a:t>&lt;number&gt;</a:t>
            </a:fld>
            <a:endParaRPr b="0" lang="en-US" sz="1400" spc="-1" strike="noStrike">
              <a:solidFill>
                <a:srgbClr val="465562"/>
              </a:solidFill>
              <a:latin typeface="Arial"/>
            </a:endParaRPr>
          </a:p>
        </p:txBody>
      </p:sp>
      <p:sp>
        <p:nvSpPr>
          <p:cNvPr id="462" name="Footer Placeholder 4"/>
          <p:cNvSpPr/>
          <p:nvPr/>
        </p:nvSpPr>
        <p:spPr>
          <a:xfrm>
            <a:off x="11541240" y="6629400"/>
            <a:ext cx="420480" cy="225360"/>
          </a:xfrm>
          <a:prstGeom prst="rect">
            <a:avLst/>
          </a:prstGeom>
          <a:noFill/>
          <a:ln w="0">
            <a:noFill/>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879aa9"/>
                </a:solidFill>
                <a:latin typeface="Euphemia"/>
              </a:rPr>
              <a:t>VCN 9691 COMPUTING</a:t>
            </a:r>
            <a:endParaRPr b="0" lang="en-US" sz="1000" spc="-1" strike="noStrike">
              <a:solidFill>
                <a:srgbClr val="465562"/>
              </a:solidFill>
              <a:latin typeface="Arial"/>
            </a:endParaRPr>
          </a:p>
        </p:txBody>
      </p:sp>
    </p:spTree>
  </p:cSld>
  <p:transition spd="med">
    <p:fade/>
  </p:transition>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96E435C-96DF-4646-B2D9-E3E34994891D}"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464"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Object Oriented Programming </a:t>
            </a:r>
            <a:r>
              <a:rPr b="1" lang="en-US" sz="2600" spc="-1" strike="noStrike">
                <a:solidFill>
                  <a:srgbClr val="35404a"/>
                </a:solidFill>
                <a:latin typeface="Calibri"/>
              </a:rPr>
              <a:t>(OOP)</a:t>
            </a:r>
            <a:endParaRPr b="1" lang="en-US" sz="2600" spc="-1" strike="noStrike">
              <a:solidFill>
                <a:srgbClr val="35404a"/>
              </a:solidFill>
              <a:latin typeface="Calibri"/>
            </a:endParaRPr>
          </a:p>
        </p:txBody>
      </p:sp>
      <p:sp>
        <p:nvSpPr>
          <p:cNvPr id="465" name="PlaceHolder 2"/>
          <p:cNvSpPr>
            <a:spLocks noGrp="1"/>
          </p:cNvSpPr>
          <p:nvPr>
            <p:ph/>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OOP is built around the idea of </a:t>
            </a:r>
            <a:r>
              <a:rPr b="1" lang="en-US" sz="2000" spc="-1" strike="noStrike">
                <a:solidFill>
                  <a:srgbClr val="000000"/>
                </a:solidFill>
                <a:latin typeface="Calibri"/>
              </a:rPr>
              <a:t>OBJECTS</a:t>
            </a:r>
            <a:r>
              <a:rPr b="0" lang="en-US" sz="2000" spc="-1" strike="noStrike">
                <a:solidFill>
                  <a:srgbClr val="000000"/>
                </a:solidFill>
                <a:latin typeface="Calibri"/>
              </a:rPr>
              <a:t> built around the parameters of a </a:t>
            </a:r>
            <a:r>
              <a:rPr b="1" lang="en-US" sz="2000" spc="-1" strike="noStrike">
                <a:solidFill>
                  <a:srgbClr val="000000"/>
                </a:solidFill>
                <a:latin typeface="Calibri"/>
              </a:rPr>
              <a:t>CLASS</a:t>
            </a:r>
            <a:endParaRPr b="0" lang="en-US" sz="2000" spc="-1" strike="noStrike">
              <a:solidFill>
                <a:srgbClr val="000000"/>
              </a:solidFill>
              <a:latin typeface="Calibri"/>
            </a:endParaRPr>
          </a:p>
          <a:p>
            <a:pPr marL="347760"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000000"/>
                </a:solidFill>
                <a:latin typeface="Calibri"/>
              </a:rPr>
              <a:t>E.g.</a:t>
            </a:r>
            <a:r>
              <a:rPr b="0" lang="en-US" sz="2000" spc="-1" strike="noStrike">
                <a:solidFill>
                  <a:srgbClr val="000000"/>
                </a:solidFill>
                <a:latin typeface="Calibri"/>
              </a:rPr>
              <a:t> in the real world, </a:t>
            </a:r>
            <a:r>
              <a:rPr b="1" lang="en-US" sz="2000" spc="-1" strike="noStrike">
                <a:solidFill>
                  <a:srgbClr val="000000"/>
                </a:solidFill>
                <a:latin typeface="Calibri"/>
              </a:rPr>
              <a:t>CAR </a:t>
            </a:r>
            <a:r>
              <a:rPr b="0" lang="en-US" sz="2000" spc="-1" strike="noStrike">
                <a:solidFill>
                  <a:srgbClr val="000000"/>
                </a:solidFill>
                <a:latin typeface="Calibri"/>
              </a:rPr>
              <a:t>would be a Class we could call upon to build an object that had 4 wheels, registration number, doors etc.</a:t>
            </a:r>
            <a:endParaRPr b="0" lang="en-US" sz="2000" spc="-1" strike="noStrike">
              <a:solidFill>
                <a:srgbClr val="000000"/>
              </a:solidFill>
              <a:latin typeface="Calibri"/>
            </a:endParaRPr>
          </a:p>
          <a:p>
            <a:pPr marL="347760" indent="0">
              <a:lnSpc>
                <a:spcPct val="9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Each Class will have </a:t>
            </a:r>
            <a:r>
              <a:rPr b="1" lang="en-US" sz="2000" spc="-1" strike="noStrike">
                <a:solidFill>
                  <a:srgbClr val="000000"/>
                </a:solidFill>
                <a:latin typeface="Calibri"/>
              </a:rPr>
              <a:t>CONSTRUCTORS </a:t>
            </a:r>
            <a:r>
              <a:rPr b="0" lang="en-US" sz="2000" spc="-1" strike="noStrike">
                <a:solidFill>
                  <a:srgbClr val="000000"/>
                </a:solidFill>
                <a:latin typeface="Calibri"/>
              </a:rPr>
              <a:t>coded so the CLASS knows how to build an object when called.</a:t>
            </a:r>
            <a:endParaRPr b="0" lang="en-US" sz="2000" spc="-1" strike="noStrike">
              <a:solidFill>
                <a:srgbClr val="000000"/>
              </a:solidFill>
              <a:latin typeface="Calibri"/>
            </a:endParaRPr>
          </a:p>
          <a:p>
            <a:pPr marL="347760" indent="0">
              <a:lnSpc>
                <a:spcPct val="9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Each Class will have </a:t>
            </a:r>
            <a:r>
              <a:rPr b="1" lang="en-US" sz="2000" spc="-1" strike="noStrike">
                <a:solidFill>
                  <a:srgbClr val="000000"/>
                </a:solidFill>
                <a:latin typeface="Calibri"/>
              </a:rPr>
              <a:t>METHODS </a:t>
            </a:r>
            <a:r>
              <a:rPr b="0" lang="en-US" sz="2000" spc="-1" strike="noStrike">
                <a:solidFill>
                  <a:srgbClr val="000000"/>
                </a:solidFill>
                <a:latin typeface="Calibri"/>
              </a:rPr>
              <a:t>which are used so any instance of a class can perform tasks such as outputting the details of an object</a:t>
            </a:r>
            <a:endParaRPr b="0" lang="en-US" sz="2000" spc="-1" strike="noStrike">
              <a:solidFill>
                <a:srgbClr val="000000"/>
              </a:solidFill>
              <a:latin typeface="Calibri"/>
            </a:endParaRPr>
          </a:p>
        </p:txBody>
      </p:sp>
    </p:spTree>
  </p:cSld>
  <p:transition spd="med">
    <p:fade/>
  </p:transition>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5B4888E-2797-457B-8E4F-0EB6DD0A9D15}"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467"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How to solve a problem in OOP</a:t>
            </a:r>
            <a:endParaRPr b="1" lang="en-US" sz="4000" spc="-1" strike="noStrike">
              <a:solidFill>
                <a:srgbClr val="35404a"/>
              </a:solidFill>
              <a:latin typeface="Calibri"/>
            </a:endParaRPr>
          </a:p>
        </p:txBody>
      </p:sp>
      <p:sp>
        <p:nvSpPr>
          <p:cNvPr id="468" name="PlaceHolder 2"/>
          <p:cNvSpPr>
            <a:spLocks noGrp="1"/>
          </p:cNvSpPr>
          <p:nvPr>
            <p:ph/>
          </p:nvPr>
        </p:nvSpPr>
        <p:spPr>
          <a:xfrm>
            <a:off x="609120" y="1600200"/>
            <a:ext cx="10665000" cy="4873680"/>
          </a:xfrm>
          <a:prstGeom prst="rect">
            <a:avLst/>
          </a:prstGeom>
          <a:noFill/>
          <a:ln w="0">
            <a:noFill/>
          </a:ln>
        </p:spPr>
        <p:txBody>
          <a:bodyPr anchor="t">
            <a:normAutofit/>
          </a:bodyPr>
          <a:p>
            <a:pPr marL="495360" indent="-495360">
              <a:lnSpc>
                <a:spcPct val="70000"/>
              </a:lnSpc>
              <a:spcBef>
                <a:spcPts val="1400"/>
              </a:spcBef>
              <a:buClr>
                <a:srgbClr val="000000"/>
              </a:buClr>
              <a:buSzPct val="70000"/>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rPr>
              <a:t>Identify objects involved in the problem</a:t>
            </a:r>
            <a:endParaRPr b="0" lang="en-US" sz="2700" spc="-1" strike="noStrike">
              <a:solidFill>
                <a:srgbClr val="000000"/>
              </a:solidFill>
              <a:latin typeface="Calibri"/>
            </a:endParaRPr>
          </a:p>
          <a:p>
            <a:pPr lvl="2" marL="1103400" indent="-371520">
              <a:lnSpc>
                <a:spcPct val="70000"/>
              </a:lnSpc>
              <a:spcBef>
                <a:spcPts val="601"/>
              </a:spcBef>
              <a:buClr>
                <a:srgbClr val="000000"/>
              </a:buClr>
              <a:buSzPct val="90000"/>
              <a:buFont typeface="Calibri"/>
              <a:buAutoNum type="romanLcPeriod"/>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Identify the </a:t>
            </a:r>
            <a:r>
              <a:rPr b="1" lang="en-US" sz="2000" spc="-1" strike="noStrike">
                <a:solidFill>
                  <a:srgbClr val="000000"/>
                </a:solidFill>
                <a:latin typeface="Calibri"/>
              </a:rPr>
              <a:t>capability </a:t>
            </a:r>
            <a:r>
              <a:rPr b="0" lang="en-US" sz="2000" spc="-1" strike="noStrike">
                <a:solidFill>
                  <a:srgbClr val="000000"/>
                </a:solidFill>
                <a:latin typeface="Calibri"/>
              </a:rPr>
              <a:t>(functionality) of the objects</a:t>
            </a:r>
            <a:endParaRPr b="0" lang="en-US" sz="2000" spc="-1" strike="noStrike">
              <a:solidFill>
                <a:srgbClr val="000000"/>
              </a:solidFill>
              <a:latin typeface="Calibri"/>
            </a:endParaRPr>
          </a:p>
          <a:p>
            <a:pPr lvl="2" marL="1103400" indent="-371520">
              <a:lnSpc>
                <a:spcPct val="70000"/>
              </a:lnSpc>
              <a:spcBef>
                <a:spcPts val="601"/>
              </a:spcBef>
              <a:buClr>
                <a:srgbClr val="000000"/>
              </a:buClr>
              <a:buSzPct val="90000"/>
              <a:buFont typeface="Calibri"/>
              <a:buAutoNum type="romanLcPeriod"/>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Identify the </a:t>
            </a:r>
            <a:r>
              <a:rPr b="1" lang="en-US" sz="2000" spc="-1" strike="noStrike">
                <a:solidFill>
                  <a:srgbClr val="000000"/>
                </a:solidFill>
                <a:latin typeface="Calibri"/>
              </a:rPr>
              <a:t>information</a:t>
            </a:r>
            <a:r>
              <a:rPr b="0" lang="en-US" sz="2000" spc="-1" strike="noStrike">
                <a:solidFill>
                  <a:srgbClr val="000000"/>
                </a:solidFill>
                <a:latin typeface="Calibri"/>
              </a:rPr>
              <a:t> (data) kept by the objects</a:t>
            </a:r>
            <a:endParaRPr b="0" lang="en-US" sz="2000" spc="-1" strike="noStrike">
              <a:solidFill>
                <a:srgbClr val="000000"/>
              </a:solidFill>
              <a:latin typeface="Calibri"/>
            </a:endParaRPr>
          </a:p>
          <a:p>
            <a:pPr lvl="2" marL="1103400" indent="0">
              <a:lnSpc>
                <a:spcPct val="70000"/>
              </a:lnSpc>
              <a:spcBef>
                <a:spcPts val="601"/>
              </a:spcBef>
              <a:buNone/>
              <a:tabLst>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Calibri"/>
            </a:endParaRPr>
          </a:p>
          <a:p>
            <a:pPr marL="495360" indent="-495360">
              <a:lnSpc>
                <a:spcPct val="70000"/>
              </a:lnSpc>
              <a:spcBef>
                <a:spcPts val="1400"/>
              </a:spcBef>
              <a:buClr>
                <a:srgbClr val="000000"/>
              </a:buClr>
              <a:buSzPct val="70000"/>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rPr>
              <a:t>Deduce classes from (1)</a:t>
            </a:r>
            <a:endParaRPr b="0" lang="en-US" sz="2700" spc="-1" strike="noStrike">
              <a:solidFill>
                <a:srgbClr val="000000"/>
              </a:solidFill>
              <a:latin typeface="Calibri"/>
            </a:endParaRPr>
          </a:p>
          <a:p>
            <a:pPr lvl="2" marL="1103400" indent="-371520">
              <a:lnSpc>
                <a:spcPct val="70000"/>
              </a:lnSpc>
              <a:spcBef>
                <a:spcPts val="601"/>
              </a:spcBef>
              <a:buClr>
                <a:srgbClr val="000000"/>
              </a:buClr>
              <a:buSzPct val="90000"/>
              <a:buFont typeface="Calibri"/>
              <a:buAutoNum type="romanLcPeriod"/>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Generalize the objects found to design the classes</a:t>
            </a:r>
            <a:endParaRPr b="0" lang="en-US" sz="2000" spc="-1" strike="noStrike">
              <a:solidFill>
                <a:srgbClr val="000000"/>
              </a:solidFill>
              <a:latin typeface="Calibri"/>
            </a:endParaRPr>
          </a:p>
          <a:p>
            <a:pPr lvl="2" marL="1103400" indent="0">
              <a:lnSpc>
                <a:spcPct val="70000"/>
              </a:lnSpc>
              <a:spcBef>
                <a:spcPts val="601"/>
              </a:spcBef>
              <a:buNone/>
              <a:tabLst>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Calibri"/>
            </a:endParaRPr>
          </a:p>
          <a:p>
            <a:pPr marL="495360" indent="-495360">
              <a:lnSpc>
                <a:spcPct val="70000"/>
              </a:lnSpc>
              <a:spcBef>
                <a:spcPts val="1400"/>
              </a:spcBef>
              <a:buClr>
                <a:srgbClr val="000000"/>
              </a:buClr>
              <a:buSzPct val="70000"/>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rPr>
              <a:t>Identify relationship between classes</a:t>
            </a:r>
            <a:endParaRPr b="0" lang="en-US" sz="2700" spc="-1" strike="noStrike">
              <a:solidFill>
                <a:srgbClr val="000000"/>
              </a:solidFill>
              <a:latin typeface="Calibri"/>
            </a:endParaRPr>
          </a:p>
          <a:p>
            <a:pPr lvl="2" marL="1103400" indent="-371520">
              <a:lnSpc>
                <a:spcPct val="70000"/>
              </a:lnSpc>
              <a:spcBef>
                <a:spcPts val="601"/>
              </a:spcBef>
              <a:buClr>
                <a:srgbClr val="000000"/>
              </a:buClr>
              <a:buSzPct val="90000"/>
              <a:buFont typeface="Calibri"/>
              <a:buAutoNum type="romanLcPeriod"/>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Use the "</a:t>
            </a:r>
            <a:r>
              <a:rPr b="1" lang="en-US" sz="2000" spc="-1" strike="noStrike">
                <a:solidFill>
                  <a:srgbClr val="660066"/>
                </a:solidFill>
                <a:latin typeface="Calibri"/>
              </a:rPr>
              <a:t>is-a</a:t>
            </a:r>
            <a:r>
              <a:rPr b="0" lang="en-US" sz="2000" spc="-1" strike="noStrike">
                <a:solidFill>
                  <a:srgbClr val="000000"/>
                </a:solidFill>
                <a:latin typeface="Calibri"/>
              </a:rPr>
              <a:t>" and "</a:t>
            </a:r>
            <a:r>
              <a:rPr b="1" lang="en-US" sz="2000" spc="-1" strike="noStrike">
                <a:solidFill>
                  <a:srgbClr val="006600"/>
                </a:solidFill>
                <a:latin typeface="Calibri"/>
              </a:rPr>
              <a:t>has-a</a:t>
            </a:r>
            <a:r>
              <a:rPr b="0" lang="en-US" sz="2000" spc="-1" strike="noStrike">
                <a:solidFill>
                  <a:srgbClr val="000000"/>
                </a:solidFill>
                <a:latin typeface="Calibri"/>
              </a:rPr>
              <a:t>" rules to help</a:t>
            </a:r>
            <a:endParaRPr b="0" lang="en-US" sz="2000" spc="-1" strike="noStrike">
              <a:solidFill>
                <a:srgbClr val="000000"/>
              </a:solidFill>
              <a:latin typeface="Calibri"/>
            </a:endParaRPr>
          </a:p>
          <a:p>
            <a:pPr lvl="2" marL="1103400" indent="-371520">
              <a:lnSpc>
                <a:spcPct val="70000"/>
              </a:lnSpc>
              <a:spcBef>
                <a:spcPts val="601"/>
              </a:spcBef>
              <a:buClr>
                <a:srgbClr val="000000"/>
              </a:buClr>
              <a:buSzPct val="90000"/>
              <a:buFont typeface="Calibri"/>
              <a:buAutoNum type="romanLcPeriod"/>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a:t>
            </a:r>
            <a:r>
              <a:rPr b="1" lang="en-US" sz="2000" spc="-1" strike="noStrike">
                <a:solidFill>
                  <a:srgbClr val="660066"/>
                </a:solidFill>
                <a:latin typeface="Calibri"/>
              </a:rPr>
              <a:t>is-a</a:t>
            </a:r>
            <a:r>
              <a:rPr b="0" lang="en-US" sz="2000" spc="-1" strike="noStrike">
                <a:solidFill>
                  <a:srgbClr val="000000"/>
                </a:solidFill>
                <a:latin typeface="Calibri"/>
              </a:rPr>
              <a:t>": Potential class hierarchy</a:t>
            </a:r>
            <a:endParaRPr b="0" lang="en-US" sz="2000" spc="-1" strike="noStrike">
              <a:solidFill>
                <a:srgbClr val="000000"/>
              </a:solidFill>
              <a:latin typeface="Calibri"/>
            </a:endParaRPr>
          </a:p>
          <a:p>
            <a:pPr lvl="2" marL="1103400" indent="-371520">
              <a:lnSpc>
                <a:spcPct val="70000"/>
              </a:lnSpc>
              <a:spcBef>
                <a:spcPts val="601"/>
              </a:spcBef>
              <a:buClr>
                <a:srgbClr val="000000"/>
              </a:buClr>
              <a:buSzPct val="90000"/>
              <a:buFont typeface="Calibri"/>
              <a:buAutoNum type="romanLcPeriod"/>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a:t>
            </a:r>
            <a:r>
              <a:rPr b="1" lang="en-US" sz="2000" spc="-1" strike="noStrike">
                <a:solidFill>
                  <a:srgbClr val="006600"/>
                </a:solidFill>
                <a:latin typeface="Calibri"/>
              </a:rPr>
              <a:t>has-a</a:t>
            </a:r>
            <a:r>
              <a:rPr b="0" lang="en-US" sz="2000" spc="-1" strike="noStrike">
                <a:solidFill>
                  <a:srgbClr val="000000"/>
                </a:solidFill>
                <a:latin typeface="Calibri"/>
              </a:rPr>
              <a:t>": Association between separate classes</a:t>
            </a:r>
            <a:endParaRPr b="0" lang="en-US" sz="2000" spc="-1" strike="noStrike">
              <a:solidFill>
                <a:srgbClr val="000000"/>
              </a:solidFill>
              <a:latin typeface="Calibri"/>
            </a:endParaRPr>
          </a:p>
          <a:p>
            <a:pPr lvl="2" marL="1103400" indent="0">
              <a:lnSpc>
                <a:spcPct val="70000"/>
              </a:lnSpc>
              <a:spcBef>
                <a:spcPts val="601"/>
              </a:spcBef>
              <a:buNone/>
              <a:tabLst>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Calibri"/>
            </a:endParaRPr>
          </a:p>
          <a:p>
            <a:pPr marL="495360" indent="-495360">
              <a:lnSpc>
                <a:spcPct val="70000"/>
              </a:lnSpc>
              <a:spcBef>
                <a:spcPts val="1400"/>
              </a:spcBef>
              <a:buClr>
                <a:srgbClr val="000000"/>
              </a:buClr>
              <a:buSzPct val="70000"/>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rPr>
              <a:t>Implement the classes in incremental fashion</a:t>
            </a:r>
            <a:endParaRPr b="0" lang="en-US" sz="2700" spc="-1" strike="noStrike">
              <a:solidFill>
                <a:srgbClr val="000000"/>
              </a:solidFill>
              <a:latin typeface="Calibri"/>
            </a:endParaRPr>
          </a:p>
          <a:p>
            <a:pPr lvl="2" marL="1103400" indent="-371520">
              <a:lnSpc>
                <a:spcPct val="70000"/>
              </a:lnSpc>
              <a:spcBef>
                <a:spcPts val="601"/>
              </a:spcBef>
              <a:buClr>
                <a:srgbClr val="000000"/>
              </a:buClr>
              <a:buSzPct val="90000"/>
              <a:buFont typeface="Calibri"/>
              <a:buAutoNum type="romanLcPeriod"/>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alibri"/>
              </a:rPr>
              <a:t>Implement method by method</a:t>
            </a:r>
            <a:endParaRPr b="0" lang="en-US" sz="2000" spc="-1" strike="noStrike">
              <a:solidFill>
                <a:srgbClr val="000000"/>
              </a:solidFill>
              <a:latin typeface="Calibri"/>
            </a:endParaRPr>
          </a:p>
          <a:p>
            <a:pPr marL="495360" indent="0">
              <a:lnSpc>
                <a:spcPct val="70000"/>
              </a:lnSpc>
              <a:spcBef>
                <a:spcPts val="1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Calibri"/>
            </a:endParaRPr>
          </a:p>
        </p:txBody>
      </p:sp>
    </p:spTree>
  </p:cSld>
  <p:transition spd="med">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Introduction</a:t>
            </a:r>
            <a:endParaRPr b="1" lang="en-US" sz="4000" spc="-1" strike="noStrike">
              <a:solidFill>
                <a:srgbClr val="35404a"/>
              </a:solidFill>
              <a:latin typeface="Calibri"/>
            </a:endParaRPr>
          </a:p>
        </p:txBody>
      </p:sp>
      <p:sp>
        <p:nvSpPr>
          <p:cNvPr id="311" name=""/>
          <p:cNvSpPr txBox="1"/>
          <p:nvPr/>
        </p:nvSpPr>
        <p:spPr>
          <a:xfrm>
            <a:off x="907920" y="1143000"/>
            <a:ext cx="10901520" cy="5410080"/>
          </a:xfrm>
          <a:prstGeom prst="rect">
            <a:avLst/>
          </a:prstGeom>
          <a:noFill/>
          <a:ln w="0">
            <a:noFill/>
          </a:ln>
        </p:spPr>
        <p:txBody>
          <a:bodyPr anchor="t">
            <a:normAutofit/>
          </a:bodyPr>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Each computation model is based on a simple core language called its </a:t>
            </a:r>
            <a:r>
              <a:rPr b="1" i="1" lang="en-US" sz="3000" spc="-1" strike="noStrike">
                <a:solidFill>
                  <a:srgbClr val="000000"/>
                </a:solidFill>
                <a:latin typeface="Calibri"/>
              </a:rPr>
              <a:t>kernel language</a:t>
            </a:r>
            <a:r>
              <a:rPr b="0" lang="en-US" sz="3000" spc="-1" strike="noStrike">
                <a:solidFill>
                  <a:srgbClr val="000000"/>
                </a:solidFill>
                <a:latin typeface="Calibri"/>
              </a:rPr>
              <a:t>. </a:t>
            </a:r>
            <a:endParaRPr b="0" lang="en-US" sz="30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Computer science books introduce the kernel languages in a progressive way, by adding concepts one by one. </a:t>
            </a:r>
            <a:endParaRPr b="0" lang="en-US" sz="2600" spc="-1" strike="noStrike">
              <a:solidFill>
                <a:srgbClr val="000000"/>
              </a:solidFill>
              <a:latin typeface="Calibri"/>
            </a:endParaRPr>
          </a:p>
          <a:p>
            <a:pPr lvl="2" marL="1143000" indent="-299880">
              <a:lnSpc>
                <a:spcPct val="8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300" spc="-1" strike="noStrike">
                <a:solidFill>
                  <a:srgbClr val="000000"/>
                </a:solidFill>
                <a:latin typeface="Calibri"/>
              </a:rPr>
              <a:t>This helps us to show the deep relationships between the different models. </a:t>
            </a:r>
            <a:endParaRPr b="0" lang="en-US" sz="23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Often, just adding one new concept makes a world of difference in programming. </a:t>
            </a:r>
            <a:endParaRPr b="0" lang="en-US" sz="26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When stepping from one model to the next, how do we decide on what concepts to add? </a:t>
            </a:r>
            <a:endParaRPr b="0" lang="en-US" sz="30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The main criterium is the </a:t>
            </a:r>
            <a:r>
              <a:rPr b="1" i="1" lang="en-US" sz="2600" spc="-1" strike="noStrike">
                <a:solidFill>
                  <a:srgbClr val="000000"/>
                </a:solidFill>
                <a:latin typeface="Calibri"/>
              </a:rPr>
              <a:t>creative extension principle</a:t>
            </a:r>
            <a:r>
              <a:rPr b="0" lang="en-US" sz="2600" spc="-1" strike="noStrike">
                <a:solidFill>
                  <a:srgbClr val="000000"/>
                </a:solidFill>
                <a:latin typeface="Calibri"/>
              </a:rPr>
              <a:t>. </a:t>
            </a:r>
            <a:endParaRPr b="0" lang="en-US" sz="26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Roughly, a new concept is added when programs become complicated for technical reasons unrelated to the problem being solved. </a:t>
            </a:r>
            <a:endParaRPr b="0" lang="en-US" sz="26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Adding a concept to the kernel language can keep programs simple, if the concept is chosen carefully.</a:t>
            </a:r>
            <a:endParaRPr b="0" lang="en-US" sz="2600" spc="-1" strike="noStrike">
              <a:solidFill>
                <a:srgbClr val="000000"/>
              </a:solidFill>
              <a:latin typeface="Calibri"/>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alibri"/>
              </a:rPr>
              <a:t>Object oriented programming</a:t>
            </a:r>
            <a:endParaRPr b="1" lang="en-US" sz="4000" spc="-1" strike="noStrike">
              <a:solidFill>
                <a:srgbClr val="35404a"/>
              </a:solidFill>
              <a:latin typeface="Calibri"/>
            </a:endParaRPr>
          </a:p>
        </p:txBody>
      </p:sp>
      <p:sp>
        <p:nvSpPr>
          <p:cNvPr id="470" name=""/>
          <p:cNvSpPr txBox="1"/>
          <p:nvPr/>
        </p:nvSpPr>
        <p:spPr>
          <a:xfrm>
            <a:off x="907920" y="1143000"/>
            <a:ext cx="10901520" cy="5410080"/>
          </a:xfrm>
          <a:prstGeom prst="rect">
            <a:avLst/>
          </a:prstGeom>
          <a:noFill/>
          <a:ln w="0">
            <a:noFill/>
          </a:ln>
        </p:spPr>
        <p:txBody>
          <a:bodyPr anchor="t">
            <a:normAutofit/>
          </a:bodyPr>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500" spc="-1" strike="noStrike">
                <a:solidFill>
                  <a:srgbClr val="000000"/>
                </a:solidFill>
                <a:latin typeface="Calibri"/>
              </a:rPr>
              <a:t>Forget about computers for a moment</a:t>
            </a:r>
            <a:endParaRPr b="0" lang="en-US" sz="25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GB" sz="2500" spc="-1" strike="noStrike">
                <a:solidFill>
                  <a:srgbClr val="000000"/>
                </a:solidFill>
                <a:latin typeface="Calibri"/>
              </a:rPr>
              <a:t>A class: </a:t>
            </a:r>
            <a:r>
              <a:rPr b="0" lang="en-GB" sz="2500" spc="-1" strike="noStrike">
                <a:solidFill>
                  <a:srgbClr val="000000"/>
                </a:solidFill>
                <a:latin typeface="Calibri"/>
              </a:rPr>
              <a:t>car</a:t>
            </a:r>
            <a:endParaRPr b="0" lang="en-US" sz="25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GB" sz="2500" spc="-1" strike="noStrike">
                <a:solidFill>
                  <a:srgbClr val="000000"/>
                </a:solidFill>
                <a:latin typeface="Calibri"/>
              </a:rPr>
              <a:t>Properties: </a:t>
            </a:r>
            <a:r>
              <a:rPr b="0" lang="en-GB" sz="2500" spc="-1" strike="noStrike">
                <a:solidFill>
                  <a:srgbClr val="000000"/>
                </a:solidFill>
                <a:latin typeface="Calibri"/>
              </a:rPr>
              <a:t>colour, size, number of wheels</a:t>
            </a:r>
            <a:endParaRPr b="0" lang="en-US" sz="25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GB" sz="2500" spc="-1" strike="noStrike">
                <a:solidFill>
                  <a:srgbClr val="000000"/>
                </a:solidFill>
                <a:latin typeface="Calibri"/>
              </a:rPr>
              <a:t>Methods: </a:t>
            </a:r>
            <a:r>
              <a:rPr b="0" lang="en-GB" sz="2500" spc="-1" strike="noStrike">
                <a:solidFill>
                  <a:srgbClr val="000000"/>
                </a:solidFill>
                <a:latin typeface="Calibri"/>
              </a:rPr>
              <a:t>(things it can do) drive, accelerate, brake, crash (ok, not really)</a:t>
            </a:r>
            <a:endParaRPr b="0" lang="en-US" sz="25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500" spc="-1" strike="noStrike">
                <a:solidFill>
                  <a:srgbClr val="000000"/>
                </a:solidFill>
                <a:latin typeface="Calibri"/>
              </a:rPr>
              <a:t>How do you create a new car from the car class?</a:t>
            </a:r>
            <a:endParaRPr b="0" lang="en-US" sz="25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500" spc="-1" strike="noStrike">
                <a:solidFill>
                  <a:srgbClr val="000000"/>
                </a:solidFill>
                <a:latin typeface="Calibri"/>
              </a:rPr>
              <a:t>You </a:t>
            </a:r>
            <a:r>
              <a:rPr b="1" lang="en-GB" sz="2500" spc="-1" strike="noStrike">
                <a:solidFill>
                  <a:srgbClr val="000000"/>
                </a:solidFill>
                <a:latin typeface="Calibri"/>
              </a:rPr>
              <a:t>instantiate it</a:t>
            </a:r>
            <a:r>
              <a:rPr b="0" lang="en-GB" sz="2500" spc="-1" strike="noStrike">
                <a:solidFill>
                  <a:srgbClr val="000000"/>
                </a:solidFill>
                <a:latin typeface="Calibri"/>
              </a:rPr>
              <a:t> – or in English, you create a new car object</a:t>
            </a:r>
            <a:endParaRPr b="0" lang="en-US" sz="25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500" spc="-1" strike="noStrike">
                <a:solidFill>
                  <a:srgbClr val="000000"/>
                </a:solidFill>
                <a:latin typeface="Calibri"/>
              </a:rPr>
              <a:t>The new car object (banger) </a:t>
            </a:r>
            <a:r>
              <a:rPr b="1" lang="en-GB" sz="2500" spc="-1" strike="noStrike">
                <a:solidFill>
                  <a:srgbClr val="000000"/>
                </a:solidFill>
                <a:latin typeface="Calibri"/>
              </a:rPr>
              <a:t>inherits </a:t>
            </a:r>
            <a:r>
              <a:rPr b="0" lang="en-GB" sz="2500" spc="-1" strike="noStrike">
                <a:solidFill>
                  <a:srgbClr val="000000"/>
                </a:solidFill>
                <a:latin typeface="Calibri"/>
              </a:rPr>
              <a:t>all of the properties and methods of the car class – the process is called </a:t>
            </a:r>
            <a:r>
              <a:rPr b="1" lang="en-GB" sz="2500" spc="-1" strike="noStrike">
                <a:solidFill>
                  <a:srgbClr val="000000"/>
                </a:solidFill>
                <a:latin typeface="Calibri"/>
              </a:rPr>
              <a:t>inheritance</a:t>
            </a:r>
            <a:endParaRPr b="0" lang="en-US" sz="25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500" spc="-1" strike="noStrike">
                <a:solidFill>
                  <a:srgbClr val="000000"/>
                </a:solidFill>
                <a:latin typeface="Calibri"/>
              </a:rPr>
              <a:t>Back to programming:</a:t>
            </a:r>
            <a:endParaRPr b="0" lang="en-US" sz="25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000000"/>
                </a:solidFill>
                <a:latin typeface="Calibri"/>
              </a:rPr>
              <a:t>There’s a class in VB called the </a:t>
            </a:r>
            <a:r>
              <a:rPr b="1" lang="en-GB" sz="2200" spc="-1" strike="noStrike">
                <a:solidFill>
                  <a:srgbClr val="000000"/>
                </a:solidFill>
                <a:latin typeface="Calibri"/>
              </a:rPr>
              <a:t>button </a:t>
            </a:r>
            <a:r>
              <a:rPr b="0" lang="en-GB" sz="2200" spc="-1" strike="noStrike">
                <a:solidFill>
                  <a:srgbClr val="000000"/>
                </a:solidFill>
                <a:latin typeface="Calibri"/>
              </a:rPr>
              <a:t>class</a:t>
            </a:r>
            <a:endParaRPr b="0" lang="en-US" sz="2200" spc="-1" strike="noStrike">
              <a:solidFill>
                <a:srgbClr val="000000"/>
              </a:solidFill>
              <a:latin typeface="Calibri"/>
            </a:endParaRPr>
          </a:p>
          <a:p>
            <a:pPr lvl="2" marL="1143000" indent="-299880">
              <a:lnSpc>
                <a:spcPct val="7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GB" sz="1900" spc="-1" strike="noStrike">
                <a:solidFill>
                  <a:srgbClr val="000000"/>
                </a:solidFill>
                <a:latin typeface="Calibri"/>
              </a:rPr>
              <a:t>What properties might it have?</a:t>
            </a:r>
            <a:endParaRPr b="0" lang="en-US" sz="1900" spc="-1" strike="noStrike">
              <a:solidFill>
                <a:srgbClr val="000000"/>
              </a:solidFill>
              <a:latin typeface="Calibri"/>
            </a:endParaRPr>
          </a:p>
          <a:p>
            <a:pPr lvl="2" marL="1143000" indent="-299880">
              <a:lnSpc>
                <a:spcPct val="7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GB" sz="1900" spc="-1" strike="noStrike">
                <a:solidFill>
                  <a:srgbClr val="000000"/>
                </a:solidFill>
                <a:latin typeface="Calibri"/>
              </a:rPr>
              <a:t>What methods might it have?</a:t>
            </a:r>
            <a:endParaRPr b="0" lang="en-US" sz="19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000000"/>
                </a:solidFill>
                <a:latin typeface="Calibri"/>
              </a:rPr>
              <a:t>When you create a new button object (</a:t>
            </a:r>
            <a:r>
              <a:rPr b="1" lang="en-GB" sz="2200" spc="-1" strike="noStrike">
                <a:solidFill>
                  <a:srgbClr val="000000"/>
                </a:solidFill>
                <a:latin typeface="Calibri"/>
              </a:rPr>
              <a:t>btngo</a:t>
            </a:r>
            <a:r>
              <a:rPr b="0" lang="en-GB" sz="2200" spc="-1" strike="noStrike">
                <a:solidFill>
                  <a:srgbClr val="000000"/>
                </a:solidFill>
                <a:latin typeface="Calibri"/>
              </a:rPr>
              <a:t>) you __________ it</a:t>
            </a:r>
            <a:endParaRPr b="0" lang="en-US" sz="22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000000"/>
                </a:solidFill>
                <a:latin typeface="Calibri"/>
              </a:rPr>
              <a:t>When you create </a:t>
            </a:r>
            <a:r>
              <a:rPr b="1" lang="en-GB" sz="2200" spc="-1" strike="noStrike">
                <a:solidFill>
                  <a:srgbClr val="000000"/>
                </a:solidFill>
                <a:latin typeface="Calibri"/>
              </a:rPr>
              <a:t>btngo </a:t>
            </a:r>
            <a:r>
              <a:rPr b="0" lang="en-GB" sz="2200" spc="-1" strike="noStrike">
                <a:solidFill>
                  <a:srgbClr val="000000"/>
                </a:solidFill>
                <a:latin typeface="Calibri"/>
              </a:rPr>
              <a:t>what does it get? What’s that called?</a:t>
            </a:r>
            <a:endParaRPr b="0" lang="en-US" sz="22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solidFill>
                <a:srgbClr val="000000"/>
              </a:solidFill>
              <a:latin typeface="Calibri"/>
            </a:endParaRPr>
          </a:p>
        </p:txBody>
      </p:sp>
    </p:spTree>
  </p:cSld>
  <p:transition spd="med">
    <p:fade/>
  </p:transition>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alibri"/>
              </a:rPr>
              <a:t>Object oriented programming cont.</a:t>
            </a:r>
            <a:endParaRPr b="1" lang="en-US" sz="4000" spc="-1" strike="noStrike">
              <a:solidFill>
                <a:srgbClr val="35404a"/>
              </a:solidFill>
              <a:latin typeface="Calibri"/>
            </a:endParaRPr>
          </a:p>
        </p:txBody>
      </p:sp>
      <p:sp>
        <p:nvSpPr>
          <p:cNvPr id="472" name=""/>
          <p:cNvSpPr txBox="1"/>
          <p:nvPr/>
        </p:nvSpPr>
        <p:spPr>
          <a:xfrm>
            <a:off x="907920" y="1143000"/>
            <a:ext cx="10901520" cy="5410080"/>
          </a:xfrm>
          <a:prstGeom prst="rect">
            <a:avLst/>
          </a:prstGeom>
          <a:noFill/>
          <a:ln w="0">
            <a:noFill/>
          </a:ln>
        </p:spPr>
        <p:txBody>
          <a:bodyPr anchor="t">
            <a:normAutofit/>
          </a:bodyPr>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GB" sz="2700" spc="-1" strike="noStrike">
                <a:solidFill>
                  <a:srgbClr val="000000"/>
                </a:solidFill>
                <a:latin typeface="Calibri"/>
              </a:rPr>
              <a:t>Step 1:</a:t>
            </a:r>
            <a:r>
              <a:rPr b="0" lang="en-GB" sz="2700" spc="-1" strike="noStrike">
                <a:solidFill>
                  <a:srgbClr val="000000"/>
                </a:solidFill>
                <a:latin typeface="Calibri"/>
              </a:rPr>
              <a:t> Name the class.</a:t>
            </a: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9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GB" sz="2700" spc="-1" strike="noStrike">
                <a:solidFill>
                  <a:srgbClr val="000000"/>
                </a:solidFill>
                <a:latin typeface="Calibri"/>
              </a:rPr>
              <a:t>Step 2:</a:t>
            </a:r>
            <a:r>
              <a:rPr b="0" lang="en-GB" sz="2700" spc="-1" strike="noStrike">
                <a:solidFill>
                  <a:srgbClr val="000000"/>
                </a:solidFill>
                <a:latin typeface="Calibri"/>
              </a:rPr>
              <a:t> Decide on the properties of the class.</a:t>
            </a: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9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GB" sz="2700" spc="-1" strike="noStrike">
                <a:solidFill>
                  <a:srgbClr val="000000"/>
                </a:solidFill>
                <a:latin typeface="Calibri"/>
              </a:rPr>
              <a:t>Step 3:</a:t>
            </a:r>
            <a:r>
              <a:rPr b="0" lang="en-GB" sz="2700" spc="-1" strike="noStrike">
                <a:solidFill>
                  <a:srgbClr val="000000"/>
                </a:solidFill>
                <a:latin typeface="Calibri"/>
              </a:rPr>
              <a:t> Declare properties as private.</a:t>
            </a: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9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GB" sz="2700" spc="-1" strike="noStrike">
                <a:solidFill>
                  <a:srgbClr val="000000"/>
                </a:solidFill>
                <a:latin typeface="Calibri"/>
              </a:rPr>
              <a:t>Step 4:</a:t>
            </a:r>
            <a:r>
              <a:rPr b="0" lang="en-GB" sz="2700" spc="-1" strike="noStrike">
                <a:solidFill>
                  <a:srgbClr val="000000"/>
                </a:solidFill>
                <a:latin typeface="Calibri"/>
              </a:rPr>
              <a:t> Declare the constructor of the class. A constructor is procedure that is automatically invoked when an object is first instantiated (created from the class). In VB this is done for you automatically – but not in most languages!</a:t>
            </a: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9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GB" sz="2700" spc="-1" strike="noStrike">
                <a:solidFill>
                  <a:srgbClr val="000000"/>
                </a:solidFill>
                <a:latin typeface="Calibri"/>
              </a:rPr>
              <a:t>Step 5:</a:t>
            </a:r>
            <a:r>
              <a:rPr b="0" lang="en-GB" sz="2700" spc="-1" strike="noStrike">
                <a:solidFill>
                  <a:srgbClr val="000000"/>
                </a:solidFill>
                <a:latin typeface="Calibri"/>
              </a:rPr>
              <a:t> Declare the methods (procedures and </a:t>
            </a: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700" spc="-1" strike="noStrike">
                <a:solidFill>
                  <a:srgbClr val="000000"/>
                </a:solidFill>
                <a:latin typeface="Calibri"/>
              </a:rPr>
              <a:t>	</a:t>
            </a:r>
            <a:r>
              <a:rPr b="0" lang="en-GB" sz="2700" spc="-1" strike="noStrike">
                <a:solidFill>
                  <a:srgbClr val="000000"/>
                </a:solidFill>
                <a:latin typeface="Calibri"/>
              </a:rPr>
              <a:t> </a:t>
            </a:r>
            <a:r>
              <a:rPr b="0" lang="en-GB" sz="2700" spc="-1" strike="noStrike">
                <a:solidFill>
                  <a:srgbClr val="000000"/>
                </a:solidFill>
                <a:latin typeface="Calibri"/>
              </a:rPr>
              <a:t>functions).</a:t>
            </a: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9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GB" sz="2700" spc="-1" strike="noStrike">
                <a:solidFill>
                  <a:srgbClr val="000000"/>
                </a:solidFill>
                <a:latin typeface="Calibri"/>
              </a:rPr>
              <a:t>Step 6:</a:t>
            </a:r>
            <a:r>
              <a:rPr b="0" lang="en-GB" sz="2700" spc="-1" strike="noStrike">
                <a:solidFill>
                  <a:srgbClr val="000000"/>
                </a:solidFill>
                <a:latin typeface="Calibri"/>
              </a:rPr>
              <a:t> Write the code for your methods.</a:t>
            </a:r>
            <a:endParaRPr b="0" lang="en-US" sz="2700" spc="-1" strike="noStrike">
              <a:solidFill>
                <a:srgbClr val="000000"/>
              </a:solidFill>
              <a:latin typeface="Calibri"/>
            </a:endParaRPr>
          </a:p>
        </p:txBody>
      </p:sp>
    </p:spTree>
  </p:cSld>
  <p:transition spd="med">
    <p:fade/>
  </p:transition>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Rectangle 7"/>
          <p:cNvSpPr/>
          <p:nvPr/>
        </p:nvSpPr>
        <p:spPr>
          <a:xfrm>
            <a:off x="592200" y="736560"/>
            <a:ext cx="5299920" cy="58140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465562"/>
                </a:solidFill>
                <a:latin typeface="Euphemia"/>
              </a:rPr>
              <a:t>A basic OOP class in Pascal</a:t>
            </a:r>
            <a:endParaRPr b="0" lang="en-US" sz="3200" spc="-1" strike="noStrike">
              <a:solidFill>
                <a:srgbClr val="465562"/>
              </a:solidFill>
              <a:latin typeface="Arial"/>
            </a:endParaRPr>
          </a:p>
        </p:txBody>
      </p:sp>
      <p:sp>
        <p:nvSpPr>
          <p:cNvPr id="474" name="Text Box 18"/>
          <p:cNvSpPr/>
          <p:nvPr/>
        </p:nvSpPr>
        <p:spPr>
          <a:xfrm>
            <a:off x="808920" y="1477800"/>
            <a:ext cx="3868920" cy="36828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465562"/>
                </a:solidFill>
                <a:latin typeface="Euphemia"/>
              </a:rPr>
              <a:t>Step 1:</a:t>
            </a:r>
            <a:r>
              <a:rPr b="0" lang="en-GB" sz="1800" spc="-1" strike="noStrike">
                <a:solidFill>
                  <a:srgbClr val="465562"/>
                </a:solidFill>
                <a:latin typeface="Euphemia"/>
              </a:rPr>
              <a:t> Create the class (As a type)</a:t>
            </a:r>
            <a:endParaRPr b="0" lang="en-US" sz="1800" spc="-1" strike="noStrike">
              <a:solidFill>
                <a:srgbClr val="465562"/>
              </a:solidFill>
              <a:latin typeface="Arial"/>
            </a:endParaRPr>
          </a:p>
        </p:txBody>
      </p:sp>
      <p:sp>
        <p:nvSpPr>
          <p:cNvPr id="475" name="Text Box 20"/>
          <p:cNvSpPr/>
          <p:nvPr/>
        </p:nvSpPr>
        <p:spPr>
          <a:xfrm>
            <a:off x="776160" y="1989000"/>
            <a:ext cx="3355200" cy="64260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465562"/>
                </a:solidFill>
                <a:latin typeface="Euphemia"/>
              </a:rPr>
              <a:t>Step 2:</a:t>
            </a:r>
            <a:r>
              <a:rPr b="0" lang="en-GB" sz="1800" spc="-1" strike="noStrike">
                <a:solidFill>
                  <a:srgbClr val="465562"/>
                </a:solidFill>
                <a:latin typeface="Euphemia"/>
              </a:rPr>
              <a:t> Declare properties as </a:t>
            </a:r>
            <a:endParaRPr b="0" lang="en-US" sz="1800" spc="-1" strike="noStrike">
              <a:solidFill>
                <a:srgbClr val="465562"/>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465562"/>
                </a:solidFill>
                <a:latin typeface="Euphemia"/>
              </a:rPr>
              <a:t>private.</a:t>
            </a:r>
            <a:endParaRPr b="0" lang="en-US" sz="1800" spc="-1" strike="noStrike">
              <a:solidFill>
                <a:srgbClr val="465562"/>
              </a:solidFill>
              <a:latin typeface="Arial"/>
            </a:endParaRPr>
          </a:p>
        </p:txBody>
      </p:sp>
      <p:sp>
        <p:nvSpPr>
          <p:cNvPr id="476" name="Text Box 21"/>
          <p:cNvSpPr/>
          <p:nvPr/>
        </p:nvSpPr>
        <p:spPr>
          <a:xfrm>
            <a:off x="816120" y="2774880"/>
            <a:ext cx="4755960" cy="91692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465562"/>
                </a:solidFill>
                <a:latin typeface="Euphemia"/>
              </a:rPr>
              <a:t>Step 4:</a:t>
            </a:r>
            <a:r>
              <a:rPr b="0" lang="en-GB" sz="1800" spc="-1" strike="noStrike">
                <a:solidFill>
                  <a:srgbClr val="465562"/>
                </a:solidFill>
                <a:latin typeface="Euphemia"/>
              </a:rPr>
              <a:t>  Create the public methods</a:t>
            </a:r>
            <a:endParaRPr b="0" lang="en-US" sz="1800" spc="-1" strike="noStrike">
              <a:solidFill>
                <a:srgbClr val="465562"/>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465562"/>
                </a:solidFill>
                <a:latin typeface="Euphemia"/>
              </a:rPr>
              <a:t>(procedures and functions), including the constructor</a:t>
            </a:r>
            <a:endParaRPr b="0" lang="en-US" sz="1800" spc="-1" strike="noStrike">
              <a:solidFill>
                <a:srgbClr val="465562"/>
              </a:solidFill>
              <a:latin typeface="Arial"/>
            </a:endParaRPr>
          </a:p>
        </p:txBody>
      </p:sp>
      <p:pic>
        <p:nvPicPr>
          <p:cNvPr id="477" name="Picture 9" descr=""/>
          <p:cNvPicPr/>
          <p:nvPr/>
        </p:nvPicPr>
        <p:blipFill>
          <a:blip r:embed="rId1"/>
          <a:stretch/>
        </p:blipFill>
        <p:spPr>
          <a:xfrm>
            <a:off x="6765840" y="549360"/>
            <a:ext cx="5091120" cy="5810040"/>
          </a:xfrm>
          <a:prstGeom prst="rect">
            <a:avLst/>
          </a:prstGeom>
          <a:ln w="0">
            <a:noFill/>
          </a:ln>
        </p:spPr>
      </p:pic>
      <p:sp>
        <p:nvSpPr>
          <p:cNvPr id="478" name="Text Box 20"/>
          <p:cNvSpPr/>
          <p:nvPr/>
        </p:nvSpPr>
        <p:spPr>
          <a:xfrm>
            <a:off x="824040" y="3781440"/>
            <a:ext cx="3763800" cy="64260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800" spc="-1" strike="noStrike">
                <a:solidFill>
                  <a:srgbClr val="465562"/>
                </a:solidFill>
                <a:latin typeface="Euphemia"/>
              </a:rPr>
              <a:t>Step 5:</a:t>
            </a:r>
            <a:r>
              <a:rPr b="0" lang="en-GB" sz="1800" spc="-1" strike="noStrike">
                <a:solidFill>
                  <a:srgbClr val="465562"/>
                </a:solidFill>
                <a:latin typeface="Euphemia"/>
              </a:rPr>
              <a:t> Create the class functions</a:t>
            </a:r>
            <a:endParaRPr b="0" lang="en-US" sz="1800" spc="-1" strike="noStrike">
              <a:solidFill>
                <a:srgbClr val="465562"/>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465562"/>
                </a:solidFill>
                <a:latin typeface="Euphemia"/>
              </a:rPr>
              <a:t>and procedures</a:t>
            </a:r>
            <a:endParaRPr b="0" lang="en-US" sz="1800" spc="-1" strike="noStrike">
              <a:solidFill>
                <a:srgbClr val="465562"/>
              </a:solidFill>
              <a:latin typeface="Arial"/>
            </a:endParaRPr>
          </a:p>
        </p:txBody>
      </p:sp>
    </p:spTree>
  </p:cSld>
  <p:transition spd="med" advTm="6000">
    <p:fade/>
  </p:transition>
  <p:timing>
    <p:tnLst>
      <p:par>
        <p:cTn id="69" dur="indefinite" restart="never" nodeType="tmRoot">
          <p:childTnLst>
            <p:seq>
              <p:cTn id="70" dur="indefinite" nodeType="mainSeq">
                <p:childTnLst>
                  <p:par>
                    <p:cTn id="71" fill="hold">
                      <p:stCondLst>
                        <p:cond delay="0"/>
                      </p:stCondLst>
                      <p:childTnLst>
                        <p:par>
                          <p:cTn id="72" fill="hold">
                            <p:stCondLst>
                              <p:cond delay="0"/>
                            </p:stCondLst>
                            <p:childTnLst>
                              <p:par>
                                <p:cTn id="73" nodeType="withEffect" fill="hold" presetClass="entr" presetID="1">
                                  <p:stCondLst>
                                    <p:cond delay="0"/>
                                  </p:stCondLst>
                                  <p:childTnLst>
                                    <p:set>
                                      <p:cBhvr>
                                        <p:cTn id="74" dur="1" fill="hold">
                                          <p:stCondLst>
                                            <p:cond delay="0"/>
                                          </p:stCondLst>
                                        </p:cTn>
                                        <p:tgtEl>
                                          <p:spTgt spid="47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47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47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476"/>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473"/>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474"/>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475"/>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47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478"/>
                                        </p:tgtEl>
                                        <p:attrNameLst>
                                          <p:attrName>style.visibility</p:attrName>
                                        </p:attrNameLst>
                                      </p:cBhvr>
                                      <p:to>
                                        <p:strVal val="visible"/>
                                      </p:to>
                                    </p:set>
                                  </p:childTnLst>
                                </p:cTn>
                              </p:par>
                              <p:par>
                                <p:cTn id="99" nodeType="withEffect" fill="hold" presetClass="entr" presetID="1">
                                  <p:stCondLst>
                                    <p:cond delay="0"/>
                                  </p:stCondLst>
                                  <p:childTnLst>
                                    <p:set>
                                      <p:cBhvr>
                                        <p:cTn id="100" dur="1" fill="hold">
                                          <p:stCondLst>
                                            <p:cond delay="0"/>
                                          </p:stCondLst>
                                        </p:cTn>
                                        <p:tgtEl>
                                          <p:spTgt spid="4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DF0761B-6C43-46C6-A7ED-0D56692647D8}"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480" name="PlaceHolder 1"/>
          <p:cNvSpPr>
            <a:spLocks noGrp="1"/>
          </p:cNvSpPr>
          <p:nvPr>
            <p:ph type="title"/>
          </p:nvPr>
        </p:nvSpPr>
        <p:spPr>
          <a:xfrm>
            <a:off x="609120" y="274320"/>
            <a:ext cx="9953640" cy="563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35404a"/>
                </a:solidFill>
                <a:latin typeface="Calibri"/>
              </a:rPr>
              <a:t>An example of OOP (in JAVA)</a:t>
            </a:r>
            <a:endParaRPr b="1" lang="en-US" sz="3600" spc="-1" strike="noStrike">
              <a:solidFill>
                <a:srgbClr val="35404a"/>
              </a:solidFill>
              <a:latin typeface="Calibri"/>
            </a:endParaRPr>
          </a:p>
        </p:txBody>
      </p:sp>
      <p:sp>
        <p:nvSpPr>
          <p:cNvPr id="481" name="PlaceHolder 2"/>
          <p:cNvSpPr>
            <a:spLocks noGrp="1"/>
          </p:cNvSpPr>
          <p:nvPr>
            <p:ph/>
          </p:nvPr>
        </p:nvSpPr>
        <p:spPr>
          <a:xfrm>
            <a:off x="609120" y="1143000"/>
            <a:ext cx="4875480" cy="5330880"/>
          </a:xfrm>
          <a:prstGeom prst="rect">
            <a:avLst/>
          </a:prstGeom>
          <a:noFill/>
          <a:ln w="0">
            <a:noFill/>
          </a:ln>
        </p:spPr>
        <p:txBody>
          <a:bodyPr anchor="t">
            <a:normAutofit/>
          </a:bodyPr>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800" spc="-1" strike="noStrike">
                <a:solidFill>
                  <a:srgbClr val="0000ff"/>
                </a:solidFill>
                <a:latin typeface="Courier New"/>
              </a:rPr>
              <a:t>// sample of 2 classes , one is an application with a main method</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800" spc="-1" strike="noStrike">
                <a:solidFill>
                  <a:srgbClr val="0000ff"/>
                </a:solidFill>
                <a:latin typeface="Courier New"/>
              </a:rPr>
              <a:t>// and the other is a simple class with 1 instance variable and 3 methods</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800" spc="-1" strike="noStrike">
                <a:solidFill>
                  <a:srgbClr val="0000ff"/>
                </a:solidFill>
                <a:latin typeface="Courier New"/>
              </a:rPr>
              <a:t>// keep for future reference</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800" spc="-1" strike="noStrike">
                <a:solidFill>
                  <a:srgbClr val="0000ff"/>
                </a:solidFill>
                <a:latin typeface="Courier New"/>
              </a:rPr>
              <a:t>  </a:t>
            </a:r>
            <a:r>
              <a:rPr b="0" lang="en-US" sz="800" spc="-1" strike="noStrike">
                <a:solidFill>
                  <a:srgbClr val="0000ff"/>
                </a:solidFill>
                <a:latin typeface="Courier New"/>
              </a:rPr>
              <a:t>package untitled14;</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800" spc="-1" strike="noStrike">
                <a:solidFill>
                  <a:srgbClr val="000000"/>
                </a:solidFill>
                <a:latin typeface="Courier New"/>
              </a:rPr>
              <a:t>  </a:t>
            </a:r>
            <a:r>
              <a:rPr b="1" lang="en-US" sz="800" spc="-1" strike="noStrike">
                <a:solidFill>
                  <a:srgbClr val="663300"/>
                </a:solidFill>
                <a:latin typeface="Courier New"/>
              </a:rPr>
              <a:t>public class student</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pc="-1" strike="noStrike">
                <a:solidFill>
                  <a:srgbClr val="663300"/>
                </a:solidFill>
                <a:latin typeface="Courier New"/>
              </a:rPr>
              <a:t>{</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pc="-1" strike="noStrike">
                <a:solidFill>
                  <a:srgbClr val="663300"/>
                </a:solidFill>
                <a:latin typeface="Courier New"/>
              </a:rPr>
              <a:t>  </a:t>
            </a:r>
            <a:r>
              <a:rPr b="1" lang="en-US" sz="800" spc="-1" strike="noStrike">
                <a:solidFill>
                  <a:srgbClr val="663300"/>
                </a:solidFill>
                <a:latin typeface="Courier New"/>
              </a:rPr>
              <a:t>protected int age; </a:t>
            </a:r>
            <a:r>
              <a:rPr b="1" lang="en-US" sz="800" spc="-1" strike="noStrike">
                <a:solidFill>
                  <a:srgbClr val="0000ff"/>
                </a:solidFill>
                <a:latin typeface="Courier New"/>
              </a:rPr>
              <a:t>/*also can make "private“*/</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pc="-1" strike="noStrike">
                <a:solidFill>
                  <a:srgbClr val="663300"/>
                </a:solidFill>
                <a:latin typeface="Courier New"/>
              </a:rPr>
              <a:t>  </a:t>
            </a:r>
            <a:r>
              <a:rPr b="1" lang="en-US" sz="800" spc="-1" strike="noStrike">
                <a:solidFill>
                  <a:srgbClr val="663300"/>
                </a:solidFill>
                <a:latin typeface="Courier New"/>
              </a:rPr>
              <a:t>public student()</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pc="-1" strike="noStrike">
                <a:solidFill>
                  <a:srgbClr val="663300"/>
                </a:solidFill>
                <a:latin typeface="Courier New"/>
              </a:rPr>
              <a:t>{</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pc="-1" strike="noStrike">
                <a:solidFill>
                  <a:srgbClr val="663300"/>
                </a:solidFill>
                <a:latin typeface="Courier New"/>
              </a:rPr>
              <a:t>    </a:t>
            </a:r>
            <a:r>
              <a:rPr b="1" lang="en-US" sz="800" spc="-1" strike="noStrike">
                <a:solidFill>
                  <a:srgbClr val="663300"/>
                </a:solidFill>
                <a:latin typeface="Courier New"/>
              </a:rPr>
              <a:t>age=0;</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pc="-1" strike="noStrike">
                <a:solidFill>
                  <a:srgbClr val="663300"/>
                </a:solidFill>
                <a:latin typeface="Courier New"/>
              </a:rPr>
              <a:t>  </a:t>
            </a:r>
            <a:r>
              <a:rPr b="1" lang="en-US" sz="800" spc="-1" strike="noStrike">
                <a:solidFill>
                  <a:srgbClr val="663300"/>
                </a:solidFill>
                <a:latin typeface="Courier New"/>
              </a:rPr>
              <a:t>}</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pc="-1" strike="noStrike">
                <a:solidFill>
                  <a:srgbClr val="663300"/>
                </a:solidFill>
                <a:latin typeface="Courier New"/>
              </a:rPr>
              <a:t>  </a:t>
            </a:r>
            <a:r>
              <a:rPr b="1" lang="en-US" sz="800" spc="-1" strike="noStrike">
                <a:solidFill>
                  <a:srgbClr val="663300"/>
                </a:solidFill>
                <a:latin typeface="Courier New"/>
              </a:rPr>
              <a:t>public void setAge(int c)</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pc="-1" strike="noStrike">
                <a:solidFill>
                  <a:srgbClr val="663300"/>
                </a:solidFill>
                <a:latin typeface="Courier New"/>
              </a:rPr>
              <a:t>{</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pc="-1" strike="noStrike">
                <a:solidFill>
                  <a:srgbClr val="663300"/>
                </a:solidFill>
                <a:latin typeface="Courier New"/>
              </a:rPr>
              <a:t>    </a:t>
            </a:r>
            <a:r>
              <a:rPr b="1" lang="en-US" sz="800" spc="-1" strike="noStrike">
                <a:solidFill>
                  <a:srgbClr val="663300"/>
                </a:solidFill>
                <a:latin typeface="Courier New"/>
              </a:rPr>
              <a:t>age=c;</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pc="-1" strike="noStrike">
                <a:solidFill>
                  <a:srgbClr val="663300"/>
                </a:solidFill>
                <a:latin typeface="Courier New"/>
              </a:rPr>
              <a:t>  </a:t>
            </a:r>
            <a:r>
              <a:rPr b="1" lang="en-US" sz="800" spc="-1" strike="noStrike">
                <a:solidFill>
                  <a:srgbClr val="663300"/>
                </a:solidFill>
                <a:latin typeface="Courier New"/>
              </a:rPr>
              <a:t>}</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pc="-1" strike="noStrike">
                <a:solidFill>
                  <a:srgbClr val="663300"/>
                </a:solidFill>
                <a:latin typeface="Courier New"/>
              </a:rPr>
              <a:t>  </a:t>
            </a:r>
            <a:r>
              <a:rPr b="1" lang="en-US" sz="800" spc="-1" strike="noStrike">
                <a:solidFill>
                  <a:srgbClr val="663300"/>
                </a:solidFill>
                <a:latin typeface="Courier New"/>
              </a:rPr>
              <a:t>public int getAge()</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pc="-1" strike="noStrike">
                <a:solidFill>
                  <a:srgbClr val="663300"/>
                </a:solidFill>
                <a:latin typeface="Courier New"/>
              </a:rPr>
              <a:t>{</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pc="-1" strike="noStrike">
                <a:solidFill>
                  <a:srgbClr val="663300"/>
                </a:solidFill>
                <a:latin typeface="Courier New"/>
              </a:rPr>
              <a:t>    </a:t>
            </a:r>
            <a:r>
              <a:rPr b="1" lang="en-US" sz="800" spc="-1" strike="noStrike">
                <a:solidFill>
                  <a:srgbClr val="663300"/>
                </a:solidFill>
                <a:latin typeface="Courier New"/>
              </a:rPr>
              <a:t>return age;</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pc="-1" strike="noStrike">
                <a:solidFill>
                  <a:srgbClr val="663300"/>
                </a:solidFill>
                <a:latin typeface="Courier New"/>
              </a:rPr>
              <a:t>  </a:t>
            </a:r>
            <a:r>
              <a:rPr b="1" lang="en-US" sz="800" spc="-1" strike="noStrike">
                <a:solidFill>
                  <a:srgbClr val="663300"/>
                </a:solidFill>
                <a:latin typeface="Courier New"/>
              </a:rPr>
              <a:t>}</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pc="-1" strike="noStrike">
                <a:solidFill>
                  <a:srgbClr val="663300"/>
                </a:solidFill>
                <a:latin typeface="Courier New"/>
              </a:rPr>
              <a:t> </a:t>
            </a:r>
            <a:endParaRPr b="0" lang="en-US" sz="8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pc="-1" strike="noStrike">
                <a:solidFill>
                  <a:srgbClr val="663300"/>
                </a:solidFill>
                <a:latin typeface="Courier New"/>
              </a:rPr>
              <a:t>}  </a:t>
            </a:r>
            <a:endParaRPr b="0" lang="en-US" sz="800" spc="-1" strike="noStrike">
              <a:solidFill>
                <a:srgbClr val="000000"/>
              </a:solidFill>
              <a:latin typeface="Calibri"/>
            </a:endParaRPr>
          </a:p>
        </p:txBody>
      </p:sp>
      <p:sp>
        <p:nvSpPr>
          <p:cNvPr id="482" name="PlaceHolder 3"/>
          <p:cNvSpPr>
            <a:spLocks noGrp="1"/>
          </p:cNvSpPr>
          <p:nvPr>
            <p:ph/>
          </p:nvPr>
        </p:nvSpPr>
        <p:spPr>
          <a:xfrm>
            <a:off x="5688000" y="1066680"/>
            <a:ext cx="5688000" cy="5407200"/>
          </a:xfrm>
          <a:prstGeom prst="rect">
            <a:avLst/>
          </a:prstGeom>
          <a:noFill/>
          <a:ln w="0">
            <a:noFill/>
          </a:ln>
        </p:spPr>
        <p:txBody>
          <a:bodyPr anchor="t">
            <a:normAutofit/>
          </a:bodyPr>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package untitled14;</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  </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import java.io.*;</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import javax.swing.*;</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import java.awt.event.*;</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import java.awt.*;</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public class Application1</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   </a:t>
            </a:r>
            <a:r>
              <a:rPr b="1" lang="en-US" sz="1000" spc="-1" strike="noStrike">
                <a:solidFill>
                  <a:srgbClr val="663300"/>
                </a:solidFill>
                <a:latin typeface="Courier New"/>
              </a:rPr>
              <a:t>public static void main(String args[])</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    </a:t>
            </a:r>
            <a:r>
              <a:rPr b="1" lang="en-US" sz="1000" spc="-1" strike="noStrike">
                <a:solidFill>
                  <a:srgbClr val="663300"/>
                </a:solidFill>
                <a:latin typeface="Courier New"/>
              </a:rPr>
              <a:t>{</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         </a:t>
            </a:r>
            <a:r>
              <a:rPr b="1" lang="en-US" sz="1000" spc="-1" strike="noStrike">
                <a:solidFill>
                  <a:srgbClr val="0000ff"/>
                </a:solidFill>
                <a:latin typeface="Courier New"/>
              </a:rPr>
              <a:t>//how to create an object...</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         </a:t>
            </a:r>
            <a:r>
              <a:rPr b="1" lang="en-US" sz="1000" spc="-1" strike="noStrike">
                <a:solidFill>
                  <a:srgbClr val="663300"/>
                </a:solidFill>
                <a:latin typeface="Courier New"/>
              </a:rPr>
              <a:t>student shepherd = new student(); </a:t>
            </a:r>
            <a:r>
              <a:rPr b="1" lang="en-US" sz="1000" spc="-1" strike="noStrike">
                <a:solidFill>
                  <a:srgbClr val="0000ff"/>
                </a:solidFill>
                <a:latin typeface="Courier New"/>
              </a:rPr>
              <a:t>/*call to the constructor, creates the object*/</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         </a:t>
            </a:r>
            <a:r>
              <a:rPr b="1" lang="en-US" sz="1000" spc="-1" strike="noStrike">
                <a:solidFill>
                  <a:srgbClr val="663300"/>
                </a:solidFill>
                <a:latin typeface="Courier New"/>
              </a:rPr>
              <a:t>shepherd.setAge(30);</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         </a:t>
            </a:r>
            <a:r>
              <a:rPr b="1" lang="en-US" sz="1000" spc="-1" strike="noStrike">
                <a:solidFill>
                  <a:srgbClr val="663300"/>
                </a:solidFill>
                <a:latin typeface="Courier New"/>
              </a:rPr>
              <a:t>int p = shepherd.getAge();</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         </a:t>
            </a:r>
            <a:r>
              <a:rPr b="1" lang="en-US" sz="1000" spc="-1" strike="noStrike">
                <a:solidFill>
                  <a:srgbClr val="663300"/>
                </a:solidFill>
                <a:latin typeface="Courier New"/>
              </a:rPr>
              <a:t>JOptionPane.showMessageDialog(null,"Age is "+p);</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         </a:t>
            </a:r>
            <a:r>
              <a:rPr b="1" lang="en-US" sz="1000" spc="-1" strike="noStrike">
                <a:solidFill>
                  <a:srgbClr val="0000ff"/>
                </a:solidFill>
                <a:latin typeface="Courier New"/>
              </a:rPr>
              <a:t>//another option:</a:t>
            </a:r>
            <a:r>
              <a:rPr b="1" lang="en-US" sz="1000" spc="-1" strike="noStrike">
                <a:solidFill>
                  <a:srgbClr val="663300"/>
                </a:solidFill>
                <a:latin typeface="Courier New"/>
              </a:rPr>
              <a:t> "JOptionPane.showMessageDialog(null,"Age is "+shepherd.getAge());"</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         </a:t>
            </a:r>
            <a:r>
              <a:rPr b="1" lang="en-US" sz="1000" spc="-1" strike="noStrike">
                <a:solidFill>
                  <a:srgbClr val="663300"/>
                </a:solidFill>
                <a:latin typeface="Courier New"/>
              </a:rPr>
              <a:t>System.exit(0);</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    </a:t>
            </a:r>
            <a:r>
              <a:rPr b="1" lang="en-US" sz="1000" spc="-1" strike="noStrike">
                <a:solidFill>
                  <a:srgbClr val="663300"/>
                </a:solidFill>
                <a:latin typeface="Courier New"/>
              </a:rPr>
              <a:t>}</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663300"/>
                </a:solidFill>
                <a:latin typeface="Courier New"/>
              </a:rPr>
              <a:t>}</a:t>
            </a:r>
            <a:endParaRPr b="0" lang="en-US" sz="1000" spc="-1" strike="noStrike">
              <a:solidFill>
                <a:srgbClr val="000000"/>
              </a:solidFill>
              <a:latin typeface="Calibri"/>
            </a:endParaRPr>
          </a:p>
          <a:p>
            <a:pPr marL="347760" indent="0">
              <a:lnSpc>
                <a:spcPct val="60000"/>
              </a:lnSpc>
              <a:spcBef>
                <a:spcPts val="1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000" spc="-1" strike="noStrike">
              <a:solidFill>
                <a:srgbClr val="000000"/>
              </a:solidFill>
              <a:latin typeface="Calibri"/>
            </a:endParaRPr>
          </a:p>
        </p:txBody>
      </p:sp>
      <p:sp>
        <p:nvSpPr>
          <p:cNvPr id="483" name="Rectangle 5"/>
          <p:cNvSpPr/>
          <p:nvPr/>
        </p:nvSpPr>
        <p:spPr>
          <a:xfrm>
            <a:off x="5484960" y="990720"/>
            <a:ext cx="101520" cy="5867280"/>
          </a:xfrm>
          <a:prstGeom prst="rect">
            <a:avLst/>
          </a:prstGeom>
          <a:solidFill>
            <a:srgbClr val="b8d082"/>
          </a:solidFill>
          <a:ln w="0">
            <a:noFill/>
          </a:ln>
        </p:spPr>
        <p:style>
          <a:lnRef idx="0"/>
          <a:fillRef idx="0"/>
          <a:effectRef idx="0"/>
          <a:fontRef idx="minor"/>
        </p:style>
        <p:txBody>
          <a:bodyPr wrap="none"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484" name="Text Box 6"/>
          <p:cNvSpPr/>
          <p:nvPr/>
        </p:nvSpPr>
        <p:spPr>
          <a:xfrm>
            <a:off x="4468680" y="5867280"/>
            <a:ext cx="406440" cy="368280"/>
          </a:xfrm>
          <a:prstGeom prst="rect">
            <a:avLst/>
          </a:prstGeom>
          <a:noFill/>
          <a:ln w="9360">
            <a:solidFill>
              <a:srgbClr val="465562"/>
            </a:solidFill>
            <a:miter/>
          </a:ln>
        </p:spPr>
        <p:style>
          <a:lnRef idx="0"/>
          <a:fillRef idx="0"/>
          <a:effectRef idx="0"/>
          <a:fontRef idx="minor"/>
        </p:style>
        <p:txBody>
          <a:bodyPr lIns="90000" rIns="90000" tIns="46800" bIns="46800" anchor="t">
            <a:spAutoFit/>
          </a:bodyPr>
          <a:p>
            <a:pP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465562"/>
                </a:solidFill>
                <a:latin typeface="Euphemia"/>
              </a:rPr>
              <a:t>1</a:t>
            </a:r>
            <a:endParaRPr b="0" lang="en-US" sz="1800" spc="-1" strike="noStrike">
              <a:solidFill>
                <a:srgbClr val="465562"/>
              </a:solidFill>
              <a:latin typeface="Arial"/>
            </a:endParaRPr>
          </a:p>
        </p:txBody>
      </p:sp>
      <p:sp>
        <p:nvSpPr>
          <p:cNvPr id="485" name="Text Box 7"/>
          <p:cNvSpPr/>
          <p:nvPr/>
        </p:nvSpPr>
        <p:spPr>
          <a:xfrm>
            <a:off x="9547200" y="990720"/>
            <a:ext cx="406440" cy="368280"/>
          </a:xfrm>
          <a:prstGeom prst="rect">
            <a:avLst/>
          </a:prstGeom>
          <a:noFill/>
          <a:ln w="9360">
            <a:solidFill>
              <a:srgbClr val="465562"/>
            </a:solidFill>
            <a:miter/>
          </a:ln>
        </p:spPr>
        <p:style>
          <a:lnRef idx="0"/>
          <a:fillRef idx="0"/>
          <a:effectRef idx="0"/>
          <a:fontRef idx="minor"/>
        </p:style>
        <p:txBody>
          <a:bodyPr lIns="90000" rIns="90000" tIns="46800" bIns="46800" anchor="t">
            <a:spAutoFit/>
          </a:bodyPr>
          <a:p>
            <a:pP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465562"/>
                </a:solidFill>
                <a:latin typeface="Euphemia"/>
              </a:rPr>
              <a:t>2</a:t>
            </a:r>
            <a:endParaRPr b="0" lang="en-US" sz="1800" spc="-1" strike="noStrike">
              <a:solidFill>
                <a:srgbClr val="465562"/>
              </a:solidFill>
              <a:latin typeface="Arial"/>
            </a:endParaRPr>
          </a:p>
        </p:txBody>
      </p:sp>
    </p:spTree>
  </p:cSld>
  <p:transition spd="med">
    <p:fade/>
  </p:transition>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Rectangle 17"/>
          <p:cNvSpPr/>
          <p:nvPr/>
        </p:nvSpPr>
        <p:spPr>
          <a:xfrm>
            <a:off x="11172960" y="6540480"/>
            <a:ext cx="609480" cy="228600"/>
          </a:xfrm>
          <a:prstGeom prst="rect">
            <a:avLst/>
          </a:prstGeom>
          <a:noFill/>
          <a:ln w="0">
            <a:noFill/>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66D7F49-F670-4FA6-BDC8-D25519C6702C}" type="slidenum">
              <a:rPr b="0" lang="en-US" sz="1000" spc="-1" strike="noStrike">
                <a:solidFill>
                  <a:srgbClr val="879aa9"/>
                </a:solidFill>
                <a:latin typeface="Euphemia"/>
              </a:rPr>
              <a:t>&lt;number&gt;</a:t>
            </a:fld>
            <a:r>
              <a:rPr b="0" lang="en-US" sz="1000" spc="-1" strike="noStrike">
                <a:solidFill>
                  <a:srgbClr val="879aa9"/>
                </a:solidFill>
                <a:latin typeface="Euphemia"/>
              </a:rPr>
              <a:t> </a:t>
            </a:r>
            <a:endParaRPr b="0" lang="en-US" sz="1000" spc="-1" strike="noStrike">
              <a:solidFill>
                <a:srgbClr val="465562"/>
              </a:solidFill>
              <a:latin typeface="Arial"/>
            </a:endParaRPr>
          </a:p>
        </p:txBody>
      </p:sp>
      <p:sp>
        <p:nvSpPr>
          <p:cNvPr id="487" name="PlaceHolder 1"/>
          <p:cNvSpPr>
            <a:spLocks noGrp="1"/>
          </p:cNvSpPr>
          <p:nvPr>
            <p:ph type="title"/>
          </p:nvPr>
        </p:nvSpPr>
        <p:spPr>
          <a:xfrm>
            <a:off x="538200" y="831960"/>
            <a:ext cx="11118960" cy="55728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900" spc="-1" strike="noStrike">
                <a:solidFill>
                  <a:srgbClr val="35404a"/>
                </a:solidFill>
                <a:latin typeface="Calibri"/>
              </a:rPr>
              <a:t>Summary Properties</a:t>
            </a:r>
            <a:endParaRPr b="1" lang="en-US" sz="4900" spc="-1" strike="noStrike">
              <a:solidFill>
                <a:srgbClr val="35404a"/>
              </a:solidFill>
              <a:latin typeface="Calibri"/>
            </a:endParaRPr>
          </a:p>
        </p:txBody>
      </p:sp>
      <p:sp>
        <p:nvSpPr>
          <p:cNvPr id="488" name="PlaceHolder 2"/>
          <p:cNvSpPr>
            <a:spLocks noGrp="1"/>
          </p:cNvSpPr>
          <p:nvPr>
            <p:ph type="subTitle"/>
          </p:nvPr>
        </p:nvSpPr>
        <p:spPr>
          <a:xfrm>
            <a:off x="1647360" y="1523520"/>
            <a:ext cx="10541160" cy="4611960"/>
          </a:xfrm>
          <a:prstGeom prst="rect">
            <a:avLst/>
          </a:prstGeom>
          <a:noFill/>
          <a:ln w="0">
            <a:noFill/>
          </a:ln>
        </p:spPr>
        <p:txBody>
          <a:bodyPr anchor="t">
            <a:noAutofit/>
          </a:bodyPr>
          <a:p>
            <a:pPr>
              <a:lnSpc>
                <a:spcPct val="90000"/>
              </a:lnSpc>
              <a:buSzPct val="100000"/>
              <a:buBlip>
                <a:blip r:embed="rId1"/>
              </a:buBlip>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1600" spc="-1" strike="noStrike">
                <a:solidFill>
                  <a:srgbClr val="465562"/>
                </a:solidFill>
                <a:latin typeface="Calibri"/>
              </a:rPr>
              <a:t> </a:t>
            </a:r>
            <a:r>
              <a:rPr b="0" lang="en-GB" sz="1800" spc="-1" strike="noStrike">
                <a:solidFill>
                  <a:srgbClr val="465562"/>
                </a:solidFill>
                <a:latin typeface="Calibri"/>
              </a:rPr>
              <a:t>Properties  of a class are declared as</a:t>
            </a:r>
            <a:r>
              <a:rPr b="0" lang="en-GB" sz="1800" spc="-1" strike="noStrike">
                <a:solidFill>
                  <a:srgbClr val="f2ece2"/>
                </a:solidFill>
                <a:latin typeface="Calibri"/>
              </a:rPr>
              <a:t> </a:t>
            </a:r>
            <a:r>
              <a:rPr b="1" lang="en-GB" sz="1800" spc="-1" strike="noStrike">
                <a:solidFill>
                  <a:srgbClr val="b8d082"/>
                </a:solidFill>
                <a:latin typeface="Calibri"/>
              </a:rPr>
              <a:t>private</a:t>
            </a:r>
            <a:r>
              <a:rPr b="0" lang="en-GB" sz="1800" spc="-1" strike="noStrike">
                <a:solidFill>
                  <a:srgbClr val="f2ece2"/>
                </a:solidFill>
                <a:latin typeface="Calibri"/>
              </a:rPr>
              <a:t>. </a:t>
            </a:r>
            <a:r>
              <a:rPr b="0" lang="en-GB" sz="1800" spc="-1" strike="noStrike">
                <a:solidFill>
                  <a:srgbClr val="465562"/>
                </a:solidFill>
                <a:latin typeface="Calibri"/>
              </a:rPr>
              <a:t>This is so they cannot be accessed outside the class.</a:t>
            </a:r>
            <a:endParaRPr b="0" lang="en-US" sz="1800" spc="-1" strike="noStrike">
              <a:solidFill>
                <a:srgbClr val="000000"/>
              </a:solidFill>
              <a:latin typeface="Calibri"/>
            </a:endParaRPr>
          </a:p>
          <a:p>
            <a:pPr>
              <a:lnSpc>
                <a:spcPct val="90000"/>
              </a:lnSpc>
              <a:buSzPct val="100000"/>
              <a:buBlip>
                <a:blip r:embed="rId2"/>
              </a:buBlip>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465562"/>
                </a:solidFill>
                <a:latin typeface="Calibri"/>
              </a:rPr>
              <a:t> </a:t>
            </a:r>
            <a:r>
              <a:rPr b="0" lang="en-GB" sz="1800" spc="-1" strike="noStrike">
                <a:solidFill>
                  <a:srgbClr val="465562"/>
                </a:solidFill>
                <a:latin typeface="Calibri"/>
              </a:rPr>
              <a:t>Methods (procedures and functions) are</a:t>
            </a:r>
            <a:r>
              <a:rPr b="0" lang="en-GB" sz="1800" spc="-1" strike="noStrike">
                <a:solidFill>
                  <a:srgbClr val="f2ece2"/>
                </a:solidFill>
                <a:latin typeface="Calibri"/>
              </a:rPr>
              <a:t> </a:t>
            </a:r>
            <a:r>
              <a:rPr b="1" lang="en-GB" sz="1800" spc="-1" strike="noStrike">
                <a:solidFill>
                  <a:srgbClr val="b8d082"/>
                </a:solidFill>
                <a:latin typeface="Calibri"/>
              </a:rPr>
              <a:t>public</a:t>
            </a:r>
            <a:r>
              <a:rPr b="0" lang="en-GB" sz="1800" spc="-1" strike="noStrike">
                <a:solidFill>
                  <a:srgbClr val="f2ece2"/>
                </a:solidFill>
                <a:latin typeface="Calibri"/>
              </a:rPr>
              <a:t> </a:t>
            </a:r>
            <a:r>
              <a:rPr b="0" lang="en-GB" sz="1800" spc="-1" strike="noStrike">
                <a:solidFill>
                  <a:srgbClr val="465562"/>
                </a:solidFill>
                <a:latin typeface="Calibri"/>
              </a:rPr>
              <a:t>and are written to enable the properties of the class to be accessed from outside the class.</a:t>
            </a:r>
            <a:endParaRPr b="0" lang="en-US" sz="1800" spc="-1" strike="noStrike">
              <a:solidFill>
                <a:srgbClr val="000000"/>
              </a:solidFill>
              <a:latin typeface="Calibri"/>
            </a:endParaRPr>
          </a:p>
          <a:p>
            <a:pPr>
              <a:lnSpc>
                <a:spcPct val="90000"/>
              </a:lnSpc>
              <a:buSzPct val="100000"/>
              <a:buBlip>
                <a:blip r:embed="rId3"/>
              </a:buBlip>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f2ece2"/>
                </a:solidFill>
                <a:latin typeface="Calibri"/>
              </a:rPr>
              <a:t> </a:t>
            </a:r>
            <a:r>
              <a:rPr b="0" lang="en-GB" sz="1800" spc="-1" strike="noStrike">
                <a:solidFill>
                  <a:srgbClr val="465562"/>
                </a:solidFill>
                <a:latin typeface="Calibri"/>
              </a:rPr>
              <a:t>A </a:t>
            </a:r>
            <a:r>
              <a:rPr b="1" lang="en-GB" sz="1800" spc="-1" strike="noStrike">
                <a:solidFill>
                  <a:srgbClr val="b8d082"/>
                </a:solidFill>
                <a:latin typeface="Calibri"/>
              </a:rPr>
              <a:t>constructor</a:t>
            </a:r>
            <a:r>
              <a:rPr b="0" lang="en-GB" sz="1800" spc="-1" strike="noStrike">
                <a:solidFill>
                  <a:srgbClr val="f2ece2"/>
                </a:solidFill>
                <a:latin typeface="Calibri"/>
              </a:rPr>
              <a:t> </a:t>
            </a:r>
            <a:r>
              <a:rPr b="0" lang="en-GB" sz="1800" spc="-1" strike="noStrike">
                <a:solidFill>
                  <a:srgbClr val="465562"/>
                </a:solidFill>
                <a:latin typeface="Calibri"/>
              </a:rPr>
              <a:t>is a special method that is used when a new object is created of that class. When an object is created it has all the methods and variables defined in the class.</a:t>
            </a:r>
            <a:endParaRPr b="0" lang="en-US" sz="1800" spc="-1" strike="noStrike">
              <a:solidFill>
                <a:srgbClr val="000000"/>
              </a:solidFill>
              <a:latin typeface="Calibri"/>
            </a:endParaRPr>
          </a:p>
          <a:p>
            <a:pPr>
              <a:lnSpc>
                <a:spcPct val="90000"/>
              </a:lnSpc>
              <a:buSzPct val="100000"/>
              <a:buBlip>
                <a:blip r:embed="rId4"/>
              </a:buBlip>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f2ece2"/>
                </a:solidFill>
                <a:latin typeface="Calibri"/>
              </a:rPr>
              <a:t> </a:t>
            </a:r>
            <a:r>
              <a:rPr b="1" lang="en-GB" sz="1800" spc="-1" strike="noStrike">
                <a:solidFill>
                  <a:srgbClr val="b8d082"/>
                </a:solidFill>
                <a:latin typeface="Calibri"/>
              </a:rPr>
              <a:t>Encapsulation</a:t>
            </a:r>
            <a:r>
              <a:rPr b="0" lang="en-GB" sz="1800" spc="-1" strike="noStrike">
                <a:solidFill>
                  <a:srgbClr val="f2ece2"/>
                </a:solidFill>
                <a:latin typeface="Calibri"/>
              </a:rPr>
              <a:t> </a:t>
            </a:r>
            <a:r>
              <a:rPr b="0" lang="en-GB" sz="1800" spc="-1" strike="noStrike">
                <a:solidFill>
                  <a:srgbClr val="465562"/>
                </a:solidFill>
                <a:latin typeface="Calibri"/>
              </a:rPr>
              <a:t>is a term used to describe the combination of the object and its methods. This promotes separation of the implementation and the interface. </a:t>
            </a:r>
            <a:endParaRPr b="0" lang="en-US" sz="1800" spc="-1" strike="noStrike">
              <a:solidFill>
                <a:srgbClr val="000000"/>
              </a:solidFill>
              <a:latin typeface="Calibri"/>
            </a:endParaRPr>
          </a:p>
          <a:p>
            <a:pPr>
              <a:lnSpc>
                <a:spcPct val="90000"/>
              </a:lnSpc>
              <a:buSzPct val="100000"/>
              <a:buBlip>
                <a:blip r:embed="rId5"/>
              </a:buBlip>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465562"/>
                </a:solidFill>
                <a:latin typeface="Calibri"/>
              </a:rPr>
              <a:t> </a:t>
            </a:r>
            <a:r>
              <a:rPr b="0" lang="en-GB" sz="1800" spc="-1" strike="noStrike">
                <a:solidFill>
                  <a:srgbClr val="465562"/>
                </a:solidFill>
                <a:latin typeface="Calibri"/>
              </a:rPr>
              <a:t>Because the properties of the class are private, you can control changes to the actual object. In addition, you have the flexibility to change the implementation without affecting anything outside the class. This principle is known as</a:t>
            </a:r>
            <a:r>
              <a:rPr b="0" lang="en-GB" sz="1800" spc="-1" strike="noStrike">
                <a:solidFill>
                  <a:srgbClr val="f2ece2"/>
                </a:solidFill>
                <a:latin typeface="Calibri"/>
              </a:rPr>
              <a:t> </a:t>
            </a:r>
            <a:r>
              <a:rPr b="1" lang="en-GB" sz="1800" spc="-1" strike="noStrike">
                <a:solidFill>
                  <a:srgbClr val="b8d082"/>
                </a:solidFill>
                <a:latin typeface="Calibri"/>
              </a:rPr>
              <a:t>information hiding</a:t>
            </a:r>
            <a:r>
              <a:rPr b="0" lang="en-GB" sz="1800" spc="-1" strike="noStrike">
                <a:solidFill>
                  <a:srgbClr val="f2ece2"/>
                </a:solidFill>
                <a:latin typeface="Calibri"/>
              </a:rPr>
              <a:t>.</a:t>
            </a:r>
            <a:endParaRPr b="0" lang="en-US" sz="1800" spc="-1" strike="noStrike">
              <a:solidFill>
                <a:srgbClr val="000000"/>
              </a:solidFill>
              <a:latin typeface="Calibri"/>
            </a:endParaRPr>
          </a:p>
          <a:p>
            <a:pPr>
              <a:lnSpc>
                <a:spcPct val="90000"/>
              </a:lnSpc>
              <a:buSzPct val="100000"/>
              <a:buBlip>
                <a:blip r:embed="rId6"/>
              </a:buBlip>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f2ece2"/>
                </a:solidFill>
                <a:latin typeface="Calibri"/>
              </a:rPr>
              <a:t> </a:t>
            </a:r>
            <a:r>
              <a:rPr b="1" lang="en-GB" sz="1800" spc="-1" strike="noStrike">
                <a:solidFill>
                  <a:srgbClr val="b8d082"/>
                </a:solidFill>
                <a:latin typeface="Calibri"/>
              </a:rPr>
              <a:t>Inheritance</a:t>
            </a:r>
            <a:r>
              <a:rPr b="0" lang="en-GB" sz="1800" spc="-1" strike="noStrike">
                <a:solidFill>
                  <a:srgbClr val="f2ece2"/>
                </a:solidFill>
                <a:latin typeface="Calibri"/>
              </a:rPr>
              <a:t> </a:t>
            </a:r>
            <a:r>
              <a:rPr b="0" lang="en-GB" sz="1800" spc="-1" strike="noStrike">
                <a:solidFill>
                  <a:srgbClr val="465562"/>
                </a:solidFill>
                <a:latin typeface="Calibri"/>
              </a:rPr>
              <a:t>is where one class can inherit methods and properties from another class. This promotes efficiency because code from one class can be reused in its sub-class.</a:t>
            </a:r>
            <a:endParaRPr b="0" lang="en-US" sz="1800" spc="-1" strike="noStrike">
              <a:solidFill>
                <a:srgbClr val="000000"/>
              </a:solidFill>
              <a:latin typeface="Calibri"/>
            </a:endParaRPr>
          </a:p>
        </p:txBody>
      </p:sp>
    </p:spTree>
  </p:cSld>
  <p:transition spd="med" advTm="6000">
    <p:fade/>
  </p:transition>
  <p:timing>
    <p:tnLst>
      <p:par>
        <p:cTn id="101" dur="indefinite" restart="never" nodeType="tmRoot">
          <p:childTnLst>
            <p:seq>
              <p:cTn id="102" dur="indefinite" nodeType="mainSeq">
                <p:childTnLst>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48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48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488">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488">
                                            <p:txEl>
                                              <p:pRg st="2" end="2"/>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488">
                                            <p:txEl>
                                              <p:pRg st="3" end="3"/>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488">
                                            <p:txEl>
                                              <p:pRg st="4" end="4"/>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488">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alibri"/>
              </a:rPr>
              <a:t>Inheritance Diagrams</a:t>
            </a:r>
            <a:endParaRPr b="1" lang="en-US" sz="4000" spc="-1" strike="noStrike">
              <a:solidFill>
                <a:srgbClr val="35404a"/>
              </a:solidFill>
              <a:latin typeface="Calibri"/>
            </a:endParaRPr>
          </a:p>
        </p:txBody>
      </p:sp>
      <p:pic>
        <p:nvPicPr>
          <p:cNvPr id="490" name="Diagram 3" descr=""/>
          <p:cNvPicPr/>
          <p:nvPr/>
        </p:nvPicPr>
        <p:blipFill>
          <a:blip r:embed="rId1"/>
          <a:stretch/>
        </p:blipFill>
        <p:spPr>
          <a:xfrm>
            <a:off x="1420920" y="1390680"/>
            <a:ext cx="9631080" cy="4692600"/>
          </a:xfrm>
          <a:prstGeom prst="rect">
            <a:avLst/>
          </a:prstGeom>
          <a:ln w="0">
            <a:noFill/>
          </a:ln>
        </p:spPr>
      </p:pic>
    </p:spTree>
  </p:cSld>
  <p:transition spd="med">
    <p:fade/>
  </p:transition>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alibri"/>
              </a:rPr>
              <a:t>Class Diagram</a:t>
            </a:r>
            <a:endParaRPr b="1" lang="en-US" sz="4000" spc="-1" strike="noStrike">
              <a:solidFill>
                <a:srgbClr val="35404a"/>
              </a:solidFill>
              <a:latin typeface="Calibri"/>
            </a:endParaRPr>
          </a:p>
        </p:txBody>
      </p:sp>
      <p:pic>
        <p:nvPicPr>
          <p:cNvPr id="492" name="Picture 2" descr=""/>
          <p:cNvPicPr/>
          <p:nvPr/>
        </p:nvPicPr>
        <p:blipFill>
          <a:blip r:embed="rId1"/>
          <a:stretch/>
        </p:blipFill>
        <p:spPr>
          <a:xfrm>
            <a:off x="2857680" y="1571760"/>
            <a:ext cx="7197480" cy="4743360"/>
          </a:xfrm>
          <a:prstGeom prst="rect">
            <a:avLst/>
          </a:prstGeom>
          <a:ln w="0">
            <a:noFill/>
          </a:ln>
        </p:spPr>
      </p:pic>
    </p:spTree>
  </p:cSld>
  <p:transition spd="med">
    <p:fade/>
  </p:transition>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title"/>
          </p:nvPr>
        </p:nvSpPr>
        <p:spPr>
          <a:xfrm>
            <a:off x="1122120" y="-152280"/>
            <a:ext cx="10512360" cy="1325520"/>
          </a:xfrm>
          <a:prstGeom prst="rect">
            <a:avLst/>
          </a:prstGeom>
          <a:noFill/>
          <a:ln w="0">
            <a:noFill/>
          </a:ln>
        </p:spPr>
        <p:txBody>
          <a:bodyPr anchor="b">
            <a:noAutofit/>
          </a:bodyPr>
          <a:p>
            <a:pPr indent="0" algn="ctr">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alibri"/>
              </a:rPr>
              <a:t> </a:t>
            </a:r>
            <a:r>
              <a:rPr b="1" lang="en-GB" sz="4000" spc="-1" strike="noStrike">
                <a:solidFill>
                  <a:srgbClr val="35404a"/>
                </a:solidFill>
                <a:latin typeface="Calibri"/>
              </a:rPr>
              <a:t>User Defined Classes and Objects</a:t>
            </a:r>
            <a:endParaRPr b="1" lang="en-US" sz="4000" spc="-1" strike="noStrike">
              <a:solidFill>
                <a:srgbClr val="35404a"/>
              </a:solidFill>
              <a:latin typeface="Calibri"/>
            </a:endParaRPr>
          </a:p>
        </p:txBody>
      </p:sp>
      <p:sp>
        <p:nvSpPr>
          <p:cNvPr id="494" name=""/>
          <p:cNvSpPr txBox="1"/>
          <p:nvPr/>
        </p:nvSpPr>
        <p:spPr>
          <a:xfrm>
            <a:off x="299880" y="1009800"/>
            <a:ext cx="5610240" cy="534672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000000"/>
                </a:solidFill>
                <a:latin typeface="Calibri"/>
              </a:rPr>
              <a:t>To define our own class we use the keyword  </a:t>
            </a:r>
            <a:r>
              <a:rPr b="1" lang="en-GB" sz="2200" spc="-1" strike="noStrike">
                <a:solidFill>
                  <a:srgbClr val="c00000"/>
                </a:solidFill>
                <a:latin typeface="Calibri"/>
              </a:rPr>
              <a:t>class</a:t>
            </a:r>
            <a:r>
              <a:rPr b="0" lang="en-GB" sz="2200" spc="-1" strike="noStrike">
                <a:solidFill>
                  <a:srgbClr val="000000"/>
                </a:solidFill>
                <a:latin typeface="Calibri"/>
              </a:rPr>
              <a:t> </a:t>
            </a:r>
            <a:endParaRPr b="0" lang="en-US" sz="2200" spc="-1" strike="noStrike">
              <a:solidFill>
                <a:srgbClr val="000000"/>
              </a:solidFill>
              <a:latin typeface="Calibri"/>
            </a:endParaRPr>
          </a:p>
          <a:p>
            <a:pPr marL="347760" indent="-347760">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000000"/>
                </a:solidFill>
                <a:latin typeface="Calibri"/>
              </a:rPr>
              <a:t>Example1: Let us create a definition for Staff object</a:t>
            </a:r>
            <a:endParaRPr b="0" lang="en-US" sz="2200" spc="-1" strike="noStrike">
              <a:solidFill>
                <a:srgbClr val="000000"/>
              </a:solidFill>
              <a:latin typeface="Calibri"/>
            </a:endParaRPr>
          </a:p>
          <a:p>
            <a:pPr marL="347760" indent="-347760">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c00000"/>
                </a:solidFill>
                <a:latin typeface="Calibri"/>
              </a:rPr>
              <a:t>Step1: </a:t>
            </a:r>
            <a:r>
              <a:rPr b="0" lang="en-GB" sz="2200" spc="-1" strike="noStrike">
                <a:solidFill>
                  <a:srgbClr val="000000"/>
                </a:solidFill>
                <a:latin typeface="Calibri"/>
              </a:rPr>
              <a:t>Create a class Staff</a:t>
            </a:r>
            <a:endParaRPr b="0" lang="en-US" sz="2200" spc="-1" strike="noStrike">
              <a:solidFill>
                <a:srgbClr val="000000"/>
              </a:solidFill>
              <a:latin typeface="Calibri"/>
            </a:endParaRPr>
          </a:p>
          <a:p>
            <a:pPr marL="347760" indent="-347760">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c00000"/>
                </a:solidFill>
                <a:latin typeface="Calibri"/>
              </a:rPr>
              <a:t>Step2: </a:t>
            </a:r>
            <a:r>
              <a:rPr b="0" lang="en-GB" sz="2200" spc="-1" strike="noStrike">
                <a:solidFill>
                  <a:srgbClr val="000000"/>
                </a:solidFill>
                <a:latin typeface="Calibri"/>
              </a:rPr>
              <a:t>Let us define a method</a:t>
            </a:r>
            <a:endParaRPr b="0" lang="en-US" sz="2200" spc="-1" strike="noStrike">
              <a:solidFill>
                <a:srgbClr val="000000"/>
              </a:solidFill>
              <a:latin typeface="Calibri"/>
            </a:endParaRPr>
          </a:p>
          <a:p>
            <a:pPr marL="347760" indent="-347760">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000000"/>
                </a:solidFill>
                <a:latin typeface="Calibri"/>
              </a:rPr>
              <a:t>greet () for this class  </a:t>
            </a:r>
            <a:endParaRPr b="0" lang="en-US" sz="2200" spc="-1" strike="noStrike">
              <a:solidFill>
                <a:srgbClr val="000000"/>
              </a:solidFill>
              <a:latin typeface="Calibri"/>
            </a:endParaRPr>
          </a:p>
          <a:p>
            <a:pPr marL="347760" indent="-347760">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solidFill>
                <a:srgbClr val="000000"/>
              </a:solidFill>
              <a:latin typeface="Calibri"/>
            </a:endParaRPr>
          </a:p>
          <a:p>
            <a:pPr marL="347760" indent="-347760">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c00000"/>
                </a:solidFill>
                <a:latin typeface="Calibri"/>
              </a:rPr>
              <a:t>Outside Class:</a:t>
            </a:r>
            <a:endParaRPr b="0" lang="en-US" sz="2200" spc="-1" strike="noStrike">
              <a:solidFill>
                <a:srgbClr val="000000"/>
              </a:solidFill>
              <a:latin typeface="Calibri"/>
            </a:endParaRPr>
          </a:p>
          <a:p>
            <a:pPr marL="347760" indent="-347760">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c00000"/>
                </a:solidFill>
                <a:latin typeface="Calibri"/>
              </a:rPr>
              <a:t>Step3: </a:t>
            </a:r>
            <a:r>
              <a:rPr b="0" lang="en-GB" sz="2200" spc="-1" strike="noStrike">
                <a:solidFill>
                  <a:srgbClr val="000000"/>
                </a:solidFill>
                <a:latin typeface="Calibri"/>
              </a:rPr>
              <a:t>Let us create an object from class Staff() (Instantiation)</a:t>
            </a:r>
            <a:endParaRPr b="0" lang="en-US" sz="2200" spc="-1" strike="noStrike">
              <a:solidFill>
                <a:srgbClr val="000000"/>
              </a:solidFill>
              <a:latin typeface="Calibri"/>
            </a:endParaRPr>
          </a:p>
          <a:p>
            <a:pPr marL="347760" indent="-347760">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000000"/>
                </a:solidFill>
                <a:latin typeface="Calibri"/>
              </a:rPr>
              <a:t>Now run the program and see what happens</a:t>
            </a:r>
            <a:endParaRPr b="0" lang="en-US" sz="2200" spc="-1" strike="noStrike">
              <a:solidFill>
                <a:srgbClr val="000000"/>
              </a:solidFill>
              <a:latin typeface="Calibri"/>
            </a:endParaRPr>
          </a:p>
          <a:p>
            <a:pPr marL="347760" indent="-347760">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solidFill>
                <a:srgbClr val="000000"/>
              </a:solidFill>
              <a:latin typeface="Calibri"/>
            </a:endParaRPr>
          </a:p>
        </p:txBody>
      </p:sp>
      <p:sp>
        <p:nvSpPr>
          <p:cNvPr id="495" name="Footer Placeholder 3"/>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pic>
        <p:nvPicPr>
          <p:cNvPr id="496" name="Picture 6" descr=""/>
          <p:cNvPicPr/>
          <p:nvPr/>
        </p:nvPicPr>
        <p:blipFill>
          <a:blip r:embed="rId1"/>
          <a:stretch/>
        </p:blipFill>
        <p:spPr>
          <a:xfrm>
            <a:off x="5842080" y="1027080"/>
            <a:ext cx="2622600" cy="1370160"/>
          </a:xfrm>
          <a:prstGeom prst="rect">
            <a:avLst/>
          </a:prstGeom>
          <a:ln cap="sq" w="38160">
            <a:solidFill>
              <a:srgbClr val="000000"/>
            </a:solidFill>
            <a:miter/>
          </a:ln>
          <a:effectLst>
            <a:outerShdw dist="38183" dir="2700000" blurRad="0" rotWithShape="0">
              <a:srgbClr val="000000">
                <a:alpha val="43000"/>
              </a:srgbClr>
            </a:outerShdw>
          </a:effectLst>
        </p:spPr>
      </p:pic>
      <p:cxnSp>
        <p:nvCxnSpPr>
          <p:cNvPr id="497" name="Straight Arrow Connector 8"/>
          <p:cNvCxnSpPr/>
          <p:nvPr/>
        </p:nvCxnSpPr>
        <p:spPr>
          <a:xfrm flipV="1">
            <a:off x="4759200" y="1780920"/>
            <a:ext cx="1013760" cy="915120"/>
          </a:xfrm>
          <a:prstGeom prst="straightConnector1">
            <a:avLst/>
          </a:prstGeom>
          <a:ln w="38160">
            <a:solidFill>
              <a:srgbClr val="ff0000"/>
            </a:solidFill>
            <a:miter/>
            <a:tailEnd len="med" type="triangle" w="med"/>
          </a:ln>
        </p:spPr>
      </p:cxnSp>
      <p:pic>
        <p:nvPicPr>
          <p:cNvPr id="498" name="Picture 9" descr=""/>
          <p:cNvPicPr/>
          <p:nvPr/>
        </p:nvPicPr>
        <p:blipFill>
          <a:blip r:embed="rId2"/>
          <a:srcRect l="0" t="0" r="3813" b="7655"/>
          <a:stretch/>
        </p:blipFill>
        <p:spPr>
          <a:xfrm>
            <a:off x="5842080" y="2557440"/>
            <a:ext cx="5860800" cy="1389240"/>
          </a:xfrm>
          <a:prstGeom prst="rect">
            <a:avLst/>
          </a:prstGeom>
          <a:ln cap="sq" w="38160">
            <a:solidFill>
              <a:srgbClr val="000000"/>
            </a:solidFill>
            <a:miter/>
          </a:ln>
          <a:effectLst>
            <a:outerShdw dist="38183" dir="2700000" blurRad="0" rotWithShape="0">
              <a:srgbClr val="000000">
                <a:alpha val="43000"/>
              </a:srgbClr>
            </a:outerShdw>
          </a:effectLst>
        </p:spPr>
      </p:pic>
      <p:cxnSp>
        <p:nvCxnSpPr>
          <p:cNvPr id="499" name="Straight Arrow Connector 10"/>
          <p:cNvCxnSpPr/>
          <p:nvPr/>
        </p:nvCxnSpPr>
        <p:spPr>
          <a:xfrm flipV="1">
            <a:off x="4759200" y="3636720"/>
            <a:ext cx="1013760" cy="16560"/>
          </a:xfrm>
          <a:prstGeom prst="straightConnector1">
            <a:avLst/>
          </a:prstGeom>
          <a:ln w="38160">
            <a:solidFill>
              <a:srgbClr val="ff0000"/>
            </a:solidFill>
            <a:miter/>
            <a:tailEnd len="med" type="triangle" w="med"/>
          </a:ln>
        </p:spPr>
      </p:cxnSp>
      <p:pic>
        <p:nvPicPr>
          <p:cNvPr id="500" name="Picture 11" descr=""/>
          <p:cNvPicPr/>
          <p:nvPr/>
        </p:nvPicPr>
        <p:blipFill>
          <a:blip r:embed="rId3"/>
          <a:stretch/>
        </p:blipFill>
        <p:spPr>
          <a:xfrm>
            <a:off x="6075360" y="4103640"/>
            <a:ext cx="4578480" cy="1638360"/>
          </a:xfrm>
          <a:prstGeom prst="rect">
            <a:avLst/>
          </a:prstGeom>
          <a:ln cap="sq" w="38160">
            <a:solidFill>
              <a:srgbClr val="000000"/>
            </a:solidFill>
            <a:miter/>
          </a:ln>
          <a:effectLst>
            <a:outerShdw dist="38183" dir="2700000" blurRad="0" rotWithShape="0">
              <a:srgbClr val="000000">
                <a:alpha val="43000"/>
              </a:srgbClr>
            </a:outerShdw>
          </a:effectLst>
        </p:spPr>
      </p:pic>
      <p:cxnSp>
        <p:nvCxnSpPr>
          <p:cNvPr id="501" name="Straight Arrow Connector 12"/>
          <p:cNvCxnSpPr/>
          <p:nvPr/>
        </p:nvCxnSpPr>
        <p:spPr>
          <a:xfrm flipV="1">
            <a:off x="4897080" y="5167080"/>
            <a:ext cx="1013400" cy="16560"/>
          </a:xfrm>
          <a:prstGeom prst="straightConnector1">
            <a:avLst/>
          </a:prstGeom>
          <a:ln w="38160">
            <a:solidFill>
              <a:srgbClr val="ff0000"/>
            </a:solidFill>
            <a:miter/>
            <a:tailEnd len="med" type="triangle" w="med"/>
          </a:ln>
        </p:spPr>
      </p:cxnSp>
    </p:spTree>
  </p:cSld>
  <p:transition spd="med">
    <p:fade/>
  </p:transition>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494">
                                            <p:txEl>
                                              <p:pRg st="2" end="2"/>
                                            </p:txEl>
                                          </p:spTgt>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49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494">
                                            <p:txEl>
                                              <p:pRg st="3" end="3"/>
                                            </p:txEl>
                                          </p:spTgt>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494">
                                            <p:txEl>
                                              <p:pRg st="4" end="4"/>
                                            </p:txEl>
                                          </p:spTgt>
                                        </p:tgtEl>
                                        <p:attrNameLst>
                                          <p:attrName>style.visibility</p:attrName>
                                        </p:attrNameLst>
                                      </p:cBhvr>
                                      <p:to>
                                        <p:strVal val="visible"/>
                                      </p:to>
                                    </p:set>
                                  </p:childTnLst>
                                </p:cTn>
                              </p:par>
                              <p:par>
                                <p:cTn id="145" nodeType="withEffect" fill="hold" presetClass="entr" presetID="1">
                                  <p:stCondLst>
                                    <p:cond delay="0"/>
                                  </p:stCondLst>
                                  <p:childTnLst>
                                    <p:set>
                                      <p:cBhvr>
                                        <p:cTn id="146" dur="1" fill="hold">
                                          <p:stCondLst>
                                            <p:cond delay="0"/>
                                          </p:stCondLst>
                                        </p:cTn>
                                        <p:tgtEl>
                                          <p:spTgt spid="49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494">
                                            <p:txEl>
                                              <p:pRg st="7" end="7"/>
                                            </p:txEl>
                                          </p:spTgt>
                                        </p:tgtEl>
                                        <p:attrNameLst>
                                          <p:attrName>style.visibility</p:attrName>
                                        </p:attrNameLst>
                                      </p:cBhvr>
                                      <p:to>
                                        <p:strVal val="visible"/>
                                      </p:to>
                                    </p:set>
                                  </p:childTnLst>
                                </p:cTn>
                              </p:par>
                              <p:par>
                                <p:cTn id="151" nodeType="withEffect" fill="hold" presetClass="entr" presetID="1">
                                  <p:stCondLst>
                                    <p:cond delay="0"/>
                                  </p:stCondLst>
                                  <p:childTnLst>
                                    <p:set>
                                      <p:cBhvr>
                                        <p:cTn id="152" dur="1" fill="hold">
                                          <p:stCondLst>
                                            <p:cond delay="0"/>
                                          </p:stCondLst>
                                        </p:cTn>
                                        <p:tgtEl>
                                          <p:spTgt spid="5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type="title"/>
          </p:nvPr>
        </p:nvSpPr>
        <p:spPr>
          <a:xfrm>
            <a:off x="838080" y="58680"/>
            <a:ext cx="10512720" cy="1325520"/>
          </a:xfrm>
          <a:prstGeom prst="rect">
            <a:avLst/>
          </a:prstGeom>
          <a:noFill/>
          <a:ln w="0">
            <a:noFill/>
          </a:ln>
        </p:spPr>
        <p:txBody>
          <a:bodyPr anchor="b">
            <a:noAutofit/>
          </a:bodyPr>
          <a:p>
            <a:pPr indent="0" algn="ctr">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alibri"/>
              </a:rPr>
              <a:t>Multiple Instances</a:t>
            </a:r>
            <a:endParaRPr b="1" lang="en-US" sz="4000" spc="-1" strike="noStrike">
              <a:solidFill>
                <a:srgbClr val="35404a"/>
              </a:solidFill>
              <a:latin typeface="Calibri"/>
            </a:endParaRPr>
          </a:p>
        </p:txBody>
      </p:sp>
      <p:sp>
        <p:nvSpPr>
          <p:cNvPr id="503" name=""/>
          <p:cNvSpPr txBox="1"/>
          <p:nvPr/>
        </p:nvSpPr>
        <p:spPr>
          <a:xfrm>
            <a:off x="189000" y="1486080"/>
            <a:ext cx="5184720" cy="10108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000000"/>
                </a:solidFill>
                <a:latin typeface="Calibri"/>
              </a:rPr>
              <a:t>We can create multiple objects from the same class</a:t>
            </a:r>
            <a:endParaRPr b="0" lang="en-US" sz="2200" spc="-1" strike="noStrike">
              <a:solidFill>
                <a:srgbClr val="000000"/>
              </a:solidFill>
              <a:latin typeface="Calibri"/>
            </a:endParaRPr>
          </a:p>
          <a:p>
            <a:pPr marL="347760" indent="-347760">
              <a:lnSpc>
                <a:spcPct val="9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solidFill>
                <a:srgbClr val="000000"/>
              </a:solidFill>
              <a:latin typeface="Calibri"/>
            </a:endParaRPr>
          </a:p>
        </p:txBody>
      </p:sp>
      <p:sp>
        <p:nvSpPr>
          <p:cNvPr id="504" name="Footer Placeholder 3"/>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pic>
        <p:nvPicPr>
          <p:cNvPr id="505" name="Picture 4" descr=""/>
          <p:cNvPicPr/>
          <p:nvPr/>
        </p:nvPicPr>
        <p:blipFill>
          <a:blip r:embed="rId1"/>
          <a:stretch/>
        </p:blipFill>
        <p:spPr>
          <a:xfrm>
            <a:off x="303120" y="2503440"/>
            <a:ext cx="4902120" cy="2603520"/>
          </a:xfrm>
          <a:prstGeom prst="rect">
            <a:avLst/>
          </a:prstGeom>
          <a:ln cap="sq" w="38160">
            <a:solidFill>
              <a:srgbClr val="000000"/>
            </a:solidFill>
            <a:miter/>
          </a:ln>
          <a:effectLst>
            <a:outerShdw dist="38183" dir="2700000" blurRad="0" rotWithShape="0">
              <a:srgbClr val="000000">
                <a:alpha val="43000"/>
              </a:srgbClr>
            </a:outerShdw>
          </a:effectLst>
        </p:spPr>
      </p:pic>
      <p:sp>
        <p:nvSpPr>
          <p:cNvPr id="506" name="Content Placeholder 2"/>
          <p:cNvSpPr/>
          <p:nvPr/>
        </p:nvSpPr>
        <p:spPr>
          <a:xfrm>
            <a:off x="6089760" y="963720"/>
            <a:ext cx="6099120" cy="1199880"/>
          </a:xfrm>
          <a:prstGeom prst="rect">
            <a:avLst/>
          </a:prstGeom>
          <a:noFill/>
          <a:ln w="0">
            <a:noFill/>
          </a:ln>
        </p:spPr>
        <p:style>
          <a:lnRef idx="0"/>
          <a:fillRef idx="0"/>
          <a:effectRef idx="0"/>
          <a:fontRef idx="minor"/>
        </p:style>
        <p:txBody>
          <a:bodyPr lIns="90000" rIns="90000" tIns="46800" bIns="46800" anchor="t">
            <a:noAutofit/>
          </a:bodyPr>
          <a:p>
            <a:pPr>
              <a:lnSpc>
                <a:spcPct val="90000"/>
              </a:lnSpc>
              <a:spcBef>
                <a:spcPts val="10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solidFill>
                <a:srgbClr val="465562"/>
              </a:solidFill>
              <a:latin typeface="Arial"/>
            </a:endParaRPr>
          </a:p>
          <a:p>
            <a:pPr>
              <a:lnSpc>
                <a:spcPct val="90000"/>
              </a:lnSpc>
              <a:spcBef>
                <a:spcPts val="1001"/>
              </a:spcBef>
              <a:buClr>
                <a:srgbClr val="465562"/>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465562"/>
                </a:solidFill>
                <a:latin typeface="Consolas"/>
              </a:rPr>
              <a:t>We would like to personalise the welcome message for different people  </a:t>
            </a:r>
            <a:endParaRPr b="0" lang="en-US" sz="2200" spc="-1" strike="noStrike">
              <a:solidFill>
                <a:srgbClr val="465562"/>
              </a:solidFill>
              <a:latin typeface="Arial"/>
            </a:endParaRPr>
          </a:p>
        </p:txBody>
      </p:sp>
      <p:pic>
        <p:nvPicPr>
          <p:cNvPr id="507" name="Picture 12" descr=""/>
          <p:cNvPicPr/>
          <p:nvPr/>
        </p:nvPicPr>
        <p:blipFill>
          <a:blip r:embed="rId2"/>
          <a:srcRect l="0" t="4232" r="0" b="0"/>
          <a:stretch/>
        </p:blipFill>
        <p:spPr>
          <a:xfrm>
            <a:off x="6164280" y="2540160"/>
            <a:ext cx="5950080" cy="2566800"/>
          </a:xfrm>
          <a:prstGeom prst="rect">
            <a:avLst/>
          </a:prstGeom>
          <a:ln cap="sq" w="38160">
            <a:solidFill>
              <a:srgbClr val="000000"/>
            </a:solidFill>
            <a:miter/>
          </a:ln>
          <a:effectLst>
            <a:outerShdw dist="38183" dir="2700000" blurRad="0" rotWithShape="0">
              <a:srgbClr val="000000">
                <a:alpha val="43000"/>
              </a:srgbClr>
            </a:outerShdw>
          </a:effectLst>
        </p:spPr>
      </p:pic>
      <p:sp>
        <p:nvSpPr>
          <p:cNvPr id="508" name="Content Placeholder 2"/>
          <p:cNvSpPr/>
          <p:nvPr/>
        </p:nvSpPr>
        <p:spPr>
          <a:xfrm>
            <a:off x="303120" y="5572080"/>
            <a:ext cx="6099120" cy="1200240"/>
          </a:xfrm>
          <a:prstGeom prst="rect">
            <a:avLst/>
          </a:prstGeom>
          <a:noFill/>
          <a:ln w="0">
            <a:noFill/>
          </a:ln>
        </p:spPr>
        <p:style>
          <a:lnRef idx="0"/>
          <a:fillRef idx="0"/>
          <a:effectRef idx="0"/>
          <a:fontRef idx="minor"/>
        </p:style>
        <p:txBody>
          <a:bodyPr lIns="90000" rIns="90000" tIns="46800" bIns="46800" anchor="t">
            <a:noAutofit/>
          </a:bodyPr>
          <a:p>
            <a:pPr>
              <a:lnSpc>
                <a:spcPct val="90000"/>
              </a:lnSpc>
              <a:spcBef>
                <a:spcPts val="10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200" spc="-1" strike="noStrike">
                <a:solidFill>
                  <a:srgbClr val="465562"/>
                </a:solidFill>
                <a:latin typeface="Consolas"/>
              </a:rPr>
              <a:t>Do you think this is an efficient method?</a:t>
            </a:r>
            <a:endParaRPr b="0" lang="en-US" sz="2200" spc="-1" strike="noStrike">
              <a:solidFill>
                <a:srgbClr val="465562"/>
              </a:solidFill>
              <a:latin typeface="Arial"/>
            </a:endParaRPr>
          </a:p>
        </p:txBody>
      </p:sp>
    </p:spTree>
  </p:cSld>
  <p:transition spd="med">
    <p:fade/>
  </p:transition>
  <p:timing>
    <p:tnLst>
      <p:par>
        <p:cTn id="153" dur="indefinite" restart="never" nodeType="tmRoot">
          <p:childTnLst>
            <p:seq>
              <p:cTn id="154" dur="indefinite" nodeType="mainSeq">
                <p:childTnLst>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50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50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5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gn="ctr">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c00000"/>
                </a:solidFill>
                <a:latin typeface="Calibri"/>
              </a:rPr>
              <a:t>Session 3 Outline</a:t>
            </a:r>
            <a:endParaRPr b="1" lang="en-US" sz="4000" spc="-1" strike="noStrike">
              <a:solidFill>
                <a:srgbClr val="35404a"/>
              </a:solidFill>
              <a:latin typeface="Calibri"/>
            </a:endParaRPr>
          </a:p>
        </p:txBody>
      </p:sp>
      <p:sp>
        <p:nvSpPr>
          <p:cNvPr id="510" name=""/>
          <p:cNvSpPr txBox="1"/>
          <p:nvPr/>
        </p:nvSpPr>
        <p:spPr>
          <a:xfrm>
            <a:off x="837720" y="1825200"/>
            <a:ext cx="11130120" cy="4351320"/>
          </a:xfrm>
          <a:prstGeom prst="rect">
            <a:avLst/>
          </a:prstGeom>
          <a:noFill/>
          <a:ln w="0">
            <a:noFill/>
          </a:ln>
        </p:spPr>
        <p:txBody>
          <a:bodyPr anchor="t">
            <a:normAutofit/>
          </a:bodyPr>
          <a:p>
            <a:pPr marL="347760" indent="-347760">
              <a:lnSpc>
                <a:spcPct val="70000"/>
              </a:lnSpc>
              <a:spcBef>
                <a:spcPts val="1400"/>
              </a:spcBef>
              <a:buClr>
                <a:srgbClr val="000000"/>
              </a:buClr>
              <a:buSzPct val="7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000" spc="-1" strike="noStrike">
                <a:solidFill>
                  <a:srgbClr val="000000"/>
                </a:solidFill>
                <a:latin typeface="Calibri"/>
              </a:rPr>
              <a:t>To understand the inheritance relationship</a:t>
            </a:r>
            <a:endParaRPr b="0" lang="en-US" sz="3000" spc="-1" strike="noStrike">
              <a:solidFill>
                <a:srgbClr val="000000"/>
              </a:solidFill>
              <a:latin typeface="Calibri"/>
            </a:endParaRPr>
          </a:p>
          <a:p>
            <a:pPr marL="347760" indent="-347760">
              <a:lnSpc>
                <a:spcPct val="70000"/>
              </a:lnSpc>
              <a:spcBef>
                <a:spcPts val="1400"/>
              </a:spcBef>
              <a:buClr>
                <a:srgbClr val="000000"/>
              </a:buClr>
              <a:buSzPct val="7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000" spc="-1" strike="noStrike">
                <a:solidFill>
                  <a:srgbClr val="000000"/>
                </a:solidFill>
                <a:latin typeface="Calibri"/>
              </a:rPr>
              <a:t>Create and use inheritance</a:t>
            </a:r>
            <a:endParaRPr b="0" lang="en-US" sz="3000" spc="-1" strike="noStrike">
              <a:solidFill>
                <a:srgbClr val="000000"/>
              </a:solidFill>
              <a:latin typeface="Calibri"/>
            </a:endParaRPr>
          </a:p>
          <a:p>
            <a:pPr marL="347760" indent="-347760">
              <a:lnSpc>
                <a:spcPct val="70000"/>
              </a:lnSpc>
              <a:spcBef>
                <a:spcPts val="1400"/>
              </a:spcBef>
              <a:buClr>
                <a:srgbClr val="000000"/>
              </a:buClr>
              <a:buSzPct val="7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000" spc="-1" strike="noStrike">
                <a:solidFill>
                  <a:srgbClr val="000000"/>
                </a:solidFill>
                <a:latin typeface="Calibri"/>
              </a:rPr>
              <a:t>Examples Used: </a:t>
            </a:r>
            <a:endParaRPr b="0" lang="en-US" sz="3000" spc="-1" strike="noStrike">
              <a:solidFill>
                <a:srgbClr val="000000"/>
              </a:solidFill>
              <a:latin typeface="Calibri"/>
            </a:endParaRPr>
          </a:p>
          <a:p>
            <a:pPr lvl="1" marL="741240" indent="-303120">
              <a:lnSpc>
                <a:spcPct val="70000"/>
              </a:lnSpc>
              <a:spcBef>
                <a:spcPts val="601"/>
              </a:spcBef>
              <a:buClr>
                <a:srgbClr val="000000"/>
              </a:buClr>
              <a:buSzPct val="8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600" spc="-1" strike="noStrike">
                <a:solidFill>
                  <a:srgbClr val="000000"/>
                </a:solidFill>
                <a:latin typeface="Calibri"/>
              </a:rPr>
              <a:t>Person </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600" spc="-1" strike="noStrike">
                <a:solidFill>
                  <a:srgbClr val="000000"/>
                </a:solidFill>
                <a:latin typeface="Calibri"/>
              </a:rPr>
              <a:t>Students</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600" spc="-1" strike="noStrike">
                <a:solidFill>
                  <a:srgbClr val="000000"/>
                </a:solidFill>
                <a:latin typeface="Calibri"/>
              </a:rPr>
              <a:t>Teacher</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600" spc="-1" strike="noStrike">
                <a:solidFill>
                  <a:srgbClr val="000000"/>
                </a:solidFill>
                <a:latin typeface="Calibri"/>
              </a:rPr>
              <a:t>HOD</a:t>
            </a:r>
            <a:endParaRPr b="0" lang="en-US" sz="2600" spc="-1" strike="noStrike">
              <a:solidFill>
                <a:srgbClr val="000000"/>
              </a:solidFill>
              <a:latin typeface="Calibri"/>
            </a:endParaRPr>
          </a:p>
          <a:p>
            <a:pPr lvl="1" marL="741240" indent="-303120">
              <a:lnSpc>
                <a:spcPct val="7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600" spc="-1" strike="noStrike">
              <a:solidFill>
                <a:srgbClr val="000000"/>
              </a:solidFill>
              <a:latin typeface="Calibri"/>
            </a:endParaRPr>
          </a:p>
          <a:p>
            <a:pPr marL="347760" indent="-347760">
              <a:lnSpc>
                <a:spcPct val="7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3000" spc="-1" strike="noStrike">
                <a:solidFill>
                  <a:srgbClr val="000000"/>
                </a:solidFill>
                <a:latin typeface="Calibri"/>
              </a:rPr>
              <a:t>	</a:t>
            </a:r>
            <a:r>
              <a:rPr b="0" lang="en-GB" sz="3000" spc="-1" strike="noStrike">
                <a:solidFill>
                  <a:srgbClr val="000000"/>
                </a:solidFill>
                <a:latin typeface="Calibri"/>
              </a:rPr>
              <a:t>	</a:t>
            </a:r>
            <a:r>
              <a:rPr b="0" lang="en-GB" sz="3000" spc="-1" strike="noStrike">
                <a:solidFill>
                  <a:srgbClr val="000000"/>
                </a:solidFill>
                <a:latin typeface="Calibri"/>
              </a:rPr>
              <a:t>	</a:t>
            </a:r>
            <a:endParaRPr b="0" lang="en-US" sz="3000" spc="-1" strike="noStrike">
              <a:solidFill>
                <a:srgbClr val="000000"/>
              </a:solidFill>
              <a:latin typeface="Calibri"/>
            </a:endParaRPr>
          </a:p>
        </p:txBody>
      </p:sp>
      <p:sp>
        <p:nvSpPr>
          <p:cNvPr id="511" name="Footer Placeholder 3"/>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Tree>
  </p:cSld>
  <p:transition spd="med">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Software paradigms: #1 Myths</a:t>
            </a:r>
            <a:endParaRPr b="1" lang="en-US" sz="4000" spc="-1" strike="noStrike">
              <a:solidFill>
                <a:srgbClr val="35404a"/>
              </a:solidFill>
              <a:latin typeface="Calibri"/>
            </a:endParaRPr>
          </a:p>
        </p:txBody>
      </p:sp>
      <p:sp>
        <p:nvSpPr>
          <p:cNvPr id="313"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The </a:t>
            </a:r>
            <a:r>
              <a:rPr b="1" lang="en-US" sz="3200" spc="-1" strike="noStrike">
                <a:solidFill>
                  <a:srgbClr val="000000"/>
                </a:solidFill>
                <a:latin typeface="Calibri"/>
              </a:rPr>
              <a:t>Programmer</a:t>
            </a:r>
            <a:r>
              <a:rPr b="0" lang="en-US" sz="3200" spc="-1" strike="noStrike">
                <a:solidFill>
                  <a:srgbClr val="000000"/>
                </a:solidFill>
                <a:latin typeface="Calibri"/>
              </a:rPr>
              <a:t> can choose the "one true paradigm" for a project in isolation from other factors. </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Reality: programming is now a </a:t>
            </a:r>
            <a:r>
              <a:rPr b="1" i="1" lang="en-US" sz="2800" spc="-1" strike="noStrike">
                <a:solidFill>
                  <a:srgbClr val="000000"/>
                </a:solidFill>
                <a:latin typeface="Calibri"/>
              </a:rPr>
              <a:t>social activity </a:t>
            </a:r>
            <a:r>
              <a:rPr b="0" lang="en-US" sz="2800" spc="-1" strike="noStrike">
                <a:solidFill>
                  <a:srgbClr val="000000"/>
                </a:solidFill>
                <a:latin typeface="Calibri"/>
              </a:rPr>
              <a:t>in which the "one true path" is a meaningless concept. </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Religious wars: </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Proponents of one paradigm often engage in </a:t>
            </a:r>
            <a:r>
              <a:rPr b="1" i="1" lang="en-US" sz="2800" spc="-1" strike="noStrike">
                <a:solidFill>
                  <a:srgbClr val="000000"/>
                </a:solidFill>
                <a:latin typeface="Calibri"/>
              </a:rPr>
              <a:t>holy wars</a:t>
            </a:r>
            <a:r>
              <a:rPr b="1" lang="en-US" sz="2800" spc="-1" strike="noStrike">
                <a:solidFill>
                  <a:srgbClr val="000000"/>
                </a:solidFill>
                <a:latin typeface="Calibri"/>
              </a:rPr>
              <a:t>.</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Functional versus imperative programming. </a:t>
            </a:r>
            <a:endParaRPr b="0" lang="en-US" sz="24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Strong versus weak typing.</a:t>
            </a:r>
            <a:endParaRPr b="0" lang="en-US" sz="24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Speed versus robustness. </a:t>
            </a:r>
            <a:endParaRPr b="0" lang="en-US" sz="24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Memory models. </a:t>
            </a:r>
            <a:endParaRPr b="0" lang="en-US" sz="24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High-level versus low-level programming. </a:t>
            </a:r>
            <a:endParaRPr b="0" lang="en-US" sz="24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We must be careful not to descend into this pit. </a:t>
            </a:r>
            <a:endParaRPr b="0" lang="en-US" sz="2800" spc="-1" strike="noStrike">
              <a:solidFill>
                <a:srgbClr val="000000"/>
              </a:solidFill>
              <a:latin typeface="Calibri"/>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alibri"/>
              </a:rPr>
              <a:t>Recap: Classes and Objects</a:t>
            </a:r>
            <a:endParaRPr b="1" lang="en-US" sz="4000" spc="-1" strike="noStrike">
              <a:solidFill>
                <a:srgbClr val="35404a"/>
              </a:solidFill>
              <a:latin typeface="Calibri"/>
            </a:endParaRPr>
          </a:p>
        </p:txBody>
      </p:sp>
      <p:sp>
        <p:nvSpPr>
          <p:cNvPr id="513" name=""/>
          <p:cNvSpPr txBox="1"/>
          <p:nvPr/>
        </p:nvSpPr>
        <p:spPr>
          <a:xfrm>
            <a:off x="838080" y="1590480"/>
            <a:ext cx="10512720" cy="4351320"/>
          </a:xfrm>
          <a:prstGeom prst="rect">
            <a:avLst/>
          </a:prstGeom>
          <a:noFill/>
          <a:ln w="0">
            <a:noFill/>
          </a:ln>
        </p:spPr>
        <p:txBody>
          <a:bodyPr anchor="t">
            <a:normAutofit/>
          </a:bodyPr>
          <a:p>
            <a:pPr marL="347760" indent="-347760">
              <a:lnSpc>
                <a:spcPct val="70000"/>
              </a:lnSpc>
              <a:spcBef>
                <a:spcPts val="1400"/>
              </a:spcBef>
              <a:buClr>
                <a:srgbClr val="000000"/>
              </a:buClr>
              <a:buSzPct val="7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000" spc="-1" strike="noStrike">
                <a:solidFill>
                  <a:srgbClr val="000000"/>
                </a:solidFill>
                <a:latin typeface="Calibri"/>
              </a:rPr>
              <a:t>OOP attempts to simulate the real world by means of objects which have characteristics and functions</a:t>
            </a:r>
            <a:endParaRPr b="0" lang="en-US" sz="3000" spc="-1" strike="noStrike">
              <a:solidFill>
                <a:srgbClr val="000000"/>
              </a:solidFill>
              <a:latin typeface="Calibri"/>
            </a:endParaRPr>
          </a:p>
          <a:p>
            <a:pPr marL="347760" indent="-347760">
              <a:lnSpc>
                <a:spcPct val="70000"/>
              </a:lnSpc>
              <a:spcBef>
                <a:spcPts val="1400"/>
              </a:spcBef>
              <a:buClr>
                <a:srgbClr val="000000"/>
              </a:buClr>
              <a:buSzPct val="7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000" spc="-1" strike="noStrike">
                <a:solidFill>
                  <a:srgbClr val="000000"/>
                </a:solidFill>
                <a:latin typeface="Calibri"/>
              </a:rPr>
              <a:t>A class is a combination of variables, called attributes, and procedures, called methods, forming a self-contained programming entity</a:t>
            </a:r>
            <a:endParaRPr b="0" lang="en-US" sz="3000" spc="-1" strike="noStrike">
              <a:solidFill>
                <a:srgbClr val="000000"/>
              </a:solidFill>
              <a:latin typeface="Calibri"/>
            </a:endParaRPr>
          </a:p>
          <a:p>
            <a:pPr marL="347760" indent="-347760">
              <a:lnSpc>
                <a:spcPct val="70000"/>
              </a:lnSpc>
              <a:spcBef>
                <a:spcPts val="1400"/>
              </a:spcBef>
              <a:buClr>
                <a:srgbClr val="000000"/>
              </a:buClr>
              <a:buSzPct val="7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000" spc="-1" strike="noStrike">
                <a:solidFill>
                  <a:srgbClr val="000000"/>
                </a:solidFill>
                <a:latin typeface="Calibri"/>
              </a:rPr>
              <a:t>An object is one instance of the class definition.</a:t>
            </a:r>
            <a:endParaRPr b="0" lang="en-US" sz="3000" spc="-1" strike="noStrike">
              <a:solidFill>
                <a:srgbClr val="000000"/>
              </a:solidFill>
              <a:latin typeface="Calibri"/>
            </a:endParaRPr>
          </a:p>
          <a:p>
            <a:pPr marL="347760" indent="-347760">
              <a:lnSpc>
                <a:spcPct val="70000"/>
              </a:lnSpc>
              <a:spcBef>
                <a:spcPts val="1400"/>
              </a:spcBef>
              <a:buClr>
                <a:srgbClr val="000000"/>
              </a:buClr>
              <a:buSzPct val="7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000" spc="-1" strike="noStrike">
                <a:solidFill>
                  <a:srgbClr val="000000"/>
                </a:solidFill>
                <a:latin typeface="Calibri"/>
              </a:rPr>
              <a:t>The class definition is the blueprint or template that we use</a:t>
            </a:r>
            <a:endParaRPr b="0" lang="en-US" sz="3000" spc="-1" strike="noStrike">
              <a:solidFill>
                <a:srgbClr val="000000"/>
              </a:solidFill>
              <a:latin typeface="Calibri"/>
            </a:endParaRPr>
          </a:p>
          <a:p>
            <a:pPr marL="347760" indent="-347760">
              <a:lnSpc>
                <a:spcPct val="70000"/>
              </a:lnSpc>
              <a:spcBef>
                <a:spcPts val="1400"/>
              </a:spcBef>
              <a:buClr>
                <a:srgbClr val="000000"/>
              </a:buClr>
              <a:buSzPct val="7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000" spc="-1" strike="noStrike">
                <a:solidFill>
                  <a:srgbClr val="000000"/>
                </a:solidFill>
                <a:latin typeface="Calibri"/>
              </a:rPr>
              <a:t>Classes are accessed via their methods, not directly.</a:t>
            </a:r>
            <a:endParaRPr b="0" lang="en-US" sz="3000" spc="-1" strike="noStrike">
              <a:solidFill>
                <a:srgbClr val="000000"/>
              </a:solidFill>
              <a:latin typeface="Calibri"/>
            </a:endParaRPr>
          </a:p>
          <a:p>
            <a:pPr marL="347760" indent="-347760">
              <a:lnSpc>
                <a:spcPct val="70000"/>
              </a:lnSpc>
              <a:spcBef>
                <a:spcPts val="1400"/>
              </a:spcBef>
              <a:buClr>
                <a:srgbClr val="000000"/>
              </a:buClr>
              <a:buSzPct val="7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000" spc="-1" strike="noStrike">
                <a:solidFill>
                  <a:srgbClr val="000000"/>
                </a:solidFill>
                <a:latin typeface="Calibri"/>
              </a:rPr>
              <a:t>This means that OOP classes can be reused in many different programs without us needing to know how they work. </a:t>
            </a:r>
            <a:endParaRPr b="0" lang="en-US" sz="3000" spc="-1" strike="noStrike">
              <a:solidFill>
                <a:srgbClr val="000000"/>
              </a:solidFill>
              <a:latin typeface="Calibri"/>
            </a:endParaRPr>
          </a:p>
          <a:p>
            <a:pPr marL="347760" indent="-347760">
              <a:lnSpc>
                <a:spcPct val="70000"/>
              </a:lnSpc>
              <a:spcBef>
                <a:spcPts val="1400"/>
              </a:spcBef>
              <a:buClr>
                <a:srgbClr val="000000"/>
              </a:buClr>
              <a:buSzPct val="7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000" spc="-1" strike="noStrike">
              <a:solidFill>
                <a:srgbClr val="000000"/>
              </a:solidFill>
              <a:latin typeface="Calibri"/>
            </a:endParaRPr>
          </a:p>
          <a:p>
            <a:pPr marL="347760" indent="-347760">
              <a:lnSpc>
                <a:spcPct val="70000"/>
              </a:lnSpc>
              <a:spcBef>
                <a:spcPts val="1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000" spc="-1" strike="noStrike">
              <a:solidFill>
                <a:srgbClr val="000000"/>
              </a:solidFill>
              <a:latin typeface="Calibri"/>
            </a:endParaRPr>
          </a:p>
          <a:p>
            <a:pPr marL="347760" indent="-347760">
              <a:lnSpc>
                <a:spcPct val="70000"/>
              </a:lnSpc>
              <a:spcBef>
                <a:spcPts val="1400"/>
              </a:spcBef>
              <a:buClr>
                <a:srgbClr val="000000"/>
              </a:buClr>
              <a:buSzPct val="7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000" spc="-1" strike="noStrike">
              <a:solidFill>
                <a:srgbClr val="000000"/>
              </a:solidFill>
              <a:latin typeface="Calibri"/>
            </a:endParaRPr>
          </a:p>
          <a:p>
            <a:pPr marL="347760" indent="-347760">
              <a:lnSpc>
                <a:spcPct val="70000"/>
              </a:lnSpc>
              <a:spcBef>
                <a:spcPts val="1400"/>
              </a:spcBef>
              <a:buClr>
                <a:srgbClr val="000000"/>
              </a:buClr>
              <a:buSzPct val="70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000" spc="-1" strike="noStrike">
              <a:solidFill>
                <a:srgbClr val="000000"/>
              </a:solidFill>
              <a:latin typeface="Calibri"/>
            </a:endParaRPr>
          </a:p>
        </p:txBody>
      </p:sp>
    </p:spTree>
  </p:cSld>
  <p:transition spd="med">
    <p:fade/>
  </p:transition>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onsolas"/>
              </a:rPr>
              <a:t>Class example : video</a:t>
            </a:r>
            <a:endParaRPr b="1" lang="en-US" sz="4000" spc="-1" strike="noStrike">
              <a:solidFill>
                <a:srgbClr val="35404a"/>
              </a:solidFill>
              <a:latin typeface="Calibri"/>
            </a:endParaRPr>
          </a:p>
        </p:txBody>
      </p:sp>
      <p:sp>
        <p:nvSpPr>
          <p:cNvPr id="515" name="Oval 3"/>
          <p:cNvSpPr/>
          <p:nvPr/>
        </p:nvSpPr>
        <p:spPr>
          <a:xfrm>
            <a:off x="4189320" y="2438280"/>
            <a:ext cx="3429000" cy="2210040"/>
          </a:xfrm>
          <a:prstGeom prst="ellipse">
            <a:avLst/>
          </a:prstGeom>
          <a:solidFill>
            <a:srgbClr val="9baab7"/>
          </a:solidFill>
          <a:ln w="12600">
            <a:solidFill>
              <a:srgbClr val="465562"/>
            </a:solidFill>
            <a:miter/>
          </a:ln>
        </p:spPr>
        <p:style>
          <a:lnRef idx="0"/>
          <a:fillRef idx="0"/>
          <a:effectRef idx="0"/>
          <a:fontRef idx="minor"/>
        </p:style>
        <p:txBody>
          <a:bodyPr wrap="none"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516" name="Text Box 5"/>
          <p:cNvSpPr/>
          <p:nvPr/>
        </p:nvSpPr>
        <p:spPr>
          <a:xfrm>
            <a:off x="838080" y="1909800"/>
            <a:ext cx="3022560" cy="26542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u="sng">
                <a:solidFill>
                  <a:srgbClr val="465562"/>
                </a:solidFill>
                <a:uFillTx/>
                <a:latin typeface="Calibri"/>
              </a:rPr>
              <a:t>Properties (attributes)</a:t>
            </a:r>
            <a:endParaRPr b="0" lang="en-US" sz="24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r>
              <a:rPr b="0" lang="en-GB" sz="2400" spc="-1" strike="noStrike">
                <a:solidFill>
                  <a:srgbClr val="465562"/>
                </a:solidFill>
                <a:latin typeface="Calibri"/>
              </a:rPr>
              <a:t>Title</a:t>
            </a:r>
            <a:endParaRPr b="0" lang="en-US" sz="24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r>
              <a:rPr b="0" lang="en-GB" sz="2400" spc="-1" strike="noStrike">
                <a:solidFill>
                  <a:srgbClr val="465562"/>
                </a:solidFill>
                <a:latin typeface="Calibri"/>
              </a:rPr>
              <a:t>Year</a:t>
            </a:r>
            <a:endParaRPr b="0" lang="en-US" sz="24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r>
              <a:rPr b="0" lang="en-GB" sz="2400" spc="-1" strike="noStrike">
                <a:solidFill>
                  <a:srgbClr val="465562"/>
                </a:solidFill>
                <a:latin typeface="Calibri"/>
              </a:rPr>
              <a:t>Certificate</a:t>
            </a:r>
            <a:endParaRPr b="0" lang="en-US" sz="24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r>
              <a:rPr b="0" lang="en-GB" sz="2400" spc="-1" strike="noStrike">
                <a:solidFill>
                  <a:srgbClr val="465562"/>
                </a:solidFill>
                <a:latin typeface="Calibri"/>
              </a:rPr>
              <a:t>Genre</a:t>
            </a:r>
            <a:endParaRPr b="0" lang="en-US" sz="24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r>
              <a:rPr b="0" lang="en-GB" sz="2400" spc="-1" strike="noStrike">
                <a:solidFill>
                  <a:srgbClr val="465562"/>
                </a:solidFill>
                <a:latin typeface="Calibri"/>
              </a:rPr>
              <a:t>VideoID</a:t>
            </a:r>
            <a:endParaRPr b="0" lang="en-US" sz="24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r>
              <a:rPr b="0" lang="en-GB" sz="2400" spc="-1" strike="noStrike">
                <a:solidFill>
                  <a:srgbClr val="465562"/>
                </a:solidFill>
                <a:latin typeface="Calibri"/>
              </a:rPr>
              <a:t>HirePrice</a:t>
            </a:r>
            <a:endParaRPr b="0" lang="en-US" sz="2400" spc="-1" strike="noStrike">
              <a:solidFill>
                <a:srgbClr val="465562"/>
              </a:solidFill>
              <a:latin typeface="Arial"/>
            </a:endParaRPr>
          </a:p>
        </p:txBody>
      </p:sp>
      <p:sp>
        <p:nvSpPr>
          <p:cNvPr id="517" name="Text Box 6"/>
          <p:cNvSpPr/>
          <p:nvPr/>
        </p:nvSpPr>
        <p:spPr>
          <a:xfrm>
            <a:off x="7808040" y="2209680"/>
            <a:ext cx="2955960" cy="19227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u="sng">
                <a:solidFill>
                  <a:srgbClr val="465562"/>
                </a:solidFill>
                <a:uFillTx/>
                <a:latin typeface="Calibri"/>
              </a:rPr>
              <a:t>Methods (procedures)</a:t>
            </a:r>
            <a:endParaRPr b="0" lang="en-US" sz="24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r>
              <a:rPr b="0" lang="en-GB" sz="2400" spc="-1" strike="noStrike">
                <a:solidFill>
                  <a:srgbClr val="465562"/>
                </a:solidFill>
                <a:latin typeface="Calibri"/>
              </a:rPr>
              <a:t>GetVideoDetails</a:t>
            </a:r>
            <a:endParaRPr b="0" lang="en-US" sz="24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r>
              <a:rPr b="0" lang="en-GB" sz="2400" spc="-1" strike="noStrike">
                <a:solidFill>
                  <a:srgbClr val="465562"/>
                </a:solidFill>
                <a:latin typeface="Calibri"/>
              </a:rPr>
              <a:t>UpdateHirePrice</a:t>
            </a:r>
            <a:endParaRPr b="0" lang="en-US" sz="24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r>
              <a:rPr b="0" lang="en-GB" sz="2400" spc="-1" strike="noStrike">
                <a:solidFill>
                  <a:srgbClr val="465562"/>
                </a:solidFill>
                <a:latin typeface="Calibri"/>
              </a:rPr>
              <a:t>SetGenre</a:t>
            </a:r>
            <a:endParaRPr b="0" lang="en-US" sz="2400" spc="-1" strike="noStrike">
              <a:solidFill>
                <a:srgbClr val="465562"/>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endParaRPr b="0" lang="en-US" sz="2400" spc="-1" strike="noStrike">
              <a:solidFill>
                <a:srgbClr val="465562"/>
              </a:solidFill>
              <a:latin typeface="Arial"/>
            </a:endParaRPr>
          </a:p>
        </p:txBody>
      </p:sp>
      <p:sp>
        <p:nvSpPr>
          <p:cNvPr id="518" name="Text Box 8"/>
          <p:cNvSpPr/>
          <p:nvPr/>
        </p:nvSpPr>
        <p:spPr>
          <a:xfrm>
            <a:off x="5180040" y="2590920"/>
            <a:ext cx="1676520" cy="8251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29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4800" spc="-1" strike="noStrike">
                <a:solidFill>
                  <a:srgbClr val="000000"/>
                </a:solidFill>
                <a:latin typeface="Calibri"/>
              </a:rPr>
              <a:t>Video</a:t>
            </a:r>
            <a:endParaRPr b="0" lang="en-US" sz="4800" spc="-1" strike="noStrike">
              <a:solidFill>
                <a:srgbClr val="465562"/>
              </a:solidFill>
              <a:latin typeface="Arial"/>
            </a:endParaRPr>
          </a:p>
        </p:txBody>
      </p:sp>
      <p:pic>
        <p:nvPicPr>
          <p:cNvPr id="519" name="Picture 9" descr="hh01541_"/>
          <p:cNvPicPr/>
          <p:nvPr/>
        </p:nvPicPr>
        <p:blipFill>
          <a:blip r:embed="rId1"/>
          <a:stretch/>
        </p:blipFill>
        <p:spPr>
          <a:xfrm>
            <a:off x="5103720" y="3352680"/>
            <a:ext cx="1862280" cy="1062000"/>
          </a:xfrm>
          <a:prstGeom prst="rect">
            <a:avLst/>
          </a:prstGeom>
          <a:ln w="0">
            <a:noFill/>
          </a:ln>
        </p:spPr>
      </p:pic>
    </p:spTree>
  </p:cSld>
  <p:transition spd="med">
    <p:fade/>
  </p:transition>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onsolas"/>
              </a:rPr>
              <a:t>Object example : car</a:t>
            </a:r>
            <a:endParaRPr b="1" lang="en-US" sz="4000" spc="-1" strike="noStrike">
              <a:solidFill>
                <a:srgbClr val="35404a"/>
              </a:solidFill>
              <a:latin typeface="Calibri"/>
            </a:endParaRPr>
          </a:p>
        </p:txBody>
      </p:sp>
      <p:sp>
        <p:nvSpPr>
          <p:cNvPr id="521" name="Oval 3"/>
          <p:cNvSpPr/>
          <p:nvPr/>
        </p:nvSpPr>
        <p:spPr>
          <a:xfrm>
            <a:off x="4189320" y="2438280"/>
            <a:ext cx="3429000" cy="2210040"/>
          </a:xfrm>
          <a:prstGeom prst="ellipse">
            <a:avLst/>
          </a:prstGeom>
          <a:solidFill>
            <a:srgbClr val="9baab7"/>
          </a:solidFill>
          <a:ln w="12600">
            <a:solidFill>
              <a:srgbClr val="465562"/>
            </a:solidFill>
            <a:miter/>
          </a:ln>
        </p:spPr>
        <p:style>
          <a:lnRef idx="0"/>
          <a:fillRef idx="0"/>
          <a:effectRef idx="0"/>
          <a:fontRef idx="minor"/>
        </p:style>
        <p:txBody>
          <a:bodyPr wrap="none"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
        <p:nvSpPr>
          <p:cNvPr id="522" name="Text Box 4"/>
          <p:cNvSpPr/>
          <p:nvPr/>
        </p:nvSpPr>
        <p:spPr>
          <a:xfrm>
            <a:off x="1742040" y="2251080"/>
            <a:ext cx="1835280" cy="302004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u="sng">
                <a:solidFill>
                  <a:srgbClr val="465562"/>
                </a:solidFill>
                <a:uFillTx/>
                <a:latin typeface="Calibri"/>
              </a:rPr>
              <a:t>Properties</a:t>
            </a:r>
            <a:endParaRPr b="0" lang="en-US" sz="24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r>
              <a:rPr b="0" lang="en-GB" sz="2400" spc="-1" strike="noStrike">
                <a:solidFill>
                  <a:srgbClr val="465562"/>
                </a:solidFill>
                <a:latin typeface="Calibri"/>
              </a:rPr>
              <a:t>Make</a:t>
            </a:r>
            <a:endParaRPr b="0" lang="en-US" sz="24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r>
              <a:rPr b="0" lang="en-GB" sz="2400" spc="-1" strike="noStrike">
                <a:solidFill>
                  <a:srgbClr val="465562"/>
                </a:solidFill>
                <a:latin typeface="Calibri"/>
              </a:rPr>
              <a:t>Model</a:t>
            </a:r>
            <a:endParaRPr b="0" lang="en-US" sz="24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r>
              <a:rPr b="0" lang="en-GB" sz="2400" spc="-1" strike="noStrike">
                <a:solidFill>
                  <a:srgbClr val="465562"/>
                </a:solidFill>
                <a:latin typeface="Calibri"/>
              </a:rPr>
              <a:t>Mpg</a:t>
            </a:r>
            <a:endParaRPr b="0" lang="en-US" sz="24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r>
              <a:rPr b="0" lang="en-GB" sz="2400" spc="-1" strike="noStrike">
                <a:solidFill>
                  <a:srgbClr val="465562"/>
                </a:solidFill>
                <a:latin typeface="Calibri"/>
              </a:rPr>
              <a:t>Engine size</a:t>
            </a:r>
            <a:endParaRPr b="0" lang="en-US" sz="24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r>
              <a:rPr b="0" lang="en-GB" sz="2400" spc="-1" strike="noStrike">
                <a:solidFill>
                  <a:srgbClr val="465562"/>
                </a:solidFill>
                <a:latin typeface="Calibri"/>
              </a:rPr>
              <a:t>Year of reg</a:t>
            </a:r>
            <a:endParaRPr b="0" lang="en-US" sz="24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r>
              <a:rPr b="0" lang="en-GB" sz="2400" spc="-1" strike="noStrike">
                <a:solidFill>
                  <a:srgbClr val="465562"/>
                </a:solidFill>
                <a:latin typeface="Calibri"/>
              </a:rPr>
              <a:t>Mileage</a:t>
            </a:r>
            <a:endParaRPr b="0" lang="en-US" sz="24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465562"/>
                </a:solidFill>
                <a:latin typeface="Calibri"/>
              </a:rPr>
              <a:t>  </a:t>
            </a:r>
            <a:r>
              <a:rPr b="0" lang="en-GB" sz="2400" spc="-1" strike="noStrike">
                <a:solidFill>
                  <a:srgbClr val="465562"/>
                </a:solidFill>
                <a:latin typeface="Calibri"/>
              </a:rPr>
              <a:t>Car Reg</a:t>
            </a:r>
            <a:endParaRPr b="0" lang="en-US" sz="2400" spc="-1" strike="noStrike">
              <a:solidFill>
                <a:srgbClr val="465562"/>
              </a:solidFill>
              <a:latin typeface="Arial"/>
            </a:endParaRPr>
          </a:p>
        </p:txBody>
      </p:sp>
      <p:sp>
        <p:nvSpPr>
          <p:cNvPr id="523" name="Text Box 5"/>
          <p:cNvSpPr/>
          <p:nvPr/>
        </p:nvSpPr>
        <p:spPr>
          <a:xfrm>
            <a:off x="7814520" y="2209680"/>
            <a:ext cx="3409920" cy="22269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800" spc="-1" strike="noStrike" u="sng">
                <a:solidFill>
                  <a:srgbClr val="465562"/>
                </a:solidFill>
                <a:uFillTx/>
                <a:latin typeface="Calibri"/>
              </a:rPr>
              <a:t>Methods (procedures)</a:t>
            </a:r>
            <a:endParaRPr b="0" lang="en-US" sz="28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800" spc="-1" strike="noStrike">
                <a:solidFill>
                  <a:srgbClr val="465562"/>
                </a:solidFill>
                <a:latin typeface="Calibri"/>
              </a:rPr>
              <a:t>  </a:t>
            </a:r>
            <a:r>
              <a:rPr b="0" lang="en-GB" sz="2800" spc="-1" strike="noStrike">
                <a:solidFill>
                  <a:srgbClr val="465562"/>
                </a:solidFill>
                <a:latin typeface="Calibri"/>
              </a:rPr>
              <a:t>GetCarDetails</a:t>
            </a:r>
            <a:endParaRPr b="0" lang="en-US" sz="28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800" spc="-1" strike="noStrike">
                <a:solidFill>
                  <a:srgbClr val="465562"/>
                </a:solidFill>
                <a:latin typeface="Calibri"/>
              </a:rPr>
              <a:t>  </a:t>
            </a:r>
            <a:r>
              <a:rPr b="0" lang="en-GB" sz="2800" spc="-1" strike="noStrike">
                <a:solidFill>
                  <a:srgbClr val="465562"/>
                </a:solidFill>
                <a:latin typeface="Calibri"/>
              </a:rPr>
              <a:t>UpdateMileage</a:t>
            </a:r>
            <a:endParaRPr b="0" lang="en-US" sz="2800" spc="-1" strike="noStrike">
              <a:solidFill>
                <a:srgbClr val="465562"/>
              </a:solidFill>
              <a:latin typeface="Arial"/>
            </a:endParaRPr>
          </a:p>
          <a:p>
            <a:pPr>
              <a:lnSpc>
                <a:spcPct val="100000"/>
              </a:lnSpc>
              <a:buClr>
                <a:srgbClr val="465562"/>
              </a:buClr>
              <a:buFont typeface="Calibri"/>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800" spc="-1" strike="noStrike">
                <a:solidFill>
                  <a:srgbClr val="465562"/>
                </a:solidFill>
                <a:latin typeface="Calibri"/>
              </a:rPr>
              <a:t>  </a:t>
            </a:r>
            <a:r>
              <a:rPr b="0" lang="en-GB" sz="2800" spc="-1" strike="noStrike">
                <a:solidFill>
                  <a:srgbClr val="465562"/>
                </a:solidFill>
                <a:latin typeface="Calibri"/>
              </a:rPr>
              <a:t>CalculateAge</a:t>
            </a:r>
            <a:endParaRPr b="0" lang="en-US" sz="2800" spc="-1" strike="noStrike">
              <a:solidFill>
                <a:srgbClr val="465562"/>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800" spc="-1" strike="noStrike">
                <a:solidFill>
                  <a:srgbClr val="465562"/>
                </a:solidFill>
                <a:latin typeface="Calibri"/>
              </a:rPr>
              <a:t>  </a:t>
            </a:r>
            <a:endParaRPr b="0" lang="en-US" sz="2800" spc="-1" strike="noStrike">
              <a:solidFill>
                <a:srgbClr val="465562"/>
              </a:solidFill>
              <a:latin typeface="Arial"/>
            </a:endParaRPr>
          </a:p>
        </p:txBody>
      </p:sp>
      <p:pic>
        <p:nvPicPr>
          <p:cNvPr id="524" name="Picture 6" descr="tn00332_"/>
          <p:cNvPicPr/>
          <p:nvPr/>
        </p:nvPicPr>
        <p:blipFill>
          <a:blip r:embed="rId1"/>
          <a:stretch/>
        </p:blipFill>
        <p:spPr>
          <a:xfrm>
            <a:off x="5103720" y="3429000"/>
            <a:ext cx="1681200" cy="835200"/>
          </a:xfrm>
          <a:prstGeom prst="rect">
            <a:avLst/>
          </a:prstGeom>
          <a:ln w="0">
            <a:noFill/>
          </a:ln>
        </p:spPr>
      </p:pic>
      <p:sp>
        <p:nvSpPr>
          <p:cNvPr id="525" name="Text Box 7"/>
          <p:cNvSpPr/>
          <p:nvPr/>
        </p:nvSpPr>
        <p:spPr>
          <a:xfrm>
            <a:off x="5180040" y="2590920"/>
            <a:ext cx="1676520" cy="8251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29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4800" spc="-1" strike="noStrike">
                <a:solidFill>
                  <a:srgbClr val="000000"/>
                </a:solidFill>
                <a:latin typeface="Calibri"/>
              </a:rPr>
              <a:t>Car</a:t>
            </a:r>
            <a:endParaRPr b="0" lang="en-US" sz="4800" spc="-1" strike="noStrike">
              <a:solidFill>
                <a:srgbClr val="465562"/>
              </a:solidFill>
              <a:latin typeface="Arial"/>
            </a:endParaRPr>
          </a:p>
        </p:txBody>
      </p:sp>
    </p:spTree>
  </p:cSld>
  <p:transition spd="med">
    <p:fade/>
  </p:transition>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000" spc="-1" strike="noStrike">
                <a:solidFill>
                  <a:srgbClr val="35404a"/>
                </a:solidFill>
                <a:latin typeface="Calibri"/>
              </a:rPr>
              <a:t>Person and Student class</a:t>
            </a:r>
            <a:endParaRPr b="1" lang="en-US" sz="4000" spc="-1" strike="noStrike">
              <a:solidFill>
                <a:srgbClr val="35404a"/>
              </a:solidFill>
              <a:latin typeface="Calibri"/>
            </a:endParaRPr>
          </a:p>
        </p:txBody>
      </p:sp>
      <p:pic>
        <p:nvPicPr>
          <p:cNvPr id="527" name="Content Placeholder 4" descr=""/>
          <p:cNvPicPr/>
          <p:nvPr/>
        </p:nvPicPr>
        <p:blipFill>
          <a:blip r:embed="rId1"/>
          <a:stretch/>
        </p:blipFill>
        <p:spPr>
          <a:xfrm>
            <a:off x="784080" y="1390680"/>
            <a:ext cx="10512720" cy="3471840"/>
          </a:xfrm>
          <a:prstGeom prst="rect">
            <a:avLst/>
          </a:prstGeom>
          <a:ln w="0">
            <a:noFill/>
          </a:ln>
        </p:spPr>
      </p:pic>
      <p:sp>
        <p:nvSpPr>
          <p:cNvPr id="528" name="TextBox 5"/>
          <p:cNvSpPr/>
          <p:nvPr/>
        </p:nvSpPr>
        <p:spPr>
          <a:xfrm>
            <a:off x="655560" y="4768920"/>
            <a:ext cx="10769400" cy="3729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465562"/>
                </a:solidFill>
                <a:latin typeface="Calibri"/>
              </a:rPr>
              <a:t>Q: write the code to create an actual person called Cristiano Ronaldo with the email address </a:t>
            </a:r>
            <a:r>
              <a:rPr b="0" lang="en-GB" sz="1800" spc="-1" strike="noStrike" u="sng">
                <a:solidFill>
                  <a:srgbClr val="8fc48c"/>
                </a:solidFill>
                <a:uFillTx/>
                <a:latin typeface="Calibri"/>
                <a:hlinkClick r:id="rId2"/>
              </a:rPr>
              <a:t>cronaldo@gmail.com</a:t>
            </a:r>
            <a:endParaRPr b="0" lang="en-US" sz="1800" spc="-1" strike="noStrike">
              <a:solidFill>
                <a:srgbClr val="465562"/>
              </a:solidFill>
              <a:latin typeface="Arial"/>
            </a:endParaRPr>
          </a:p>
        </p:txBody>
      </p:sp>
      <p:sp>
        <p:nvSpPr>
          <p:cNvPr id="529" name="TextBox 6"/>
          <p:cNvSpPr/>
          <p:nvPr/>
        </p:nvSpPr>
        <p:spPr>
          <a:xfrm>
            <a:off x="296640" y="5068800"/>
            <a:ext cx="8655840" cy="64260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465562"/>
                </a:solidFill>
                <a:latin typeface="Calibri"/>
              </a:rPr>
              <a:t>A: </a:t>
            </a:r>
            <a:r>
              <a:rPr b="0" lang="en-GB" sz="1800" spc="-1" strike="noStrike">
                <a:solidFill>
                  <a:srgbClr val="465562"/>
                </a:solidFill>
                <a:latin typeface="Consolas"/>
              </a:rPr>
              <a:t>person1 = Person(“Cristiano”, “Ronaldo”, </a:t>
            </a:r>
            <a:r>
              <a:rPr b="0" lang="en-GB" sz="1800" spc="-1" strike="noStrike" u="sng">
                <a:solidFill>
                  <a:srgbClr val="8fc48c"/>
                </a:solidFill>
                <a:uFillTx/>
                <a:latin typeface="Consolas"/>
                <a:hlinkClick r:id="rId3"/>
              </a:rPr>
              <a:t>cronaldo@gmail.com</a:t>
            </a:r>
            <a:r>
              <a:rPr b="0" lang="en-GB" sz="1800" spc="-1" strike="noStrike">
                <a:solidFill>
                  <a:srgbClr val="465562"/>
                </a:solidFill>
                <a:latin typeface="Consolas"/>
              </a:rPr>
              <a:t>)</a:t>
            </a:r>
            <a:endParaRPr b="0" lang="en-US" sz="1800" spc="-1" strike="noStrike">
              <a:solidFill>
                <a:srgbClr val="465562"/>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465562"/>
              </a:solidFill>
              <a:latin typeface="Arial"/>
            </a:endParaRPr>
          </a:p>
        </p:txBody>
      </p:sp>
    </p:spTree>
  </p:cSld>
  <p:transition spd="med">
    <p:fade/>
  </p:transition>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PlaceHolder 1"/>
          <p:cNvSpPr>
            <a:spLocks noGrp="1"/>
          </p:cNvSpPr>
          <p:nvPr>
            <p:ph type="title"/>
          </p:nvPr>
        </p:nvSpPr>
        <p:spPr>
          <a:xfrm>
            <a:off x="912960" y="177480"/>
            <a:ext cx="10896480" cy="725400"/>
          </a:xfrm>
          <a:prstGeom prst="rect">
            <a:avLst/>
          </a:prstGeom>
          <a:noFill/>
          <a:ln w="0">
            <a:noFill/>
          </a:ln>
        </p:spPr>
        <p:txBody>
          <a:bodyPr lIns="90000" rIns="90000" tIns="46800" bIns="46800"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4000" spc="-1" strike="noStrike">
              <a:solidFill>
                <a:srgbClr val="35404a"/>
              </a:solidFill>
              <a:latin typeface="Calibri"/>
            </a:endParaRPr>
          </a:p>
        </p:txBody>
      </p:sp>
      <p:pic>
        <p:nvPicPr>
          <p:cNvPr id="531" name="Picture 2" descr=""/>
          <p:cNvPicPr/>
          <p:nvPr/>
        </p:nvPicPr>
        <p:blipFill>
          <a:blip r:embed="rId1"/>
          <a:srcRect l="6055" t="5634" r="33734" b="40847"/>
          <a:stretch/>
        </p:blipFill>
        <p:spPr>
          <a:xfrm>
            <a:off x="1141560" y="1066680"/>
            <a:ext cx="8991360" cy="4496040"/>
          </a:xfrm>
          <a:prstGeom prst="rect">
            <a:avLst/>
          </a:prstGeom>
          <a:ln w="0">
            <a:noFill/>
          </a:ln>
        </p:spPr>
      </p:pic>
    </p:spTree>
  </p:cSld>
  <p:transition spd="med">
    <p:fade/>
  </p:transition>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Designing abstractions</a:t>
            </a:r>
            <a:endParaRPr b="1" lang="en-US" sz="4000" spc="-1" strike="noStrike">
              <a:solidFill>
                <a:srgbClr val="35404a"/>
              </a:solidFill>
              <a:latin typeface="Calibri"/>
            </a:endParaRPr>
          </a:p>
        </p:txBody>
      </p:sp>
      <p:sp>
        <p:nvSpPr>
          <p:cNvPr id="533" name=""/>
          <p:cNvSpPr txBox="1"/>
          <p:nvPr/>
        </p:nvSpPr>
        <p:spPr>
          <a:xfrm>
            <a:off x="907920" y="1143000"/>
            <a:ext cx="10901520" cy="5410080"/>
          </a:xfrm>
          <a:prstGeom prst="rect">
            <a:avLst/>
          </a:prstGeom>
          <a:noFill/>
          <a:ln w="0">
            <a:noFill/>
          </a:ln>
        </p:spPr>
        <p:txBody>
          <a:bodyPr anchor="t">
            <a:normAutofit/>
          </a:bodyPr>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The most difficult work of programmers, and also the most rewarding, is not writing programs but rather </a:t>
            </a:r>
            <a:r>
              <a:rPr b="0" i="1" lang="en-US" sz="3000" spc="-1" strike="noStrike">
                <a:solidFill>
                  <a:srgbClr val="000000"/>
                </a:solidFill>
                <a:latin typeface="Calibri"/>
              </a:rPr>
              <a:t>designing abstractions</a:t>
            </a:r>
            <a:r>
              <a:rPr b="0" lang="en-US" sz="3000" spc="-1" strike="noStrike">
                <a:solidFill>
                  <a:srgbClr val="000000"/>
                </a:solidFill>
                <a:latin typeface="Calibri"/>
              </a:rPr>
              <a:t>. </a:t>
            </a:r>
            <a:endParaRPr b="0" lang="en-US" sz="30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Programming a computer is primarily designing and using abstractions to achieve new goals. </a:t>
            </a:r>
            <a:endParaRPr b="0" lang="en-US" sz="30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Usually the same abstraction can be used to solve many different problems. </a:t>
            </a:r>
            <a:endParaRPr b="0" lang="en-US" sz="2600" spc="-1" strike="noStrike">
              <a:solidFill>
                <a:srgbClr val="000000"/>
              </a:solidFill>
              <a:latin typeface="Calibri"/>
            </a:endParaRPr>
          </a:p>
          <a:p>
            <a:pPr lvl="2" marL="1143000" indent="-299880">
              <a:lnSpc>
                <a:spcPct val="7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300" spc="-1" strike="noStrike">
                <a:solidFill>
                  <a:srgbClr val="000000"/>
                </a:solidFill>
                <a:latin typeface="Calibri"/>
              </a:rPr>
              <a:t>This versatility is one of the key properties of abstractions.</a:t>
            </a:r>
            <a:endParaRPr b="0" lang="en-US" sz="2300" spc="-1" strike="noStrike">
              <a:solidFill>
                <a:srgbClr val="000000"/>
              </a:solidFill>
              <a:latin typeface="Calibri"/>
            </a:endParaRPr>
          </a:p>
          <a:p>
            <a:pPr lvl="2" marL="1143000" indent="-299880">
              <a:lnSpc>
                <a:spcPct val="7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300" spc="-1" strike="noStrike">
                <a:solidFill>
                  <a:srgbClr val="000000"/>
                </a:solidFill>
                <a:latin typeface="Calibri"/>
              </a:rPr>
              <a:t>Designing abstractions is not always easy.</a:t>
            </a:r>
            <a:endParaRPr b="0" lang="en-US" sz="23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Modern computers contain an enormous number of abstractions, working together in a highly organized manner.</a:t>
            </a:r>
            <a:endParaRPr b="0" lang="en-US" sz="26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Abstractions can be classified into a hierarchy depending on how specialized they are.</a:t>
            </a:r>
            <a:endParaRPr b="0" lang="en-US" sz="30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Example: ‘pencil’ is more specialized than ‘writing instrument’, but both are abstractions.</a:t>
            </a:r>
            <a:endParaRPr b="0" lang="en-US" sz="2600" spc="-1" strike="noStrike">
              <a:solidFill>
                <a:srgbClr val="000000"/>
              </a:solidFill>
              <a:latin typeface="Calibri"/>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Abstraction and Modularization</a:t>
            </a:r>
            <a:endParaRPr b="1" lang="en-US" sz="4000" spc="-1" strike="noStrike">
              <a:solidFill>
                <a:srgbClr val="35404a"/>
              </a:solidFill>
              <a:latin typeface="Calibri"/>
            </a:endParaRPr>
          </a:p>
        </p:txBody>
      </p:sp>
      <p:sp>
        <p:nvSpPr>
          <p:cNvPr id="535"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Re-use, sharing, extension of code are critically important in software engineering</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Big idea: </a:t>
            </a:r>
            <a:r>
              <a:rPr b="0" i="1" lang="en-US" sz="3200" spc="-1" strike="noStrike">
                <a:solidFill>
                  <a:srgbClr val="000000"/>
                </a:solidFill>
                <a:latin typeface="Calibri"/>
              </a:rPr>
              <a:t>detect errors at compile-time</a:t>
            </a:r>
            <a:r>
              <a:rPr b="0" lang="en-US" sz="3200" spc="-1" strike="noStrike">
                <a:solidFill>
                  <a:srgbClr val="000000"/>
                </a:solidFill>
                <a:latin typeface="Calibri"/>
              </a:rPr>
              <a:t>, not when program is executed </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3200" spc="-1" strike="noStrike">
                <a:solidFill>
                  <a:srgbClr val="000000"/>
                </a:solidFill>
                <a:latin typeface="Calibri"/>
              </a:rPr>
              <a:t>Type</a:t>
            </a:r>
            <a:r>
              <a:rPr b="0" lang="en-US" sz="3200" spc="-1" strike="noStrike">
                <a:solidFill>
                  <a:srgbClr val="000000"/>
                </a:solidFill>
                <a:latin typeface="Calibri"/>
              </a:rPr>
              <a:t> definitions and declarations</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Define intent for both functions/procedures and data</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3200" spc="-1" strike="noStrike">
                <a:solidFill>
                  <a:srgbClr val="000000"/>
                </a:solidFill>
                <a:latin typeface="Calibri"/>
              </a:rPr>
              <a:t>Abstract data types </a:t>
            </a:r>
            <a:r>
              <a:rPr b="0" lang="en-US" sz="3200" spc="-1" strike="noStrike">
                <a:solidFill>
                  <a:srgbClr val="000000"/>
                </a:solidFill>
                <a:latin typeface="Calibri"/>
              </a:rPr>
              <a:t>(ADT)</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Access to local data only via a well-defined interface</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Lexical </a:t>
            </a:r>
            <a:r>
              <a:rPr b="1" i="1" lang="en-US" sz="3200" spc="-1" strike="noStrike">
                <a:solidFill>
                  <a:srgbClr val="000000"/>
                </a:solidFill>
                <a:latin typeface="Calibri"/>
              </a:rPr>
              <a:t>scope</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C352DCC-13C6-40E1-84D6-BDF6D1AE9896}"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537" name="PlaceHolder 1"/>
          <p:cNvSpPr>
            <a:spLocks noGrp="1"/>
          </p:cNvSpPr>
          <p:nvPr>
            <p:ph type="title"/>
          </p:nvPr>
        </p:nvSpPr>
        <p:spPr>
          <a:xfrm>
            <a:off x="609480" y="274680"/>
            <a:ext cx="10461600" cy="7920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35404a"/>
                </a:solidFill>
                <a:latin typeface="Calibri"/>
              </a:rPr>
              <a:t>TYPES OF LANGUAGES AND TYPICAL APPLICATIONS</a:t>
            </a:r>
            <a:endParaRPr b="1" lang="en-US" sz="2400" spc="-1" strike="noStrike">
              <a:solidFill>
                <a:srgbClr val="35404a"/>
              </a:solidFill>
              <a:latin typeface="Calibri"/>
            </a:endParaRPr>
          </a:p>
        </p:txBody>
      </p:sp>
      <p:sp>
        <p:nvSpPr>
          <p:cNvPr id="538" name=""/>
          <p:cNvSpPr txBox="1"/>
          <p:nvPr/>
        </p:nvSpPr>
        <p:spPr>
          <a:xfrm>
            <a:off x="1015560" y="2057400"/>
            <a:ext cx="9953640" cy="3502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Initially, computers were programmed using binary.</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 </a:t>
            </a:r>
            <a:r>
              <a:rPr b="0" lang="en-US" sz="3200" spc="-1" strike="noStrike">
                <a:solidFill>
                  <a:srgbClr val="000000"/>
                </a:solidFill>
                <a:latin typeface="Calibri"/>
              </a:rPr>
              <a:t>This was difficult and led to many errors that were difficult to find. </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Programs written in binary are said to be written in </a:t>
            </a:r>
            <a:r>
              <a:rPr b="1" lang="en-US" sz="3200" spc="-1" strike="noStrike">
                <a:solidFill>
                  <a:srgbClr val="000000"/>
                </a:solidFill>
                <a:latin typeface="Calibri"/>
              </a:rPr>
              <a:t>machine code;</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 </a:t>
            </a:r>
            <a:r>
              <a:rPr b="0" lang="en-US" sz="3200" spc="-1" strike="noStrike">
                <a:solidFill>
                  <a:srgbClr val="000000"/>
                </a:solidFill>
                <a:latin typeface="Calibri"/>
              </a:rPr>
              <a:t>This is a very </a:t>
            </a:r>
            <a:r>
              <a:rPr b="1" lang="en-US" sz="3200" spc="-1" strike="noStrike">
                <a:solidFill>
                  <a:srgbClr val="000000"/>
                </a:solidFill>
                <a:latin typeface="Calibri"/>
              </a:rPr>
              <a:t>low-level programming paradigm</a:t>
            </a:r>
            <a:r>
              <a:rPr b="0" lang="en-US" sz="3200" spc="-1" strike="noStrike">
                <a:solidFill>
                  <a:srgbClr val="000000"/>
                </a:solidFill>
                <a:latin typeface="Calibri"/>
              </a:rPr>
              <a:t>.</a:t>
            </a:r>
            <a:endParaRPr b="0" lang="en-US" sz="3200" spc="-1" strike="noStrike">
              <a:solidFill>
                <a:srgbClr val="000000"/>
              </a:solidFill>
              <a:latin typeface="Calibri"/>
            </a:endParaRPr>
          </a:p>
        </p:txBody>
      </p:sp>
      <p:sp>
        <p:nvSpPr>
          <p:cNvPr id="539" name="Slide Number Placeholder 3"/>
          <p:cNvSpPr/>
          <p:nvPr/>
        </p:nvSpPr>
        <p:spPr>
          <a:xfrm>
            <a:off x="10836360" y="5734080"/>
            <a:ext cx="812880" cy="520560"/>
          </a:xfrm>
          <a:prstGeom prst="rect">
            <a:avLst/>
          </a:prstGeom>
          <a:no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9E0B718-1B5C-494D-B2CF-079C740EAB59}" type="slidenum">
              <a:rPr b="1" lang="en-US" sz="1400" spc="-1" strike="noStrike">
                <a:solidFill>
                  <a:srgbClr val="ffffff"/>
                </a:solidFill>
                <a:latin typeface="Century Schoolbook"/>
              </a:rPr>
              <a:t>&lt;number&gt;</a:t>
            </a:fld>
            <a:endParaRPr b="0" lang="en-US" sz="1400" spc="-1" strike="noStrike">
              <a:solidFill>
                <a:srgbClr val="465562"/>
              </a:solidFill>
              <a:latin typeface="Arial"/>
            </a:endParaRPr>
          </a:p>
        </p:txBody>
      </p:sp>
      <p:sp>
        <p:nvSpPr>
          <p:cNvPr id="540" name="Footer Placeholder 4"/>
          <p:cNvSpPr/>
          <p:nvPr/>
        </p:nvSpPr>
        <p:spPr>
          <a:xfrm>
            <a:off x="11541240" y="6629400"/>
            <a:ext cx="420480" cy="225360"/>
          </a:xfrm>
          <a:prstGeom prst="rect">
            <a:avLst/>
          </a:prstGeom>
          <a:noFill/>
          <a:ln w="0">
            <a:noFill/>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879aa9"/>
                </a:solidFill>
                <a:latin typeface="Euphemia"/>
              </a:rPr>
              <a:t>VCN 9691 COMPUTING</a:t>
            </a:r>
            <a:endParaRPr b="0" lang="en-US" sz="1000" spc="-1" strike="noStrike">
              <a:solidFill>
                <a:srgbClr val="465562"/>
              </a:solidFill>
              <a:latin typeface="Arial"/>
            </a:endParaRPr>
          </a:p>
        </p:txBody>
      </p:sp>
      <p:sp>
        <p:nvSpPr>
          <p:cNvPr id="541" name="Title 1"/>
          <p:cNvSpPr/>
          <p:nvPr/>
        </p:nvSpPr>
        <p:spPr>
          <a:xfrm>
            <a:off x="812880" y="1295280"/>
            <a:ext cx="9953640" cy="609840"/>
          </a:xfrm>
          <a:prstGeom prst="rect">
            <a:avLst/>
          </a:prstGeom>
          <a:noFill/>
          <a:ln w="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Book Antiqua"/>
              </a:rPr>
              <a:t>1. LOW-LEVEL PROGRAMMING PARADIGM</a:t>
            </a:r>
            <a:endParaRPr b="0" lang="en-US" sz="3000" spc="-1" strike="noStrike">
              <a:solidFill>
                <a:srgbClr val="465562"/>
              </a:solidFill>
              <a:latin typeface="Arial"/>
            </a:endParaRPr>
          </a:p>
        </p:txBody>
      </p:sp>
    </p:spTree>
  </p:cSld>
  <p:transition spd="med">
    <p:fade/>
  </p:transition>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Brief history: Machine language</a:t>
            </a:r>
            <a:endParaRPr b="1" lang="en-US" sz="4000" spc="-1" strike="noStrike">
              <a:solidFill>
                <a:srgbClr val="35404a"/>
              </a:solidFill>
              <a:latin typeface="Calibri"/>
            </a:endParaRPr>
          </a:p>
        </p:txBody>
      </p:sp>
      <p:sp>
        <p:nvSpPr>
          <p:cNvPr id="543"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Machine language – the sequence of bits that directly controls a processor</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Add, compare, move data from one place to another, and so forth at appropriate times.</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Example: program in machine language for the x86 (Pentium) instruction set, expressed as hexadecimal numbers.</a:t>
            </a:r>
            <a:endParaRPr b="0" lang="en-US" sz="2800" spc="-1" strike="noStrike">
              <a:solidFill>
                <a:srgbClr val="000000"/>
              </a:solidFill>
              <a:latin typeface="Calibri"/>
            </a:endParaRPr>
          </a:p>
        </p:txBody>
      </p:sp>
      <p:pic>
        <p:nvPicPr>
          <p:cNvPr id="544" name="Picture 2" descr=""/>
          <p:cNvPicPr/>
          <p:nvPr/>
        </p:nvPicPr>
        <p:blipFill>
          <a:blip r:embed="rId1"/>
          <a:stretch/>
        </p:blipFill>
        <p:spPr>
          <a:xfrm>
            <a:off x="1441440" y="4191120"/>
            <a:ext cx="10336320" cy="2260440"/>
          </a:xfrm>
          <a:prstGeom prst="rect">
            <a:avLst/>
          </a:prstGeom>
          <a:ln w="0">
            <a:noFill/>
          </a:ln>
        </p:spPr>
      </p:pic>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Slide Number Placeholder 8"/>
          <p:cNvSpPr/>
          <p:nvPr/>
        </p:nvSpPr>
        <p:spPr>
          <a:xfrm>
            <a:off x="6595920" y="6356520"/>
            <a:ext cx="3973680" cy="365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52F9027-4211-49BD-873B-1D0D5817C288}" type="slidenum">
              <a:rPr b="0" lang="en-US" sz="1800" spc="-1" strike="noStrike">
                <a:solidFill>
                  <a:srgbClr val="465562"/>
                </a:solidFill>
                <a:latin typeface="Euphemia"/>
              </a:rPr>
              <a:t>&lt;number&gt;</a:t>
            </a:fld>
            <a:endParaRPr b="0" lang="en-US" sz="1800" spc="-1" strike="noStrike">
              <a:solidFill>
                <a:srgbClr val="465562"/>
              </a:solidFill>
              <a:latin typeface="Arial"/>
            </a:endParaRPr>
          </a:p>
        </p:txBody>
      </p:sp>
      <p:sp>
        <p:nvSpPr>
          <p:cNvPr id="546"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35404a"/>
                </a:solidFill>
                <a:latin typeface="Book Antiqua"/>
              </a:rPr>
              <a:t>1. LOW-LEVEL PROGRAMMING PARADIGM (</a:t>
            </a:r>
            <a:r>
              <a:rPr b="1" lang="en-US" sz="2400" spc="-1" strike="noStrike">
                <a:solidFill>
                  <a:srgbClr val="35404a"/>
                </a:solidFill>
                <a:latin typeface="Centaur"/>
              </a:rPr>
              <a:t>CONT</a:t>
            </a:r>
            <a:r>
              <a:rPr b="1" lang="en-US" sz="2400" spc="-1" strike="noStrike">
                <a:solidFill>
                  <a:srgbClr val="35404a"/>
                </a:solidFill>
                <a:latin typeface="Book Antiqua"/>
              </a:rPr>
              <a:t>)</a:t>
            </a:r>
            <a:br>
              <a:rPr sz="2400"/>
            </a:br>
            <a:endParaRPr b="1" lang="en-US" sz="2400" spc="-1" strike="noStrike">
              <a:solidFill>
                <a:srgbClr val="35404a"/>
              </a:solidFill>
              <a:latin typeface="Calibri"/>
            </a:endParaRPr>
          </a:p>
        </p:txBody>
      </p:sp>
      <p:sp>
        <p:nvSpPr>
          <p:cNvPr id="547" name=""/>
          <p:cNvSpPr txBox="1"/>
          <p:nvPr/>
        </p:nvSpPr>
        <p:spPr>
          <a:xfrm>
            <a:off x="609480" y="1447560"/>
            <a:ext cx="7313760" cy="502596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To make programming easier, </a:t>
            </a:r>
            <a:r>
              <a:rPr b="1" lang="en-US" sz="3000" spc="-1" strike="noStrike">
                <a:solidFill>
                  <a:srgbClr val="000000"/>
                </a:solidFill>
                <a:latin typeface="Calibri"/>
              </a:rPr>
              <a:t>assembly languages </a:t>
            </a:r>
            <a:r>
              <a:rPr b="0" lang="en-US" sz="3000" spc="-1" strike="noStrike">
                <a:solidFill>
                  <a:srgbClr val="000000"/>
                </a:solidFill>
                <a:latin typeface="Calibri"/>
              </a:rPr>
              <a:t>were developed.</a:t>
            </a:r>
            <a:endParaRPr b="0" lang="en-US" sz="3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Binary functions are replaced by </a:t>
            </a:r>
            <a:r>
              <a:rPr b="1" lang="en-US" sz="3000" spc="-1" strike="noStrike">
                <a:solidFill>
                  <a:srgbClr val="000000"/>
                </a:solidFill>
                <a:latin typeface="Calibri"/>
              </a:rPr>
              <a:t>mnemonics</a:t>
            </a:r>
            <a:endParaRPr b="0" lang="en-US" sz="3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Memory addresses are replaced by </a:t>
            </a:r>
            <a:r>
              <a:rPr b="1" lang="en-US" sz="3000" spc="-1" strike="noStrike">
                <a:solidFill>
                  <a:srgbClr val="000000"/>
                </a:solidFill>
                <a:latin typeface="Calibri"/>
              </a:rPr>
              <a:t>labels</a:t>
            </a:r>
            <a:r>
              <a:rPr b="0" lang="en-US" sz="3000" spc="-1" strike="noStrike">
                <a:solidFill>
                  <a:srgbClr val="000000"/>
                </a:solidFill>
                <a:latin typeface="Calibri"/>
              </a:rPr>
              <a:t>.</a:t>
            </a:r>
            <a:endParaRPr b="0" lang="en-US" sz="3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Assembly language is hard to debug and is so prone to errors.</a:t>
            </a:r>
            <a:endParaRPr b="0" lang="en-US" sz="3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One example of an assembly programming language is MASM (Microsoft Assembler)</a:t>
            </a:r>
            <a:endParaRPr b="0" lang="en-US" sz="3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000" spc="-1" strike="noStrike">
              <a:solidFill>
                <a:srgbClr val="000000"/>
              </a:solidFill>
              <a:latin typeface="Calibri"/>
            </a:endParaRPr>
          </a:p>
        </p:txBody>
      </p:sp>
      <p:sp>
        <p:nvSpPr>
          <p:cNvPr id="548" name="Slide Number Placeholder 3"/>
          <p:cNvSpPr/>
          <p:nvPr/>
        </p:nvSpPr>
        <p:spPr>
          <a:xfrm>
            <a:off x="10836360" y="5734080"/>
            <a:ext cx="812880" cy="520560"/>
          </a:xfrm>
          <a:prstGeom prst="rect">
            <a:avLst/>
          </a:prstGeom>
          <a:no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8BD22D1-6649-4EC8-BD29-F7E4809DBC45}" type="slidenum">
              <a:rPr b="1" lang="en-US" sz="1400" spc="-1" strike="noStrike">
                <a:solidFill>
                  <a:srgbClr val="ffffff"/>
                </a:solidFill>
                <a:latin typeface="Century Schoolbook"/>
              </a:rPr>
              <a:t>&lt;number&gt;</a:t>
            </a:fld>
            <a:endParaRPr b="0" lang="en-US" sz="1400" spc="-1" strike="noStrike">
              <a:solidFill>
                <a:srgbClr val="465562"/>
              </a:solidFill>
              <a:latin typeface="Arial"/>
            </a:endParaRPr>
          </a:p>
        </p:txBody>
      </p:sp>
      <p:sp>
        <p:nvSpPr>
          <p:cNvPr id="549" name="Footer Placeholder 4"/>
          <p:cNvSpPr/>
          <p:nvPr/>
        </p:nvSpPr>
        <p:spPr>
          <a:xfrm>
            <a:off x="11541240" y="6629400"/>
            <a:ext cx="420480" cy="225360"/>
          </a:xfrm>
          <a:prstGeom prst="rect">
            <a:avLst/>
          </a:prstGeom>
          <a:noFill/>
          <a:ln w="0">
            <a:noFill/>
          </a:ln>
        </p:spPr>
        <p:style>
          <a:lnRef idx="0"/>
          <a:fillRef idx="0"/>
          <a:effectRef idx="0"/>
          <a:fontRef idx="minor"/>
        </p:style>
        <p:txBody>
          <a:bodyPr lIns="90000" rIns="90000" tIns="46800" bIns="46800" anchor="ctr">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879aa9"/>
                </a:solidFill>
                <a:latin typeface="Euphemia"/>
              </a:rPr>
              <a:t>VCN 9691 COMPUTING</a:t>
            </a:r>
            <a:endParaRPr b="0" lang="en-US" sz="1000" spc="-1" strike="noStrike">
              <a:solidFill>
                <a:srgbClr val="465562"/>
              </a:solidFill>
              <a:latin typeface="Arial"/>
            </a:endParaRPr>
          </a:p>
        </p:txBody>
      </p:sp>
      <p:pic>
        <p:nvPicPr>
          <p:cNvPr id="550" name="Picture 3" descr=""/>
          <p:cNvPicPr/>
          <p:nvPr/>
        </p:nvPicPr>
        <p:blipFill>
          <a:blip r:embed="rId1"/>
          <a:srcRect l="23333" t="17780" r="60556" b="45782"/>
          <a:stretch/>
        </p:blipFill>
        <p:spPr>
          <a:xfrm>
            <a:off x="7719840" y="1411200"/>
            <a:ext cx="3859560" cy="4094280"/>
          </a:xfrm>
          <a:prstGeom prst="rect">
            <a:avLst/>
          </a:prstGeom>
          <a:ln w="0">
            <a:noFill/>
          </a:ln>
        </p:spPr>
      </p:pic>
    </p:spTree>
  </p:cSld>
  <p:transition spd="med">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Software paradigms: #1 Myth</a:t>
            </a:r>
            <a:endParaRPr b="1" lang="en-US" sz="4000" spc="-1" strike="noStrike">
              <a:solidFill>
                <a:srgbClr val="35404a"/>
              </a:solidFill>
              <a:latin typeface="Calibri"/>
            </a:endParaRPr>
          </a:p>
        </p:txBody>
      </p:sp>
      <p:sp>
        <p:nvSpPr>
          <p:cNvPr id="315" name=""/>
          <p:cNvSpPr txBox="1"/>
          <p:nvPr/>
        </p:nvSpPr>
        <p:spPr>
          <a:xfrm>
            <a:off x="907920" y="1143000"/>
            <a:ext cx="10901520" cy="5410080"/>
          </a:xfrm>
          <a:prstGeom prst="rect">
            <a:avLst/>
          </a:prstGeom>
          <a:noFill/>
          <a:ln w="0">
            <a:noFill/>
          </a:ln>
        </p:spPr>
        <p:txBody>
          <a:bodyPr anchor="t">
            <a:normAutofit/>
          </a:bodyPr>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The proper paradigm is not an absolute; it depends upon:</a:t>
            </a:r>
            <a:endParaRPr b="0" lang="en-US" sz="30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The </a:t>
            </a:r>
            <a:r>
              <a:rPr b="1" lang="en-US" sz="2600" spc="-1" strike="noStrike">
                <a:solidFill>
                  <a:srgbClr val="000000"/>
                </a:solidFill>
                <a:latin typeface="Calibri"/>
              </a:rPr>
              <a:t>social context </a:t>
            </a:r>
            <a:r>
              <a:rPr b="0" lang="en-US" sz="2600" spc="-1" strike="noStrike">
                <a:solidFill>
                  <a:srgbClr val="000000"/>
                </a:solidFill>
                <a:latin typeface="Calibri"/>
              </a:rPr>
              <a:t>of each paradigm </a:t>
            </a:r>
            <a:endParaRPr b="0" lang="en-US" sz="2600" spc="-1" strike="noStrike">
              <a:solidFill>
                <a:srgbClr val="000000"/>
              </a:solidFill>
              <a:latin typeface="Calibri"/>
            </a:endParaRPr>
          </a:p>
          <a:p>
            <a:pPr lvl="2" marL="1143000" indent="-299880">
              <a:lnSpc>
                <a:spcPct val="8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Calibri"/>
              </a:rPr>
              <a:t>(technological) </a:t>
            </a:r>
            <a:r>
              <a:rPr b="1" lang="en-US" sz="2200" spc="-1" strike="noStrike">
                <a:solidFill>
                  <a:srgbClr val="000000"/>
                </a:solidFill>
                <a:latin typeface="Calibri"/>
              </a:rPr>
              <a:t>Footprint</a:t>
            </a:r>
            <a:r>
              <a:rPr b="0" lang="en-US" sz="2200" spc="-1" strike="noStrike">
                <a:solidFill>
                  <a:srgbClr val="000000"/>
                </a:solidFill>
                <a:latin typeface="Calibri"/>
              </a:rPr>
              <a:t>: </a:t>
            </a:r>
            <a:endParaRPr b="0" lang="en-US" sz="2200" spc="-1" strike="noStrike">
              <a:solidFill>
                <a:srgbClr val="000000"/>
              </a:solidFill>
              <a:latin typeface="Calibri"/>
            </a:endParaRPr>
          </a:p>
          <a:p>
            <a:pPr lvl="3" marL="1316160" indent="-192240">
              <a:lnSpc>
                <a:spcPct val="80000"/>
              </a:lnSpc>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How many people use it? </a:t>
            </a:r>
            <a:endParaRPr b="0" lang="en-US" sz="1900" spc="-1" strike="noStrike">
              <a:solidFill>
                <a:srgbClr val="000000"/>
              </a:solidFill>
              <a:latin typeface="Calibri"/>
            </a:endParaRPr>
          </a:p>
          <a:p>
            <a:pPr lvl="3" marL="1316160" indent="-192240">
              <a:lnSpc>
                <a:spcPct val="80000"/>
              </a:lnSpc>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Has it been used successfully in similar cases? </a:t>
            </a:r>
            <a:endParaRPr b="0" lang="en-US" sz="1900" spc="-1" strike="noStrike">
              <a:solidFill>
                <a:srgbClr val="000000"/>
              </a:solidFill>
              <a:latin typeface="Calibri"/>
            </a:endParaRPr>
          </a:p>
          <a:p>
            <a:pPr lvl="3" marL="1316160" indent="-192240">
              <a:lnSpc>
                <a:spcPct val="80000"/>
              </a:lnSpc>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How many people know how to use it?</a:t>
            </a:r>
            <a:endParaRPr b="0" lang="en-US" sz="1900" spc="-1" strike="noStrike">
              <a:solidFill>
                <a:srgbClr val="000000"/>
              </a:solidFill>
              <a:latin typeface="Calibri"/>
            </a:endParaRPr>
          </a:p>
          <a:p>
            <a:pPr lvl="2" marL="1143000" indent="-299880">
              <a:lnSpc>
                <a:spcPct val="8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Calibri"/>
              </a:rPr>
              <a:t>(software) </a:t>
            </a:r>
            <a:r>
              <a:rPr b="1" lang="en-US" sz="2200" spc="-1" strike="noStrike">
                <a:solidFill>
                  <a:srgbClr val="000000"/>
                </a:solidFill>
                <a:latin typeface="Calibri"/>
              </a:rPr>
              <a:t>Legacy: </a:t>
            </a:r>
            <a:endParaRPr b="0" lang="en-US" sz="2200" spc="-1" strike="noStrike">
              <a:solidFill>
                <a:srgbClr val="000000"/>
              </a:solidFill>
              <a:latin typeface="Calibri"/>
            </a:endParaRPr>
          </a:p>
          <a:p>
            <a:pPr lvl="3" marL="1316160" indent="-192240">
              <a:lnSpc>
                <a:spcPct val="80000"/>
              </a:lnSpc>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What has been used before? </a:t>
            </a:r>
            <a:endParaRPr b="0" lang="en-US" sz="1900" spc="-1" strike="noStrike">
              <a:solidFill>
                <a:srgbClr val="000000"/>
              </a:solidFill>
              <a:latin typeface="Calibri"/>
            </a:endParaRPr>
          </a:p>
          <a:p>
            <a:pPr lvl="3" marL="1316160" indent="-192240">
              <a:lnSpc>
                <a:spcPct val="80000"/>
              </a:lnSpc>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What lessons were learned? </a:t>
            </a:r>
            <a:endParaRPr b="0" lang="en-US" sz="1900" spc="-1" strike="noStrike">
              <a:solidFill>
                <a:srgbClr val="000000"/>
              </a:solidFill>
              <a:latin typeface="Calibri"/>
            </a:endParaRPr>
          </a:p>
          <a:p>
            <a:pPr lvl="3" marL="1316160" indent="-192240">
              <a:lnSpc>
                <a:spcPct val="80000"/>
              </a:lnSpc>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What should we do differently? </a:t>
            </a:r>
            <a:endParaRPr b="0" lang="en-US" sz="1900" spc="-1" strike="noStrike">
              <a:solidFill>
                <a:srgbClr val="000000"/>
              </a:solidFill>
              <a:latin typeface="Calibri"/>
            </a:endParaRPr>
          </a:p>
          <a:p>
            <a:pPr lvl="3" marL="1316160" indent="-192240">
              <a:lnSpc>
                <a:spcPct val="80000"/>
              </a:lnSpc>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Why should we do it differently? </a:t>
            </a:r>
            <a:endParaRPr b="0" lang="en-US" sz="1900" spc="-1" strike="noStrike">
              <a:solidFill>
                <a:srgbClr val="000000"/>
              </a:solidFill>
              <a:latin typeface="Calibri"/>
            </a:endParaRPr>
          </a:p>
          <a:p>
            <a:pPr lvl="2" marL="1143000" indent="-299880">
              <a:lnSpc>
                <a:spcPct val="8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Calibri"/>
              </a:rPr>
              <a:t>(technological) </a:t>
            </a:r>
            <a:r>
              <a:rPr b="1" lang="en-US" sz="2200" spc="-1" strike="noStrike">
                <a:solidFill>
                  <a:srgbClr val="000000"/>
                </a:solidFill>
                <a:latin typeface="Calibri"/>
              </a:rPr>
              <a:t>Infrastructure: </a:t>
            </a:r>
            <a:endParaRPr b="0" lang="en-US" sz="2200" spc="-1" strike="noStrike">
              <a:solidFill>
                <a:srgbClr val="000000"/>
              </a:solidFill>
              <a:latin typeface="Calibri"/>
            </a:endParaRPr>
          </a:p>
          <a:p>
            <a:pPr lvl="3" marL="1316160" indent="-192240">
              <a:lnSpc>
                <a:spcPct val="80000"/>
              </a:lnSpc>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What pre-existing resources are there? </a:t>
            </a:r>
            <a:endParaRPr b="0" lang="en-US" sz="1900" spc="-1" strike="noStrike">
              <a:solidFill>
                <a:srgbClr val="000000"/>
              </a:solidFill>
              <a:latin typeface="Calibri"/>
            </a:endParaRPr>
          </a:p>
          <a:p>
            <a:pPr lvl="3" marL="1316160" indent="-192240">
              <a:lnSpc>
                <a:spcPct val="80000"/>
              </a:lnSpc>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What new resources are required? </a:t>
            </a:r>
            <a:endParaRPr b="0" lang="en-US" sz="1900" spc="-1" strike="noStrike">
              <a:solidFill>
                <a:srgbClr val="000000"/>
              </a:solidFill>
              <a:latin typeface="Calibri"/>
            </a:endParaRPr>
          </a:p>
          <a:p>
            <a:pPr lvl="3" marL="1316160" indent="-192240">
              <a:lnSpc>
                <a:spcPct val="80000"/>
              </a:lnSpc>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How much will they cost? </a:t>
            </a:r>
            <a:endParaRPr b="0" lang="en-US" sz="1900" spc="-1" strike="noStrike">
              <a:solidFill>
                <a:srgbClr val="000000"/>
              </a:solidFill>
              <a:latin typeface="Calibri"/>
            </a:endParaRPr>
          </a:p>
          <a:p>
            <a:pPr lvl="3" marL="1316160" indent="-192240">
              <a:lnSpc>
                <a:spcPct val="80000"/>
              </a:lnSpc>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900" spc="-1" strike="noStrike">
                <a:solidFill>
                  <a:srgbClr val="000000"/>
                </a:solidFill>
                <a:latin typeface="Calibri"/>
              </a:rPr>
              <a:t>Can we afford it? </a:t>
            </a:r>
            <a:endParaRPr b="0" lang="en-US" sz="1900" spc="-1" strike="noStrike">
              <a:solidFill>
                <a:srgbClr val="000000"/>
              </a:solidFill>
              <a:latin typeface="Calibri"/>
            </a:endParaRPr>
          </a:p>
        </p:txBody>
      </p:sp>
    </p:spTree>
  </p:cSld>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Brief history: Assembly language</a:t>
            </a:r>
            <a:endParaRPr b="1" lang="en-US" sz="4000" spc="-1" strike="noStrike">
              <a:solidFill>
                <a:srgbClr val="35404a"/>
              </a:solidFill>
              <a:latin typeface="Calibri"/>
            </a:endParaRPr>
          </a:p>
        </p:txBody>
      </p:sp>
      <p:sp>
        <p:nvSpPr>
          <p:cNvPr id="552"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Assembly language – expressed with mnemonic abbreviations, a less error-prone notation.</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One-to-one correspondence between mnemonics and machine language instructions</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Assembler – system program for translating from mnemonics to machine language</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Machine-dependent language – rewrite programs for every new machine</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Difficult to read and write large programs</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Example: program in assembly language for the x86</a:t>
            </a:r>
            <a:endParaRPr b="0" lang="en-US" sz="2800" spc="-1" strike="noStrike">
              <a:solidFill>
                <a:srgbClr val="000000"/>
              </a:solidFill>
              <a:latin typeface="Calibri"/>
            </a:endParaRPr>
          </a:p>
        </p:txBody>
      </p:sp>
      <p:pic>
        <p:nvPicPr>
          <p:cNvPr id="553" name="Picture 3" descr=""/>
          <p:cNvPicPr/>
          <p:nvPr/>
        </p:nvPicPr>
        <p:blipFill>
          <a:blip r:embed="rId1"/>
          <a:stretch/>
        </p:blipFill>
        <p:spPr>
          <a:xfrm>
            <a:off x="2513160" y="2209680"/>
            <a:ext cx="9239040" cy="4443480"/>
          </a:xfrm>
          <a:prstGeom prst="rect">
            <a:avLst/>
          </a:prstGeom>
          <a:ln w="0">
            <a:noFill/>
          </a:ln>
        </p:spPr>
      </p:pic>
    </p:spTree>
  </p:cSld>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xit" presetID="1">
                                  <p:stCondLst>
                                    <p:cond delay="0"/>
                                  </p:stCondLst>
                                  <p:childTnLst>
                                    <p:set>
                                      <p:cBhvr>
                                        <p:cTn id="172" dur="1" fill="hold">
                                          <p:stCondLst>
                                            <p:cond delay="0"/>
                                          </p:stCondLst>
                                        </p:cTn>
                                        <p:tgtEl>
                                          <p:spTgt spid="552">
                                            <p:txEl>
                                              <p:pRg st="1" end="1"/>
                                            </p:txEl>
                                          </p:spTgt>
                                        </p:tgtEl>
                                        <p:attrNameLst>
                                          <p:attrName>style.visibility</p:attrName>
                                        </p:attrNameLst>
                                      </p:cBhvr>
                                      <p:to>
                                        <p:strVal val="hidden"/>
                                      </p:to>
                                    </p:set>
                                  </p:childTnLst>
                                </p:cTn>
                              </p:par>
                              <p:par>
                                <p:cTn id="173" nodeType="withEffect" fill="hold" presetClass="exit" presetID="1">
                                  <p:stCondLst>
                                    <p:cond delay="0"/>
                                  </p:stCondLst>
                                  <p:childTnLst>
                                    <p:set>
                                      <p:cBhvr>
                                        <p:cTn id="174" dur="1" fill="hold">
                                          <p:stCondLst>
                                            <p:cond delay="0"/>
                                          </p:stCondLst>
                                        </p:cTn>
                                        <p:tgtEl>
                                          <p:spTgt spid="552">
                                            <p:txEl>
                                              <p:pRg st="2" end="2"/>
                                            </p:txEl>
                                          </p:spTgt>
                                        </p:tgtEl>
                                        <p:attrNameLst>
                                          <p:attrName>style.visibility</p:attrName>
                                        </p:attrNameLst>
                                      </p:cBhvr>
                                      <p:to>
                                        <p:strVal val="hidden"/>
                                      </p:to>
                                    </p:set>
                                  </p:childTnLst>
                                </p:cTn>
                              </p:par>
                              <p:par>
                                <p:cTn id="175" nodeType="withEffect" fill="hold" presetClass="exit" presetID="1">
                                  <p:stCondLst>
                                    <p:cond delay="0"/>
                                  </p:stCondLst>
                                  <p:childTnLst>
                                    <p:set>
                                      <p:cBhvr>
                                        <p:cTn id="176" dur="1" fill="hold">
                                          <p:stCondLst>
                                            <p:cond delay="0"/>
                                          </p:stCondLst>
                                        </p:cTn>
                                        <p:tgtEl>
                                          <p:spTgt spid="552">
                                            <p:txEl>
                                              <p:pRg st="3" end="3"/>
                                            </p:txEl>
                                          </p:spTgt>
                                        </p:tgtEl>
                                        <p:attrNameLst>
                                          <p:attrName>style.visibility</p:attrName>
                                        </p:attrNameLst>
                                      </p:cBhvr>
                                      <p:to>
                                        <p:strVal val="hidden"/>
                                      </p:to>
                                    </p:set>
                                  </p:childTnLst>
                                </p:cTn>
                              </p:par>
                              <p:par>
                                <p:cTn id="177" nodeType="withEffect" fill="hold" presetClass="exit" presetID="1">
                                  <p:stCondLst>
                                    <p:cond delay="0"/>
                                  </p:stCondLst>
                                  <p:childTnLst>
                                    <p:set>
                                      <p:cBhvr>
                                        <p:cTn id="178" dur="1" fill="hold">
                                          <p:stCondLst>
                                            <p:cond delay="0"/>
                                          </p:stCondLst>
                                        </p:cTn>
                                        <p:tgtEl>
                                          <p:spTgt spid="552">
                                            <p:txEl>
                                              <p:pRg st="4" end="4"/>
                                            </p:txEl>
                                          </p:spTgt>
                                        </p:tgtEl>
                                        <p:attrNameLst>
                                          <p:attrName>style.visibility</p:attrName>
                                        </p:attrNameLst>
                                      </p:cBhvr>
                                      <p:to>
                                        <p:strVal val="hidden"/>
                                      </p:to>
                                    </p:set>
                                  </p:childTnLst>
                                </p:cTn>
                              </p:par>
                              <p:par>
                                <p:cTn id="179" nodeType="withEffect" fill="hold" presetClass="exit" presetID="1">
                                  <p:stCondLst>
                                    <p:cond delay="0"/>
                                  </p:stCondLst>
                                  <p:childTnLst>
                                    <p:set>
                                      <p:cBhvr>
                                        <p:cTn id="180" dur="1" fill="hold">
                                          <p:stCondLst>
                                            <p:cond delay="0"/>
                                          </p:stCondLst>
                                        </p:cTn>
                                        <p:tgtEl>
                                          <p:spTgt spid="552">
                                            <p:txEl>
                                              <p:pRg st="5" end="5"/>
                                            </p:txEl>
                                          </p:spTgt>
                                        </p:tgtEl>
                                        <p:attrNameLst>
                                          <p:attrName>style.visibility</p:attrName>
                                        </p:attrNameLst>
                                      </p:cBhvr>
                                      <p:to>
                                        <p:strVal val="hidden"/>
                                      </p:to>
                                    </p:set>
                                  </p:childTnLst>
                                </p:cTn>
                              </p:par>
                              <p:par>
                                <p:cTn id="181" nodeType="withEffect" fill="hold" presetClass="entr" presetID="22" presetSubtype="2">
                                  <p:stCondLst>
                                    <p:cond delay="0"/>
                                  </p:stCondLst>
                                  <p:childTnLst>
                                    <p:set>
                                      <p:cBhvr>
                                        <p:cTn id="182" dur="1" fill="hold">
                                          <p:stCondLst>
                                            <p:cond delay="0"/>
                                          </p:stCondLst>
                                        </p:cTn>
                                        <p:tgtEl>
                                          <p:spTgt spid="553"/>
                                        </p:tgtEl>
                                        <p:attrNameLst>
                                          <p:attrName>style.visibility</p:attrName>
                                        </p:attrNameLst>
                                      </p:cBhvr>
                                      <p:to>
                                        <p:strVal val="visible"/>
                                      </p:to>
                                    </p:set>
                                    <p:animEffect filter="wipe(right)" transition="in">
                                      <p:cBhvr additive="repl">
                                        <p:cTn id="183" dur="500"/>
                                        <p:tgtEl>
                                          <p:spTgt spid="5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Brief history: High-level languages</a:t>
            </a:r>
            <a:endParaRPr b="1" lang="en-US" sz="4000" spc="-1" strike="noStrike">
              <a:solidFill>
                <a:srgbClr val="35404a"/>
              </a:solidFill>
              <a:latin typeface="Calibri"/>
            </a:endParaRPr>
          </a:p>
        </p:txBody>
      </p:sp>
      <p:sp>
        <p:nvSpPr>
          <p:cNvPr id="555"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Fortran – first high-level language in the mid-1950s</a:t>
            </a:r>
            <a:endParaRPr b="0" lang="en-US" sz="30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Machine-independent language</a:t>
            </a:r>
            <a:endParaRPr b="0" lang="en-US" sz="26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Compiler – system program for translating from high-level language to assembly or machine language</a:t>
            </a:r>
            <a:endParaRPr b="0" lang="en-US" sz="26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Not one-to-one correspondence between source and target operations.</a:t>
            </a:r>
            <a:endParaRPr b="0" lang="en-US" sz="26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Other languages:</a:t>
            </a:r>
            <a:endParaRPr b="0" lang="en-US" sz="30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Algol 60, COBOL (1959), PL/1 (1964), C (1959-1963), Pascal (1968-1969)</a:t>
            </a:r>
            <a:endParaRPr b="0" lang="en-US" sz="26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LISP (1958), ML (1973)</a:t>
            </a:r>
            <a:endParaRPr b="0" lang="en-US" sz="26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Prolog (1970)</a:t>
            </a:r>
            <a:endParaRPr b="0" lang="en-US" sz="26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Smalltalk (1969-1972), C++ (1983), Java (1995)</a:t>
            </a:r>
            <a:endParaRPr b="0" lang="en-US" sz="26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Modula 2(1978), Ada (1980) </a:t>
            </a:r>
            <a:endParaRPr b="0" lang="en-US" sz="2600" spc="-1" strike="noStrike">
              <a:solidFill>
                <a:srgbClr val="000000"/>
              </a:solidFill>
              <a:latin typeface="Calibri"/>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Brief history: High-level languages</a:t>
            </a:r>
            <a:endParaRPr b="1" lang="en-US" sz="4000" spc="-1" strike="noStrike">
              <a:solidFill>
                <a:srgbClr val="35404a"/>
              </a:solidFill>
              <a:latin typeface="Calibri"/>
            </a:endParaRPr>
          </a:p>
        </p:txBody>
      </p:sp>
      <p:sp>
        <p:nvSpPr>
          <p:cNvPr id="557"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Milestones </a:t>
            </a:r>
            <a:endParaRPr b="0" lang="en-US" sz="3200" spc="-1" strike="noStrike">
              <a:solidFill>
                <a:srgbClr val="000000"/>
              </a:solidFill>
              <a:latin typeface="Calibri"/>
            </a:endParaRPr>
          </a:p>
        </p:txBody>
      </p:sp>
      <p:pic>
        <p:nvPicPr>
          <p:cNvPr id="558" name="Picture 7" descr=""/>
          <p:cNvPicPr/>
          <p:nvPr/>
        </p:nvPicPr>
        <p:blipFill>
          <a:blip r:embed="rId1"/>
          <a:stretch/>
        </p:blipFill>
        <p:spPr>
          <a:xfrm>
            <a:off x="3732120" y="1295280"/>
            <a:ext cx="7925040" cy="5453280"/>
          </a:xfrm>
          <a:prstGeom prst="rect">
            <a:avLst/>
          </a:prstGeom>
          <a:ln w="0">
            <a:noFill/>
          </a:ln>
        </p:spPr>
      </p:pic>
    </p:spTree>
  </p:cSld>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Why are there so many?</a:t>
            </a:r>
            <a:endParaRPr b="1" lang="en-US" sz="4000" spc="-1" strike="noStrike">
              <a:solidFill>
                <a:srgbClr val="35404a"/>
              </a:solidFill>
              <a:latin typeface="Calibri"/>
            </a:endParaRPr>
          </a:p>
        </p:txBody>
      </p:sp>
      <p:sp>
        <p:nvSpPr>
          <p:cNvPr id="560" name=""/>
          <p:cNvSpPr txBox="1"/>
          <p:nvPr/>
        </p:nvSpPr>
        <p:spPr>
          <a:xfrm>
            <a:off x="907920" y="1143000"/>
            <a:ext cx="10901520" cy="5410080"/>
          </a:xfrm>
          <a:prstGeom prst="rect">
            <a:avLst/>
          </a:prstGeom>
          <a:noFill/>
          <a:ln w="0">
            <a:noFill/>
          </a:ln>
        </p:spPr>
        <p:txBody>
          <a:bodyPr anchor="t">
            <a:normAutofit/>
          </a:bodyPr>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rPr>
              <a:t>Evolution - learn better ways of doing things over time</a:t>
            </a:r>
            <a:endParaRPr b="0" lang="en-US" sz="27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a:t>
            </a:r>
            <a:r>
              <a:rPr b="0" lang="en-US" sz="2400" spc="-1" strike="noStrike">
                <a:solidFill>
                  <a:srgbClr val="000000"/>
                </a:solidFill>
                <a:latin typeface="Calibri"/>
              </a:rPr>
              <a:t>goto’-based control flow (Fortran)</a:t>
            </a:r>
            <a:endParaRPr b="0" lang="en-US" sz="24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structured programming (Pascal, C)</a:t>
            </a:r>
            <a:endParaRPr b="0" lang="en-US" sz="24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object-oriented structure (C++, Java)</a:t>
            </a:r>
            <a:endParaRPr b="0" lang="en-US" sz="24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rPr>
              <a:t>Special purpose</a:t>
            </a:r>
            <a:endParaRPr b="0" lang="en-US" sz="27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symbolic data</a:t>
            </a:r>
            <a:endParaRPr b="0" lang="en-US" sz="24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character strings</a:t>
            </a:r>
            <a:endParaRPr b="0" lang="en-US" sz="24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low-level system programming</a:t>
            </a:r>
            <a:endParaRPr b="0" lang="en-US" sz="24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reasoning, logical relation</a:t>
            </a:r>
            <a:endParaRPr b="0" lang="en-US" sz="24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rPr>
              <a:t>Socio-economic factors: </a:t>
            </a:r>
            <a:endParaRPr b="0" lang="en-US" sz="27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proprietary interests</a:t>
            </a:r>
            <a:endParaRPr b="0" lang="en-US" sz="24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commercial advantage</a:t>
            </a:r>
            <a:endParaRPr b="0" lang="en-US" sz="24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rPr>
              <a:t>Personal preference : diverse ideas about what is pleasant to use</a:t>
            </a:r>
            <a:endParaRPr b="0" lang="en-US" sz="27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700" spc="-1" strike="noStrike">
                <a:solidFill>
                  <a:srgbClr val="000000"/>
                </a:solidFill>
                <a:latin typeface="Calibri"/>
              </a:rPr>
              <a:t>Special hardware</a:t>
            </a:r>
            <a:endParaRPr b="0" lang="en-US" sz="2700" spc="-1" strike="noStrike">
              <a:solidFill>
                <a:srgbClr val="000000"/>
              </a:solidFill>
              <a:latin typeface="Calibri"/>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languages</a:t>
            </a:r>
            <a:endParaRPr b="1" lang="en-US" sz="4000" spc="-1" strike="noStrike">
              <a:solidFill>
                <a:srgbClr val="35404a"/>
              </a:solidFill>
              <a:latin typeface="Calibri"/>
            </a:endParaRPr>
          </a:p>
        </p:txBody>
      </p:sp>
      <p:sp>
        <p:nvSpPr>
          <p:cNvPr id="562"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A programming language is a system of signs used to communicate a task/algorithm to a computer, causing the task to be performed. </a:t>
            </a:r>
            <a:endParaRPr b="0" lang="en-US" sz="30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Most computer languages are designed to facilitate certain operations and not others: numerical computation, or text manipulation, or I/O. </a:t>
            </a:r>
            <a:endParaRPr b="0" lang="en-US" sz="26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At the heart it all is a fundamental question: </a:t>
            </a:r>
            <a:endParaRPr b="0" lang="en-US" sz="30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What does it mean to understand a programming language? </a:t>
            </a:r>
            <a:endParaRPr b="0" lang="en-US" sz="26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What do we need to know to program in a language? </a:t>
            </a:r>
            <a:endParaRPr b="0" lang="en-US" sz="26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There are three crucial components to any language. </a:t>
            </a:r>
            <a:endParaRPr b="0" lang="en-US" sz="30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Language paradigm</a:t>
            </a:r>
            <a:endParaRPr b="0" lang="en-US" sz="26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Syntax</a:t>
            </a:r>
            <a:endParaRPr b="0" lang="en-US" sz="26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Semantics </a:t>
            </a:r>
            <a:endParaRPr b="0" lang="en-US" sz="2600" spc="-1" strike="noStrike">
              <a:solidFill>
                <a:srgbClr val="000000"/>
              </a:solidFill>
              <a:latin typeface="Calibri"/>
            </a:endParaRPr>
          </a:p>
        </p:txBody>
      </p:sp>
    </p:spTree>
  </p:cSld>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languages</a:t>
            </a:r>
            <a:endParaRPr b="1" lang="en-US" sz="4000" spc="-1" strike="noStrike">
              <a:solidFill>
                <a:srgbClr val="35404a"/>
              </a:solidFill>
              <a:latin typeface="Calibri"/>
            </a:endParaRPr>
          </a:p>
        </p:txBody>
      </p:sp>
      <p:sp>
        <p:nvSpPr>
          <p:cNvPr id="564"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The </a:t>
            </a:r>
            <a:r>
              <a:rPr b="0" i="1" lang="en-US" sz="3000" spc="-1" strike="noStrike">
                <a:solidFill>
                  <a:srgbClr val="000000"/>
                </a:solidFill>
                <a:latin typeface="Calibri"/>
              </a:rPr>
              <a:t>language paradigm </a:t>
            </a:r>
            <a:r>
              <a:rPr b="0" lang="en-US" sz="3000" spc="-1" strike="noStrike">
                <a:solidFill>
                  <a:srgbClr val="000000"/>
                </a:solidFill>
                <a:latin typeface="Calibri"/>
              </a:rPr>
              <a:t>is a general principles that are used by a programmer to communicate a task/algorithm to a computer. </a:t>
            </a:r>
            <a:endParaRPr b="0" lang="en-US" sz="30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The </a:t>
            </a:r>
            <a:r>
              <a:rPr b="0" i="1" lang="en-US" sz="3000" spc="-1" strike="noStrike">
                <a:solidFill>
                  <a:srgbClr val="000000"/>
                </a:solidFill>
                <a:latin typeface="Calibri"/>
              </a:rPr>
              <a:t>syntax</a:t>
            </a:r>
            <a:r>
              <a:rPr b="0" lang="en-US" sz="3000" spc="-1" strike="noStrike">
                <a:solidFill>
                  <a:srgbClr val="000000"/>
                </a:solidFill>
                <a:latin typeface="Calibri"/>
              </a:rPr>
              <a:t> of the language is a way of specifying what is legal in the phrase structure of the language. </a:t>
            </a:r>
            <a:endParaRPr b="0" lang="en-US" sz="30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Knowing the syntax is analogous to knowing how to spell and form sentences in a natural language like English. </a:t>
            </a:r>
            <a:endParaRPr b="0" lang="en-US" sz="26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However, this doesn’t tell us anything about what the sentences mean. </a:t>
            </a:r>
            <a:endParaRPr b="0" lang="en-US" sz="26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The </a:t>
            </a:r>
            <a:r>
              <a:rPr b="0" i="1" lang="en-US" sz="3000" spc="-1" strike="noStrike">
                <a:solidFill>
                  <a:srgbClr val="000000"/>
                </a:solidFill>
                <a:latin typeface="Calibri"/>
              </a:rPr>
              <a:t>semantics</a:t>
            </a:r>
            <a:r>
              <a:rPr b="0" lang="en-US" sz="3000" spc="-1" strike="noStrike">
                <a:solidFill>
                  <a:srgbClr val="000000"/>
                </a:solidFill>
                <a:latin typeface="Calibri"/>
              </a:rPr>
              <a:t> of a program in that language is the third component. </a:t>
            </a:r>
            <a:endParaRPr b="0" lang="en-US" sz="30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Ultimately, without a semantics, a programming language is just a collection of meaningless phrases; </a:t>
            </a:r>
            <a:endParaRPr b="0" lang="en-US" sz="26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Hence, the semantics is the crucial part of a language. </a:t>
            </a:r>
            <a:endParaRPr b="0" lang="en-US" sz="2600" spc="-1" strike="noStrike">
              <a:solidFill>
                <a:srgbClr val="000000"/>
              </a:solidFill>
              <a:latin typeface="Calibri"/>
            </a:endParaRPr>
          </a:p>
        </p:txBody>
      </p:sp>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br>
              <a:rPr sz="4000"/>
            </a:br>
            <a:r>
              <a:rPr b="1" lang="en-US" sz="4000" spc="-1" strike="noStrike">
                <a:solidFill>
                  <a:srgbClr val="35404a"/>
                </a:solidFill>
                <a:latin typeface="Calibri"/>
              </a:rPr>
              <a:t> </a:t>
            </a:r>
            <a:r>
              <a:rPr b="1" lang="en-US" sz="4000" spc="-1" strike="noStrike">
                <a:solidFill>
                  <a:srgbClr val="35404a"/>
                </a:solidFill>
                <a:latin typeface="Calibri"/>
              </a:rPr>
              <a:t>Which programming language to use? </a:t>
            </a:r>
            <a:endParaRPr b="1" lang="en-US" sz="4000" spc="-1" strike="noStrike">
              <a:solidFill>
                <a:srgbClr val="35404a"/>
              </a:solidFill>
              <a:latin typeface="Calibri"/>
            </a:endParaRPr>
          </a:p>
        </p:txBody>
      </p:sp>
      <p:sp>
        <p:nvSpPr>
          <p:cNvPr id="566" name=""/>
          <p:cNvSpPr txBox="1"/>
          <p:nvPr/>
        </p:nvSpPr>
        <p:spPr>
          <a:xfrm>
            <a:off x="907920" y="1143000"/>
            <a:ext cx="10901520" cy="5410080"/>
          </a:xfrm>
          <a:prstGeom prst="rect">
            <a:avLst/>
          </a:prstGeom>
          <a:noFill/>
          <a:ln w="0">
            <a:noFill/>
          </a:ln>
        </p:spPr>
        <p:txBody>
          <a:bodyPr anchor="t">
            <a:normAutofit/>
          </a:bodyPr>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Since a task can be solved in different ways (paradigms), the language used to describe the solution differs in abstractions, structures due to the way in which the problem is solved. </a:t>
            </a:r>
            <a:endParaRPr b="0" lang="en-US" sz="30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Choose among alternative ways to express things</a:t>
            </a:r>
            <a:endParaRPr b="0" lang="en-US" sz="2600" spc="-1" strike="noStrike">
              <a:solidFill>
                <a:srgbClr val="000000"/>
              </a:solidFill>
              <a:latin typeface="Calibri"/>
            </a:endParaRPr>
          </a:p>
          <a:p>
            <a:pPr lvl="2" marL="1143000" indent="-299880">
              <a:lnSpc>
                <a:spcPct val="7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Calibri"/>
              </a:rPr>
              <a:t>understand implementation costs</a:t>
            </a:r>
            <a:endParaRPr b="0" lang="en-US" sz="2200" spc="-1" strike="noStrike">
              <a:solidFill>
                <a:srgbClr val="000000"/>
              </a:solidFill>
              <a:latin typeface="Calibri"/>
            </a:endParaRPr>
          </a:p>
          <a:p>
            <a:pPr lvl="2" marL="1143000" indent="-299880">
              <a:lnSpc>
                <a:spcPct val="7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Calibri"/>
              </a:rPr>
              <a:t>based on knowledge of what will be done underneath</a:t>
            </a:r>
            <a:endParaRPr b="0" lang="en-US" sz="22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Simulate useful features in languages that lack them.</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There is no theory that dictates the best paradigm to solve a particular problem. </a:t>
            </a:r>
            <a:endParaRPr b="0" lang="en-US" sz="2600" spc="-1" strike="noStrike">
              <a:solidFill>
                <a:srgbClr val="000000"/>
              </a:solidFill>
              <a:latin typeface="Calibri"/>
            </a:endParaRPr>
          </a:p>
          <a:p>
            <a:pPr marL="347760" indent="-347760">
              <a:lnSpc>
                <a:spcPct val="7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How choose programming language?</a:t>
            </a:r>
            <a:endParaRPr b="0" lang="en-US" sz="30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C vs. Modula-3 vs. C++ for systems programming</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pt-BR" sz="2600" spc="-1" strike="noStrike">
                <a:solidFill>
                  <a:srgbClr val="000000"/>
                </a:solidFill>
                <a:latin typeface="Calibri"/>
              </a:rPr>
              <a:t>Fortran vs. APL vs. Ada for numerical </a:t>
            </a:r>
            <a:r>
              <a:rPr b="0" lang="en-US" sz="2600" spc="-1" strike="noStrike">
                <a:solidFill>
                  <a:srgbClr val="000000"/>
                </a:solidFill>
                <a:latin typeface="Calibri"/>
              </a:rPr>
              <a:t>computations</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Ada vs. Modula-2 for embedded systems</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Common Lisp vs. Scheme vs. ML for symbolic data manipulation</a:t>
            </a:r>
            <a:endParaRPr b="0" lang="en-US" sz="26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Java vs. C/CORBA for networked PC programs</a:t>
            </a:r>
            <a:endParaRPr b="0" lang="en-US" sz="2600" spc="-1" strike="noStrike">
              <a:solidFill>
                <a:srgbClr val="000000"/>
              </a:solidFill>
              <a:latin typeface="Calibri"/>
            </a:endParaRPr>
          </a:p>
        </p:txBody>
      </p:sp>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What makes a language successful?</a:t>
            </a:r>
            <a:endParaRPr b="1" lang="en-US" sz="4000" spc="-1" strike="noStrike">
              <a:solidFill>
                <a:srgbClr val="35404a"/>
              </a:solidFill>
              <a:latin typeface="Calibri"/>
            </a:endParaRPr>
          </a:p>
        </p:txBody>
      </p:sp>
      <p:sp>
        <p:nvSpPr>
          <p:cNvPr id="568" name=""/>
          <p:cNvSpPr txBox="1"/>
          <p:nvPr/>
        </p:nvSpPr>
        <p:spPr>
          <a:xfrm>
            <a:off x="907920" y="1143000"/>
            <a:ext cx="10901520" cy="5410080"/>
          </a:xfrm>
          <a:prstGeom prst="rect">
            <a:avLst/>
          </a:prstGeom>
          <a:noFill/>
          <a:ln w="0">
            <a:noFill/>
          </a:ln>
        </p:spPr>
        <p:txBody>
          <a:bodyPr anchor="t">
            <a:normAutofit/>
          </a:bodyPr>
          <a:p>
            <a:pPr marL="347760" indent="-347760">
              <a:lnSpc>
                <a:spcPct val="80000"/>
              </a:lnSpc>
              <a:spcBef>
                <a:spcPts val="3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Expressive power</a:t>
            </a:r>
            <a:endParaRPr b="0" lang="en-US" sz="3000" spc="-1" strike="noStrike">
              <a:solidFill>
                <a:srgbClr val="000000"/>
              </a:solidFill>
              <a:latin typeface="Calibri"/>
            </a:endParaRPr>
          </a:p>
          <a:p>
            <a:pPr lvl="1" marL="741240" indent="-303120">
              <a:lnSpc>
                <a:spcPct val="80000"/>
              </a:lnSpc>
              <a:spcBef>
                <a:spcPts val="300"/>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Easy to express things, to use once fluent (C, APL, Algol-68, Perl)</a:t>
            </a:r>
            <a:endParaRPr b="0" lang="en-US" sz="2600" spc="-1" strike="noStrike">
              <a:solidFill>
                <a:srgbClr val="000000"/>
              </a:solidFill>
              <a:latin typeface="Calibri"/>
            </a:endParaRPr>
          </a:p>
          <a:p>
            <a:pPr marL="347760" indent="-347760">
              <a:lnSpc>
                <a:spcPct val="80000"/>
              </a:lnSpc>
              <a:spcBef>
                <a:spcPts val="3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Ease of use for novice</a:t>
            </a:r>
            <a:endParaRPr b="0" lang="en-US" sz="3000" spc="-1" strike="noStrike">
              <a:solidFill>
                <a:srgbClr val="000000"/>
              </a:solidFill>
              <a:latin typeface="Calibri"/>
            </a:endParaRPr>
          </a:p>
          <a:p>
            <a:pPr lvl="1" marL="741240" indent="-303120">
              <a:lnSpc>
                <a:spcPct val="80000"/>
              </a:lnSpc>
              <a:spcBef>
                <a:spcPts val="300"/>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Easy to learn (BASIC, Pascal, LOGO)</a:t>
            </a:r>
            <a:endParaRPr b="0" lang="en-US" sz="2600" spc="-1" strike="noStrike">
              <a:solidFill>
                <a:srgbClr val="000000"/>
              </a:solidFill>
              <a:latin typeface="Calibri"/>
            </a:endParaRPr>
          </a:p>
          <a:p>
            <a:pPr marL="347760" indent="-347760">
              <a:lnSpc>
                <a:spcPct val="80000"/>
              </a:lnSpc>
              <a:spcBef>
                <a:spcPts val="3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Ease of implementation </a:t>
            </a:r>
            <a:endParaRPr b="0" lang="en-US" sz="3000" spc="-1" strike="noStrike">
              <a:solidFill>
                <a:srgbClr val="000000"/>
              </a:solidFill>
              <a:latin typeface="Calibri"/>
            </a:endParaRPr>
          </a:p>
          <a:p>
            <a:pPr lvl="1" marL="741240" indent="-303120">
              <a:lnSpc>
                <a:spcPct val="80000"/>
              </a:lnSpc>
              <a:spcBef>
                <a:spcPts val="300"/>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BASIC, Forth</a:t>
            </a:r>
            <a:endParaRPr b="0" lang="en-US" sz="2600" spc="-1" strike="noStrike">
              <a:solidFill>
                <a:srgbClr val="000000"/>
              </a:solidFill>
              <a:latin typeface="Calibri"/>
            </a:endParaRPr>
          </a:p>
          <a:p>
            <a:pPr marL="347760" indent="-347760">
              <a:lnSpc>
                <a:spcPct val="80000"/>
              </a:lnSpc>
              <a:spcBef>
                <a:spcPts val="3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Standardization </a:t>
            </a:r>
            <a:endParaRPr b="0" lang="en-US" sz="3000" spc="-1" strike="noStrike">
              <a:solidFill>
                <a:srgbClr val="000000"/>
              </a:solidFill>
              <a:latin typeface="Calibri"/>
            </a:endParaRPr>
          </a:p>
          <a:p>
            <a:pPr lvl="1" marL="741240" indent="-303120">
              <a:lnSpc>
                <a:spcPct val="80000"/>
              </a:lnSpc>
              <a:spcBef>
                <a:spcPts val="300"/>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C, Java</a:t>
            </a:r>
            <a:endParaRPr b="0" lang="en-US" sz="2600" spc="-1" strike="noStrike">
              <a:solidFill>
                <a:srgbClr val="000000"/>
              </a:solidFill>
              <a:latin typeface="Calibri"/>
            </a:endParaRPr>
          </a:p>
          <a:p>
            <a:pPr marL="347760" indent="-347760">
              <a:lnSpc>
                <a:spcPct val="80000"/>
              </a:lnSpc>
              <a:spcBef>
                <a:spcPts val="3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Open source</a:t>
            </a:r>
            <a:endParaRPr b="0" lang="en-US" sz="3000" spc="-1" strike="noStrike">
              <a:solidFill>
                <a:srgbClr val="000000"/>
              </a:solidFill>
              <a:latin typeface="Calibri"/>
            </a:endParaRPr>
          </a:p>
          <a:p>
            <a:pPr lvl="1" marL="741240" indent="-303120">
              <a:lnSpc>
                <a:spcPct val="80000"/>
              </a:lnSpc>
              <a:spcBef>
                <a:spcPts val="300"/>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Wide dissemination without cost (Pascal, Java)</a:t>
            </a:r>
            <a:endParaRPr b="0" lang="en-US" sz="2600" spc="-1" strike="noStrike">
              <a:solidFill>
                <a:srgbClr val="000000"/>
              </a:solidFill>
              <a:latin typeface="Calibri"/>
            </a:endParaRPr>
          </a:p>
          <a:p>
            <a:pPr marL="347760" indent="-347760">
              <a:lnSpc>
                <a:spcPct val="80000"/>
              </a:lnSpc>
              <a:spcBef>
                <a:spcPts val="3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Excellent compilers</a:t>
            </a:r>
            <a:endParaRPr b="0" lang="en-US" sz="3000" spc="-1" strike="noStrike">
              <a:solidFill>
                <a:srgbClr val="000000"/>
              </a:solidFill>
              <a:latin typeface="Calibri"/>
            </a:endParaRPr>
          </a:p>
          <a:p>
            <a:pPr lvl="1" marL="741240" indent="-303120">
              <a:lnSpc>
                <a:spcPct val="80000"/>
              </a:lnSpc>
              <a:spcBef>
                <a:spcPts val="300"/>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Possible to compile to very good (fast/small) code (Fortran)</a:t>
            </a:r>
            <a:endParaRPr b="0" lang="en-US" sz="2600" spc="-1" strike="noStrike">
              <a:solidFill>
                <a:srgbClr val="000000"/>
              </a:solidFill>
              <a:latin typeface="Calibri"/>
            </a:endParaRPr>
          </a:p>
          <a:p>
            <a:pPr marL="347760" indent="-347760">
              <a:lnSpc>
                <a:spcPct val="80000"/>
              </a:lnSpc>
              <a:spcBef>
                <a:spcPts val="3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Patronage </a:t>
            </a:r>
            <a:endParaRPr b="0" lang="en-US" sz="3000" spc="-1" strike="noStrike">
              <a:solidFill>
                <a:srgbClr val="000000"/>
              </a:solidFill>
              <a:latin typeface="Calibri"/>
            </a:endParaRPr>
          </a:p>
          <a:p>
            <a:pPr lvl="1" marL="741240" indent="-303120">
              <a:lnSpc>
                <a:spcPct val="80000"/>
              </a:lnSpc>
              <a:spcBef>
                <a:spcPts val="300"/>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Backing of a powerful sponsor (COBOL, PL/1, Ada, Visual Basic)</a:t>
            </a:r>
            <a:endParaRPr b="0" lang="en-US" sz="2600" spc="-1" strike="noStrike">
              <a:solidFill>
                <a:srgbClr val="000000"/>
              </a:solidFill>
              <a:latin typeface="Calibri"/>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Language evaluation criteria</a:t>
            </a:r>
            <a:endParaRPr b="1" lang="en-US" sz="4000" spc="-1" strike="noStrike">
              <a:solidFill>
                <a:srgbClr val="35404a"/>
              </a:solidFill>
              <a:latin typeface="Calibri"/>
            </a:endParaRPr>
          </a:p>
        </p:txBody>
      </p:sp>
      <p:sp>
        <p:nvSpPr>
          <p:cNvPr id="570" name=""/>
          <p:cNvSpPr txBox="1"/>
          <p:nvPr/>
        </p:nvSpPr>
        <p:spPr>
          <a:xfrm>
            <a:off x="907920" y="1143000"/>
            <a:ext cx="10901520" cy="5410080"/>
          </a:xfrm>
          <a:prstGeom prst="rect">
            <a:avLst/>
          </a:prstGeom>
          <a:noFill/>
          <a:ln w="0">
            <a:noFill/>
          </a:ln>
        </p:spPr>
        <p:txBody>
          <a:bodyPr anchor="t">
            <a:normAutofit/>
          </a:bodyPr>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Major criteria</a:t>
            </a:r>
            <a:endParaRPr b="0" lang="en-US" sz="30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Readability: the ease with which programs can be read and understood</a:t>
            </a:r>
            <a:endParaRPr b="0" lang="en-US" sz="26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Writability: the ease with which a language can be used to create programs</a:t>
            </a:r>
            <a:endParaRPr b="0" lang="en-US" sz="26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Reliability: conformance to specifications (i.e., performs to its specifications under all conditions)</a:t>
            </a:r>
            <a:endParaRPr b="0" lang="en-US" sz="2600" spc="-1" strike="noStrike">
              <a:solidFill>
                <a:srgbClr val="000000"/>
              </a:solidFill>
              <a:latin typeface="Calibri"/>
            </a:endParaRPr>
          </a:p>
          <a:p>
            <a:pPr marL="347760" indent="-347760">
              <a:lnSpc>
                <a:spcPct val="8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Others</a:t>
            </a:r>
            <a:endParaRPr b="0" lang="en-US" sz="30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Cost: the ultimate total cost</a:t>
            </a:r>
            <a:endParaRPr b="0" lang="en-US" sz="26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Portability: the ease with which programs can be moved from one implementation to another</a:t>
            </a:r>
            <a:endParaRPr b="0" lang="en-US" sz="26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Generality: the applicability to a wide range of applications</a:t>
            </a:r>
            <a:endParaRPr b="0" lang="en-US" sz="2600" spc="-1" strike="noStrike">
              <a:solidFill>
                <a:srgbClr val="000000"/>
              </a:solidFill>
              <a:latin typeface="Calibri"/>
            </a:endParaRPr>
          </a:p>
          <a:p>
            <a:pPr lvl="1" marL="741240" indent="-303120">
              <a:lnSpc>
                <a:spcPct val="8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Well-definedness: the completeness and precision of the language’s official definition</a:t>
            </a:r>
            <a:endParaRPr b="0" lang="en-US" sz="2600" spc="-1" strike="noStrike">
              <a:solidFill>
                <a:srgbClr val="000000"/>
              </a:solidFill>
              <a:latin typeface="Calibri"/>
            </a:endParaRPr>
          </a:p>
        </p:txBody>
      </p:sp>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Evaluation criteria: Readability</a:t>
            </a:r>
            <a:endParaRPr b="1" lang="en-US" sz="4000" spc="-1" strike="noStrike">
              <a:solidFill>
                <a:srgbClr val="35404a"/>
              </a:solidFill>
              <a:latin typeface="Calibri"/>
            </a:endParaRPr>
          </a:p>
        </p:txBody>
      </p:sp>
      <p:sp>
        <p:nvSpPr>
          <p:cNvPr id="572"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Overall simplicity</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A manageable set of features and constructs</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Few feature multiplicity (means of doing the same operation)</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Minimal operator overloading</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Orthogonality</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A relatively small set of primitive constructs can be combined in a relatively small number of ways</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Every possible combination is legal</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Lack of orthogonality leads to exceptions to rules</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Makes the language easy to learn and read</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Meaning is context independent</a:t>
            </a:r>
            <a:endParaRPr b="0" lang="en-US" sz="2800" spc="-1" strike="noStrike">
              <a:solidFill>
                <a:srgbClr val="000000"/>
              </a:solidFill>
              <a:latin typeface="Calibri"/>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Software paradigms: #2 Myth</a:t>
            </a:r>
            <a:endParaRPr b="1" lang="en-US" sz="4000" spc="-1" strike="noStrike">
              <a:solidFill>
                <a:srgbClr val="35404a"/>
              </a:solidFill>
              <a:latin typeface="Calibri"/>
            </a:endParaRPr>
          </a:p>
        </p:txBody>
      </p:sp>
      <p:sp>
        <p:nvSpPr>
          <p:cNvPr id="317"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a:t>
            </a:r>
            <a:r>
              <a:rPr b="0" lang="en-US" sz="3000" spc="-1" strike="noStrike">
                <a:solidFill>
                  <a:srgbClr val="000000"/>
                </a:solidFill>
                <a:latin typeface="Calibri"/>
              </a:rPr>
              <a:t>There is a programming paradigm appropriate to solve all programming problems.”</a:t>
            </a:r>
            <a:endParaRPr b="0" lang="en-US" sz="30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Reality: paradigms evolve in order to address specific cases, not the general case. </a:t>
            </a:r>
            <a:endParaRPr b="0" lang="en-US" sz="26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Programmers do not survive by "being the fittest"; they survive by "fitting in" and by getting the job done. </a:t>
            </a:r>
            <a:endParaRPr b="0" lang="en-US" sz="30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Likewise, paradigms do not survive by "being the fittest“; they survive by fitting into the larger context of software development.</a:t>
            </a:r>
            <a:endParaRPr b="0" lang="en-US" sz="26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Calibri"/>
              </a:rPr>
              <a:t>A basic and fundamental paradigm shift </a:t>
            </a:r>
            <a:endParaRPr b="0" lang="en-US" sz="30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From "survival of the fittest": the programmer is a </a:t>
            </a:r>
            <a:r>
              <a:rPr b="1" lang="en-US" sz="2600" spc="-1" strike="noStrike">
                <a:solidFill>
                  <a:srgbClr val="000000"/>
                </a:solidFill>
                <a:latin typeface="Calibri"/>
              </a:rPr>
              <a:t>self-sufficient island. </a:t>
            </a:r>
            <a:endParaRPr b="0" lang="en-US" sz="26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Calibri"/>
              </a:rPr>
              <a:t>To "survival of those who fit": the programmer is a </a:t>
            </a:r>
            <a:r>
              <a:rPr b="1" lang="en-US" sz="2600" spc="-1" strike="noStrike">
                <a:solidFill>
                  <a:srgbClr val="000000"/>
                </a:solidFill>
                <a:latin typeface="Calibri"/>
              </a:rPr>
              <a:t>connected and active citizen of a culture of learning all paradigms for use.</a:t>
            </a:r>
            <a:endParaRPr b="0" lang="en-US" sz="2600" spc="-1" strike="noStrike">
              <a:solidFill>
                <a:srgbClr val="000000"/>
              </a:solidFill>
              <a:latin typeface="Calibri"/>
            </a:endParaRPr>
          </a:p>
        </p:txBody>
      </p:sp>
    </p:spTree>
  </p:cSld>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Evaluation criteria: Readability</a:t>
            </a:r>
            <a:endParaRPr b="1" lang="en-US" sz="4000" spc="-1" strike="noStrike">
              <a:solidFill>
                <a:srgbClr val="35404a"/>
              </a:solidFill>
              <a:latin typeface="Calibri"/>
            </a:endParaRPr>
          </a:p>
        </p:txBody>
      </p:sp>
      <p:sp>
        <p:nvSpPr>
          <p:cNvPr id="574"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Control statements</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presence of well-known control structures (e.g., while statement) </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Data types and structures</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presence of adequate facilities for defining data structures</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Syntax considerations</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Identifier forms: flexible composition</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Special words and methods of forming compound statements</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Form and meaning: self- descriptive constructs, meaningful keywords</a:t>
            </a:r>
            <a:endParaRPr b="0" lang="en-US" sz="2800" spc="-1" strike="noStrike">
              <a:solidFill>
                <a:srgbClr val="000000"/>
              </a:solidFill>
              <a:latin typeface="Calibri"/>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Evaluation criteria: Writability</a:t>
            </a:r>
            <a:endParaRPr b="1" lang="en-US" sz="4000" spc="-1" strike="noStrike">
              <a:solidFill>
                <a:srgbClr val="35404a"/>
              </a:solidFill>
              <a:latin typeface="Calibri"/>
            </a:endParaRPr>
          </a:p>
        </p:txBody>
      </p:sp>
      <p:sp>
        <p:nvSpPr>
          <p:cNvPr id="576"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Simplicity and orthogonality</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Few constructs, a small number of primitives, a small set of rules for combining them</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Support for abstraction</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The ability to define and use complex structures or operations in ways that allow details to be ignored</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Expressivity</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A set of relatively convenient ways of specifying operations</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Example: the inclusion of </a:t>
            </a:r>
            <a:r>
              <a:rPr b="0" i="1" lang="en-US" sz="2800" spc="-1" strike="noStrike">
                <a:solidFill>
                  <a:srgbClr val="000000"/>
                </a:solidFill>
                <a:latin typeface="Calibri"/>
              </a:rPr>
              <a:t>for</a:t>
            </a:r>
            <a:r>
              <a:rPr b="0" lang="en-US" sz="2800" spc="-1" strike="noStrike">
                <a:solidFill>
                  <a:srgbClr val="000000"/>
                </a:solidFill>
                <a:latin typeface="Calibri"/>
              </a:rPr>
              <a:t> statement in many modern languages</a:t>
            </a:r>
            <a:endParaRPr b="0" lang="en-US" sz="2800" spc="-1" strike="noStrike">
              <a:solidFill>
                <a:srgbClr val="000000"/>
              </a:solidFill>
              <a:latin typeface="Calibri"/>
            </a:endParaRPr>
          </a:p>
        </p:txBody>
      </p:sp>
    </p:spTree>
  </p:cSld>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Evaluation criteria: Reliability</a:t>
            </a:r>
            <a:endParaRPr b="1" lang="en-US" sz="4000" spc="-1" strike="noStrike">
              <a:solidFill>
                <a:srgbClr val="35404a"/>
              </a:solidFill>
              <a:latin typeface="Calibri"/>
            </a:endParaRPr>
          </a:p>
        </p:txBody>
      </p:sp>
      <p:sp>
        <p:nvSpPr>
          <p:cNvPr id="578"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Type checking</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Testing for type errors</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Exception handling</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Intercept run-time errors and take corrective measures</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Aliasing</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Presence of two or more distinct referencing methods for the same memory location</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Readability and writability</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A language that does not support “natural” ways of expressing an algorithm will necessarily use “unnatural” approaches, and hence reduced reliability</a:t>
            </a:r>
            <a:endParaRPr b="0" lang="en-US" sz="2800" spc="-1" strike="noStrike">
              <a:solidFill>
                <a:srgbClr val="000000"/>
              </a:solidFill>
              <a:latin typeface="Calibri"/>
            </a:endParaRPr>
          </a:p>
        </p:txBody>
      </p:sp>
    </p:spTree>
  </p:cSld>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Evaluation criteria: Cost</a:t>
            </a:r>
            <a:endParaRPr b="1" lang="en-US" sz="4000" spc="-1" strike="noStrike">
              <a:solidFill>
                <a:srgbClr val="35404a"/>
              </a:solidFill>
              <a:latin typeface="Calibri"/>
            </a:endParaRPr>
          </a:p>
        </p:txBody>
      </p:sp>
      <p:sp>
        <p:nvSpPr>
          <p:cNvPr id="580"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Training programmers to use language</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Writing programs</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Compiling programs</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Executing programs</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Language implementation system: availability of free compilers</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Reliability: poor reliability leads to high costs</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Maintaining programs</a:t>
            </a:r>
            <a:endParaRPr b="0" lang="en-US" sz="3200" spc="-1" strike="noStrike">
              <a:solidFill>
                <a:srgbClr val="000000"/>
              </a:solidFill>
              <a:latin typeface="Calibri"/>
            </a:endParaRPr>
          </a:p>
        </p:txBody>
      </p:sp>
    </p:spTree>
  </p:cSld>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Programming domains</a:t>
            </a:r>
            <a:endParaRPr b="1" lang="en-US" sz="4000" spc="-1" strike="noStrike">
              <a:solidFill>
                <a:srgbClr val="35404a"/>
              </a:solidFill>
              <a:latin typeface="Calibri"/>
            </a:endParaRPr>
          </a:p>
        </p:txBody>
      </p:sp>
      <p:sp>
        <p:nvSpPr>
          <p:cNvPr id="582" name=""/>
          <p:cNvSpPr txBox="1"/>
          <p:nvPr/>
        </p:nvSpPr>
        <p:spPr>
          <a:xfrm>
            <a:off x="907920" y="1143000"/>
            <a:ext cx="10901520" cy="5410080"/>
          </a:xfrm>
          <a:prstGeom prst="rect">
            <a:avLst/>
          </a:prstGeom>
          <a:noFill/>
          <a:ln w="0">
            <a:noFill/>
          </a:ln>
        </p:spPr>
        <p:txBody>
          <a:bodyPr anchor="t">
            <a:normAutofit/>
          </a:bodyPr>
          <a:p>
            <a:pPr marL="347760" indent="-347760">
              <a:lnSpc>
                <a:spcPct val="70000"/>
              </a:lnSpc>
              <a:spcBef>
                <a:spcPts val="601"/>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Scientific applications</a:t>
            </a:r>
            <a:endParaRPr b="0" lang="en-US" sz="28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Large number of floating point computations</a:t>
            </a:r>
            <a:endParaRPr b="0" lang="en-US" sz="24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Language: Fortran</a:t>
            </a:r>
            <a:endParaRPr b="0" lang="en-US" sz="2400" spc="-1" strike="noStrike">
              <a:solidFill>
                <a:srgbClr val="000000"/>
              </a:solidFill>
              <a:latin typeface="Calibri"/>
            </a:endParaRPr>
          </a:p>
          <a:p>
            <a:pPr marL="347760" indent="-347760">
              <a:lnSpc>
                <a:spcPct val="70000"/>
              </a:lnSpc>
              <a:spcBef>
                <a:spcPts val="601"/>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Business applications</a:t>
            </a:r>
            <a:endParaRPr b="0" lang="en-US" sz="28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Produce reports, use decimal numbers and characters</a:t>
            </a:r>
            <a:endParaRPr b="0" lang="en-US" sz="24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Language: COBOL</a:t>
            </a:r>
            <a:endParaRPr b="0" lang="en-US" sz="2400" spc="-1" strike="noStrike">
              <a:solidFill>
                <a:srgbClr val="000000"/>
              </a:solidFill>
              <a:latin typeface="Calibri"/>
            </a:endParaRPr>
          </a:p>
          <a:p>
            <a:pPr marL="347760" indent="-347760">
              <a:lnSpc>
                <a:spcPct val="70000"/>
              </a:lnSpc>
              <a:spcBef>
                <a:spcPts val="601"/>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Artificial intelligence</a:t>
            </a:r>
            <a:endParaRPr b="0" lang="en-US" sz="28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Symbols rather than numbers manipulated</a:t>
            </a:r>
            <a:endParaRPr b="0" lang="en-US" sz="24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Language: LISP</a:t>
            </a:r>
            <a:endParaRPr b="0" lang="en-US" sz="2400" spc="-1" strike="noStrike">
              <a:solidFill>
                <a:srgbClr val="000000"/>
              </a:solidFill>
              <a:latin typeface="Calibri"/>
            </a:endParaRPr>
          </a:p>
          <a:p>
            <a:pPr marL="347760" indent="-347760">
              <a:lnSpc>
                <a:spcPct val="70000"/>
              </a:lnSpc>
              <a:spcBef>
                <a:spcPts val="601"/>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Systems programming</a:t>
            </a:r>
            <a:endParaRPr b="0" lang="en-US" sz="28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Need efficiency because of continuous use</a:t>
            </a:r>
            <a:endParaRPr b="0" lang="en-US" sz="24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Language: C</a:t>
            </a:r>
            <a:endParaRPr b="0" lang="en-US" sz="2400" spc="-1" strike="noStrike">
              <a:solidFill>
                <a:srgbClr val="000000"/>
              </a:solidFill>
              <a:latin typeface="Calibri"/>
            </a:endParaRPr>
          </a:p>
          <a:p>
            <a:pPr marL="347760" indent="-347760">
              <a:lnSpc>
                <a:spcPct val="70000"/>
              </a:lnSpc>
              <a:spcBef>
                <a:spcPts val="601"/>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Web Programming</a:t>
            </a:r>
            <a:endParaRPr b="0" lang="en-US" sz="2800" spc="-1" strike="noStrike">
              <a:solidFill>
                <a:srgbClr val="000000"/>
              </a:solidFill>
              <a:latin typeface="Calibri"/>
            </a:endParaRPr>
          </a:p>
          <a:p>
            <a:pPr lvl="1" marL="741240" indent="-303120">
              <a:lnSpc>
                <a:spcPct val="7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Eclectic collection of languages: markup (e.g., XHTML), scripting (e.g., PHP), general-purpose (e.g., Java)</a:t>
            </a:r>
            <a:endParaRPr b="0" lang="en-US" sz="2400" spc="-1" strike="noStrike">
              <a:solidFill>
                <a:srgbClr val="000000"/>
              </a:solidFill>
              <a:latin typeface="Calibri"/>
            </a:endParaRPr>
          </a:p>
        </p:txBody>
      </p:sp>
    </p:spTree>
  </p:cSld>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Static vs. Dynamic Typing</a:t>
            </a:r>
            <a:endParaRPr b="1" lang="en-US" sz="4000" spc="-1" strike="noStrike">
              <a:solidFill>
                <a:srgbClr val="35404a"/>
              </a:solidFill>
              <a:latin typeface="Calibri"/>
            </a:endParaRPr>
          </a:p>
        </p:txBody>
      </p:sp>
      <p:sp>
        <p:nvSpPr>
          <p:cNvPr id="584"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Static typing</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Common in compiled languages, considered “safer”</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Type of each variable determined at compile-time</a:t>
            </a:r>
            <a:endParaRPr b="0" lang="en-US" sz="2800" spc="-1" strike="noStrike">
              <a:solidFill>
                <a:srgbClr val="000000"/>
              </a:solidFill>
              <a:latin typeface="Calibri"/>
            </a:endParaRPr>
          </a:p>
          <a:p>
            <a:pPr lvl="2" marL="1143000" indent="-299880">
              <a:lnSpc>
                <a:spcPct val="90000"/>
              </a:lnSpc>
              <a:spcBef>
                <a:spcPts val="601"/>
              </a:spcBef>
              <a:buClr>
                <a:srgbClr val="000000"/>
              </a:buClr>
              <a:buSzPct val="90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Calibri"/>
              </a:rPr>
              <a:t>Constrains the set of values it can hold at run-time</a:t>
            </a:r>
            <a:endParaRPr b="0" lang="en-US" sz="24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Dynamic typing</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Common in interpreted languages</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Types are associated with a variable at run-time; may change dynamically to conform to the type of the value currently referenced by the variable</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Type errors not detected until a piece of code is executed</a:t>
            </a:r>
            <a:endParaRPr b="0" lang="en-US" sz="2800" spc="-1" strike="noStrike">
              <a:solidFill>
                <a:srgbClr val="000000"/>
              </a:solidFill>
              <a:latin typeface="Calibri"/>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Implementation methods</a:t>
            </a:r>
            <a:endParaRPr b="1" lang="en-US" sz="4000" spc="-1" strike="noStrike">
              <a:solidFill>
                <a:srgbClr val="35404a"/>
              </a:solidFill>
              <a:latin typeface="Calibri"/>
            </a:endParaRPr>
          </a:p>
        </p:txBody>
      </p:sp>
      <p:sp>
        <p:nvSpPr>
          <p:cNvPr id="586"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Compilation</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Programs are translated into machine language (e.g., Fortran, C, C++)</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Better performance</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Pure Interpretation</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Programs are interpreted by another program known as an interpreter (e.g., </a:t>
            </a:r>
            <a:r>
              <a:rPr b="0" lang="en-GB" sz="2800" spc="-1" strike="noStrike">
                <a:solidFill>
                  <a:srgbClr val="000000"/>
                </a:solidFill>
                <a:latin typeface="Calibri"/>
              </a:rPr>
              <a:t>Scheme, Haskell, Python …</a:t>
            </a:r>
            <a:r>
              <a:rPr b="0" lang="en-US" sz="2800" spc="-1" strike="noStrike">
                <a:solidFill>
                  <a:srgbClr val="000000"/>
                </a:solidFill>
                <a:latin typeface="Calibri"/>
              </a:rPr>
              <a:t>)</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Greater flexibility</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Better diagnostics (error messages)</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Byte-code compiler</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800" spc="-1" strike="noStrike">
                <a:solidFill>
                  <a:srgbClr val="000000"/>
                </a:solidFill>
                <a:latin typeface="Calibri"/>
              </a:rPr>
              <a:t>Produces portable bytecode, which is executed on virtual machine (e.g., Java)</a:t>
            </a:r>
            <a:endParaRPr b="0" lang="en-US" sz="2800" spc="-1" strike="noStrike">
              <a:solidFill>
                <a:srgbClr val="000000"/>
              </a:solidFill>
              <a:latin typeface="Calibri"/>
            </a:endParaRPr>
          </a:p>
        </p:txBody>
      </p:sp>
    </p:spTree>
  </p:cSld>
  <p:timing>
    <p:tnLst>
      <p:par>
        <p:cTn id="184" dur="indefinite" restart="never" nodeType="tmRoot">
          <p:childTnLst>
            <p:seq>
              <p:cTn id="185" dur="indefinite" nodeType="mainSeq">
                <p:childTnLst>
                  <p:par>
                    <p:cTn id="186" fill="hold">
                      <p:stCondLst>
                        <p:cond delay="indefinite"/>
                      </p:stCondLst>
                      <p:childTnLst>
                        <p:par>
                          <p:cTn id="187" fill="hold">
                            <p:stCondLst>
                              <p:cond delay="0"/>
                            </p:stCondLst>
                            <p:childTnLst>
                              <p:par>
                                <p:cTn id="188" nodeType="clickEffect" fill="hold" presetClass="exit" presetID="1">
                                  <p:stCondLst>
                                    <p:cond delay="0"/>
                                  </p:stCondLst>
                                  <p:childTnLst>
                                    <p:set>
                                      <p:cBhvr>
                                        <p:cTn id="189" dur="1" fill="hold">
                                          <p:stCondLst>
                                            <p:cond delay="0"/>
                                          </p:stCondLst>
                                        </p:cTn>
                                        <p:tgtEl>
                                          <p:spTgt spid="586">
                                            <p:txEl>
                                              <p:pRg st="0" end="0"/>
                                            </p:txEl>
                                          </p:spTgt>
                                        </p:tgtEl>
                                        <p:attrNameLst>
                                          <p:attrName>style.visibility</p:attrName>
                                        </p:attrNameLst>
                                      </p:cBhvr>
                                      <p:to>
                                        <p:strVal val="hidden"/>
                                      </p:to>
                                    </p:set>
                                  </p:childTnLst>
                                </p:cTn>
                              </p:par>
                              <p:par>
                                <p:cTn id="190" nodeType="withEffect" fill="hold" presetClass="exit" presetID="1">
                                  <p:stCondLst>
                                    <p:cond delay="0"/>
                                  </p:stCondLst>
                                  <p:childTnLst>
                                    <p:set>
                                      <p:cBhvr>
                                        <p:cTn id="191" dur="1" fill="hold">
                                          <p:stCondLst>
                                            <p:cond delay="0"/>
                                          </p:stCondLst>
                                        </p:cTn>
                                        <p:tgtEl>
                                          <p:spTgt spid="586">
                                            <p:txEl>
                                              <p:pRg st="1" end="1"/>
                                            </p:txEl>
                                          </p:spTgt>
                                        </p:tgtEl>
                                        <p:attrNameLst>
                                          <p:attrName>style.visibility</p:attrName>
                                        </p:attrNameLst>
                                      </p:cBhvr>
                                      <p:to>
                                        <p:strVal val="hidden"/>
                                      </p:to>
                                    </p:set>
                                  </p:childTnLst>
                                </p:cTn>
                              </p:par>
                              <p:par>
                                <p:cTn id="192" nodeType="withEffect" fill="hold" presetClass="exit" presetID="1">
                                  <p:stCondLst>
                                    <p:cond delay="0"/>
                                  </p:stCondLst>
                                  <p:childTnLst>
                                    <p:set>
                                      <p:cBhvr>
                                        <p:cTn id="193" dur="1" fill="hold">
                                          <p:stCondLst>
                                            <p:cond delay="0"/>
                                          </p:stCondLst>
                                        </p:cTn>
                                        <p:tgtEl>
                                          <p:spTgt spid="586">
                                            <p:txEl>
                                              <p:pRg st="2" end="2"/>
                                            </p:txEl>
                                          </p:spTgt>
                                        </p:tgtEl>
                                        <p:attrNameLst>
                                          <p:attrName>style.visibility</p:attrName>
                                        </p:attrNameLst>
                                      </p:cBhvr>
                                      <p:to>
                                        <p:strVal val="hidden"/>
                                      </p:to>
                                    </p:set>
                                  </p:childTnLst>
                                </p:cTn>
                              </p:par>
                              <p:par>
                                <p:cTn id="194" nodeType="withEffect" fill="hold" presetClass="exit" presetID="1">
                                  <p:stCondLst>
                                    <p:cond delay="0"/>
                                  </p:stCondLst>
                                  <p:childTnLst>
                                    <p:set>
                                      <p:cBhvr>
                                        <p:cTn id="195" dur="1" fill="hold">
                                          <p:stCondLst>
                                            <p:cond delay="0"/>
                                          </p:stCondLst>
                                        </p:cTn>
                                        <p:tgtEl>
                                          <p:spTgt spid="586">
                                            <p:txEl>
                                              <p:pRg st="3" end="3"/>
                                            </p:txEl>
                                          </p:spTgt>
                                        </p:tgtEl>
                                        <p:attrNameLst>
                                          <p:attrName>style.visibility</p:attrName>
                                        </p:attrNameLst>
                                      </p:cBhvr>
                                      <p:to>
                                        <p:strVal val="hidden"/>
                                      </p:to>
                                    </p:set>
                                  </p:childTnLst>
                                </p:cTn>
                              </p:par>
                              <p:par>
                                <p:cTn id="196" nodeType="withEffect" fill="hold" presetClass="exit" presetID="1">
                                  <p:stCondLst>
                                    <p:cond delay="0"/>
                                  </p:stCondLst>
                                  <p:childTnLst>
                                    <p:set>
                                      <p:cBhvr>
                                        <p:cTn id="197" dur="1" fill="hold">
                                          <p:stCondLst>
                                            <p:cond delay="0"/>
                                          </p:stCondLst>
                                        </p:cTn>
                                        <p:tgtEl>
                                          <p:spTgt spid="586">
                                            <p:txEl>
                                              <p:pRg st="4" end="4"/>
                                            </p:txEl>
                                          </p:spTgt>
                                        </p:tgtEl>
                                        <p:attrNameLst>
                                          <p:attrName>style.visibility</p:attrName>
                                        </p:attrNameLst>
                                      </p:cBhvr>
                                      <p:to>
                                        <p:strVal val="hidden"/>
                                      </p:to>
                                    </p:set>
                                  </p:childTnLst>
                                </p:cTn>
                              </p:par>
                              <p:par>
                                <p:cTn id="198" nodeType="withEffect" fill="hold" presetClass="exit" presetID="1">
                                  <p:stCondLst>
                                    <p:cond delay="0"/>
                                  </p:stCondLst>
                                  <p:childTnLst>
                                    <p:set>
                                      <p:cBhvr>
                                        <p:cTn id="199" dur="1" fill="hold">
                                          <p:stCondLst>
                                            <p:cond delay="0"/>
                                          </p:stCondLst>
                                        </p:cTn>
                                        <p:tgtEl>
                                          <p:spTgt spid="586">
                                            <p:txEl>
                                              <p:pRg st="5" end="5"/>
                                            </p:txEl>
                                          </p:spTgt>
                                        </p:tgtEl>
                                        <p:attrNameLst>
                                          <p:attrName>style.visibility</p:attrName>
                                        </p:attrNameLst>
                                      </p:cBhvr>
                                      <p:to>
                                        <p:strVal val="hidden"/>
                                      </p:to>
                                    </p:set>
                                  </p:childTnLst>
                                </p:cTn>
                              </p:par>
                              <p:par>
                                <p:cTn id="200" nodeType="withEffect" fill="hold" presetClass="exit" presetID="1">
                                  <p:stCondLst>
                                    <p:cond delay="0"/>
                                  </p:stCondLst>
                                  <p:childTnLst>
                                    <p:set>
                                      <p:cBhvr>
                                        <p:cTn id="201" dur="1" fill="hold">
                                          <p:stCondLst>
                                            <p:cond delay="0"/>
                                          </p:stCondLst>
                                        </p:cTn>
                                        <p:tgtEl>
                                          <p:spTgt spid="586">
                                            <p:txEl>
                                              <p:pRg st="6" end="6"/>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Implementation methods</a:t>
            </a:r>
            <a:endParaRPr b="1" lang="en-US" sz="4000" spc="-1" strike="noStrike">
              <a:solidFill>
                <a:srgbClr val="35404a"/>
              </a:solidFill>
              <a:latin typeface="Calibri"/>
            </a:endParaRPr>
          </a:p>
        </p:txBody>
      </p:sp>
      <p:sp>
        <p:nvSpPr>
          <p:cNvPr id="588"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3200" spc="-1" strike="noStrike">
                <a:solidFill>
                  <a:srgbClr val="000000"/>
                </a:solidFill>
                <a:latin typeface="Calibri"/>
              </a:rPr>
              <a:t>Mixed (Hybrid) approaches</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800" spc="-1" strike="noStrike">
                <a:solidFill>
                  <a:srgbClr val="000000"/>
                </a:solidFill>
                <a:latin typeface="Calibri"/>
              </a:rPr>
              <a:t>Source-to-source translation (early C++ </a:t>
            </a:r>
            <a:r>
              <a:rPr b="0" lang="en-GB" sz="2800" spc="-1" strike="noStrike">
                <a:solidFill>
                  <a:srgbClr val="000000"/>
                </a:solidFill>
                <a:latin typeface="Symbol"/>
                <a:ea typeface="Symbol"/>
              </a:rPr>
              <a:t></a:t>
            </a:r>
            <a:r>
              <a:rPr b="0" lang="en-GB" sz="2800" spc="-1" strike="noStrike">
                <a:solidFill>
                  <a:srgbClr val="000000"/>
                </a:solidFill>
                <a:latin typeface="Calibri"/>
              </a:rPr>
              <a:t> C</a:t>
            </a:r>
            <a:r>
              <a:rPr b="0" lang="en-GB" sz="2800" spc="-1" strike="noStrike">
                <a:solidFill>
                  <a:srgbClr val="000000"/>
                </a:solidFill>
                <a:latin typeface="Symbol"/>
                <a:ea typeface="Symbol"/>
              </a:rPr>
              <a:t></a:t>
            </a:r>
            <a:r>
              <a:rPr b="0" lang="en-GB" sz="2800" spc="-1" strike="noStrike">
                <a:solidFill>
                  <a:srgbClr val="000000"/>
                </a:solidFill>
                <a:latin typeface="Calibri"/>
              </a:rPr>
              <a:t>compile)</a:t>
            </a:r>
            <a:endParaRPr b="0" lang="en-US" sz="28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800" spc="-1" strike="noStrike">
                <a:solidFill>
                  <a:srgbClr val="000000"/>
                </a:solidFill>
                <a:latin typeface="Calibri"/>
              </a:rPr>
              <a:t>Just-in-time Java compilers convert bytecode into native machine code when first executed</a:t>
            </a:r>
            <a:endParaRPr b="0" lang="en-US" sz="2800" spc="-1" strike="noStrike">
              <a:solidFill>
                <a:srgbClr val="000000"/>
              </a:solidFill>
              <a:latin typeface="Calibri"/>
            </a:endParaRPr>
          </a:p>
        </p:txBody>
      </p:sp>
      <p:pic>
        <p:nvPicPr>
          <p:cNvPr id="589" name="Picture 2" descr=""/>
          <p:cNvPicPr/>
          <p:nvPr/>
        </p:nvPicPr>
        <p:blipFill>
          <a:blip r:embed="rId1"/>
          <a:stretch/>
        </p:blipFill>
        <p:spPr>
          <a:xfrm>
            <a:off x="836640" y="3468600"/>
            <a:ext cx="10972800" cy="3360960"/>
          </a:xfrm>
          <a:prstGeom prst="rect">
            <a:avLst/>
          </a:prstGeom>
          <a:ln w="0">
            <a:noFill/>
          </a:ln>
        </p:spPr>
      </p:pic>
    </p:spTree>
  </p:cSld>
  <p:timing>
    <p:tnLst>
      <p:par>
        <p:cTn id="202" dur="indefinite" restart="never" nodeType="tmRoot">
          <p:childTnLst>
            <p:seq>
              <p:cTn id="203" dur="indefinite" nodeType="mainSeq">
                <p:childTnLst>
                  <p:par>
                    <p:cTn id="204" fill="hold">
                      <p:stCondLst>
                        <p:cond delay="indefinite"/>
                      </p:stCondLst>
                      <p:childTnLst>
                        <p:par>
                          <p:cTn id="205" fill="hold">
                            <p:stCondLst>
                              <p:cond delay="0"/>
                            </p:stCondLst>
                            <p:childTnLst>
                              <p:par>
                                <p:cTn id="206" nodeType="clickEffect" fill="hold" presetClass="exit" presetID="1">
                                  <p:stCondLst>
                                    <p:cond delay="0"/>
                                  </p:stCondLst>
                                  <p:childTnLst>
                                    <p:set>
                                      <p:cBhvr>
                                        <p:cTn id="207" dur="1" fill="hold">
                                          <p:stCondLst>
                                            <p:cond delay="0"/>
                                          </p:stCondLst>
                                        </p:cTn>
                                        <p:tgtEl>
                                          <p:spTgt spid="588">
                                            <p:txEl>
                                              <p:pRg st="0" end="0"/>
                                            </p:txEl>
                                          </p:spTgt>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nodeType="clickEffect" fill="hold" presetClass="exit" presetID="1">
                                  <p:stCondLst>
                                    <p:cond delay="0"/>
                                  </p:stCondLst>
                                  <p:childTnLst>
                                    <p:set>
                                      <p:cBhvr>
                                        <p:cTn id="211" dur="1" fill="hold">
                                          <p:stCondLst>
                                            <p:cond delay="0"/>
                                          </p:stCondLst>
                                        </p:cTn>
                                        <p:tgtEl>
                                          <p:spTgt spid="588">
                                            <p:txEl>
                                              <p:pRg st="1" end="1"/>
                                            </p:txEl>
                                          </p:spTgt>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nodeType="clickEffect" fill="hold" presetClass="exit" presetID="1">
                                  <p:stCondLst>
                                    <p:cond delay="0"/>
                                  </p:stCondLst>
                                  <p:childTnLst>
                                    <p:set>
                                      <p:cBhvr>
                                        <p:cTn id="215" dur="1" fill="hold">
                                          <p:stCondLst>
                                            <p:cond delay="0"/>
                                          </p:stCondLst>
                                        </p:cTn>
                                        <p:tgtEl>
                                          <p:spTgt spid="588">
                                            <p:txEl>
                                              <p:pRg st="2" end="2"/>
                                            </p:txEl>
                                          </p:spTgt>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nodeType="clickEffect" fill="hold" presetClass="entr" presetID="22" presetSubtype="4">
                                  <p:stCondLst>
                                    <p:cond delay="0"/>
                                  </p:stCondLst>
                                  <p:childTnLst>
                                    <p:set>
                                      <p:cBhvr>
                                        <p:cTn id="219" dur="1" fill="hold">
                                          <p:stCondLst>
                                            <p:cond delay="0"/>
                                          </p:stCondLst>
                                        </p:cTn>
                                        <p:tgtEl>
                                          <p:spTgt spid="589"/>
                                        </p:tgtEl>
                                        <p:attrNameLst>
                                          <p:attrName>style.visibility</p:attrName>
                                        </p:attrNameLst>
                                      </p:cBhvr>
                                      <p:to>
                                        <p:strVal val="visible"/>
                                      </p:to>
                                    </p:set>
                                    <p:animEffect filter="wipe(down)" transition="in">
                                      <p:cBhvr additive="repl">
                                        <p:cTn id="220" dur="500"/>
                                        <p:tgtEl>
                                          <p:spTgt spid="5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Compiler</a:t>
            </a:r>
            <a:endParaRPr b="1" lang="en-US" sz="4000" spc="-1" strike="noStrike">
              <a:solidFill>
                <a:srgbClr val="35404a"/>
              </a:solidFill>
              <a:latin typeface="Calibri"/>
            </a:endParaRPr>
          </a:p>
        </p:txBody>
      </p:sp>
      <p:pic>
        <p:nvPicPr>
          <p:cNvPr id="591" name="Picture 2" descr=""/>
          <p:cNvPicPr/>
          <p:nvPr/>
        </p:nvPicPr>
        <p:blipFill>
          <a:blip r:embed="rId1"/>
          <a:stretch/>
        </p:blipFill>
        <p:spPr>
          <a:xfrm>
            <a:off x="4341960" y="3111480"/>
            <a:ext cx="7383240" cy="3575160"/>
          </a:xfrm>
          <a:prstGeom prst="rect">
            <a:avLst/>
          </a:prstGeom>
          <a:ln w="0">
            <a:noFill/>
          </a:ln>
        </p:spPr>
      </p:pic>
      <p:sp>
        <p:nvSpPr>
          <p:cNvPr id="592" name=""/>
          <p:cNvSpPr txBox="1"/>
          <p:nvPr/>
        </p:nvSpPr>
        <p:spPr>
          <a:xfrm>
            <a:off x="907920" y="1143000"/>
            <a:ext cx="1090152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Program that translates a source language into a target language</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Target language is often, but not always, the assembly language for a particular machine</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Compilation process</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Calibri"/>
            </a:endParaRPr>
          </a:p>
        </p:txBody>
      </p:sp>
    </p:spTree>
  </p:cSld>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PlaceHolder 1"/>
          <p:cNvSpPr>
            <a:spLocks noGrp="1"/>
          </p:cNvSpPr>
          <p:nvPr>
            <p:ph type="title"/>
          </p:nvPr>
        </p:nvSpPr>
        <p:spPr>
          <a:xfrm>
            <a:off x="912960" y="177480"/>
            <a:ext cx="10896480" cy="725400"/>
          </a:xfrm>
          <a:prstGeom prst="rect">
            <a:avLst/>
          </a:prstGeom>
          <a:noFill/>
          <a:ln w="0">
            <a:noFill/>
          </a:ln>
        </p:spPr>
        <p:txBody>
          <a:bodyPr anchor="b">
            <a:noAutofit/>
          </a:bodyPr>
          <a:p>
            <a:pPr indent="0">
              <a:lnSpc>
                <a:spcPct val="9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35404a"/>
                </a:solidFill>
                <a:latin typeface="Calibri"/>
              </a:rPr>
              <a:t>Checks during compilation</a:t>
            </a:r>
            <a:endParaRPr b="1" lang="en-US" sz="4000" spc="-1" strike="noStrike">
              <a:solidFill>
                <a:srgbClr val="35404a"/>
              </a:solidFill>
              <a:latin typeface="Calibri"/>
            </a:endParaRPr>
          </a:p>
        </p:txBody>
      </p:sp>
      <p:sp>
        <p:nvSpPr>
          <p:cNvPr id="594" name=""/>
          <p:cNvSpPr txBox="1"/>
          <p:nvPr/>
        </p:nvSpPr>
        <p:spPr>
          <a:xfrm>
            <a:off x="907920" y="1143000"/>
            <a:ext cx="10977840" cy="5410080"/>
          </a:xfrm>
          <a:prstGeom prst="rect">
            <a:avLst/>
          </a:prstGeom>
          <a:noFill/>
          <a:ln w="0">
            <a:noFill/>
          </a:ln>
        </p:spPr>
        <p:txBody>
          <a:bodyPr anchor="t">
            <a:normAutofit/>
          </a:bodyPr>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Syntactically invalid constructs</a:t>
            </a:r>
            <a:endParaRPr b="0" lang="en-US" sz="32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Invalid type conversions</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A value is used in the “wrong” context, e.g., assigning a </a:t>
            </a:r>
            <a:r>
              <a:rPr b="0" i="1" lang="en-US" sz="2800" spc="-1" strike="noStrike">
                <a:solidFill>
                  <a:srgbClr val="000000"/>
                </a:solidFill>
                <a:latin typeface="Calibri"/>
              </a:rPr>
              <a:t>float</a:t>
            </a:r>
            <a:r>
              <a:rPr b="0" lang="en-US" sz="2800" spc="-1" strike="noStrike">
                <a:solidFill>
                  <a:srgbClr val="000000"/>
                </a:solidFill>
                <a:latin typeface="Calibri"/>
              </a:rPr>
              <a:t> to an </a:t>
            </a:r>
            <a:r>
              <a:rPr b="0" i="1" lang="en-US" sz="2800" spc="-1" strike="noStrike">
                <a:solidFill>
                  <a:srgbClr val="000000"/>
                </a:solidFill>
                <a:latin typeface="Calibri"/>
              </a:rPr>
              <a:t>int</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Calibri"/>
              </a:rPr>
              <a:t>Static determination of type information is also used to generate more efficient code</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Know what kind of values will be stored in a given memory region during program execution</a:t>
            </a:r>
            <a:endParaRPr b="0" lang="en-US" sz="2800" spc="-1" strike="noStrike">
              <a:solidFill>
                <a:srgbClr val="000000"/>
              </a:solidFill>
              <a:latin typeface="Calibri"/>
            </a:endParaRPr>
          </a:p>
          <a:p>
            <a:pPr marL="347760" indent="-347760">
              <a:lnSpc>
                <a:spcPct val="90000"/>
              </a:lnSpc>
              <a:spcBef>
                <a:spcPts val="1400"/>
              </a:spcBef>
              <a:buClr>
                <a:srgbClr val="000000"/>
              </a:buClr>
              <a:buSzPct val="7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3200" spc="-1" strike="noStrike">
                <a:solidFill>
                  <a:srgbClr val="000000"/>
                </a:solidFill>
                <a:latin typeface="Calibri"/>
              </a:rPr>
              <a:t>Some</a:t>
            </a:r>
            <a:r>
              <a:rPr b="0" lang="en-US" sz="3200" spc="-1" strike="noStrike">
                <a:solidFill>
                  <a:srgbClr val="000000"/>
                </a:solidFill>
                <a:latin typeface="Calibri"/>
              </a:rPr>
              <a:t> programmer logic errors</a:t>
            </a:r>
            <a:endParaRPr b="0" lang="en-US" sz="3200" spc="-1" strike="noStrike">
              <a:solidFill>
                <a:srgbClr val="000000"/>
              </a:solidFill>
              <a:latin typeface="Calibri"/>
            </a:endParaRPr>
          </a:p>
          <a:p>
            <a:pPr lvl="1" marL="741240" indent="-303120">
              <a:lnSpc>
                <a:spcPct val="90000"/>
              </a:lnSpc>
              <a:spcBef>
                <a:spcPts val="601"/>
              </a:spcBef>
              <a:buClr>
                <a:srgbClr val="000000"/>
              </a:buClr>
              <a:buSzPct val="80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Calibri"/>
              </a:rPr>
              <a:t>Can be subtle: </a:t>
            </a:r>
            <a:r>
              <a:rPr b="0" i="1" lang="en-US" sz="2800" spc="-1" strike="noStrike">
                <a:solidFill>
                  <a:srgbClr val="000000"/>
                </a:solidFill>
                <a:latin typeface="Calibri"/>
              </a:rPr>
              <a:t>if (a = b) … </a:t>
            </a:r>
            <a:r>
              <a:rPr b="0" lang="en-US" sz="2800" spc="-1" strike="noStrike">
                <a:solidFill>
                  <a:srgbClr val="000000"/>
                </a:solidFill>
                <a:latin typeface="Calibri"/>
              </a:rPr>
              <a:t>instead of </a:t>
            </a:r>
            <a:r>
              <a:rPr b="0" i="1" lang="en-US" sz="2800" spc="-1" strike="noStrike">
                <a:solidFill>
                  <a:srgbClr val="000000"/>
                </a:solidFill>
                <a:latin typeface="Calibri"/>
              </a:rPr>
              <a:t>if (a == b) …</a:t>
            </a:r>
            <a:endParaRPr b="0" lang="en-US" sz="2800" spc="-1" strike="noStrike">
              <a:solidFill>
                <a:srgbClr val="000000"/>
              </a:solidFill>
              <a:latin typeface="Calibri"/>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LibreOffice/7.5.5.2$Linux_X86_64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2014-02-04T10:26:08Z</dcterms:created>
  <dc:creator/>
  <dc:description/>
  <dc:language>en-US</dc:language>
  <cp:lastModifiedBy/>
  <dcterms:modified xsi:type="dcterms:W3CDTF">2023-11-14T23:24:26Z</dcterms:modified>
  <cp:revision>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