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53.xml.rels" ContentType="application/vnd.openxmlformats-package.relationships+xml"/>
  <Override PartName="/ppt/notesSlides/_rels/notesSlide45.xml.rels" ContentType="application/vnd.openxmlformats-package.relationships+xml"/>
  <Override PartName="/ppt/notesSlides/_rels/notesSlide40.xml.rels" ContentType="application/vnd.openxmlformats-package.relationships+xml"/>
  <Override PartName="/ppt/notesSlides/_rels/notesSlide54.xml.rels" ContentType="application/vnd.openxmlformats-package.relationships+xml"/>
  <Override PartName="/ppt/notesSlides/_rels/notesSlide46.xml.rels" ContentType="application/vnd.openxmlformats-package.relationships+xml"/>
  <Override PartName="/ppt/notesSlides/_rels/notesSlide38.xml.rels" ContentType="application/vnd.openxmlformats-package.relationships+xml"/>
  <Override PartName="/ppt/notesSlides/_rels/notesSlide23.xml.rels" ContentType="application/vnd.openxmlformats-package.relationships+xml"/>
  <Override PartName="/ppt/notesSlides/_rels/notesSlide49.xml.rels" ContentType="application/vnd.openxmlformats-package.relationships+xml"/>
  <Override PartName="/ppt/notesSlides/_rels/notesSlide57.xml.rels" ContentType="application/vnd.openxmlformats-package.relationships+xml"/>
  <Override PartName="/ppt/notesSlides/_rels/notesSlide48.xml.rels" ContentType="application/vnd.openxmlformats-package.relationships+xml"/>
  <Override PartName="/ppt/notesSlides/_rels/notesSlide56.xml.rels" ContentType="application/vnd.openxmlformats-package.relationships+xml"/>
  <Override PartName="/ppt/notesSlides/_rels/notesSlide52.xml.rels" ContentType="application/vnd.openxmlformats-package.relationships+xml"/>
  <Override PartName="/ppt/notesSlides/_rels/notesSlide47.xml.rels" ContentType="application/vnd.openxmlformats-package.relationships+xml"/>
  <Override PartName="/ppt/notesSlides/_rels/notesSlide55.xml.rels" ContentType="application/vnd.openxmlformats-package.relationships+xml"/>
  <Override PartName="/ppt/notesSlides/_rels/notesSlide50.xml.rels" ContentType="application/vnd.openxmlformats-package.relationships+xml"/>
  <Override PartName="/ppt/notesSlides/_rels/notesSlide4.xml.rels" ContentType="application/vnd.openxmlformats-package.relationships+xml"/>
  <Override PartName="/ppt/notesSlides/_rels/notesSlide41.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21.xml.rels" ContentType="application/vnd.openxmlformats-package.relationships+xml"/>
  <Override PartName="/ppt/notesSlides/notesSlide49.xml" ContentType="application/vnd.openxmlformats-officedocument.presentationml.notesSlide+xml"/>
  <Override PartName="/ppt/notesSlides/notesSlide57.xml" ContentType="application/vnd.openxmlformats-officedocument.presentationml.notesSlide+xml"/>
  <Override PartName="/ppt/notesSlides/notesSlide48.xml" ContentType="application/vnd.openxmlformats-officedocument.presentationml.notesSlide+xml"/>
  <Override PartName="/ppt/notesSlides/notesSlide56.xml" ContentType="application/vnd.openxmlformats-officedocument.presentationml.notesSlide+xml"/>
  <Override PartName="/ppt/notesSlides/notesSlide47.xml" ContentType="application/vnd.openxmlformats-officedocument.presentationml.notesSlide+xml"/>
  <Override PartName="/ppt/notesSlides/notesSlide55.xml" ContentType="application/vnd.openxmlformats-officedocument.presentationml.notesSlide+xml"/>
  <Override PartName="/ppt/notesSlides/notesSlide52.xml" ContentType="application/vnd.openxmlformats-officedocument.presentationml.notesSlide+xml"/>
  <Override PartName="/ppt/notesSlides/notesSlide50.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41.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46.xml" ContentType="application/vnd.openxmlformats-officedocument.presentationml.notesSlide+xml"/>
  <Override PartName="/ppt/notesSlides/notesSlide54.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53.xml" ContentType="application/vnd.openxmlformats-officedocument.presentationml.notesSlide+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26.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55.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4.xml.rels" ContentType="application/vnd.openxmlformats-package.relationships+xml"/>
  <Override PartName="/ppt/slides/_rels/slide48.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46.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3.xml.rels" ContentType="application/vnd.openxmlformats-package.relationships+xml"/>
  <Override PartName="/ppt/slides/_rels/slide39.xml.rels" ContentType="application/vnd.openxmlformats-package.relationships+xml"/>
  <Override PartName="/ppt/slides/_rels/slide56.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3.xml.rels" ContentType="application/vnd.openxmlformats-package.relationships+xml"/>
  <Override PartName="/ppt/slides/_rels/slide26.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52.xml.rels" ContentType="application/vnd.openxmlformats-package.relationships+xml"/>
  <Override PartName="/ppt/slides/_rels/slide19.xml.rels" ContentType="application/vnd.openxmlformats-package.relationships+xml"/>
  <Override PartName="/ppt/slides/_rels/slide5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42.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41.xml.rels" ContentType="application/vnd.openxmlformats-package.relationships+xml"/>
  <Override PartName="/ppt/slides/_rels/slide24.xml.rels" ContentType="application/vnd.openxmlformats-package.relationships+xml"/>
  <Override PartName="/ppt/slides/_rels/slide50.xml.rels" ContentType="application/vnd.openxmlformats-package.relationships+xml"/>
  <Override PartName="/ppt/slides/_rels/slide33.xml.rels" ContentType="application/vnd.openxmlformats-package.relationships+xml"/>
  <Override PartName="/ppt/slides/_rels/slide16.xml.rels" ContentType="application/vnd.openxmlformats-package.relationships+xml"/>
  <Override PartName="/ppt/slides/_rels/slide40.xml.rels" ContentType="application/vnd.openxmlformats-package.relationships+xml"/>
  <Override PartName="/ppt/slides/_rels/slide23.xml.rels" ContentType="application/vnd.openxmlformats-package.relationships+xml"/>
  <Override PartName="/ppt/slides/_rels/slide57.xml.rels" ContentType="application/vnd.openxmlformats-package.relationships+xml"/>
  <Override PartName="/ppt/slides/_rels/slide5.xml.rels" ContentType="application/vnd.openxmlformats-package.relationships+xml"/>
  <Override PartName="/ppt/slides/_rels/slide49.xml.rels" ContentType="application/vnd.openxmlformats-package.relationships+xml"/>
  <Override PartName="/ppt/slides/slide2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51.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4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57.xml" ContentType="application/vnd.openxmlformats-officedocument.presentationml.slide+xml"/>
  <Override PartName="/ppt/slides/slide4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6.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55.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media/image1.png" ContentType="image/png"/>
  <Override PartName="/ppt/media/image2.wmf" ContentType="image/x-wmf"/>
  <Override PartName="/ppt/media/image3.wmf" ContentType="image/x-wmf"/>
  <Override PartName="/ppt/media/image4.wmf" ContentType="image/x-wmf"/>
  <Override PartName="/ppt/media/image5.wmf" ContentType="image/x-wmf"/>
  <Override PartName="/ppt/media/image8.jpeg" ContentType="image/jpe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Lst>
  <p:sldSz cx="9144000" cy="6858000"/>
  <p:notesSz cx="6858000" cy="9294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6858000" cy="9295200"/>
          </a:xfrm>
          <a:prstGeom prst="rect">
            <a:avLst/>
          </a:prstGeom>
          <a:solidFill>
            <a:srgbClr val="ffffff"/>
          </a:solidFill>
          <a:ln w="0">
            <a:noFill/>
          </a:ln>
        </p:spPr>
        <p:txBody>
          <a:bodyPr lIns="90000" rIns="90000" tIns="45000" bIns="45000" anchor="ctr" anchorCtr="1">
            <a:noAutofit/>
          </a:bodyPr>
          <a:p>
            <a:endParaRPr b="0" lang="en-US" sz="2400" spc="-1" strike="noStrike">
              <a:solidFill>
                <a:srgbClr val="000000"/>
              </a:solidFill>
              <a:latin typeface="Times New Roman"/>
            </a:endParaRPr>
          </a:p>
        </p:txBody>
      </p:sp>
      <p:sp>
        <p:nvSpPr>
          <p:cNvPr id="43" name="PlaceHolder 1"/>
          <p:cNvSpPr>
            <a:spLocks noGrp="1"/>
          </p:cNvSpPr>
          <p:nvPr>
            <p:ph type="hdr"/>
          </p:nvPr>
        </p:nvSpPr>
        <p:spPr>
          <a:xfrm>
            <a:off x="-360" y="0"/>
            <a:ext cx="2971800" cy="46512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4" name="PlaceHolder 2"/>
          <p:cNvSpPr>
            <a:spLocks noGrp="1"/>
          </p:cNvSpPr>
          <p:nvPr>
            <p:ph type="dt" idx="4"/>
          </p:nvPr>
        </p:nvSpPr>
        <p:spPr>
          <a:xfrm>
            <a:off x="3884400" y="0"/>
            <a:ext cx="2971800" cy="46512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Times New Roman"/>
              </a:rPr>
              <a:t>&lt;date/time&gt;</a:t>
            </a:r>
            <a:endParaRPr b="0" lang="en-US" sz="1200" spc="-1" strike="noStrike">
              <a:solidFill>
                <a:srgbClr val="000000"/>
              </a:solidFill>
              <a:latin typeface="Times New Roman"/>
            </a:endParaRPr>
          </a:p>
        </p:txBody>
      </p:sp>
      <p:sp>
        <p:nvSpPr>
          <p:cNvPr id="45" name="PlaceHolder 3"/>
          <p:cNvSpPr>
            <a:spLocks noGrp="1"/>
          </p:cNvSpPr>
          <p:nvPr>
            <p:ph type="sldImg"/>
          </p:nvPr>
        </p:nvSpPr>
        <p:spPr>
          <a:xfrm>
            <a:off x="1104840" y="696960"/>
            <a:ext cx="4648320" cy="3486240"/>
          </a:xfrm>
          <a:prstGeom prst="rect">
            <a:avLst/>
          </a:prstGeom>
          <a:noFill/>
          <a:ln w="12600">
            <a:solidFill>
              <a:srgbClr val="000000"/>
            </a:solidFill>
            <a:miter/>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Click to move the slide</a:t>
            </a:r>
            <a:endParaRPr b="1" lang="en-US" sz="3600" spc="-1" strike="noStrike">
              <a:solidFill>
                <a:srgbClr val="000000"/>
              </a:solidFill>
              <a:latin typeface="Arial"/>
            </a:endParaRPr>
          </a:p>
        </p:txBody>
      </p:sp>
      <p:sp>
        <p:nvSpPr>
          <p:cNvPr id="46" name="PlaceHolder 4"/>
          <p:cNvSpPr>
            <a:spLocks noGrp="1"/>
          </p:cNvSpPr>
          <p:nvPr>
            <p:ph type="body"/>
          </p:nvPr>
        </p:nvSpPr>
        <p:spPr>
          <a:xfrm>
            <a:off x="685800" y="4416120"/>
            <a:ext cx="5486400" cy="418284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Calibri"/>
              </a:rPr>
              <a:t>Click to edit the notes format</a:t>
            </a:r>
            <a:endParaRPr b="0" lang="en-US" sz="1200" spc="-1" strike="noStrike">
              <a:solidFill>
                <a:srgbClr val="000000"/>
              </a:solidFill>
              <a:latin typeface="Calibri"/>
            </a:endParaRPr>
          </a:p>
        </p:txBody>
      </p:sp>
      <p:sp>
        <p:nvSpPr>
          <p:cNvPr id="47" name="PlaceHolder 5"/>
          <p:cNvSpPr>
            <a:spLocks noGrp="1"/>
          </p:cNvSpPr>
          <p:nvPr>
            <p:ph type="ftr" idx="5"/>
          </p:nvPr>
        </p:nvSpPr>
        <p:spPr>
          <a:xfrm>
            <a:off x="-360" y="8829720"/>
            <a:ext cx="2971800" cy="46512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8" name="PlaceHolder 6"/>
          <p:cNvSpPr>
            <a:spLocks noGrp="1"/>
          </p:cNvSpPr>
          <p:nvPr>
            <p:ph type="sldNum" idx="6"/>
          </p:nvPr>
        </p:nvSpPr>
        <p:spPr>
          <a:xfrm>
            <a:off x="3884400" y="8829720"/>
            <a:ext cx="2971800" cy="465120"/>
          </a:xfrm>
          <a:prstGeom prst="rect">
            <a:avLst/>
          </a:prstGeom>
          <a:noFill/>
          <a:ln w="0">
            <a:noFill/>
          </a:ln>
        </p:spPr>
        <p:txBody>
          <a:bodyPr lIns="90000" rIns="90000" tIns="46800" bIns="46800" anchor="b">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8B4132E-1A38-41FB-BFEE-CE70711DA1B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D3F27F1-A23C-4344-AB4B-C3E68E40109C}"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270" name="PlaceHolder 1"/>
          <p:cNvSpPr>
            <a:spLocks noGrp="1"/>
          </p:cNvSpPr>
          <p:nvPr>
            <p:ph type="sldImg"/>
          </p:nvPr>
        </p:nvSpPr>
        <p:spPr>
          <a:xfrm>
            <a:off x="1104840" y="696960"/>
            <a:ext cx="4648320" cy="3486240"/>
          </a:xfrm>
          <a:prstGeom prst="rect">
            <a:avLst/>
          </a:prstGeom>
          <a:ln w="0">
            <a:noFill/>
          </a:ln>
        </p:spPr>
      </p:sp>
      <p:sp>
        <p:nvSpPr>
          <p:cNvPr id="271"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1104840" y="696960"/>
            <a:ext cx="4648320" cy="3486240"/>
          </a:xfrm>
          <a:prstGeom prst="rect">
            <a:avLst/>
          </a:prstGeom>
          <a:ln w="0">
            <a:noFill/>
          </a:ln>
        </p:spPr>
      </p:sp>
      <p:sp>
        <p:nvSpPr>
          <p:cNvPr id="273" name="PlaceHolder 2"/>
          <p:cNvSpPr>
            <a:spLocks noGrp="1"/>
          </p:cNvSpPr>
          <p:nvPr>
            <p:ph type="body"/>
          </p:nvPr>
        </p:nvSpPr>
        <p:spPr>
          <a:xfrm>
            <a:off x="685800" y="4416120"/>
            <a:ext cx="5486400" cy="418284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
        <p:nvSpPr>
          <p:cNvPr id="274" name="Slide Number Placeholder 3"/>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0E28412-3D5A-45DD-B602-C1F55EC729C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Rectangle 6"/>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478354F-116C-4C50-A4B0-7589F5A3DEEB}"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
        <p:nvSpPr>
          <p:cNvPr id="276" name="PlaceHolder 1"/>
          <p:cNvSpPr>
            <a:spLocks noGrp="1"/>
          </p:cNvSpPr>
          <p:nvPr>
            <p:ph type="sldImg"/>
          </p:nvPr>
        </p:nvSpPr>
        <p:spPr>
          <a:xfrm>
            <a:off x="1104840" y="704880"/>
            <a:ext cx="4648320" cy="3486240"/>
          </a:xfrm>
          <a:prstGeom prst="rect">
            <a:avLst/>
          </a:prstGeom>
          <a:ln w="0">
            <a:noFill/>
          </a:ln>
        </p:spPr>
      </p:sp>
      <p:sp>
        <p:nvSpPr>
          <p:cNvPr id="277" name="PlaceHolder 2"/>
          <p:cNvSpPr>
            <a:spLocks noGrp="1"/>
          </p:cNvSpPr>
          <p:nvPr>
            <p:ph type="body"/>
          </p:nvPr>
        </p:nvSpPr>
        <p:spPr>
          <a:xfrm>
            <a:off x="685800" y="4414680"/>
            <a:ext cx="5487840" cy="409896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A3D0EA0-3E69-4E73-9D3C-1E352F1228FF}"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279" name="PlaceHolder 1"/>
          <p:cNvSpPr>
            <a:spLocks noGrp="1"/>
          </p:cNvSpPr>
          <p:nvPr>
            <p:ph type="sldImg"/>
          </p:nvPr>
        </p:nvSpPr>
        <p:spPr>
          <a:xfrm>
            <a:off x="1104840" y="696960"/>
            <a:ext cx="4648320" cy="3486240"/>
          </a:xfrm>
          <a:prstGeom prst="rect">
            <a:avLst/>
          </a:prstGeom>
          <a:ln w="0">
            <a:noFill/>
          </a:ln>
        </p:spPr>
      </p:sp>
      <p:sp>
        <p:nvSpPr>
          <p:cNvPr id="280"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1104840" y="696960"/>
            <a:ext cx="4648320" cy="3486240"/>
          </a:xfrm>
          <a:prstGeom prst="rect">
            <a:avLst/>
          </a:prstGeom>
          <a:ln w="0">
            <a:noFill/>
          </a:ln>
        </p:spPr>
      </p:sp>
      <p:sp>
        <p:nvSpPr>
          <p:cNvPr id="264" name="PlaceHolder 2"/>
          <p:cNvSpPr>
            <a:spLocks noGrp="1"/>
          </p:cNvSpPr>
          <p:nvPr>
            <p:ph type="body"/>
          </p:nvPr>
        </p:nvSpPr>
        <p:spPr>
          <a:xfrm>
            <a:off x="685800" y="4416120"/>
            <a:ext cx="5486400" cy="418284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
        <p:nvSpPr>
          <p:cNvPr id="265" name="Slide Number Placeholder 3"/>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0CA2BFE-BD67-46E7-A1EE-997C57695E44}"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9AD1600-C561-48CB-A420-F056BDA0F97F}"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282" name="PlaceHolder 1"/>
          <p:cNvSpPr>
            <a:spLocks noGrp="1"/>
          </p:cNvSpPr>
          <p:nvPr>
            <p:ph type="sldImg"/>
          </p:nvPr>
        </p:nvSpPr>
        <p:spPr>
          <a:xfrm>
            <a:off x="1104840" y="696960"/>
            <a:ext cx="4648320" cy="3486240"/>
          </a:xfrm>
          <a:prstGeom prst="rect">
            <a:avLst/>
          </a:prstGeom>
          <a:ln w="0">
            <a:noFill/>
          </a:ln>
        </p:spPr>
      </p:sp>
      <p:sp>
        <p:nvSpPr>
          <p:cNvPr id="283"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F543904-041C-4B50-9EA4-8D040763A9BD}"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285" name="PlaceHolder 1"/>
          <p:cNvSpPr>
            <a:spLocks noGrp="1"/>
          </p:cNvSpPr>
          <p:nvPr>
            <p:ph type="sldImg"/>
          </p:nvPr>
        </p:nvSpPr>
        <p:spPr>
          <a:xfrm>
            <a:off x="1104840" y="696960"/>
            <a:ext cx="4648320" cy="3486240"/>
          </a:xfrm>
          <a:prstGeom prst="rect">
            <a:avLst/>
          </a:prstGeom>
          <a:ln w="0">
            <a:noFill/>
          </a:ln>
        </p:spPr>
      </p:sp>
      <p:sp>
        <p:nvSpPr>
          <p:cNvPr id="286"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Rectangle 7"/>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E8C0015-D17A-47ED-BA20-AD11725AB045}"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
        <p:nvSpPr>
          <p:cNvPr id="288" name="PlaceHolder 1"/>
          <p:cNvSpPr>
            <a:spLocks noGrp="1"/>
          </p:cNvSpPr>
          <p:nvPr>
            <p:ph type="sldImg"/>
          </p:nvPr>
        </p:nvSpPr>
        <p:spPr>
          <a:xfrm>
            <a:off x="1104840" y="696960"/>
            <a:ext cx="4648320" cy="3486240"/>
          </a:xfrm>
          <a:prstGeom prst="rect">
            <a:avLst/>
          </a:prstGeom>
          <a:ln w="0">
            <a:noFill/>
          </a:ln>
        </p:spPr>
      </p:sp>
      <p:sp>
        <p:nvSpPr>
          <p:cNvPr id="289" name="PlaceHolder 2"/>
          <p:cNvSpPr>
            <a:spLocks noGrp="1"/>
          </p:cNvSpPr>
          <p:nvPr>
            <p:ph type="body"/>
          </p:nvPr>
        </p:nvSpPr>
        <p:spPr>
          <a:xfrm>
            <a:off x="685800" y="4416120"/>
            <a:ext cx="5486400" cy="418284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Calibri"/>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Rectangle 7"/>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36720"/>
                <a:tab algn="l" pos="1873080"/>
                <a:tab algn="l" pos="2809800"/>
                <a:tab algn="l" pos="3746520"/>
                <a:tab algn="l" pos="4683240"/>
                <a:tab algn="l" pos="5619600"/>
                <a:tab algn="l" pos="6556320"/>
                <a:tab algn="l" pos="7493040"/>
                <a:tab algn="l" pos="8429760"/>
                <a:tab algn="l" pos="9366120"/>
                <a:tab algn="l" pos="10302840"/>
              </a:tabLst>
            </a:pPr>
            <a:fld id="{1A573E5C-73EE-4F98-A342-F292DD70099C}" type="slidenum">
              <a:rPr b="0" lang="ar-SA"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291" name="PlaceHolder 1"/>
          <p:cNvSpPr>
            <a:spLocks noGrp="1"/>
          </p:cNvSpPr>
          <p:nvPr>
            <p:ph type="sldImg"/>
          </p:nvPr>
        </p:nvSpPr>
        <p:spPr>
          <a:xfrm>
            <a:off x="1104840" y="696960"/>
            <a:ext cx="4648320" cy="3486240"/>
          </a:xfrm>
          <a:prstGeom prst="rect">
            <a:avLst/>
          </a:prstGeom>
          <a:ln w="0">
            <a:noFill/>
          </a:ln>
        </p:spPr>
      </p:sp>
      <p:sp>
        <p:nvSpPr>
          <p:cNvPr id="292" name="PlaceHolder 2"/>
          <p:cNvSpPr>
            <a:spLocks noGrp="1"/>
          </p:cNvSpPr>
          <p:nvPr>
            <p:ph type="body"/>
          </p:nvPr>
        </p:nvSpPr>
        <p:spPr>
          <a:xfrm>
            <a:off x="685800" y="4416120"/>
            <a:ext cx="5486400" cy="418284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Rectangle 7"/>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A2062E-2D46-4794-801B-97AC79156587}"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
        <p:nvSpPr>
          <p:cNvPr id="294" name="PlaceHolder 1"/>
          <p:cNvSpPr>
            <a:spLocks noGrp="1"/>
          </p:cNvSpPr>
          <p:nvPr>
            <p:ph type="sldImg"/>
          </p:nvPr>
        </p:nvSpPr>
        <p:spPr>
          <a:xfrm>
            <a:off x="1104840" y="696960"/>
            <a:ext cx="4648320" cy="3486240"/>
          </a:xfrm>
          <a:prstGeom prst="rect">
            <a:avLst/>
          </a:prstGeom>
          <a:ln w="0">
            <a:noFill/>
          </a:ln>
        </p:spPr>
      </p:sp>
      <p:sp>
        <p:nvSpPr>
          <p:cNvPr id="295" name="PlaceHolder 2"/>
          <p:cNvSpPr>
            <a:spLocks noGrp="1"/>
          </p:cNvSpPr>
          <p:nvPr>
            <p:ph type="body"/>
          </p:nvPr>
        </p:nvSpPr>
        <p:spPr>
          <a:xfrm>
            <a:off x="685800" y="4416120"/>
            <a:ext cx="5486400" cy="418284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Calibri"/>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Rectangle 7"/>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36720"/>
                <a:tab algn="l" pos="1873080"/>
                <a:tab algn="l" pos="2809800"/>
                <a:tab algn="l" pos="3746520"/>
                <a:tab algn="l" pos="4683240"/>
                <a:tab algn="l" pos="5619600"/>
                <a:tab algn="l" pos="6556320"/>
                <a:tab algn="l" pos="7493040"/>
                <a:tab algn="l" pos="8429760"/>
                <a:tab algn="l" pos="9366120"/>
                <a:tab algn="l" pos="10302840"/>
              </a:tabLst>
            </a:pPr>
            <a:fld id="{CE90A24D-81AC-4C56-8669-395F3E271C00}" type="slidenum">
              <a:rPr b="0" lang="ar-SA"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297" name="PlaceHolder 1"/>
          <p:cNvSpPr>
            <a:spLocks noGrp="1"/>
          </p:cNvSpPr>
          <p:nvPr>
            <p:ph type="sldImg"/>
          </p:nvPr>
        </p:nvSpPr>
        <p:spPr>
          <a:xfrm>
            <a:off x="1104840" y="696960"/>
            <a:ext cx="4648320" cy="3486240"/>
          </a:xfrm>
          <a:prstGeom prst="rect">
            <a:avLst/>
          </a:prstGeom>
          <a:ln w="0">
            <a:noFill/>
          </a:ln>
        </p:spPr>
      </p:sp>
      <p:sp>
        <p:nvSpPr>
          <p:cNvPr id="298" name="PlaceHolder 2"/>
          <p:cNvSpPr>
            <a:spLocks noGrp="1"/>
          </p:cNvSpPr>
          <p:nvPr>
            <p:ph type="body"/>
          </p:nvPr>
        </p:nvSpPr>
        <p:spPr>
          <a:xfrm>
            <a:off x="685800" y="4416120"/>
            <a:ext cx="5486400" cy="418284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Rectangle 7"/>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36720"/>
                <a:tab algn="l" pos="1873080"/>
                <a:tab algn="l" pos="2809800"/>
                <a:tab algn="l" pos="3746520"/>
                <a:tab algn="l" pos="4683240"/>
                <a:tab algn="l" pos="5619600"/>
                <a:tab algn="l" pos="6556320"/>
                <a:tab algn="l" pos="7493040"/>
                <a:tab algn="l" pos="8429760"/>
                <a:tab algn="l" pos="9366120"/>
                <a:tab algn="l" pos="10302840"/>
              </a:tabLst>
            </a:pPr>
            <a:fld id="{AA6D455A-C6C1-400A-B22E-DA6741B0E0BC}" type="slidenum">
              <a:rPr b="0" lang="ar-SA"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300" name="PlaceHolder 1"/>
          <p:cNvSpPr>
            <a:spLocks noGrp="1"/>
          </p:cNvSpPr>
          <p:nvPr>
            <p:ph type="sldImg"/>
          </p:nvPr>
        </p:nvSpPr>
        <p:spPr>
          <a:xfrm>
            <a:off x="1104840" y="696960"/>
            <a:ext cx="4648320" cy="3486240"/>
          </a:xfrm>
          <a:prstGeom prst="rect">
            <a:avLst/>
          </a:prstGeom>
          <a:ln w="0">
            <a:noFill/>
          </a:ln>
        </p:spPr>
      </p:sp>
      <p:sp>
        <p:nvSpPr>
          <p:cNvPr id="301" name="PlaceHolder 2"/>
          <p:cNvSpPr>
            <a:spLocks noGrp="1"/>
          </p:cNvSpPr>
          <p:nvPr>
            <p:ph type="body"/>
          </p:nvPr>
        </p:nvSpPr>
        <p:spPr>
          <a:xfrm>
            <a:off x="685800" y="4416120"/>
            <a:ext cx="5486400" cy="418284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Rectangle 7"/>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lnSpc>
                <a:spcPct val="100000"/>
              </a:lnSpc>
              <a:tabLst>
                <a:tab algn="l" pos="0"/>
                <a:tab algn="l" pos="936720"/>
                <a:tab algn="l" pos="1873080"/>
                <a:tab algn="l" pos="2809800"/>
                <a:tab algn="l" pos="3746520"/>
                <a:tab algn="l" pos="4683240"/>
                <a:tab algn="l" pos="5619600"/>
                <a:tab algn="l" pos="6556320"/>
                <a:tab algn="l" pos="7493040"/>
                <a:tab algn="l" pos="8429760"/>
                <a:tab algn="l" pos="9366120"/>
                <a:tab algn="l" pos="10302840"/>
              </a:tabLst>
            </a:pPr>
            <a:fld id="{0B7168BD-1B2C-45BD-B70E-375C36A1E02F}" type="slidenum">
              <a:rPr b="0" lang="ar-SA" sz="1200" spc="-1" strike="noStrike">
                <a:solidFill>
                  <a:srgbClr val="000000"/>
                </a:solidFill>
                <a:latin typeface="Arial"/>
              </a:rPr>
              <a:t>&lt;number&gt;</a:t>
            </a:fld>
            <a:endParaRPr b="0" lang="en-US" sz="1200" spc="-1" strike="noStrike">
              <a:solidFill>
                <a:srgbClr val="000000"/>
              </a:solidFill>
              <a:latin typeface="Times New Roman"/>
            </a:endParaRPr>
          </a:p>
        </p:txBody>
      </p:sp>
      <p:sp>
        <p:nvSpPr>
          <p:cNvPr id="303" name="PlaceHolder 1"/>
          <p:cNvSpPr>
            <a:spLocks noGrp="1"/>
          </p:cNvSpPr>
          <p:nvPr>
            <p:ph type="sldImg"/>
          </p:nvPr>
        </p:nvSpPr>
        <p:spPr>
          <a:xfrm>
            <a:off x="1104840" y="696960"/>
            <a:ext cx="4648320" cy="3486240"/>
          </a:xfrm>
          <a:prstGeom prst="rect">
            <a:avLst/>
          </a:prstGeom>
          <a:ln w="0">
            <a:noFill/>
          </a:ln>
        </p:spPr>
      </p:sp>
      <p:sp>
        <p:nvSpPr>
          <p:cNvPr id="304" name="PlaceHolder 2"/>
          <p:cNvSpPr>
            <a:spLocks noGrp="1"/>
          </p:cNvSpPr>
          <p:nvPr>
            <p:ph type="body"/>
          </p:nvPr>
        </p:nvSpPr>
        <p:spPr>
          <a:xfrm>
            <a:off x="685800" y="4416120"/>
            <a:ext cx="5486400" cy="418284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F72CA51-4A15-4512-BA1F-AEC81BA334AF}"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306" name="PlaceHolder 1"/>
          <p:cNvSpPr>
            <a:spLocks noGrp="1"/>
          </p:cNvSpPr>
          <p:nvPr>
            <p:ph type="sldImg"/>
          </p:nvPr>
        </p:nvSpPr>
        <p:spPr>
          <a:xfrm>
            <a:off x="1104840" y="696960"/>
            <a:ext cx="4648320" cy="3486240"/>
          </a:xfrm>
          <a:prstGeom prst="rect">
            <a:avLst/>
          </a:prstGeom>
          <a:ln w="0">
            <a:noFill/>
          </a:ln>
        </p:spPr>
      </p:sp>
      <p:sp>
        <p:nvSpPr>
          <p:cNvPr id="307"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EE61EF7-B792-41AC-944E-8ACF6B323F63}"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309" name="PlaceHolder 1"/>
          <p:cNvSpPr>
            <a:spLocks noGrp="1"/>
          </p:cNvSpPr>
          <p:nvPr>
            <p:ph type="sldImg"/>
          </p:nvPr>
        </p:nvSpPr>
        <p:spPr>
          <a:xfrm>
            <a:off x="1104840" y="696960"/>
            <a:ext cx="4648320" cy="3486240"/>
          </a:xfrm>
          <a:prstGeom prst="rect">
            <a:avLst/>
          </a:prstGeom>
          <a:ln w="0">
            <a:noFill/>
          </a:ln>
        </p:spPr>
      </p:sp>
      <p:sp>
        <p:nvSpPr>
          <p:cNvPr id="310"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34DBF49-B920-4B58-9307-023FB8C243AB}"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312" name="PlaceHolder 1"/>
          <p:cNvSpPr>
            <a:spLocks noGrp="1"/>
          </p:cNvSpPr>
          <p:nvPr>
            <p:ph type="sldImg"/>
          </p:nvPr>
        </p:nvSpPr>
        <p:spPr>
          <a:xfrm>
            <a:off x="1104840" y="696960"/>
            <a:ext cx="4648320" cy="3486240"/>
          </a:xfrm>
          <a:prstGeom prst="rect">
            <a:avLst/>
          </a:prstGeom>
          <a:ln w="0">
            <a:noFill/>
          </a:ln>
        </p:spPr>
      </p:sp>
      <p:sp>
        <p:nvSpPr>
          <p:cNvPr id="313"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0ACCBF5-4F93-4BC8-88AD-56FC41E60037}"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315" name="PlaceHolder 1"/>
          <p:cNvSpPr>
            <a:spLocks noGrp="1"/>
          </p:cNvSpPr>
          <p:nvPr>
            <p:ph type="sldImg"/>
          </p:nvPr>
        </p:nvSpPr>
        <p:spPr>
          <a:xfrm>
            <a:off x="1104840" y="696960"/>
            <a:ext cx="4648320" cy="3486240"/>
          </a:xfrm>
          <a:prstGeom prst="rect">
            <a:avLst/>
          </a:prstGeom>
          <a:ln w="0">
            <a:noFill/>
          </a:ln>
        </p:spPr>
      </p:sp>
      <p:sp>
        <p:nvSpPr>
          <p:cNvPr id="316"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AF4459F-94CF-42B6-A56E-6413FFB7BBB0}"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318" name="PlaceHolder 1"/>
          <p:cNvSpPr>
            <a:spLocks noGrp="1"/>
          </p:cNvSpPr>
          <p:nvPr>
            <p:ph type="sldImg"/>
          </p:nvPr>
        </p:nvSpPr>
        <p:spPr>
          <a:xfrm>
            <a:off x="1104840" y="696960"/>
            <a:ext cx="4648320" cy="3486240"/>
          </a:xfrm>
          <a:prstGeom prst="rect">
            <a:avLst/>
          </a:prstGeom>
          <a:ln w="0">
            <a:noFill/>
          </a:ln>
        </p:spPr>
      </p:sp>
      <p:sp>
        <p:nvSpPr>
          <p:cNvPr id="319"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Rectangle 8"/>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6838A45-6A9B-42F3-B04D-8CBD791C8494}" type="slidenum">
              <a:rPr b="0" lang="sr-Latn-C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321" name="PlaceHolder 1"/>
          <p:cNvSpPr>
            <a:spLocks noGrp="1"/>
          </p:cNvSpPr>
          <p:nvPr>
            <p:ph type="sldImg"/>
          </p:nvPr>
        </p:nvSpPr>
        <p:spPr>
          <a:xfrm>
            <a:off x="1104840" y="696960"/>
            <a:ext cx="4648320" cy="3486240"/>
          </a:xfrm>
          <a:prstGeom prst="rect">
            <a:avLst/>
          </a:prstGeom>
          <a:ln w="0">
            <a:noFill/>
          </a:ln>
        </p:spPr>
      </p:sp>
      <p:sp>
        <p:nvSpPr>
          <p:cNvPr id="322" name="PlaceHolder 2"/>
          <p:cNvSpPr>
            <a:spLocks noGrp="1"/>
          </p:cNvSpPr>
          <p:nvPr>
            <p:ph type="body"/>
          </p:nvPr>
        </p:nvSpPr>
        <p:spPr>
          <a:xfrm>
            <a:off x="685800" y="4416120"/>
            <a:ext cx="5484960" cy="4182840"/>
          </a:xfrm>
          <a:prstGeom prst="rect">
            <a:avLst/>
          </a:prstGeom>
          <a:noFill/>
          <a:ln w="0">
            <a:noFill/>
          </a:ln>
        </p:spPr>
        <p:txBody>
          <a:bodyPr lIns="0" rIns="0" tIns="0" bIns="0" anchor="ctr">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1106640" y="706320"/>
            <a:ext cx="4628880" cy="3473640"/>
          </a:xfrm>
          <a:prstGeom prst="rect">
            <a:avLst/>
          </a:prstGeom>
          <a:ln w="0">
            <a:noFill/>
          </a:ln>
        </p:spPr>
      </p:sp>
      <p:sp>
        <p:nvSpPr>
          <p:cNvPr id="267" name="PlaceHolder 2"/>
          <p:cNvSpPr>
            <a:spLocks noGrp="1"/>
          </p:cNvSpPr>
          <p:nvPr>
            <p:ph type="body"/>
          </p:nvPr>
        </p:nvSpPr>
        <p:spPr>
          <a:xfrm>
            <a:off x="685800" y="4416120"/>
            <a:ext cx="5486400" cy="418284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
        <p:nvSpPr>
          <p:cNvPr id="268" name="Slide Number Placeholder 3"/>
          <p:cNvSpPr/>
          <p:nvPr/>
        </p:nvSpPr>
        <p:spPr>
          <a:xfrm>
            <a:off x="3884760" y="8829720"/>
            <a:ext cx="2971800" cy="46512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33480"/>
                <a:tab algn="l" pos="1866960"/>
                <a:tab algn="l" pos="2800440"/>
                <a:tab algn="l" pos="3733920"/>
                <a:tab algn="l" pos="4667400"/>
                <a:tab algn="l" pos="5600880"/>
                <a:tab algn="l" pos="6534000"/>
                <a:tab algn="l" pos="7467480"/>
                <a:tab algn="l" pos="8400960"/>
                <a:tab algn="l" pos="9334440"/>
                <a:tab algn="l" pos="10267920"/>
              </a:tabLst>
            </a:pPr>
            <a:fld id="{5404AE6D-651A-45F2-BDBC-3EF9032C511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08A8AFA-EBB0-497F-A494-1C1E764E45D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28" name="PlaceHolder 2"/>
          <p:cNvSpPr>
            <a:spLocks noGrp="1"/>
          </p:cNvSpPr>
          <p:nvPr>
            <p:ph/>
          </p:nvPr>
        </p:nvSpPr>
        <p:spPr>
          <a:xfrm>
            <a:off x="457200" y="838080"/>
            <a:ext cx="82296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29" name="PlaceHolder 3"/>
          <p:cNvSpPr>
            <a:spLocks noGrp="1"/>
          </p:cNvSpPr>
          <p:nvPr>
            <p:ph/>
          </p:nvPr>
        </p:nvSpPr>
        <p:spPr>
          <a:xfrm>
            <a:off x="457200" y="3783600"/>
            <a:ext cx="82296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B02E95B-9F29-4AD5-A487-A2D765EF7EC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31" name="PlaceHolder 2"/>
          <p:cNvSpPr>
            <a:spLocks noGrp="1"/>
          </p:cNvSpPr>
          <p:nvPr>
            <p:ph/>
          </p:nvPr>
        </p:nvSpPr>
        <p:spPr>
          <a:xfrm>
            <a:off x="457200" y="83808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32" name="PlaceHolder 3"/>
          <p:cNvSpPr>
            <a:spLocks noGrp="1"/>
          </p:cNvSpPr>
          <p:nvPr>
            <p:ph/>
          </p:nvPr>
        </p:nvSpPr>
        <p:spPr>
          <a:xfrm>
            <a:off x="4674240" y="83808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33" name="PlaceHolder 4"/>
          <p:cNvSpPr>
            <a:spLocks noGrp="1"/>
          </p:cNvSpPr>
          <p:nvPr>
            <p:ph/>
          </p:nvPr>
        </p:nvSpPr>
        <p:spPr>
          <a:xfrm>
            <a:off x="457200" y="378360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34" name="PlaceHolder 5"/>
          <p:cNvSpPr>
            <a:spLocks noGrp="1"/>
          </p:cNvSpPr>
          <p:nvPr>
            <p:ph/>
          </p:nvPr>
        </p:nvSpPr>
        <p:spPr>
          <a:xfrm>
            <a:off x="4674240" y="378360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60AAA66-C9CD-409B-B7D0-1579D11B3A02}"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36" name="PlaceHolder 2"/>
          <p:cNvSpPr>
            <a:spLocks noGrp="1"/>
          </p:cNvSpPr>
          <p:nvPr>
            <p:ph/>
          </p:nvPr>
        </p:nvSpPr>
        <p:spPr>
          <a:xfrm>
            <a:off x="457200" y="838080"/>
            <a:ext cx="26496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37" name="PlaceHolder 3"/>
          <p:cNvSpPr>
            <a:spLocks noGrp="1"/>
          </p:cNvSpPr>
          <p:nvPr>
            <p:ph/>
          </p:nvPr>
        </p:nvSpPr>
        <p:spPr>
          <a:xfrm>
            <a:off x="3239640" y="838080"/>
            <a:ext cx="26496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38" name="PlaceHolder 4"/>
          <p:cNvSpPr>
            <a:spLocks noGrp="1"/>
          </p:cNvSpPr>
          <p:nvPr>
            <p:ph/>
          </p:nvPr>
        </p:nvSpPr>
        <p:spPr>
          <a:xfrm>
            <a:off x="6022080" y="838080"/>
            <a:ext cx="26496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39" name="PlaceHolder 5"/>
          <p:cNvSpPr>
            <a:spLocks noGrp="1"/>
          </p:cNvSpPr>
          <p:nvPr>
            <p:ph/>
          </p:nvPr>
        </p:nvSpPr>
        <p:spPr>
          <a:xfrm>
            <a:off x="457200" y="3783600"/>
            <a:ext cx="26496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40" name="PlaceHolder 6"/>
          <p:cNvSpPr>
            <a:spLocks noGrp="1"/>
          </p:cNvSpPr>
          <p:nvPr>
            <p:ph/>
          </p:nvPr>
        </p:nvSpPr>
        <p:spPr>
          <a:xfrm>
            <a:off x="3239640" y="3783600"/>
            <a:ext cx="26496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41" name="PlaceHolder 7"/>
          <p:cNvSpPr>
            <a:spLocks noGrp="1"/>
          </p:cNvSpPr>
          <p:nvPr>
            <p:ph/>
          </p:nvPr>
        </p:nvSpPr>
        <p:spPr>
          <a:xfrm>
            <a:off x="6022080" y="3783600"/>
            <a:ext cx="26496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5DCAD33-4F55-464B-A42A-ECA800779EC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7" name="PlaceHolder 2"/>
          <p:cNvSpPr>
            <a:spLocks noGrp="1"/>
          </p:cNvSpPr>
          <p:nvPr>
            <p:ph type="subTitle"/>
          </p:nvPr>
        </p:nvSpPr>
        <p:spPr>
          <a:xfrm>
            <a:off x="457200" y="838080"/>
            <a:ext cx="8229600" cy="5639040"/>
          </a:xfrm>
          <a:prstGeom prst="rect">
            <a:avLst/>
          </a:prstGeom>
          <a:noFill/>
          <a:ln w="0">
            <a:noFill/>
          </a:ln>
        </p:spPr>
        <p:txBody>
          <a:bodyPr lIns="0" rIns="0" tIns="0" bIns="0" anchor="ctr">
            <a:noAutofit/>
          </a:bodyPr>
          <a:p>
            <a:pPr indent="0" algn="ctr">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0816C55-0FBC-4279-85D3-40986756F25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9" name="PlaceHolder 2"/>
          <p:cNvSpPr>
            <a:spLocks noGrp="1"/>
          </p:cNvSpPr>
          <p:nvPr>
            <p:ph/>
          </p:nvPr>
        </p:nvSpPr>
        <p:spPr>
          <a:xfrm>
            <a:off x="457200" y="838080"/>
            <a:ext cx="8229600" cy="563904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C797A45-9120-42B0-B8FC-0103E32F9B2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11" name="PlaceHolder 2"/>
          <p:cNvSpPr>
            <a:spLocks noGrp="1"/>
          </p:cNvSpPr>
          <p:nvPr>
            <p:ph/>
          </p:nvPr>
        </p:nvSpPr>
        <p:spPr>
          <a:xfrm>
            <a:off x="457200" y="838080"/>
            <a:ext cx="4015800" cy="563904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12" name="PlaceHolder 3"/>
          <p:cNvSpPr>
            <a:spLocks noGrp="1"/>
          </p:cNvSpPr>
          <p:nvPr>
            <p:ph/>
          </p:nvPr>
        </p:nvSpPr>
        <p:spPr>
          <a:xfrm>
            <a:off x="4674240" y="838080"/>
            <a:ext cx="4015800" cy="563904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0A2F430-FD66-4AC2-BA95-CA801BD3153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025191F-B25B-4E48-9769-5892D831C14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360"/>
            <a:ext cx="8229600" cy="3320280"/>
          </a:xfrm>
          <a:prstGeom prst="rect">
            <a:avLst/>
          </a:prstGeom>
          <a:noFill/>
          <a:ln w="0">
            <a:noFill/>
          </a:ln>
        </p:spPr>
        <p:txBody>
          <a:bodyPr lIns="0" rIns="0" tIns="0" bIns="0" anchor="ctr">
            <a:noAutofit/>
          </a:bodyPr>
          <a:p>
            <a:pPr algn="ctr">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2804850-CDE2-435E-AACE-88095EB5FF7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16" name="PlaceHolder 2"/>
          <p:cNvSpPr>
            <a:spLocks noGrp="1"/>
          </p:cNvSpPr>
          <p:nvPr>
            <p:ph/>
          </p:nvPr>
        </p:nvSpPr>
        <p:spPr>
          <a:xfrm>
            <a:off x="457200" y="83808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17" name="PlaceHolder 3"/>
          <p:cNvSpPr>
            <a:spLocks noGrp="1"/>
          </p:cNvSpPr>
          <p:nvPr>
            <p:ph/>
          </p:nvPr>
        </p:nvSpPr>
        <p:spPr>
          <a:xfrm>
            <a:off x="4674240" y="838080"/>
            <a:ext cx="4015800" cy="563904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18" name="PlaceHolder 4"/>
          <p:cNvSpPr>
            <a:spLocks noGrp="1"/>
          </p:cNvSpPr>
          <p:nvPr>
            <p:ph/>
          </p:nvPr>
        </p:nvSpPr>
        <p:spPr>
          <a:xfrm>
            <a:off x="457200" y="378360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DE9BD89-A062-4B05-80F3-D86C30FE418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20" name="PlaceHolder 2"/>
          <p:cNvSpPr>
            <a:spLocks noGrp="1"/>
          </p:cNvSpPr>
          <p:nvPr>
            <p:ph/>
          </p:nvPr>
        </p:nvSpPr>
        <p:spPr>
          <a:xfrm>
            <a:off x="457200" y="838080"/>
            <a:ext cx="4015800" cy="563904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21" name="PlaceHolder 3"/>
          <p:cNvSpPr>
            <a:spLocks noGrp="1"/>
          </p:cNvSpPr>
          <p:nvPr>
            <p:ph/>
          </p:nvPr>
        </p:nvSpPr>
        <p:spPr>
          <a:xfrm>
            <a:off x="4674240" y="83808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22" name="PlaceHolder 4"/>
          <p:cNvSpPr>
            <a:spLocks noGrp="1"/>
          </p:cNvSpPr>
          <p:nvPr>
            <p:ph/>
          </p:nvPr>
        </p:nvSpPr>
        <p:spPr>
          <a:xfrm>
            <a:off x="4674240" y="378360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FAECD3D-0A0C-479B-9D8B-37B947EB465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en-US" sz="3600" spc="-1" strike="noStrike">
              <a:solidFill>
                <a:srgbClr val="000000"/>
              </a:solidFill>
              <a:latin typeface="Arial"/>
            </a:endParaRPr>
          </a:p>
        </p:txBody>
      </p:sp>
      <p:sp>
        <p:nvSpPr>
          <p:cNvPr id="24" name="PlaceHolder 2"/>
          <p:cNvSpPr>
            <a:spLocks noGrp="1"/>
          </p:cNvSpPr>
          <p:nvPr>
            <p:ph/>
          </p:nvPr>
        </p:nvSpPr>
        <p:spPr>
          <a:xfrm>
            <a:off x="457200" y="83808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25" name="PlaceHolder 3"/>
          <p:cNvSpPr>
            <a:spLocks noGrp="1"/>
          </p:cNvSpPr>
          <p:nvPr>
            <p:ph/>
          </p:nvPr>
        </p:nvSpPr>
        <p:spPr>
          <a:xfrm>
            <a:off x="4674240" y="838080"/>
            <a:ext cx="40158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26" name="PlaceHolder 4"/>
          <p:cNvSpPr>
            <a:spLocks noGrp="1"/>
          </p:cNvSpPr>
          <p:nvPr>
            <p:ph/>
          </p:nvPr>
        </p:nvSpPr>
        <p:spPr>
          <a:xfrm>
            <a:off x="457200" y="3783600"/>
            <a:ext cx="8229600" cy="2689560"/>
          </a:xfrm>
          <a:prstGeom prst="rect">
            <a:avLst/>
          </a:prstGeom>
          <a:noFill/>
          <a:ln w="0">
            <a:noFill/>
          </a:ln>
        </p:spPr>
        <p:txBody>
          <a:bodyPr lIns="90000" rIns="90000" tIns="46800" bIns="46800" anchor="t">
            <a:normAutofit/>
          </a:bodyPr>
          <a:p>
            <a:pPr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8A1B417-B339-4037-BFD1-0D56E6A0DB8F}"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838080"/>
            <a:ext cx="8229600" cy="5639040"/>
          </a:xfrm>
          <a:prstGeom prst="rect">
            <a:avLst/>
          </a:prstGeom>
          <a:noFill/>
          <a:ln w="0">
            <a:noFill/>
          </a:ln>
        </p:spPr>
        <p:txBody>
          <a:bodyPr lIns="90000" rIns="90000" tIns="46800" bIns="46800"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743040" indent="-285840">
              <a:spcBef>
                <a:spcPts val="700"/>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143000" indent="-22860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600200" indent="-22860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057400" indent="-22860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057400" indent="-22860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2057400" indent="-22860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1" name="PlaceHolder 2"/>
          <p:cNvSpPr>
            <a:spLocks noGrp="1"/>
          </p:cNvSpPr>
          <p:nvPr>
            <p:ph type="dt" idx="1"/>
          </p:nvPr>
        </p:nvSpPr>
        <p:spPr>
          <a:xfrm>
            <a:off x="456840" y="6476760"/>
            <a:ext cx="2133720" cy="2444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 name="PlaceHolder 3"/>
          <p:cNvSpPr>
            <a:spLocks noGrp="1"/>
          </p:cNvSpPr>
          <p:nvPr>
            <p:ph type="ftr" idx="2"/>
          </p:nvPr>
        </p:nvSpPr>
        <p:spPr>
          <a:xfrm>
            <a:off x="3124080" y="6476760"/>
            <a:ext cx="2895840" cy="24444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 name="PlaceHolder 4"/>
          <p:cNvSpPr>
            <a:spLocks noGrp="1"/>
          </p:cNvSpPr>
          <p:nvPr>
            <p:ph type="sldNum" idx="3"/>
          </p:nvPr>
        </p:nvSpPr>
        <p:spPr>
          <a:xfrm>
            <a:off x="6552720" y="6476760"/>
            <a:ext cx="2133720" cy="24444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101B81C-145F-4864-BC1E-1D8AC1B7A7C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 name="Rectangle 6"/>
          <p:cNvSpPr/>
          <p:nvPr/>
        </p:nvSpPr>
        <p:spPr>
          <a:xfrm>
            <a:off x="0" y="0"/>
            <a:ext cx="9144000" cy="698400"/>
          </a:xfrm>
          <a:prstGeom prst="rect">
            <a:avLst/>
          </a:prstGeom>
          <a:gradFill rotWithShape="0">
            <a:gsLst>
              <a:gs pos="0">
                <a:srgbClr val="d9d919"/>
              </a:gs>
              <a:gs pos="100000">
                <a:srgbClr val="600000"/>
              </a:gs>
            </a:gsLst>
            <a:lin ang="0"/>
          </a:gradFill>
          <a:ln w="0">
            <a:noFill/>
          </a:ln>
        </p:spPr>
        <p:style>
          <a:lnRef idx="0"/>
          <a:fillRef idx="0"/>
          <a:effectRef idx="0"/>
          <a:fontRef idx="minor"/>
        </p:style>
        <p:txBody>
          <a:bodyPr wrap="none"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5" name="PlaceHolder 5"/>
          <p:cNvSpPr>
            <a:spLocks noGrp="1"/>
          </p:cNvSpPr>
          <p:nvPr>
            <p:ph type="title"/>
          </p:nvPr>
        </p:nvSpPr>
        <p:spPr>
          <a:xfrm>
            <a:off x="457200" y="-360"/>
            <a:ext cx="8229600" cy="71604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Click to edit the title text format</a:t>
            </a:r>
            <a:endParaRPr b="1" lang="en-US" sz="3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2130120"/>
            <a:ext cx="7772400" cy="146988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PROGRAMS AND MITIGATION STRATEGIES</a:t>
            </a:r>
            <a:endParaRPr b="1" lang="en-US" sz="3600" spc="-1" strike="noStrike">
              <a:solidFill>
                <a:srgbClr val="000000"/>
              </a:solidFill>
              <a:latin typeface="Arial"/>
            </a:endParaRPr>
          </a:p>
        </p:txBody>
      </p:sp>
      <p:sp>
        <p:nvSpPr>
          <p:cNvPr id="50" name="PlaceHolder 2"/>
          <p:cNvSpPr>
            <a:spLocks noGrp="1"/>
          </p:cNvSpPr>
          <p:nvPr>
            <p:ph type="subTitle"/>
          </p:nvPr>
        </p:nvSpPr>
        <p:spPr>
          <a:xfrm>
            <a:off x="1371600" y="3886200"/>
            <a:ext cx="6400800" cy="1752480"/>
          </a:xfrm>
          <a:prstGeom prst="rect">
            <a:avLst/>
          </a:prstGeom>
          <a:noFill/>
          <a:ln w="0">
            <a:noFill/>
          </a:ln>
        </p:spPr>
        <p:txBody>
          <a:bodyPr anchor="t">
            <a:noAutofit/>
          </a:bodyPr>
          <a:p>
            <a:pPr indent="0" algn="ctr">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LECTURE 9: SECURE AND RESISTANT PROGRAMS</a:t>
            </a:r>
            <a:endParaRPr b="0" lang="en-US" sz="2800" spc="-1" strike="noStrike">
              <a:solidFill>
                <a:srgbClr val="000000"/>
              </a:solidFill>
              <a:latin typeface="Arial"/>
            </a:endParaRPr>
          </a:p>
        </p:txBody>
      </p:sp>
      <p:sp>
        <p:nvSpPr>
          <p:cNvPr id="51" name="Slide Number Placeholder 4"/>
          <p:cNvSpPr/>
          <p:nvPr/>
        </p:nvSpPr>
        <p:spPr>
          <a:xfrm>
            <a:off x="6553080" y="6477120"/>
            <a:ext cx="2133720" cy="244440"/>
          </a:xfrm>
          <a:prstGeom prst="rect">
            <a:avLst/>
          </a:pr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AAB3811-7461-4CFB-AF95-5C4598D05BAD}" type="slidenum">
              <a:rPr b="0" lang="en-US" sz="1400" spc="-1" strike="noStrike">
                <a:solidFill>
                  <a:srgbClr val="000000"/>
                </a:solidFill>
                <a:latin typeface="Arial"/>
              </a:rPr>
              <a:t>&lt;number&gt;</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000" spc="-1" strike="noStrike">
                <a:solidFill>
                  <a:srgbClr val="000000"/>
                </a:solidFill>
                <a:latin typeface="Arial"/>
              </a:rPr>
              <a:t>Why consider the interface and its input areas</a:t>
            </a:r>
            <a:endParaRPr b="1" lang="en-US" sz="3000" spc="-1" strike="noStrike">
              <a:solidFill>
                <a:srgbClr val="000000"/>
              </a:solidFill>
              <a:latin typeface="Arial"/>
            </a:endParaRPr>
          </a:p>
        </p:txBody>
      </p:sp>
      <p:sp>
        <p:nvSpPr>
          <p:cNvPr id="78" name=""/>
          <p:cNvSpPr txBox="1"/>
          <p:nvPr/>
        </p:nvSpPr>
        <p:spPr>
          <a:xfrm>
            <a:off x="457200" y="838080"/>
            <a:ext cx="8229600" cy="5639040"/>
          </a:xfrm>
          <a:prstGeom prst="rect">
            <a:avLst/>
          </a:prstGeom>
          <a:noFill/>
          <a:ln w="0">
            <a:noFill/>
          </a:ln>
        </p:spPr>
        <p:txBody>
          <a:bodyPr anchor="t">
            <a:normAutofit/>
          </a:bodyPr>
          <a:p>
            <a:pPr marL="3430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Arial"/>
              </a:rPr>
              <a:t>Use the mantra: Constrain, Reject, and Sanitize.</a:t>
            </a:r>
            <a:endParaRPr b="0" lang="en-US" sz="2300" spc="-1" strike="noStrike">
              <a:solidFill>
                <a:srgbClr val="000000"/>
              </a:solidFill>
              <a:latin typeface="Arial"/>
            </a:endParaRPr>
          </a:p>
          <a:p>
            <a:pPr lvl="1" marL="8002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Arial"/>
              </a:rPr>
              <a:t>One of the most powerful ways to constrain data input is through validation controls and regular expressions. </a:t>
            </a:r>
            <a:endParaRPr b="0" lang="en-US" sz="2300" spc="-1" strike="noStrike">
              <a:solidFill>
                <a:srgbClr val="000000"/>
              </a:solidFill>
              <a:latin typeface="Arial"/>
            </a:endParaRPr>
          </a:p>
          <a:p>
            <a:pPr lvl="1" marL="8002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Arial"/>
              </a:rPr>
              <a:t>The example regular expression ( \w+([-+.]\w+)*@\w+([-.]\w+)*\.\w+([-.]\w+)* ) checks that the input string is of the correct form for an Internet e-mail address.</a:t>
            </a:r>
            <a:endParaRPr b="0" lang="en-US" sz="2300" spc="-1" strike="noStrike">
              <a:solidFill>
                <a:srgbClr val="000000"/>
              </a:solidFill>
              <a:latin typeface="Arial"/>
            </a:endParaRPr>
          </a:p>
          <a:p>
            <a:pPr marL="3430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300" spc="-1" strike="noStrike">
              <a:solidFill>
                <a:srgbClr val="000000"/>
              </a:solidFill>
              <a:latin typeface="Arial"/>
            </a:endParaRPr>
          </a:p>
          <a:p>
            <a:pPr marL="3430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300" spc="-1" strike="noStrike">
              <a:solidFill>
                <a:srgbClr val="000000"/>
              </a:solidFill>
              <a:latin typeface="Arial"/>
            </a:endParaRPr>
          </a:p>
        </p:txBody>
      </p:sp>
      <p:sp>
        <p:nvSpPr>
          <p:cNvPr id="79" name="Slide Number Placeholder 3"/>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6402252-330F-4F14-AA5B-BC420EE24D9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Date Placeholder 3"/>
          <p:cNvSpPr/>
          <p:nvPr/>
        </p:nvSpPr>
        <p:spPr>
          <a:xfrm>
            <a:off x="6556320" y="6246720"/>
            <a:ext cx="2119320" cy="461880"/>
          </a:xfrm>
          <a:prstGeom prst="rect">
            <a:avLst/>
          </a:prstGeom>
          <a:noFill/>
          <a:ln w="0">
            <a:noFill/>
          </a:ln>
        </p:spPr>
        <p:style>
          <a:lnRef idx="0"/>
          <a:fillRef idx="0"/>
          <a:effectRef idx="0"/>
          <a:fontRef idx="minor"/>
        </p:style>
        <p:txBody>
          <a:bodyPr lIns="0" rIns="0" tIns="0" bIns="0" anchor="t">
            <a:noAutofit/>
          </a:bodyPr>
          <a:p>
            <a:pPr algn="r">
              <a:lnSpc>
                <a:spcPct val="93000"/>
              </a:lnSpc>
              <a:tabLst>
                <a:tab algn="l" pos="0"/>
                <a:tab algn="l" pos="723960"/>
                <a:tab algn="l" pos="144792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Kendall &amp; Kendall</a:t>
            </a:r>
            <a:endParaRPr b="0" lang="en-US" sz="1400" spc="-1" strike="noStrike">
              <a:solidFill>
                <a:srgbClr val="000000"/>
              </a:solidFill>
              <a:latin typeface="Times New Roman"/>
            </a:endParaRPr>
          </a:p>
        </p:txBody>
      </p:sp>
      <p:sp>
        <p:nvSpPr>
          <p:cNvPr id="81" name="Footer Placeholder 4"/>
          <p:cNvSpPr/>
          <p:nvPr/>
        </p:nvSpPr>
        <p:spPr>
          <a:xfrm>
            <a:off x="3124080" y="6356520"/>
            <a:ext cx="2895840" cy="365040"/>
          </a:xfrm>
          <a:prstGeom prst="rect">
            <a:avLst/>
          </a:prstGeom>
          <a:noFill/>
          <a:ln w="0">
            <a:noFill/>
          </a:ln>
        </p:spPr>
        <p:style>
          <a:lnRef idx="0"/>
          <a:fillRef idx="0"/>
          <a:effectRef idx="0"/>
          <a:fontRef idx="minor"/>
        </p:style>
        <p:txBody>
          <a:bodyPr lIns="90000" rIns="90000" tIns="46800" bIns="46800" anchor="t">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imes New Roman"/>
              </a:rPr>
              <a:t>Lwomwa Joseph</a:t>
            </a:r>
            <a:endParaRPr b="0" lang="en-US" sz="1400" spc="-1" strike="noStrike">
              <a:solidFill>
                <a:srgbClr val="000000"/>
              </a:solidFill>
              <a:latin typeface="Times New Roman"/>
            </a:endParaRPr>
          </a:p>
        </p:txBody>
      </p:sp>
      <p:sp>
        <p:nvSpPr>
          <p:cNvPr id="82" name="Slide Number Placeholder 5"/>
          <p:cNvSpPr/>
          <p:nvPr/>
        </p:nvSpPr>
        <p:spPr>
          <a:xfrm>
            <a:off x="6553080" y="6356520"/>
            <a:ext cx="2133720" cy="36504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056EB94-917F-4EEE-9C38-BAB6F65896F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83" name="PlaceHolder 1"/>
          <p:cNvSpPr>
            <a:spLocks noGrp="1"/>
          </p:cNvSpPr>
          <p:nvPr>
            <p:ph/>
          </p:nvPr>
        </p:nvSpPr>
        <p:spPr>
          <a:xfrm>
            <a:off x="457200" y="1066680"/>
            <a:ext cx="8229600" cy="5029200"/>
          </a:xfrm>
          <a:prstGeom prst="rect">
            <a:avLst/>
          </a:prstGeom>
          <a:noFill/>
          <a:ln w="0">
            <a:noFill/>
          </a:ln>
        </p:spPr>
        <p:txBody>
          <a:bodyPr anchor="t">
            <a:normAutofit/>
          </a:bodyPr>
          <a:p>
            <a:pPr marL="343080" indent="-343080">
              <a:lnSpc>
                <a:spcPct val="90000"/>
              </a:lnSpc>
              <a:spcBef>
                <a:spcPts val="700"/>
              </a:spcBef>
              <a:buClr>
                <a:srgbClr val="ff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0000"/>
                </a:solidFill>
                <a:latin typeface="Arial"/>
              </a:rPr>
              <a:t>Input Control</a:t>
            </a:r>
            <a:endParaRPr b="0" lang="en-US" sz="2800" spc="-1" strike="noStrike">
              <a:solidFill>
                <a:srgbClr val="000000"/>
              </a:solidFill>
              <a:latin typeface="Arial"/>
            </a:endParaRPr>
          </a:p>
          <a:p>
            <a:pPr lvl="1" marL="743040" indent="-285840">
              <a:lnSpc>
                <a:spcPct val="90000"/>
              </a:lnSpc>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Input control includes the necessary measures to ensure that input data is correct, complete, and secure.</a:t>
            </a:r>
            <a:endParaRPr b="0" lang="en-US" sz="2400" spc="-1" strike="noStrike">
              <a:solidFill>
                <a:srgbClr val="000000"/>
              </a:solidFill>
              <a:latin typeface="Arial"/>
            </a:endParaRPr>
          </a:p>
          <a:p>
            <a:pPr lvl="1" marL="743040" indent="-285840">
              <a:lnSpc>
                <a:spcPct val="90000"/>
              </a:lnSpc>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 </a:t>
            </a:r>
            <a:r>
              <a:rPr b="0" lang="en-US" sz="2400" spc="-1" strike="noStrike">
                <a:solidFill>
                  <a:srgbClr val="000000"/>
                </a:solidFill>
                <a:latin typeface="Arial"/>
              </a:rPr>
              <a:t>A systems analyst must focus on input control during every phase of input design, starting with source documents that promote data accuracy and quality. </a:t>
            </a:r>
            <a:endParaRPr b="0" lang="en-US" sz="2400" spc="-1" strike="noStrike">
              <a:solidFill>
                <a:srgbClr val="000000"/>
              </a:solidFill>
              <a:latin typeface="Arial"/>
            </a:endParaRPr>
          </a:p>
          <a:p>
            <a:pPr lvl="1" marL="743040" indent="-285840">
              <a:lnSpc>
                <a:spcPct val="90000"/>
              </a:lnSpc>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A system analyst must take into consideration</a:t>
            </a:r>
            <a:endParaRPr b="0" lang="en-US" sz="2400" spc="-1" strike="noStrike">
              <a:solidFill>
                <a:srgbClr val="000000"/>
              </a:solidFill>
              <a:latin typeface="Arial"/>
            </a:endParaRPr>
          </a:p>
          <a:p>
            <a:pPr lvl="2" marL="1143000" indent="-228600">
              <a:lnSpc>
                <a:spcPct val="90000"/>
              </a:lnSpc>
              <a:spcBef>
                <a:spcPts val="499"/>
              </a:spcBef>
              <a:buClr>
                <a:srgbClr val="000000"/>
              </a:buClr>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Access – legal channels of getting resources </a:t>
            </a:r>
            <a:endParaRPr b="0" lang="en-US" sz="2000" spc="-1" strike="noStrike">
              <a:solidFill>
                <a:srgbClr val="000000"/>
              </a:solidFill>
              <a:latin typeface="Arial"/>
            </a:endParaRPr>
          </a:p>
          <a:p>
            <a:pPr lvl="2" marL="1143000" indent="-228600">
              <a:lnSpc>
                <a:spcPct val="90000"/>
              </a:lnSpc>
              <a:spcBef>
                <a:spcPts val="499"/>
              </a:spcBef>
              <a:buClr>
                <a:srgbClr val="000000"/>
              </a:buClr>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Identification – to uniquely distinguish a user  of a resource</a:t>
            </a:r>
            <a:endParaRPr b="0" lang="en-US" sz="2000" spc="-1" strike="noStrike">
              <a:solidFill>
                <a:srgbClr val="000000"/>
              </a:solidFill>
              <a:latin typeface="Arial"/>
            </a:endParaRPr>
          </a:p>
          <a:p>
            <a:pPr lvl="2" marL="1143000" indent="-228600">
              <a:lnSpc>
                <a:spcPct val="90000"/>
              </a:lnSpc>
              <a:spcBef>
                <a:spcPts val="499"/>
              </a:spcBef>
              <a:buClr>
                <a:srgbClr val="000000"/>
              </a:buClr>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Authentication – to prove positively that the user is what he/she claims to be.</a:t>
            </a:r>
            <a:endParaRPr b="0" lang="en-US" sz="2000" spc="-1" strike="noStrike">
              <a:solidFill>
                <a:srgbClr val="000000"/>
              </a:solidFill>
              <a:latin typeface="Arial"/>
            </a:endParaRPr>
          </a:p>
          <a:p>
            <a:pPr lvl="2" marL="1143000" indent="-228600">
              <a:lnSpc>
                <a:spcPct val="90000"/>
              </a:lnSpc>
              <a:spcBef>
                <a:spcPts val="499"/>
              </a:spcBef>
              <a:buClr>
                <a:srgbClr val="000000"/>
              </a:buClr>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Authorization – being able to determine and allow the user only those resources the user has ability to utilize.</a:t>
            </a:r>
            <a:endParaRPr b="0" lang="en-US" sz="2000" spc="-1" strike="noStrike">
              <a:solidFill>
                <a:srgbClr val="000000"/>
              </a:solidFill>
              <a:latin typeface="Arial"/>
            </a:endParaRPr>
          </a:p>
          <a:p>
            <a:pPr marL="343080" indent="0">
              <a:lnSpc>
                <a:spcPct val="9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
        <p:nvSpPr>
          <p:cNvPr id="84" name="Line 4"/>
          <p:cNvSpPr/>
          <p:nvPr/>
        </p:nvSpPr>
        <p:spPr>
          <a:xfrm>
            <a:off x="457200" y="6172200"/>
            <a:ext cx="8305920" cy="0"/>
          </a:xfrm>
          <a:prstGeom prst="line">
            <a:avLst/>
          </a:prstGeom>
          <a:ln w="12600">
            <a:solidFill>
              <a:srgbClr val="ffff00"/>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85" name="Line 5"/>
          <p:cNvSpPr/>
          <p:nvPr/>
        </p:nvSpPr>
        <p:spPr>
          <a:xfrm>
            <a:off x="609480" y="990720"/>
            <a:ext cx="8170920" cy="0"/>
          </a:xfrm>
          <a:prstGeom prst="line">
            <a:avLst/>
          </a:prstGeom>
          <a:ln w="76320">
            <a:solidFill>
              <a:srgbClr val="000000"/>
            </a:solidFill>
            <a:miter/>
            <a:tailEnd len="med" type="triangle" w="med"/>
          </a:ln>
        </p:spPr>
        <p:style>
          <a:lnRef idx="0"/>
          <a:fillRef idx="0"/>
          <a:effectRef idx="0"/>
          <a:fontRef idx="minor"/>
        </p:style>
        <p:txBody>
          <a:bodyPr lIns="90000" rIns="90000" tIns="-46800" bIns="-46800" anchor="ctr">
            <a:noAutofit/>
          </a:bodyPr>
          <a:p>
            <a:endParaRPr b="0" lang="en-US" sz="2400" spc="-1" strike="noStrike">
              <a:solidFill>
                <a:srgbClr val="000000"/>
              </a:solidFill>
              <a:latin typeface="Times New Roman"/>
            </a:endParaRPr>
          </a:p>
        </p:txBody>
      </p:sp>
      <p:sp>
        <p:nvSpPr>
          <p:cNvPr id="86" name="PlaceHolder 2"/>
          <p:cNvSpPr>
            <a:spLocks noGrp="1"/>
          </p:cNvSpPr>
          <p:nvPr>
            <p:ph type="title"/>
          </p:nvPr>
        </p:nvSpPr>
        <p:spPr>
          <a:xfrm>
            <a:off x="152280" y="0"/>
            <a:ext cx="8839440" cy="83808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Design and Programming Strategies</a:t>
            </a:r>
            <a:endParaRPr b="1"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nodeType="clickEffect" fill="hold">
                      <p:stCondLst>
                        <p:cond delay="0"/>
                      </p:stCondLst>
                      <p:childTnLst>
                        <p:par>
                          <p:cTn id="22" nodeType="withEffect" fill="hold">
                            <p:stCondLst>
                              <p:cond delay="0"/>
                            </p:stCondLst>
                            <p:childTnLst>
                              <p:par>
                                <p:cTn id="23" nodeType="withEffect" fill="hold" presetClass="entr" presetID="21" presetSubtype="4">
                                  <p:stCondLst>
                                    <p:cond delay="0"/>
                                  </p:stCondLst>
                                  <p:childTnLst>
                                    <p:set>
                                      <p:cBhvr>
                                        <p:cTn id="24" dur="1" fill="hold">
                                          <p:stCondLst>
                                            <p:cond delay="0"/>
                                          </p:stCondLst>
                                        </p:cTn>
                                        <p:tgtEl>
                                          <p:spTgt spid="85"/>
                                        </p:tgtEl>
                                        <p:attrNameLst>
                                          <p:attrName>style.visibility</p:attrName>
                                        </p:attrNameLst>
                                      </p:cBhvr>
                                      <p:to>
                                        <p:strVal val="visible"/>
                                      </p:to>
                                    </p:set>
                                    <p:animEffect filter="wheel(4)" transition="in">
                                      <p:cBhvr additive="repl">
                                        <p:cTn id="25" dur="2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a:t>
            </a:r>
            <a:endParaRPr b="1" lang="en-US" sz="3600" spc="-1" strike="noStrike">
              <a:solidFill>
                <a:srgbClr val="000000"/>
              </a:solidFill>
              <a:latin typeface="Arial"/>
            </a:endParaRPr>
          </a:p>
        </p:txBody>
      </p:sp>
      <p:sp>
        <p:nvSpPr>
          <p:cNvPr id="88" name="PlaceHolder 2"/>
          <p:cNvSpPr>
            <a:spLocks noGrp="1"/>
          </p:cNvSpPr>
          <p:nvPr>
            <p:ph/>
          </p:nvPr>
        </p:nvSpPr>
        <p:spPr>
          <a:xfrm>
            <a:off x="457200" y="837720"/>
            <a:ext cx="8229600" cy="2667240"/>
          </a:xfrm>
          <a:prstGeom prst="rect">
            <a:avLst/>
          </a:prstGeom>
          <a:noFill/>
          <a:ln w="0">
            <a:noFill/>
          </a:ln>
        </p:spPr>
        <p:txBody>
          <a:bodyPr anchor="t">
            <a:normAutofit/>
          </a:bodyPr>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Called method is responsible for ensuring the integrity of the input</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All input must be validated before the function is run</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Decide a priori how to handle bad inputs</a:t>
            </a:r>
            <a:endParaRPr b="0" lang="en-US" sz="24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Example (Wikipedia):</a:t>
            </a:r>
            <a:endParaRPr b="0" lang="en-US" sz="2800" spc="-1" strike="noStrike">
              <a:solidFill>
                <a:srgbClr val="000000"/>
              </a:solidFill>
              <a:latin typeface="Arial"/>
            </a:endParaRPr>
          </a:p>
        </p:txBody>
      </p:sp>
      <p:sp>
        <p:nvSpPr>
          <p:cNvPr id="89" name="Rectangle 4"/>
          <p:cNvSpPr/>
          <p:nvPr/>
        </p:nvSpPr>
        <p:spPr>
          <a:xfrm>
            <a:off x="75960" y="6629400"/>
            <a:ext cx="3083760" cy="152640"/>
          </a:xfrm>
          <a:prstGeom prst="rect">
            <a:avLst/>
          </a:prstGeom>
          <a:solidFill>
            <a:srgbClr val="ffffff"/>
          </a:solidFill>
          <a:ln w="0">
            <a:noFill/>
          </a:ln>
        </p:spPr>
        <p:style>
          <a:lnRef idx="0"/>
          <a:fillRef idx="0"/>
          <a:effectRef idx="0"/>
          <a:fontRef idx="minor"/>
        </p:style>
        <p:txBody>
          <a:bodyPr wrap="none" lIns="90000" rIns="9000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Based on Chapter 8, </a:t>
            </a:r>
            <a:r>
              <a:rPr b="0" lang="en-US" sz="1000" spc="-1" strike="noStrike" u="sng">
                <a:solidFill>
                  <a:srgbClr val="000000"/>
                </a:solidFill>
                <a:uFillTx/>
                <a:latin typeface="Times New Roman"/>
              </a:rPr>
              <a:t>Code Complete 2</a:t>
            </a:r>
            <a:r>
              <a:rPr b="0" lang="en-US" sz="1000" spc="-1" strike="noStrike">
                <a:solidFill>
                  <a:srgbClr val="000000"/>
                </a:solidFill>
                <a:latin typeface="Times New Roman"/>
              </a:rPr>
              <a:t>, Steve McConnell</a:t>
            </a:r>
            <a:endParaRPr b="0" lang="en-US" sz="1000" spc="-1" strike="noStrike">
              <a:solidFill>
                <a:srgbClr val="000000"/>
              </a:solidFill>
              <a:latin typeface="Times New Roman"/>
            </a:endParaRPr>
          </a:p>
        </p:txBody>
      </p:sp>
      <p:sp>
        <p:nvSpPr>
          <p:cNvPr id="90" name="TextBox 6"/>
          <p:cNvSpPr/>
          <p:nvPr/>
        </p:nvSpPr>
        <p:spPr>
          <a:xfrm>
            <a:off x="304920" y="5692680"/>
            <a:ext cx="8534160" cy="703800"/>
          </a:xfrm>
          <a:prstGeom prst="rect">
            <a:avLst/>
          </a:prstGeom>
          <a:solidFill>
            <a:srgbClr val="bbe0e3"/>
          </a:solidFill>
          <a:ln w="9360">
            <a:solidFill>
              <a:srgbClr val="3c8c93"/>
            </a:solidFill>
            <a:miter/>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000" spc="-1" strike="noStrike">
                <a:solidFill>
                  <a:srgbClr val="000000"/>
                </a:solidFill>
                <a:latin typeface="Arial"/>
              </a:rPr>
              <a:t>Defensive Programming is paranoid; </a:t>
            </a:r>
            <a:endParaRPr b="0" lang="en-US" sz="2000" spc="-1" strike="noStrike">
              <a:solidFill>
                <a:srgbClr val="000000"/>
              </a:solidFill>
              <a:latin typeface="Times New Roman"/>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000" spc="-1" strike="noStrike">
                <a:solidFill>
                  <a:srgbClr val="000000"/>
                </a:solidFill>
                <a:latin typeface="Arial"/>
              </a:rPr>
              <a:t>it assumes “Murphy’s Law”: whatever can go wrong, (eventually) will</a:t>
            </a:r>
            <a:endParaRPr b="0" lang="en-US" sz="2000" spc="-1" strike="noStrike">
              <a:solidFill>
                <a:srgbClr val="000000"/>
              </a:solidFill>
              <a:latin typeface="Times New Roman"/>
            </a:endParaRPr>
          </a:p>
        </p:txBody>
      </p:sp>
      <p:sp>
        <p:nvSpPr>
          <p:cNvPr id="91" name="TextBox 7"/>
          <p:cNvSpPr/>
          <p:nvPr/>
        </p:nvSpPr>
        <p:spPr>
          <a:xfrm>
            <a:off x="355320" y="3276720"/>
            <a:ext cx="4287960" cy="930960"/>
          </a:xfrm>
          <a:prstGeom prst="rect">
            <a:avLst/>
          </a:prstGeom>
          <a:solidFill>
            <a:srgbClr val="dcc2d8"/>
          </a:solidFill>
          <a:ln w="9360">
            <a:solidFill>
              <a:srgbClr val="b71f0f"/>
            </a:solidFill>
            <a:miter/>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intlow_quality_programming(char *input){ </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  </a:t>
            </a:r>
            <a:r>
              <a:rPr b="0" lang="en-US" sz="1100" spc="-1" strike="noStrike">
                <a:solidFill>
                  <a:srgbClr val="000000"/>
                </a:solidFill>
                <a:latin typeface="Courier New"/>
                <a:ea typeface="Courier New"/>
              </a:rPr>
              <a:t>char str[1000+1]; </a:t>
            </a:r>
            <a:r>
              <a:rPr b="0" i="1" lang="en-US" sz="1100" spc="-1" strike="noStrike">
                <a:solidFill>
                  <a:srgbClr val="000000"/>
                </a:solidFill>
                <a:latin typeface="Courier New"/>
                <a:ea typeface="Courier New"/>
              </a:rPr>
              <a:t>// one more for the null char</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strcpy(str, input); </a:t>
            </a:r>
            <a:r>
              <a:rPr b="0" i="1" lang="en-US" sz="1100" spc="-1" strike="noStrike">
                <a:solidFill>
                  <a:srgbClr val="000000"/>
                </a:solidFill>
                <a:latin typeface="Courier New"/>
                <a:ea typeface="Courier New"/>
              </a:rPr>
              <a:t>// copy input</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   </a:t>
            </a:r>
            <a:r>
              <a:rPr b="0" lang="en-US" sz="1100" spc="-1" strike="noStrike">
                <a:solidFill>
                  <a:srgbClr val="000000"/>
                </a:solidFill>
                <a:latin typeface="Courier New"/>
                <a:ea typeface="Courier New"/>
              </a:rPr>
              <a:t>...</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a:t>
            </a:r>
            <a:endParaRPr b="0" lang="en-US" sz="1100" spc="-1" strike="noStrike">
              <a:solidFill>
                <a:srgbClr val="000000"/>
              </a:solidFill>
              <a:latin typeface="Times New Roman"/>
            </a:endParaRPr>
          </a:p>
        </p:txBody>
      </p:sp>
      <p:sp>
        <p:nvSpPr>
          <p:cNvPr id="92" name="TextBox 8"/>
          <p:cNvSpPr/>
          <p:nvPr/>
        </p:nvSpPr>
        <p:spPr>
          <a:xfrm>
            <a:off x="3664440" y="3962520"/>
            <a:ext cx="4707000" cy="1265760"/>
          </a:xfrm>
          <a:prstGeom prst="rect">
            <a:avLst/>
          </a:prstGeom>
          <a:solidFill>
            <a:srgbClr val="ccffcc"/>
          </a:solidFill>
          <a:ln w="9360">
            <a:solidFill>
              <a:srgbClr val="00b050"/>
            </a:solidFill>
            <a:miter/>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inthigh_quality_programming(char *input){</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  </a:t>
            </a:r>
            <a:r>
              <a:rPr b="0" lang="en-US" sz="1100" spc="-1" strike="noStrike">
                <a:solidFill>
                  <a:srgbClr val="000000"/>
                </a:solidFill>
                <a:latin typeface="Courier New"/>
                <a:ea typeface="Courier New"/>
              </a:rPr>
              <a:t>char str[1000+1]; </a:t>
            </a:r>
            <a:r>
              <a:rPr b="0" i="1" lang="en-US" sz="1100" spc="-1" strike="noStrike">
                <a:solidFill>
                  <a:srgbClr val="000000"/>
                </a:solidFill>
                <a:latin typeface="Courier New"/>
                <a:ea typeface="Courier New"/>
              </a:rPr>
              <a:t>// one more for the null character</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strncpy(str, input, 1000); </a:t>
            </a:r>
            <a:r>
              <a:rPr b="0" i="1" lang="en-US" sz="1100" spc="-1" strike="noStrike">
                <a:solidFill>
                  <a:srgbClr val="000000"/>
                </a:solidFill>
                <a:latin typeface="Courier New"/>
                <a:ea typeface="Courier New"/>
              </a:rPr>
              <a:t>// copy input, only copy</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1100" spc="-1" strike="noStrike">
                <a:solidFill>
                  <a:srgbClr val="000000"/>
                </a:solidFill>
                <a:latin typeface="Courier New"/>
                <a:ea typeface="Courier New"/>
              </a:rPr>
              <a:t>                </a:t>
            </a:r>
            <a:r>
              <a:rPr b="0" i="1" lang="en-US" sz="1100" spc="-1" strike="noStrike">
                <a:solidFill>
                  <a:srgbClr val="000000"/>
                </a:solidFill>
                <a:latin typeface="Courier New"/>
                <a:ea typeface="Courier New"/>
              </a:rPr>
              <a:t>//a maximum length of 1000 characters</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str[1000] = '</a:t>
            </a:r>
            <a:r>
              <a:rPr b="1" lang="en-US" sz="1100" spc="-1" strike="noStrike">
                <a:solidFill>
                  <a:srgbClr val="000000"/>
                </a:solidFill>
                <a:latin typeface="Courier New"/>
                <a:ea typeface="Courier New"/>
              </a:rPr>
              <a:t>\0</a:t>
            </a:r>
            <a:r>
              <a:rPr b="0" lang="en-US" sz="1100" spc="-1" strike="noStrike">
                <a:solidFill>
                  <a:srgbClr val="000000"/>
                </a:solidFill>
                <a:latin typeface="Courier New"/>
                <a:ea typeface="Courier New"/>
              </a:rPr>
              <a:t>'; </a:t>
            </a:r>
            <a:r>
              <a:rPr b="0" i="1" lang="en-US" sz="1100" spc="-1" strike="noStrike">
                <a:solidFill>
                  <a:srgbClr val="000000"/>
                </a:solidFill>
                <a:latin typeface="Courier New"/>
                <a:ea typeface="Courier New"/>
              </a:rPr>
              <a:t>// add terminating null character</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a:t>
            </a:r>
            <a:endParaRPr b="0" lang="en-US"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Date Placeholder 3"/>
          <p:cNvSpPr/>
          <p:nvPr/>
        </p:nvSpPr>
        <p:spPr>
          <a:xfrm>
            <a:off x="6556320" y="6246720"/>
            <a:ext cx="2119320" cy="461880"/>
          </a:xfrm>
          <a:prstGeom prst="rect">
            <a:avLst/>
          </a:prstGeom>
          <a:noFill/>
          <a:ln w="0">
            <a:noFill/>
          </a:ln>
        </p:spPr>
        <p:style>
          <a:lnRef idx="0"/>
          <a:fillRef idx="0"/>
          <a:effectRef idx="0"/>
          <a:fontRef idx="minor"/>
        </p:style>
        <p:txBody>
          <a:bodyPr lIns="0" rIns="0" tIns="0" bIns="0" anchor="t">
            <a:noAutofit/>
          </a:bodyPr>
          <a:p>
            <a:pPr algn="r">
              <a:lnSpc>
                <a:spcPct val="93000"/>
              </a:lnSpc>
              <a:tabLst>
                <a:tab algn="l" pos="0"/>
                <a:tab algn="l" pos="723960"/>
                <a:tab algn="l" pos="144792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Kendall &amp; Kendall</a:t>
            </a:r>
            <a:endParaRPr b="0" lang="en-US" sz="1400" spc="-1" strike="noStrike">
              <a:solidFill>
                <a:srgbClr val="000000"/>
              </a:solidFill>
              <a:latin typeface="Times New Roman"/>
            </a:endParaRPr>
          </a:p>
        </p:txBody>
      </p:sp>
      <p:sp>
        <p:nvSpPr>
          <p:cNvPr id="94" name="Footer Placeholder 4"/>
          <p:cNvSpPr/>
          <p:nvPr/>
        </p:nvSpPr>
        <p:spPr>
          <a:xfrm>
            <a:off x="3124080" y="6356520"/>
            <a:ext cx="2895840" cy="365040"/>
          </a:xfrm>
          <a:prstGeom prst="rect">
            <a:avLst/>
          </a:prstGeom>
          <a:noFill/>
          <a:ln w="0">
            <a:noFill/>
          </a:ln>
        </p:spPr>
        <p:style>
          <a:lnRef idx="0"/>
          <a:fillRef idx="0"/>
          <a:effectRef idx="0"/>
          <a:fontRef idx="minor"/>
        </p:style>
        <p:txBody>
          <a:bodyPr lIns="90000" rIns="90000" tIns="46800" bIns="46800" anchor="t">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imes New Roman"/>
              </a:rPr>
              <a:t>Lwomwa Joseph</a:t>
            </a:r>
            <a:endParaRPr b="0" lang="en-US" sz="1400" spc="-1" strike="noStrike">
              <a:solidFill>
                <a:srgbClr val="000000"/>
              </a:solidFill>
              <a:latin typeface="Times New Roman"/>
            </a:endParaRPr>
          </a:p>
        </p:txBody>
      </p:sp>
      <p:sp>
        <p:nvSpPr>
          <p:cNvPr id="95" name="Slide Number Placeholder 5"/>
          <p:cNvSpPr/>
          <p:nvPr/>
        </p:nvSpPr>
        <p:spPr>
          <a:xfrm>
            <a:off x="6553080" y="6356520"/>
            <a:ext cx="2133720" cy="36504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6B29234-0F48-4CAF-B5C8-FB87B8888CF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96" name="PlaceHolder 1"/>
          <p:cNvSpPr>
            <a:spLocks noGrp="1"/>
          </p:cNvSpPr>
          <p:nvPr>
            <p:ph/>
          </p:nvPr>
        </p:nvSpPr>
        <p:spPr>
          <a:xfrm>
            <a:off x="457200" y="990360"/>
            <a:ext cx="8229600" cy="5105160"/>
          </a:xfrm>
          <a:prstGeom prst="rect">
            <a:avLst/>
          </a:prstGeom>
          <a:noFill/>
          <a:ln w="0">
            <a:noFill/>
          </a:ln>
        </p:spPr>
        <p:txBody>
          <a:bodyPr anchor="t">
            <a:normAutofit/>
          </a:bodyPr>
          <a:p>
            <a:pPr marL="343080" indent="-343080">
              <a:lnSpc>
                <a:spcPct val="90000"/>
              </a:lnSpc>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Input Control</a:t>
            </a:r>
            <a:endParaRPr b="0" lang="en-US" sz="2400" spc="-1" strike="noStrike">
              <a:solidFill>
                <a:srgbClr val="000000"/>
              </a:solidFill>
              <a:latin typeface="Arial"/>
            </a:endParaRPr>
          </a:p>
          <a:p>
            <a:pPr lvl="1" marL="743040" indent="-285840">
              <a:lnSpc>
                <a:spcPct val="90000"/>
              </a:lnSpc>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Every piece of information should be traceable back to the input data</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You must provide </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Audit trail</a:t>
            </a:r>
            <a:endParaRPr b="0" lang="en-US" sz="2000" spc="-1" strike="noStrike">
              <a:solidFill>
                <a:srgbClr val="000000"/>
              </a:solidFill>
              <a:latin typeface="Arial"/>
            </a:endParaRPr>
          </a:p>
          <a:p>
            <a:pPr lvl="2" marL="1143000" indent="-228600">
              <a:lnSpc>
                <a:spcPct val="90000"/>
              </a:lnSpc>
              <a:spcBef>
                <a:spcPts val="451"/>
              </a:spcBef>
              <a:buClr>
                <a:srgbClr val="000000"/>
              </a:buClr>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An audit trail records the source of each data item and when it entered a system. In addition to recording the original source, an audit trail must show how and when data is accessed or changed, and by whom. All these actions must be logged in an audit trail file and monitored carefully. </a:t>
            </a:r>
            <a:endParaRPr b="0" lang="en-US" sz="1800" spc="-1" strike="noStrike">
              <a:solidFill>
                <a:srgbClr val="000000"/>
              </a:solidFill>
              <a:latin typeface="Arial"/>
            </a:endParaRPr>
          </a:p>
          <a:p>
            <a:pPr lvl="1" marL="743040" indent="-285840">
              <a:lnSpc>
                <a:spcPct val="90000"/>
              </a:lnSpc>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Data security</a:t>
            </a:r>
            <a:endParaRPr b="0" lang="en-US" sz="2000" spc="-1" strike="noStrike">
              <a:solidFill>
                <a:srgbClr val="000000"/>
              </a:solidFill>
              <a:latin typeface="Arial"/>
            </a:endParaRPr>
          </a:p>
          <a:p>
            <a:pPr lvl="2" marL="1143000" indent="-228600">
              <a:lnSpc>
                <a:spcPct val="90000"/>
              </a:lnSpc>
              <a:spcBef>
                <a:spcPts val="451"/>
              </a:spcBef>
              <a:buClr>
                <a:srgbClr val="000000"/>
              </a:buClr>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Data security protects data from loss or damage and recovers data when it is lost or damaged. </a:t>
            </a:r>
            <a:endParaRPr b="0" lang="en-US" sz="1800" spc="-1" strike="noStrike">
              <a:solidFill>
                <a:srgbClr val="000000"/>
              </a:solidFill>
              <a:latin typeface="Arial"/>
            </a:endParaRPr>
          </a:p>
          <a:p>
            <a:pPr lvl="1" marL="743040" indent="-285840">
              <a:lnSpc>
                <a:spcPct val="90000"/>
              </a:lnSpc>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Records retention policy</a:t>
            </a:r>
            <a:endParaRPr b="0" lang="en-US" sz="2000" spc="-1" strike="noStrike">
              <a:solidFill>
                <a:srgbClr val="000000"/>
              </a:solidFill>
              <a:latin typeface="Arial"/>
            </a:endParaRPr>
          </a:p>
          <a:p>
            <a:pPr lvl="2" marL="1143000" indent="-228600">
              <a:lnSpc>
                <a:spcPct val="90000"/>
              </a:lnSpc>
              <a:spcBef>
                <a:spcPts val="451"/>
              </a:spcBef>
              <a:buClr>
                <a:srgbClr val="000000"/>
              </a:buClr>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A records policy that is designed to meet all legal requirements and business needs for keeping records </a:t>
            </a:r>
            <a:endParaRPr b="0" lang="en-US" sz="1800" spc="-1" strike="noStrike">
              <a:solidFill>
                <a:srgbClr val="000000"/>
              </a:solidFill>
              <a:latin typeface="Arial"/>
            </a:endParaRPr>
          </a:p>
          <a:p>
            <a:pPr lvl="2" marL="1143000" indent="0">
              <a:lnSpc>
                <a:spcPct val="90000"/>
              </a:lnSpc>
              <a:spcBef>
                <a:spcPts val="451"/>
              </a:spcBef>
              <a:buNone/>
              <a:tabLst>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lvl="2" marL="1143000" indent="0">
              <a:lnSpc>
                <a:spcPct val="90000"/>
              </a:lnSpc>
              <a:spcBef>
                <a:spcPts val="451"/>
              </a:spcBef>
              <a:buNone/>
              <a:tabLst>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97" name="Line 4"/>
          <p:cNvSpPr/>
          <p:nvPr/>
        </p:nvSpPr>
        <p:spPr>
          <a:xfrm>
            <a:off x="457200" y="6172200"/>
            <a:ext cx="8305920" cy="0"/>
          </a:xfrm>
          <a:prstGeom prst="line">
            <a:avLst/>
          </a:prstGeom>
          <a:ln w="12600">
            <a:solidFill>
              <a:srgbClr val="ffff00"/>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98" name="Line 5"/>
          <p:cNvSpPr/>
          <p:nvPr/>
        </p:nvSpPr>
        <p:spPr>
          <a:xfrm>
            <a:off x="533520" y="914400"/>
            <a:ext cx="8170920" cy="0"/>
          </a:xfrm>
          <a:prstGeom prst="line">
            <a:avLst/>
          </a:prstGeom>
          <a:ln w="76320">
            <a:solidFill>
              <a:srgbClr val="000000"/>
            </a:solidFill>
            <a:miter/>
            <a:tailEnd len="med" type="triangle" w="med"/>
          </a:ln>
        </p:spPr>
        <p:style>
          <a:lnRef idx="0"/>
          <a:fillRef idx="0"/>
          <a:effectRef idx="0"/>
          <a:fontRef idx="minor"/>
        </p:style>
        <p:txBody>
          <a:bodyPr lIns="90000" rIns="90000" tIns="-46800" bIns="-46800" anchor="ctr">
            <a:noAutofit/>
          </a:bodyPr>
          <a:p>
            <a:endParaRPr b="0" lang="en-US" sz="2400" spc="-1" strike="noStrike">
              <a:solidFill>
                <a:srgbClr val="000000"/>
              </a:solidFill>
              <a:latin typeface="Times New Roman"/>
            </a:endParaRPr>
          </a:p>
        </p:txBody>
      </p:sp>
      <p:sp>
        <p:nvSpPr>
          <p:cNvPr id="99" name="PlaceHolder 2"/>
          <p:cNvSpPr>
            <a:spLocks noGrp="1"/>
          </p:cNvSpPr>
          <p:nvPr>
            <p:ph type="title"/>
          </p:nvPr>
        </p:nvSpPr>
        <p:spPr>
          <a:xfrm>
            <a:off x="304560" y="0"/>
            <a:ext cx="8839080" cy="83808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Design and Programming Strategies</a:t>
            </a:r>
            <a:endParaRPr b="1"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6" dur="indefinite" restart="never" nodeType="tmRoot">
          <p:childTnLst>
            <p:seq>
              <p:cTn id="27" dur="indefinite" nodeType="mainSeq">
                <p:childTnLst>
                  <p:par>
                    <p:cTn id="28" nodeType="clickEffect" fill="hold">
                      <p:stCondLst>
                        <p:cond delay="0"/>
                      </p:stCondLst>
                      <p:childTnLst>
                        <p:par>
                          <p:cTn id="29" nodeType="withEffect" fill="hold">
                            <p:stCondLst>
                              <p:cond delay="0"/>
                            </p:stCondLst>
                            <p:childTnLst>
                              <p:par>
                                <p:cTn id="30" nodeType="withEffect" fill="hold" presetClass="entr" presetID="21" presetSubtype="4">
                                  <p:stCondLst>
                                    <p:cond delay="0"/>
                                  </p:stCondLst>
                                  <p:childTnLst>
                                    <p:set>
                                      <p:cBhvr>
                                        <p:cTn id="31" dur="1" fill="hold">
                                          <p:stCondLst>
                                            <p:cond delay="0"/>
                                          </p:stCondLst>
                                        </p:cTn>
                                        <p:tgtEl>
                                          <p:spTgt spid="98"/>
                                        </p:tgtEl>
                                        <p:attrNameLst>
                                          <p:attrName>style.visibility</p:attrName>
                                        </p:attrNameLst>
                                      </p:cBhvr>
                                      <p:to>
                                        <p:strVal val="visible"/>
                                      </p:to>
                                    </p:set>
                                    <p:animEffect filter="wheel(4)" transition="in">
                                      <p:cBhvr additive="repl">
                                        <p:cTn id="32" dur="2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Rectangle 2"/>
          <p:cNvSpPr/>
          <p:nvPr/>
        </p:nvSpPr>
        <p:spPr>
          <a:xfrm>
            <a:off x="685800" y="1219320"/>
            <a:ext cx="7772400" cy="253332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One of the paradoxes of defensive programming is that during  development, you’d like an error to be noticeable—you’d rather have it be obnoxious than risk overlooking it. But during production, you’d rather have the error be as unobtrusive as possible, to have the program recover or fail gracefully. Here are some guidelines for deciding which defensive programming tools to leave in your production code and which to leave out:</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endParaRPr b="0" lang="en-US" sz="2000" spc="-1" strike="noStrike">
              <a:solidFill>
                <a:srgbClr val="000000"/>
              </a:solidFill>
              <a:latin typeface="Times New Roman"/>
            </a:endParaRPr>
          </a:p>
        </p:txBody>
      </p:sp>
      <p:sp>
        <p:nvSpPr>
          <p:cNvPr id="101" name="Rectangle 5"/>
          <p:cNvSpPr/>
          <p:nvPr/>
        </p:nvSpPr>
        <p:spPr>
          <a:xfrm>
            <a:off x="304920" y="0"/>
            <a:ext cx="8839080" cy="83808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Design and Programming Strategies</a:t>
            </a:r>
            <a:endParaRPr b="0" lang="en-US" sz="3600" spc="-1" strike="noStrike">
              <a:solidFill>
                <a:srgbClr val="000000"/>
              </a:solidFill>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
          <p:cNvSpPr txBox="1"/>
          <p:nvPr/>
        </p:nvSpPr>
        <p:spPr>
          <a:xfrm>
            <a:off x="228240" y="1143000"/>
            <a:ext cx="8381880" cy="5361120"/>
          </a:xfrm>
          <a:prstGeom prst="rect">
            <a:avLst/>
          </a:prstGeom>
          <a:solidFill>
            <a:srgbClr val="ffffff"/>
          </a:solidFill>
          <a:ln w="0">
            <a:noFill/>
          </a:ln>
        </p:spPr>
        <p:txBody>
          <a:bodyPr anchor="t">
            <a:normAutofit/>
          </a:bodyPr>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When designing programs we need to ensure that they are </a:t>
            </a:r>
            <a:r>
              <a:rPr b="1" lang="en-GB" sz="1800" spc="-1" strike="noStrike" u="sng">
                <a:solidFill>
                  <a:srgbClr val="000000"/>
                </a:solidFill>
                <a:uFillTx/>
                <a:latin typeface="Arial"/>
              </a:rPr>
              <a:t>robust</a:t>
            </a:r>
            <a:r>
              <a:rPr b="0" lang="en-GB" sz="1800" spc="-1" strike="noStrike">
                <a:solidFill>
                  <a:srgbClr val="000000"/>
                </a:solidFill>
                <a:latin typeface="Arial"/>
              </a:rPr>
              <a:t>.</a:t>
            </a:r>
            <a:endParaRPr b="0" lang="en-US" sz="1800" spc="-1" strike="noStrike">
              <a:solidFill>
                <a:srgbClr val="000000"/>
              </a:solidFill>
              <a:latin typeface="Arial"/>
            </a:endParaRPr>
          </a:p>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Failure to do this may result in two critical outcomes:</a:t>
            </a: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The program wont function correctly / will not do the job its supposed to do.</a:t>
            </a: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The program may be unsecure and data that it holds may become compromised.</a:t>
            </a:r>
            <a:endParaRPr b="0" lang="en-US" sz="1800" spc="-1" strike="noStrike">
              <a:solidFill>
                <a:srgbClr val="000000"/>
              </a:solidFill>
              <a:latin typeface="Arial"/>
            </a:endParaRPr>
          </a:p>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Both outcomes are unacceptable. Luckily there are a ways that we can minimise these issues, through defensive design strategies, which will ensure the robustness of our software solutions:</a:t>
            </a: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Input Sanitisation</a:t>
            </a: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Anticipating Misuse and Input Validation</a:t>
            </a: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Authentication</a:t>
            </a: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Maintainability of Code</a:t>
            </a: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Testing</a:t>
            </a: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103" name="PlaceHolder 1"/>
          <p:cNvSpPr>
            <a:spLocks noGrp="1"/>
          </p:cNvSpPr>
          <p:nvPr>
            <p:ph type="title"/>
          </p:nvPr>
        </p:nvSpPr>
        <p:spPr>
          <a:xfrm>
            <a:off x="152280" y="151920"/>
            <a:ext cx="8839440" cy="8384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Design and Programming Strategies</a:t>
            </a:r>
            <a:endParaRPr b="1" lang="en-US" sz="3600" spc="-1" strike="noStrike">
              <a:solidFill>
                <a:srgbClr val="000000"/>
              </a:solidFill>
              <a:latin typeface="Arial"/>
            </a:endParaRPr>
          </a:p>
        </p:txBody>
      </p:sp>
      <p:sp>
        <p:nvSpPr>
          <p:cNvPr id="104" name="TextBox 6"/>
          <p:cNvSpPr/>
          <p:nvPr/>
        </p:nvSpPr>
        <p:spPr>
          <a:xfrm>
            <a:off x="5715000" y="3429000"/>
            <a:ext cx="2819520" cy="3017160"/>
          </a:xfrm>
          <a:prstGeom prst="rect">
            <a:avLst/>
          </a:prstGeom>
          <a:solidFill>
            <a:srgbClr val="ffffff"/>
          </a:solidFill>
          <a:ln w="25560">
            <a:solidFill>
              <a:srgbClr val="333399"/>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pc="-1" strike="noStrike">
                <a:solidFill>
                  <a:srgbClr val="000000"/>
                </a:solidFill>
                <a:latin typeface="Arial"/>
              </a:rPr>
              <a:t>Robust Learning Objectives :</a:t>
            </a:r>
            <a:endParaRPr b="0" lang="en-US" sz="16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To understand…</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Robust design considerations:</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a:t>
            </a:r>
            <a:r>
              <a:rPr b="0" lang="en-GB" sz="1000" spc="-1" strike="noStrike">
                <a:solidFill>
                  <a:srgbClr val="000000"/>
                </a:solidFill>
                <a:latin typeface="Arial"/>
              </a:rPr>
              <a:t>o input sanitisation/validation</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a:t>
            </a:r>
            <a:r>
              <a:rPr b="0" lang="en-GB" sz="1000" spc="-1" strike="noStrike">
                <a:solidFill>
                  <a:srgbClr val="000000"/>
                </a:solidFill>
                <a:latin typeface="Arial"/>
              </a:rPr>
              <a:t>o planning for contingencies</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a:t>
            </a:r>
            <a:r>
              <a:rPr b="0" lang="en-GB" sz="1000" spc="-1" strike="noStrike">
                <a:solidFill>
                  <a:srgbClr val="000000"/>
                </a:solidFill>
                <a:latin typeface="Arial"/>
              </a:rPr>
              <a:t>o anticipating misuse</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a:t>
            </a:r>
            <a:r>
              <a:rPr b="0" lang="en-GB" sz="1000" spc="-1" strike="noStrike">
                <a:solidFill>
                  <a:srgbClr val="000000"/>
                </a:solidFill>
                <a:latin typeface="Arial"/>
              </a:rPr>
              <a:t>o authentication</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maintainability:</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a:t>
            </a:r>
            <a:r>
              <a:rPr b="0" lang="en-GB" sz="1000" spc="-1" strike="noStrike">
                <a:solidFill>
                  <a:srgbClr val="000000"/>
                </a:solidFill>
                <a:latin typeface="Arial"/>
              </a:rPr>
              <a:t>o comments</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a:t>
            </a:r>
            <a:r>
              <a:rPr b="0" lang="en-GB" sz="1000" spc="-1" strike="noStrike">
                <a:solidFill>
                  <a:srgbClr val="000000"/>
                </a:solidFill>
                <a:latin typeface="Arial"/>
              </a:rPr>
              <a:t>o indentation</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the purpose of testing</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types of testing:</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a:t>
            </a:r>
            <a:r>
              <a:rPr b="0" lang="en-GB" sz="1000" spc="-1" strike="noStrike">
                <a:solidFill>
                  <a:srgbClr val="000000"/>
                </a:solidFill>
                <a:latin typeface="Arial"/>
              </a:rPr>
              <a:t>o iterative</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a:t>
            </a:r>
            <a:r>
              <a:rPr b="0" lang="en-GB" sz="1000" spc="-1" strike="noStrike">
                <a:solidFill>
                  <a:srgbClr val="000000"/>
                </a:solidFill>
                <a:latin typeface="Arial"/>
              </a:rPr>
              <a:t>o final/terminal</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how to identify syntax and logic errors</a:t>
            </a:r>
            <a:endParaRPr b="0" lang="en-US" sz="1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000" spc="-1" strike="noStrike">
                <a:solidFill>
                  <a:srgbClr val="000000"/>
                </a:solidFill>
                <a:latin typeface="Arial"/>
              </a:rPr>
              <a:t>- selecting and using suitable test data.</a:t>
            </a:r>
            <a:endParaRPr b="0" lang="en-US" sz="10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nodeType="clickEffect" fill="hold">
                      <p:stCondLst>
                        <p:cond delay="indefinite"/>
                      </p:stCondLst>
                      <p:childTnLst>
                        <p:par>
                          <p:cTn id="36" nodeType="withEffect" fill="hold">
                            <p:stCondLst>
                              <p:cond delay="0"/>
                            </p:stCondLst>
                            <p:childTnLst>
                              <p:par>
                                <p:cTn id="37" nodeType="clickEffect" fill="hold" presetClass="entr" presetID="2" presetSubtype="4">
                                  <p:stCondLst>
                                    <p:cond delay="0"/>
                                  </p:stCondLst>
                                  <p:childTnLst>
                                    <p:set>
                                      <p:cBhvr>
                                        <p:cTn id="38" dur="1" fill="hold">
                                          <p:stCondLst>
                                            <p:cond delay="0"/>
                                          </p:stCondLst>
                                        </p:cTn>
                                        <p:tgtEl>
                                          <p:spTgt spid="102">
                                            <p:txEl>
                                              <p:pRg st="0" end="0"/>
                                            </p:txEl>
                                          </p:spTgt>
                                        </p:tgtEl>
                                        <p:attrNameLst>
                                          <p:attrName>style.visibility</p:attrName>
                                        </p:attrNameLst>
                                      </p:cBhvr>
                                      <p:to>
                                        <p:strVal val="visible"/>
                                      </p:to>
                                    </p:set>
                                    <p:anim calcmode="lin" valueType="num">
                                      <p:cBhvr additive="base">
                                        <p:cTn id="39" dur="500" fill="hold"/>
                                        <p:tgtEl>
                                          <p:spTgt spid="10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nodeType="clickEffect" fill="hold">
                      <p:stCondLst>
                        <p:cond delay="indefinite"/>
                      </p:stCondLst>
                      <p:childTnLst>
                        <p:par>
                          <p:cTn id="42" nodeType="withEffect" fill="hold">
                            <p:stCondLst>
                              <p:cond delay="0"/>
                            </p:stCondLst>
                            <p:childTnLst>
                              <p:par>
                                <p:cTn id="43" nodeType="clickEffect" fill="hold" presetClass="entr" presetID="2" presetSubtype="4">
                                  <p:stCondLst>
                                    <p:cond delay="0"/>
                                  </p:stCondLst>
                                  <p:childTnLst>
                                    <p:set>
                                      <p:cBhvr>
                                        <p:cTn id="44" dur="1" fill="hold">
                                          <p:stCondLst>
                                            <p:cond delay="0"/>
                                          </p:stCondLst>
                                        </p:cTn>
                                        <p:tgtEl>
                                          <p:spTgt spid="102">
                                            <p:txEl>
                                              <p:pRg st="1" end="1"/>
                                            </p:txEl>
                                          </p:spTgt>
                                        </p:tgtEl>
                                        <p:attrNameLst>
                                          <p:attrName>style.visibility</p:attrName>
                                        </p:attrNameLst>
                                      </p:cBhvr>
                                      <p:to>
                                        <p:strVal val="visible"/>
                                      </p:to>
                                    </p:set>
                                    <p:anim calcmode="lin" valueType="num">
                                      <p:cBhvr additive="base">
                                        <p:cTn id="45" dur="500" fill="hold"/>
                                        <p:tgtEl>
                                          <p:spTgt spid="102">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nodeType="clickEffect" fill="hold">
                      <p:stCondLst>
                        <p:cond delay="indefinite"/>
                      </p:stCondLst>
                      <p:childTnLst>
                        <p:par>
                          <p:cTn id="48" nodeType="withEffect" fill="hold">
                            <p:stCondLst>
                              <p:cond delay="0"/>
                            </p:stCondLst>
                            <p:childTnLst>
                              <p:par>
                                <p:cTn id="49" nodeType="clickEffect" fill="hold" presetClass="entr" presetID="2" presetSubtype="4">
                                  <p:stCondLst>
                                    <p:cond delay="0"/>
                                  </p:stCondLst>
                                  <p:childTnLst>
                                    <p:set>
                                      <p:cBhvr>
                                        <p:cTn id="50" dur="1" fill="hold">
                                          <p:stCondLst>
                                            <p:cond delay="0"/>
                                          </p:stCondLst>
                                        </p:cTn>
                                        <p:tgtEl>
                                          <p:spTgt spid="102">
                                            <p:txEl>
                                              <p:pRg st="2" end="2"/>
                                            </p:txEl>
                                          </p:spTgt>
                                        </p:tgtEl>
                                        <p:attrNameLst>
                                          <p:attrName>style.visibility</p:attrName>
                                        </p:attrNameLst>
                                      </p:cBhvr>
                                      <p:to>
                                        <p:strVal val="visible"/>
                                      </p:to>
                                    </p:set>
                                    <p:anim calcmode="lin" valueType="num">
                                      <p:cBhvr additive="base">
                                        <p:cTn id="51" dur="500" fill="hold"/>
                                        <p:tgtEl>
                                          <p:spTgt spid="102">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3" nodeType="clickEffect" fill="hold">
                      <p:stCondLst>
                        <p:cond delay="indefinite"/>
                      </p:stCondLst>
                      <p:childTnLst>
                        <p:par>
                          <p:cTn id="54" nodeType="withEffect" fill="hold">
                            <p:stCondLst>
                              <p:cond delay="0"/>
                            </p:stCondLst>
                            <p:childTnLst>
                              <p:par>
                                <p:cTn id="55" nodeType="clickEffect" fill="hold" presetClass="entr" presetID="2" presetSubtype="4">
                                  <p:stCondLst>
                                    <p:cond delay="0"/>
                                  </p:stCondLst>
                                  <p:childTnLst>
                                    <p:set>
                                      <p:cBhvr>
                                        <p:cTn id="56" dur="1" fill="hold">
                                          <p:stCondLst>
                                            <p:cond delay="0"/>
                                          </p:stCondLst>
                                        </p:cTn>
                                        <p:tgtEl>
                                          <p:spTgt spid="102">
                                            <p:txEl>
                                              <p:pRg st="3" end="3"/>
                                            </p:txEl>
                                          </p:spTgt>
                                        </p:tgtEl>
                                        <p:attrNameLst>
                                          <p:attrName>style.visibility</p:attrName>
                                        </p:attrNameLst>
                                      </p:cBhvr>
                                      <p:to>
                                        <p:strVal val="visible"/>
                                      </p:to>
                                    </p:set>
                                    <p:anim calcmode="lin" valueType="num">
                                      <p:cBhvr additive="base">
                                        <p:cTn id="57" dur="500" fill="hold"/>
                                        <p:tgtEl>
                                          <p:spTgt spid="102">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9" nodeType="clickEffect" fill="hold">
                      <p:stCondLst>
                        <p:cond delay="indefinite"/>
                      </p:stCondLst>
                      <p:childTnLst>
                        <p:par>
                          <p:cTn id="60" nodeType="withEffect" fill="hold">
                            <p:stCondLst>
                              <p:cond delay="0"/>
                            </p:stCondLst>
                            <p:childTnLst>
                              <p:par>
                                <p:cTn id="61" nodeType="clickEffect" fill="hold" presetClass="entr" presetID="2" presetSubtype="4">
                                  <p:stCondLst>
                                    <p:cond delay="0"/>
                                  </p:stCondLst>
                                  <p:childTnLst>
                                    <p:set>
                                      <p:cBhvr>
                                        <p:cTn id="62" dur="1" fill="hold">
                                          <p:stCondLst>
                                            <p:cond delay="0"/>
                                          </p:stCondLst>
                                        </p:cTn>
                                        <p:tgtEl>
                                          <p:spTgt spid="102">
                                            <p:txEl>
                                              <p:pRg st="4" end="4"/>
                                            </p:txEl>
                                          </p:spTgt>
                                        </p:tgtEl>
                                        <p:attrNameLst>
                                          <p:attrName>style.visibility</p:attrName>
                                        </p:attrNameLst>
                                      </p:cBhvr>
                                      <p:to>
                                        <p:strVal val="visible"/>
                                      </p:to>
                                    </p:set>
                                    <p:anim calcmode="lin" valueType="num">
                                      <p:cBhvr additive="base">
                                        <p:cTn id="63" dur="500" fill="hold"/>
                                        <p:tgtEl>
                                          <p:spTgt spid="102">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5" nodeType="clickEffect" fill="hold">
                      <p:stCondLst>
                        <p:cond delay="indefinite"/>
                      </p:stCondLst>
                      <p:childTnLst>
                        <p:par>
                          <p:cTn id="66" nodeType="withEffect" fill="hold">
                            <p:stCondLst>
                              <p:cond delay="0"/>
                            </p:stCondLst>
                            <p:childTnLst>
                              <p:par>
                                <p:cTn id="67" nodeType="clickEffect" fill="hold" presetClass="entr" presetID="2" presetSubtype="4">
                                  <p:stCondLst>
                                    <p:cond delay="0"/>
                                  </p:stCondLst>
                                  <p:childTnLst>
                                    <p:set>
                                      <p:cBhvr>
                                        <p:cTn id="68" dur="1" fill="hold">
                                          <p:stCondLst>
                                            <p:cond delay="0"/>
                                          </p:stCondLst>
                                        </p:cTn>
                                        <p:tgtEl>
                                          <p:spTgt spid="102">
                                            <p:txEl>
                                              <p:pRg st="5" end="5"/>
                                            </p:txEl>
                                          </p:spTgt>
                                        </p:tgtEl>
                                        <p:attrNameLst>
                                          <p:attrName>style.visibility</p:attrName>
                                        </p:attrNameLst>
                                      </p:cBhvr>
                                      <p:to>
                                        <p:strVal val="visible"/>
                                      </p:to>
                                    </p:set>
                                    <p:anim calcmode="lin" valueType="num">
                                      <p:cBhvr additive="base">
                                        <p:cTn id="69" dur="500" fill="hold"/>
                                        <p:tgtEl>
                                          <p:spTgt spid="102">
                                            <p:txEl>
                                              <p:pRg st="5" end="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1" nodeType="clickEffect" fill="hold">
                      <p:stCondLst>
                        <p:cond delay="indefinite"/>
                      </p:stCondLst>
                      <p:childTnLst>
                        <p:par>
                          <p:cTn id="72" nodeType="withEffect" fill="hold">
                            <p:stCondLst>
                              <p:cond delay="0"/>
                            </p:stCondLst>
                            <p:childTnLst>
                              <p:par>
                                <p:cTn id="73" nodeType="clickEffect" fill="hold" presetClass="entr" presetID="2" presetSubtype="4">
                                  <p:stCondLst>
                                    <p:cond delay="0"/>
                                  </p:stCondLst>
                                  <p:childTnLst>
                                    <p:set>
                                      <p:cBhvr>
                                        <p:cTn id="74" dur="1" fill="hold">
                                          <p:stCondLst>
                                            <p:cond delay="0"/>
                                          </p:stCondLst>
                                        </p:cTn>
                                        <p:tgtEl>
                                          <p:spTgt spid="102">
                                            <p:txEl>
                                              <p:pRg st="6" end="6"/>
                                            </p:txEl>
                                          </p:spTgt>
                                        </p:tgtEl>
                                        <p:attrNameLst>
                                          <p:attrName>style.visibility</p:attrName>
                                        </p:attrNameLst>
                                      </p:cBhvr>
                                      <p:to>
                                        <p:strVal val="visible"/>
                                      </p:to>
                                    </p:set>
                                    <p:anim calcmode="lin" valueType="num">
                                      <p:cBhvr additive="base">
                                        <p:cTn id="75" dur="500" fill="hold"/>
                                        <p:tgtEl>
                                          <p:spTgt spid="102">
                                            <p:txEl>
                                              <p:pRg st="6" end="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0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7" nodeType="clickEffect" fill="hold">
                      <p:stCondLst>
                        <p:cond delay="indefinite"/>
                      </p:stCondLst>
                      <p:childTnLst>
                        <p:par>
                          <p:cTn id="78" nodeType="withEffect" fill="hold">
                            <p:stCondLst>
                              <p:cond delay="0"/>
                            </p:stCondLst>
                            <p:childTnLst>
                              <p:par>
                                <p:cTn id="79" nodeType="clickEffect" fill="hold" presetClass="entr" presetID="2" presetSubtype="4">
                                  <p:stCondLst>
                                    <p:cond delay="0"/>
                                  </p:stCondLst>
                                  <p:childTnLst>
                                    <p:set>
                                      <p:cBhvr>
                                        <p:cTn id="80" dur="1" fill="hold">
                                          <p:stCondLst>
                                            <p:cond delay="0"/>
                                          </p:stCondLst>
                                        </p:cTn>
                                        <p:tgtEl>
                                          <p:spTgt spid="102">
                                            <p:txEl>
                                              <p:pRg st="7" end="7"/>
                                            </p:txEl>
                                          </p:spTgt>
                                        </p:tgtEl>
                                        <p:attrNameLst>
                                          <p:attrName>style.visibility</p:attrName>
                                        </p:attrNameLst>
                                      </p:cBhvr>
                                      <p:to>
                                        <p:strVal val="visible"/>
                                      </p:to>
                                    </p:set>
                                    <p:anim calcmode="lin" valueType="num">
                                      <p:cBhvr additive="base">
                                        <p:cTn id="81" dur="500" fill="hold"/>
                                        <p:tgtEl>
                                          <p:spTgt spid="102">
                                            <p:txEl>
                                              <p:pRg st="7" end="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0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3" nodeType="clickEffect" fill="hold">
                      <p:stCondLst>
                        <p:cond delay="indefinite"/>
                      </p:stCondLst>
                      <p:childTnLst>
                        <p:par>
                          <p:cTn id="84" nodeType="withEffect" fill="hold">
                            <p:stCondLst>
                              <p:cond delay="0"/>
                            </p:stCondLst>
                            <p:childTnLst>
                              <p:par>
                                <p:cTn id="85" nodeType="clickEffect" fill="hold" presetClass="entr" presetID="2" presetSubtype="4">
                                  <p:stCondLst>
                                    <p:cond delay="0"/>
                                  </p:stCondLst>
                                  <p:childTnLst>
                                    <p:set>
                                      <p:cBhvr>
                                        <p:cTn id="86" dur="1" fill="hold">
                                          <p:stCondLst>
                                            <p:cond delay="0"/>
                                          </p:stCondLst>
                                        </p:cTn>
                                        <p:tgtEl>
                                          <p:spTgt spid="102">
                                            <p:txEl>
                                              <p:pRg st="8" end="8"/>
                                            </p:txEl>
                                          </p:spTgt>
                                        </p:tgtEl>
                                        <p:attrNameLst>
                                          <p:attrName>style.visibility</p:attrName>
                                        </p:attrNameLst>
                                      </p:cBhvr>
                                      <p:to>
                                        <p:strVal val="visible"/>
                                      </p:to>
                                    </p:set>
                                    <p:anim calcmode="lin" valueType="num">
                                      <p:cBhvr additive="base">
                                        <p:cTn id="87" dur="500" fill="hold"/>
                                        <p:tgtEl>
                                          <p:spTgt spid="102">
                                            <p:txEl>
                                              <p:pRg st="8" end="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0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9" nodeType="clickEffect" fill="hold">
                      <p:stCondLst>
                        <p:cond delay="indefinite"/>
                      </p:stCondLst>
                      <p:childTnLst>
                        <p:par>
                          <p:cTn id="90" nodeType="withEffect" fill="hold">
                            <p:stCondLst>
                              <p:cond delay="0"/>
                            </p:stCondLst>
                            <p:childTnLst>
                              <p:par>
                                <p:cTn id="91" nodeType="clickEffect" fill="hold" presetClass="entr" presetID="2" presetSubtype="4">
                                  <p:stCondLst>
                                    <p:cond delay="0"/>
                                  </p:stCondLst>
                                  <p:childTnLst>
                                    <p:set>
                                      <p:cBhvr>
                                        <p:cTn id="92" dur="1" fill="hold">
                                          <p:stCondLst>
                                            <p:cond delay="0"/>
                                          </p:stCondLst>
                                        </p:cTn>
                                        <p:tgtEl>
                                          <p:spTgt spid="102">
                                            <p:txEl>
                                              <p:pRg st="9" end="9"/>
                                            </p:txEl>
                                          </p:spTgt>
                                        </p:tgtEl>
                                        <p:attrNameLst>
                                          <p:attrName>style.visibility</p:attrName>
                                        </p:attrNameLst>
                                      </p:cBhvr>
                                      <p:to>
                                        <p:strVal val="visible"/>
                                      </p:to>
                                    </p:set>
                                    <p:anim calcmode="lin" valueType="num">
                                      <p:cBhvr additive="base">
                                        <p:cTn id="93" dur="500" fill="hold"/>
                                        <p:tgtEl>
                                          <p:spTgt spid="102">
                                            <p:txEl>
                                              <p:pRg st="9" end="9"/>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0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le 1"/>
          <p:cNvSpPr/>
          <p:nvPr/>
        </p:nvSpPr>
        <p:spPr>
          <a:xfrm>
            <a:off x="468360" y="358920"/>
            <a:ext cx="8496360" cy="853920"/>
          </a:xfrm>
          <a:prstGeom prst="rect">
            <a:avLst/>
          </a:prstGeom>
          <a:solidFill>
            <a:srgbClr val="ffffff"/>
          </a:solidFill>
          <a:ln w="25560">
            <a:solidFill>
              <a:srgbClr val="333399"/>
            </a:solidFill>
            <a:miter/>
          </a:ln>
        </p:spPr>
        <p:style>
          <a:lnRef idx="0"/>
          <a:fillRef idx="0"/>
          <a:effectRef idx="0"/>
          <a:fontRef idx="minor"/>
        </p:style>
        <p:txBody>
          <a:bodyPr lIns="90000" rIns="90000" tIns="46800" bIns="46800" anchor="ctr">
            <a:noAutofit/>
          </a:bodyPr>
          <a:p>
            <a:pPr algn="ctr">
              <a:lnSpc>
                <a:spcPct val="100000"/>
              </a:lnSpc>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1" lang="en-GB" sz="3600" spc="-1" strike="noStrike">
                <a:solidFill>
                  <a:srgbClr val="000000"/>
                </a:solidFill>
                <a:latin typeface="Arial"/>
              </a:rPr>
              <a:t>Unwanted Inputs</a:t>
            </a:r>
            <a:endParaRPr b="0" lang="en-US" sz="3600" spc="-1" strike="noStrike">
              <a:solidFill>
                <a:srgbClr val="000000"/>
              </a:solidFill>
              <a:latin typeface="Times New Roman"/>
            </a:endParaRPr>
          </a:p>
        </p:txBody>
      </p:sp>
      <p:sp>
        <p:nvSpPr>
          <p:cNvPr id="106" name=""/>
          <p:cNvSpPr txBox="1"/>
          <p:nvPr/>
        </p:nvSpPr>
        <p:spPr>
          <a:xfrm>
            <a:off x="838080" y="1307880"/>
            <a:ext cx="7848720" cy="5195880"/>
          </a:xfrm>
          <a:prstGeom prst="rect">
            <a:avLst/>
          </a:prstGeom>
          <a:solidFill>
            <a:srgbClr val="ffffff"/>
          </a:solidFill>
          <a:ln w="0">
            <a:noFill/>
          </a:ln>
        </p:spPr>
        <p:txBody>
          <a:bodyPr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400" spc="-1" strike="noStrike">
                <a:solidFill>
                  <a:srgbClr val="000000"/>
                </a:solidFill>
                <a:latin typeface="Arial"/>
              </a:rPr>
              <a:t>Input Sanitisation</a:t>
            </a:r>
            <a:endParaRPr b="0" lang="en-US" sz="2400" spc="-1" strike="noStrike">
              <a:solidFill>
                <a:srgbClr val="000000"/>
              </a:solidFill>
              <a:latin typeface="Arial"/>
            </a:endParaRPr>
          </a:p>
          <a:p>
            <a:pPr algn="jus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What do we mean by input validation function and input sanitization function?</a:t>
            </a:r>
            <a:endParaRPr b="0" lang="en-US" sz="1800" spc="-1" strike="noStrike">
              <a:solidFill>
                <a:srgbClr val="000000"/>
              </a:solidFill>
              <a:latin typeface="Arial"/>
            </a:endParaRPr>
          </a:p>
          <a:p>
            <a:pPr algn="jus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Input validation …</a:t>
            </a:r>
            <a:endParaRPr b="0" lang="en-US" sz="1800" spc="-1" strike="noStrike">
              <a:solidFill>
                <a:srgbClr val="000000"/>
              </a:solidFill>
              <a:latin typeface="Arial"/>
            </a:endParaRPr>
          </a:p>
          <a:p>
            <a:pPr algn="just">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Input sanitization function is a function which takes a set of inputs which may contain a subset of malicious values and gives a set of outputs that only contain benign values</a:t>
            </a:r>
            <a:endParaRPr b="0" lang="en-US" sz="1800" spc="-1" strike="noStrike">
              <a:solidFill>
                <a:srgbClr val="000000"/>
              </a:solidFill>
              <a:latin typeface="Arial"/>
            </a:endParaRPr>
          </a:p>
          <a:p>
            <a:pPr algn="just">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Validation </a:t>
            </a:r>
            <a:r>
              <a:rPr b="0" lang="en-US" sz="1800" spc="-1" strike="noStrike">
                <a:solidFill>
                  <a:srgbClr val="000000"/>
                </a:solidFill>
                <a:latin typeface="Arial"/>
              </a:rPr>
              <a:t>checks if the input meets a set of criteria (such as a string contains no standalone single quotation marks). </a:t>
            </a:r>
            <a:endParaRPr b="0" lang="en-US" sz="1800" spc="-1" strike="noStrike">
              <a:solidFill>
                <a:srgbClr val="000000"/>
              </a:solidFill>
              <a:latin typeface="Arial"/>
            </a:endParaRPr>
          </a:p>
          <a:p>
            <a:pPr>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000000"/>
                </a:solidFill>
                <a:latin typeface="Arial"/>
              </a:rPr>
              <a:t>Sanitization </a:t>
            </a:r>
            <a:r>
              <a:rPr b="0" lang="en-US" sz="1800" spc="-1" strike="noStrike">
                <a:solidFill>
                  <a:srgbClr val="000000"/>
                </a:solidFill>
                <a:latin typeface="Arial"/>
              </a:rPr>
              <a:t>modifies the input to ensure that it is valid (such as doubling single quotes). </a:t>
            </a:r>
            <a:br>
              <a:rPr sz="1800"/>
            </a:br>
            <a:br>
              <a:rPr sz="1800"/>
            </a:br>
            <a:r>
              <a:rPr b="0" lang="en-US" sz="1800" spc="-1" strike="noStrike">
                <a:solidFill>
                  <a:srgbClr val="000000"/>
                </a:solidFill>
                <a:latin typeface="Arial"/>
              </a:rPr>
              <a:t>You would normally combine these two techniques to provide in-depth defense to your application.</a:t>
            </a:r>
            <a:endParaRPr b="0" lang="en-US" sz="1800" spc="-1" strike="noStrike">
              <a:solidFill>
                <a:srgbClr val="000000"/>
              </a:solidFill>
              <a:latin typeface="Arial"/>
            </a:endParaRPr>
          </a:p>
          <a:p>
            <a:pPr algn="just">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le 1"/>
          <p:cNvSpPr/>
          <p:nvPr/>
        </p:nvSpPr>
        <p:spPr>
          <a:xfrm>
            <a:off x="468360" y="358920"/>
            <a:ext cx="8496360" cy="853920"/>
          </a:xfrm>
          <a:prstGeom prst="rect">
            <a:avLst/>
          </a:prstGeom>
          <a:solidFill>
            <a:srgbClr val="ffffff"/>
          </a:solidFill>
          <a:ln w="25560">
            <a:solidFill>
              <a:srgbClr val="333399"/>
            </a:solidFill>
            <a:miter/>
          </a:ln>
        </p:spPr>
        <p:style>
          <a:lnRef idx="0"/>
          <a:fillRef idx="0"/>
          <a:effectRef idx="0"/>
          <a:fontRef idx="minor"/>
        </p:style>
        <p:txBody>
          <a:bodyPr lIns="90000" rIns="90000" tIns="46800" bIns="46800" anchor="ctr">
            <a:noAutofit/>
          </a:bodyPr>
          <a:p>
            <a:pPr algn="ctr">
              <a:lnSpc>
                <a:spcPct val="100000"/>
              </a:lnSpc>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1" lang="en-GB" sz="3600" spc="-1" strike="noStrike">
                <a:solidFill>
                  <a:srgbClr val="000000"/>
                </a:solidFill>
                <a:latin typeface="Arial"/>
              </a:rPr>
              <a:t>Input Sanitisation</a:t>
            </a:r>
            <a:endParaRPr b="0" lang="en-US" sz="3600" spc="-1" strike="noStrike">
              <a:solidFill>
                <a:srgbClr val="000000"/>
              </a:solidFill>
              <a:latin typeface="Times New Roman"/>
            </a:endParaRPr>
          </a:p>
        </p:txBody>
      </p:sp>
      <p:sp>
        <p:nvSpPr>
          <p:cNvPr id="108" name=""/>
          <p:cNvSpPr txBox="1"/>
          <p:nvPr/>
        </p:nvSpPr>
        <p:spPr>
          <a:xfrm>
            <a:off x="685800" y="1294920"/>
            <a:ext cx="7974000" cy="5195880"/>
          </a:xfrm>
          <a:prstGeom prst="rect">
            <a:avLst/>
          </a:prstGeom>
          <a:solidFill>
            <a:srgbClr val="ffffff"/>
          </a:solidFill>
          <a:ln w="0">
            <a:noFill/>
          </a:ln>
        </p:spPr>
        <p:txBody>
          <a:bodyPr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400" spc="-1" strike="noStrike">
                <a:solidFill>
                  <a:srgbClr val="000000"/>
                </a:solidFill>
                <a:latin typeface="Arial"/>
              </a:rPr>
              <a:t>Input Sanitisation</a:t>
            </a:r>
            <a:endParaRPr b="0" lang="en-US" sz="2400" spc="-1" strike="noStrike">
              <a:solidFill>
                <a:srgbClr val="000000"/>
              </a:solidFill>
              <a:latin typeface="Arial"/>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This is where data entered is cleaned of any unwanted characters that the user may enter.</a:t>
            </a:r>
            <a:endParaRPr b="0" lang="en-US" sz="1800" spc="-1" strike="noStrike">
              <a:solidFill>
                <a:srgbClr val="000000"/>
              </a:solidFill>
              <a:latin typeface="Arial"/>
            </a:endParaRPr>
          </a:p>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For example, if a user is entering a password, it may be sensible to strip out any spaces, so to avoid the potential security threat of an SQL injection attack.</a:t>
            </a:r>
            <a:endParaRPr b="0" lang="en-US" sz="1800" spc="-1" strike="noStrike">
              <a:solidFill>
                <a:srgbClr val="000000"/>
              </a:solidFill>
              <a:latin typeface="Arial"/>
            </a:endParaRPr>
          </a:p>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lgn="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pc="-1" strike="noStrike">
                <a:solidFill>
                  <a:srgbClr val="000000"/>
                </a:solidFill>
                <a:latin typeface="Arial"/>
              </a:rPr>
              <a:t>…</a:t>
            </a:r>
            <a:r>
              <a:rPr b="0" lang="en-GB" sz="1800" spc="-1" strike="noStrike">
                <a:solidFill>
                  <a:srgbClr val="000000"/>
                </a:solidFill>
                <a:latin typeface="Arial"/>
              </a:rPr>
              <a:t>what is an SQL injection??</a:t>
            </a:r>
            <a:endParaRPr b="0" lang="en-US" sz="1800" spc="-1" strike="noStrike">
              <a:solidFill>
                <a:srgbClr val="000000"/>
              </a:solidFill>
              <a:latin typeface="Arial"/>
            </a:endParaRPr>
          </a:p>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nodeType="clickEffect" fill="hold">
                      <p:stCondLst>
                        <p:cond delay="indefinite"/>
                      </p:stCondLst>
                      <p:childTnLst>
                        <p:par>
                          <p:cTn id="98" nodeType="withEffect" fill="hold">
                            <p:stCondLst>
                              <p:cond delay="0"/>
                            </p:stCondLst>
                            <p:childTnLst>
                              <p:par>
                                <p:cTn id="99" nodeType="clickEffect" fill="hold" presetClass="entr" presetID="2" presetSubtype="4">
                                  <p:stCondLst>
                                    <p:cond delay="0"/>
                                  </p:stCondLst>
                                  <p:childTnLst>
                                    <p:set>
                                      <p:cBhvr>
                                        <p:cTn id="100" dur="1" fill="hold">
                                          <p:stCondLst>
                                            <p:cond delay="0"/>
                                          </p:stCondLst>
                                        </p:cTn>
                                        <p:tgtEl>
                                          <p:spTgt spid="108">
                                            <p:txEl>
                                              <p:pRg st="2" end="2"/>
                                            </p:txEl>
                                          </p:spTgt>
                                        </p:tgtEl>
                                        <p:attrNameLst>
                                          <p:attrName>style.visibility</p:attrName>
                                        </p:attrNameLst>
                                      </p:cBhvr>
                                      <p:to>
                                        <p:strVal val="visible"/>
                                      </p:to>
                                    </p:set>
                                    <p:anim calcmode="lin" valueType="num">
                                      <p:cBhvr additive="base">
                                        <p:cTn id="101" dur="500" fill="hold"/>
                                        <p:tgtEl>
                                          <p:spTgt spid="108">
                                            <p:txEl>
                                              <p:pRg st="2" end="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3" nodeType="clickEffect" fill="hold">
                      <p:stCondLst>
                        <p:cond delay="indefinite"/>
                      </p:stCondLst>
                      <p:childTnLst>
                        <p:par>
                          <p:cTn id="104" nodeType="withEffect" fill="hold">
                            <p:stCondLst>
                              <p:cond delay="0"/>
                            </p:stCondLst>
                            <p:childTnLst>
                              <p:par>
                                <p:cTn id="105" nodeType="clickEffect" fill="hold" presetClass="entr" presetID="2" presetSubtype="4">
                                  <p:stCondLst>
                                    <p:cond delay="0"/>
                                  </p:stCondLst>
                                  <p:childTnLst>
                                    <p:set>
                                      <p:cBhvr>
                                        <p:cTn id="106" dur="1" fill="hold">
                                          <p:stCondLst>
                                            <p:cond delay="0"/>
                                          </p:stCondLst>
                                        </p:cTn>
                                        <p:tgtEl>
                                          <p:spTgt spid="108">
                                            <p:txEl>
                                              <p:pRg st="4" end="4"/>
                                            </p:txEl>
                                          </p:spTgt>
                                        </p:tgtEl>
                                        <p:attrNameLst>
                                          <p:attrName>style.visibility</p:attrName>
                                        </p:attrNameLst>
                                      </p:cBhvr>
                                      <p:to>
                                        <p:strVal val="visible"/>
                                      </p:to>
                                    </p:set>
                                    <p:anim calcmode="lin" valueType="num">
                                      <p:cBhvr additive="base">
                                        <p:cTn id="107" dur="500" fill="hold"/>
                                        <p:tgtEl>
                                          <p:spTgt spid="108">
                                            <p:txEl>
                                              <p:pRg st="4" end="4"/>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0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2" presetSubtype="4">
                                  <p:stCondLst>
                                    <p:cond delay="0"/>
                                  </p:stCondLst>
                                  <p:childTnLst>
                                    <p:set>
                                      <p:cBhvr>
                                        <p:cTn id="112" dur="1" fill="hold">
                                          <p:stCondLst>
                                            <p:cond delay="0"/>
                                          </p:stCondLst>
                                        </p:cTn>
                                        <p:tgtEl>
                                          <p:spTgt spid="108">
                                            <p:txEl>
                                              <p:pRg st="6" end="6"/>
                                            </p:txEl>
                                          </p:spTgt>
                                        </p:tgtEl>
                                        <p:attrNameLst>
                                          <p:attrName>style.visibility</p:attrName>
                                        </p:attrNameLst>
                                      </p:cBhvr>
                                      <p:to>
                                        <p:strVal val="visible"/>
                                      </p:to>
                                    </p:set>
                                    <p:anim calcmode="lin" valueType="num">
                                      <p:cBhvr additive="base">
                                        <p:cTn id="113" dur="500" fill="hold"/>
                                        <p:tgtEl>
                                          <p:spTgt spid="108">
                                            <p:txEl>
                                              <p:pRg st="6" end="6"/>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10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le 1"/>
          <p:cNvSpPr/>
          <p:nvPr/>
        </p:nvSpPr>
        <p:spPr>
          <a:xfrm>
            <a:off x="468360" y="358920"/>
            <a:ext cx="8496360" cy="853920"/>
          </a:xfrm>
          <a:prstGeom prst="rect">
            <a:avLst/>
          </a:prstGeom>
          <a:solidFill>
            <a:srgbClr val="ffffff"/>
          </a:solidFill>
          <a:ln w="25560">
            <a:solidFill>
              <a:srgbClr val="333399"/>
            </a:solidFill>
            <a:miter/>
          </a:ln>
        </p:spPr>
        <p:style>
          <a:lnRef idx="0"/>
          <a:fillRef idx="0"/>
          <a:effectRef idx="0"/>
          <a:fontRef idx="minor"/>
        </p:style>
        <p:txBody>
          <a:bodyPr lIns="90000" rIns="90000" tIns="46800" bIns="46800" anchor="ctr">
            <a:noAutofit/>
          </a:bodyPr>
          <a:p>
            <a:pPr algn="ctr">
              <a:lnSpc>
                <a:spcPct val="100000"/>
              </a:lnSpc>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1" lang="en-GB" sz="3600" spc="-1" strike="noStrike">
                <a:solidFill>
                  <a:srgbClr val="000000"/>
                </a:solidFill>
                <a:latin typeface="Arial"/>
              </a:rPr>
              <a:t>Input Validation</a:t>
            </a:r>
            <a:endParaRPr b="0" lang="en-US" sz="3600" spc="-1" strike="noStrike">
              <a:solidFill>
                <a:srgbClr val="000000"/>
              </a:solidFill>
              <a:latin typeface="Times New Roman"/>
            </a:endParaRPr>
          </a:p>
        </p:txBody>
      </p:sp>
      <p:sp>
        <p:nvSpPr>
          <p:cNvPr id="110" name=""/>
          <p:cNvSpPr txBox="1"/>
          <p:nvPr/>
        </p:nvSpPr>
        <p:spPr>
          <a:xfrm>
            <a:off x="456840" y="1295280"/>
            <a:ext cx="8278920" cy="5145120"/>
          </a:xfrm>
          <a:prstGeom prst="rect">
            <a:avLst/>
          </a:prstGeom>
          <a:noFill/>
          <a:ln w="0">
            <a:noFill/>
          </a:ln>
        </p:spPr>
        <p:txBody>
          <a:bodyPr anchor="t">
            <a:normAutofit/>
          </a:bodyPr>
          <a:p>
            <a:pPr algn="just">
              <a:spcBef>
                <a:spcPts val="499"/>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2000" spc="-1" strike="noStrike">
                <a:solidFill>
                  <a:srgbClr val="000000"/>
                </a:solidFill>
                <a:latin typeface="Arial"/>
              </a:rPr>
              <a:t>Input Validation</a:t>
            </a:r>
            <a:endParaRPr b="0" lang="en-US" sz="2000" spc="-1" strike="noStrike">
              <a:solidFill>
                <a:srgbClr val="000000"/>
              </a:solidFill>
              <a:latin typeface="Arial"/>
            </a:endParaRPr>
          </a:p>
          <a:p>
            <a:pPr algn="just">
              <a:spcBef>
                <a:spcPts val="499"/>
              </a:spcBef>
              <a:buClr>
                <a:srgbClr val="000000"/>
              </a:buClr>
              <a:buFont typeface="Arial"/>
              <a:buChar char="•"/>
              <a:tabLst>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US" sz="2000" spc="-1" strike="noStrike">
                <a:solidFill>
                  <a:srgbClr val="000000"/>
                </a:solidFill>
                <a:latin typeface="Arial"/>
              </a:rPr>
              <a:t>Validation</a:t>
            </a:r>
            <a:endParaRPr b="0" lang="en-US" sz="2000" spc="-1" strike="noStrike">
              <a:solidFill>
                <a:srgbClr val="000000"/>
              </a:solidFill>
              <a:latin typeface="Arial"/>
            </a:endParaRPr>
          </a:p>
          <a:p>
            <a:pPr lvl="1" marL="914400" indent="-457200" algn="just">
              <a:spcBef>
                <a:spcPts val="499"/>
              </a:spcBef>
              <a:buClr>
                <a:srgbClr val="000000"/>
              </a:buClr>
              <a:buFont typeface="Arial"/>
              <a:buChar char="•"/>
              <a:tabLst>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US" sz="2000" spc="-1" strike="noStrike">
                <a:solidFill>
                  <a:srgbClr val="000000"/>
                </a:solidFill>
                <a:latin typeface="Arial"/>
              </a:rPr>
              <a:t>Ensuring that the specification is correct</a:t>
            </a:r>
            <a:endParaRPr b="0" lang="en-US" sz="2000" spc="-1" strike="noStrike">
              <a:solidFill>
                <a:srgbClr val="000000"/>
              </a:solidFill>
              <a:latin typeface="Arial"/>
            </a:endParaRPr>
          </a:p>
          <a:p>
            <a:pPr lvl="1" marL="914400" indent="-457200" algn="just">
              <a:spcBef>
                <a:spcPts val="499"/>
              </a:spcBef>
              <a:buClr>
                <a:srgbClr val="000000"/>
              </a:buClr>
              <a:buFont typeface="Arial"/>
              <a:buChar char="•"/>
              <a:tabLst>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US" sz="2000" spc="-1" strike="noStrike">
                <a:solidFill>
                  <a:srgbClr val="000000"/>
                </a:solidFill>
                <a:latin typeface="Arial"/>
              </a:rPr>
              <a:t>Determine that the software to be built is actually what the user wants!</a:t>
            </a:r>
            <a:endParaRPr b="0" lang="en-US" sz="2000" spc="-1" strike="noStrike">
              <a:solidFill>
                <a:srgbClr val="000000"/>
              </a:solidFill>
              <a:latin typeface="Arial"/>
            </a:endParaRPr>
          </a:p>
          <a:p>
            <a:pPr algn="just">
              <a:spcBef>
                <a:spcPts val="499"/>
              </a:spcBef>
              <a:buClr>
                <a:srgbClr val="000000"/>
              </a:buClr>
              <a:buFont typeface="Arial"/>
              <a:buChar char="•"/>
              <a:tabLst>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US" sz="2000" spc="-1" strike="noStrike">
                <a:solidFill>
                  <a:srgbClr val="000000"/>
                </a:solidFill>
                <a:latin typeface="Arial"/>
              </a:rPr>
              <a:t>Verification</a:t>
            </a:r>
            <a:endParaRPr b="0" lang="en-US" sz="2000" spc="-1" strike="noStrike">
              <a:solidFill>
                <a:srgbClr val="000000"/>
              </a:solidFill>
              <a:latin typeface="Arial"/>
            </a:endParaRPr>
          </a:p>
          <a:p>
            <a:pPr lvl="1" marL="914400" indent="-457200" algn="just">
              <a:spcBef>
                <a:spcPts val="499"/>
              </a:spcBef>
              <a:buClr>
                <a:srgbClr val="000000"/>
              </a:buClr>
              <a:buFont typeface="Arial"/>
              <a:buChar char="•"/>
              <a:tabLst>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US" sz="2000" spc="-1" strike="noStrike">
                <a:solidFill>
                  <a:srgbClr val="000000"/>
                </a:solidFill>
                <a:latin typeface="Arial"/>
              </a:rPr>
              <a:t>Ensuring that the software runs correctly</a:t>
            </a:r>
            <a:endParaRPr b="0" lang="en-US" sz="2000" spc="-1" strike="noStrike">
              <a:solidFill>
                <a:srgbClr val="000000"/>
              </a:solidFill>
              <a:latin typeface="Arial"/>
            </a:endParaRPr>
          </a:p>
          <a:p>
            <a:pPr algn="just">
              <a:spcBef>
                <a:spcPts val="499"/>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2000" spc="-1" strike="noStrike">
                <a:solidFill>
                  <a:srgbClr val="000000"/>
                </a:solidFill>
                <a:latin typeface="Arial"/>
              </a:rPr>
              <a:t>Input validation is when a system will check that the input meets certain criteria, so to ensure that the data is in an acceptable form.</a:t>
            </a:r>
            <a:endParaRPr b="0" lang="en-US" sz="2000" spc="-1" strike="noStrike">
              <a:solidFill>
                <a:srgbClr val="000000"/>
              </a:solidFill>
              <a:latin typeface="Arial"/>
            </a:endParaRPr>
          </a:p>
          <a:p>
            <a:pPr algn="just">
              <a:spcBef>
                <a:spcPts val="499"/>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2000" spc="-1" strike="noStrike">
                <a:solidFill>
                  <a:srgbClr val="000000"/>
                </a:solidFill>
                <a:latin typeface="Arial"/>
              </a:rPr>
              <a:t>For example, if a user is to input their email address to enable them to sign up to a user account, input validation can check to see if the entered email address in the expected form (contains an @ symbol and ends with a domain type (.co.uk)).</a:t>
            </a:r>
            <a:endParaRPr b="0" lang="en-US" sz="2000" spc="-1" strike="noStrike">
              <a:solidFill>
                <a:srgbClr val="000000"/>
              </a:solidFill>
              <a:latin typeface="Arial"/>
            </a:endParaRPr>
          </a:p>
          <a:p>
            <a:pPr algn="just">
              <a:spcBef>
                <a:spcPts val="499"/>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2000" spc="-1" strike="noStrike">
                <a:solidFill>
                  <a:srgbClr val="000000"/>
                </a:solidFill>
                <a:latin typeface="Arial"/>
              </a:rPr>
              <a:t>If the entered address doesn’t contain these items then it can be rejected in order to ensure that only valid data is entered by the user.</a:t>
            </a:r>
            <a:endParaRPr b="0" lang="en-US" sz="2000" spc="-1" strike="noStrike">
              <a:solidFill>
                <a:srgbClr val="000000"/>
              </a:solidFill>
              <a:latin typeface="Arial"/>
            </a:endParaRPr>
          </a:p>
          <a:p>
            <a:pPr algn="just">
              <a:spcBef>
                <a:spcPts val="499"/>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childTnLst>
                  <p:par>
                    <p:cTn id="117" nodeType="clickEffect" fill="hold">
                      <p:stCondLst>
                        <p:cond delay="indefinite"/>
                      </p:stCondLst>
                      <p:childTnLst>
                        <p:par>
                          <p:cTn id="118" nodeType="withEffect" fill="hold">
                            <p:stCondLst>
                              <p:cond delay="0"/>
                            </p:stCondLst>
                            <p:childTnLst>
                              <p:par>
                                <p:cTn id="119" nodeType="clickEffect" fill="hold" presetClass="entr" presetID="2" presetSubtype="4">
                                  <p:stCondLst>
                                    <p:cond delay="0"/>
                                  </p:stCondLst>
                                  <p:childTnLst>
                                    <p:set>
                                      <p:cBhvr>
                                        <p:cTn id="120" dur="1" fill="hold">
                                          <p:stCondLst>
                                            <p:cond delay="0"/>
                                          </p:stCondLst>
                                        </p:cTn>
                                        <p:tgtEl>
                                          <p:spTgt spid="110">
                                            <p:txEl>
                                              <p:pRg st="6" end="6"/>
                                            </p:txEl>
                                          </p:spTgt>
                                        </p:tgtEl>
                                        <p:attrNameLst>
                                          <p:attrName>style.visibility</p:attrName>
                                        </p:attrNameLst>
                                      </p:cBhvr>
                                      <p:to>
                                        <p:strVal val="visible"/>
                                      </p:to>
                                    </p:set>
                                    <p:anim calcmode="lin" valueType="num">
                                      <p:cBhvr additive="base">
                                        <p:cTn id="121" dur="500" fill="hold"/>
                                        <p:tgtEl>
                                          <p:spTgt spid="110">
                                            <p:txEl>
                                              <p:pRg st="6" end="6"/>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2" presetSubtype="4">
                                  <p:stCondLst>
                                    <p:cond delay="0"/>
                                  </p:stCondLst>
                                  <p:childTnLst>
                                    <p:set>
                                      <p:cBhvr>
                                        <p:cTn id="126" dur="1" fill="hold">
                                          <p:stCondLst>
                                            <p:cond delay="0"/>
                                          </p:stCondLst>
                                        </p:cTn>
                                        <p:tgtEl>
                                          <p:spTgt spid="110">
                                            <p:txEl>
                                              <p:pRg st="7" end="7"/>
                                            </p:txEl>
                                          </p:spTgt>
                                        </p:tgtEl>
                                        <p:attrNameLst>
                                          <p:attrName>style.visibility</p:attrName>
                                        </p:attrNameLst>
                                      </p:cBhvr>
                                      <p:to>
                                        <p:strVal val="visible"/>
                                      </p:to>
                                    </p:set>
                                    <p:anim calcmode="lin" valueType="num">
                                      <p:cBhvr additive="base">
                                        <p:cTn id="127" dur="500" fill="hold"/>
                                        <p:tgtEl>
                                          <p:spTgt spid="110">
                                            <p:txEl>
                                              <p:pRg st="7" end="7"/>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1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29" nodeType="clickEffect" fill="hold">
                      <p:stCondLst>
                        <p:cond delay="indefinite"/>
                      </p:stCondLst>
                      <p:childTnLst>
                        <p:par>
                          <p:cTn id="130" nodeType="withEffect" fill="hold">
                            <p:stCondLst>
                              <p:cond delay="0"/>
                            </p:stCondLst>
                            <p:childTnLst>
                              <p:par>
                                <p:cTn id="131" nodeType="clickEffect" fill="hold" presetClass="entr" presetID="2" presetSubtype="4">
                                  <p:stCondLst>
                                    <p:cond delay="0"/>
                                  </p:stCondLst>
                                  <p:childTnLst>
                                    <p:set>
                                      <p:cBhvr>
                                        <p:cTn id="132" dur="1" fill="hold">
                                          <p:stCondLst>
                                            <p:cond delay="0"/>
                                          </p:stCondLst>
                                        </p:cTn>
                                        <p:tgtEl>
                                          <p:spTgt spid="110">
                                            <p:txEl>
                                              <p:pRg st="8" end="8"/>
                                            </p:txEl>
                                          </p:spTgt>
                                        </p:tgtEl>
                                        <p:attrNameLst>
                                          <p:attrName>style.visibility</p:attrName>
                                        </p:attrNameLst>
                                      </p:cBhvr>
                                      <p:to>
                                        <p:strVal val="visible"/>
                                      </p:to>
                                    </p:set>
                                    <p:anim calcmode="lin" valueType="num">
                                      <p:cBhvr additive="base">
                                        <p:cTn id="133" dur="500" fill="hold"/>
                                        <p:tgtEl>
                                          <p:spTgt spid="110">
                                            <p:txEl>
                                              <p:pRg st="8" end="8"/>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11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68360" y="0"/>
            <a:ext cx="8229600" cy="527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Validation Checks</a:t>
            </a:r>
            <a:endParaRPr b="1" lang="en-US" sz="3600" spc="-1" strike="noStrike">
              <a:solidFill>
                <a:srgbClr val="000000"/>
              </a:solidFill>
              <a:latin typeface="Arial"/>
            </a:endParaRPr>
          </a:p>
        </p:txBody>
      </p:sp>
      <p:sp>
        <p:nvSpPr>
          <p:cNvPr id="112" name="PlaceHolder 2"/>
          <p:cNvSpPr>
            <a:spLocks noGrp="1"/>
          </p:cNvSpPr>
          <p:nvPr>
            <p:ph/>
          </p:nvPr>
        </p:nvSpPr>
        <p:spPr>
          <a:xfrm>
            <a:off x="228600" y="762120"/>
            <a:ext cx="8686800" cy="5619600"/>
          </a:xfrm>
          <a:prstGeom prst="rect">
            <a:avLst/>
          </a:prstGeom>
          <a:noFill/>
          <a:ln w="0">
            <a:noFill/>
          </a:ln>
        </p:spPr>
        <p:txBody>
          <a:bodyPr anchor="t">
            <a:normAutofit fontScale="96000"/>
          </a:bodyPr>
          <a:p>
            <a:pPr lvl="2" marL="1316520" indent="-438840" algn="just">
              <a:spcBef>
                <a:spcPts val="499"/>
              </a:spcBef>
              <a:buClr>
                <a:srgbClr val="ff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0000"/>
                </a:solidFill>
                <a:latin typeface="Arial"/>
                <a:ea typeface="Tahoma"/>
              </a:rPr>
              <a:t>Data type check</a:t>
            </a:r>
            <a:r>
              <a:rPr b="0" lang="en-US" sz="2000" spc="-1" strike="noStrike">
                <a:solidFill>
                  <a:srgbClr val="000000"/>
                </a:solidFill>
                <a:latin typeface="Arial"/>
                <a:ea typeface="Tahoma"/>
              </a:rPr>
              <a:t>: is used to ensure that a data item fits the required data type. For example, a numeric field must have only numbers or numeric symbols, and an alphabetic field can contain only the characters A through Z or the characters a through z. </a:t>
            </a:r>
            <a:endParaRPr b="0" lang="en-US" sz="2000" spc="-1" strike="noStrike">
              <a:solidFill>
                <a:srgbClr val="000000"/>
              </a:solidFill>
              <a:latin typeface="Arial"/>
            </a:endParaRPr>
          </a:p>
          <a:p>
            <a:pPr lvl="2" marL="1316520" indent="-438840" algn="just">
              <a:spcBef>
                <a:spcPts val="499"/>
              </a:spcBef>
              <a:buClr>
                <a:srgbClr val="ff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0000"/>
                </a:solidFill>
                <a:latin typeface="Arial"/>
                <a:ea typeface="Tahoma"/>
              </a:rPr>
              <a:t>Range check</a:t>
            </a:r>
            <a:r>
              <a:rPr b="0" lang="en-US" sz="2000" spc="-1" strike="noStrike">
                <a:solidFill>
                  <a:srgbClr val="ff0000"/>
                </a:solidFill>
                <a:latin typeface="Arial"/>
                <a:ea typeface="Tahoma"/>
              </a:rPr>
              <a:t> – </a:t>
            </a:r>
            <a:r>
              <a:rPr b="0" lang="en-US" sz="2000" spc="-1" strike="noStrike">
                <a:solidFill>
                  <a:srgbClr val="000000"/>
                </a:solidFill>
                <a:latin typeface="Arial"/>
                <a:ea typeface="Tahoma"/>
              </a:rPr>
              <a:t>limit check: tests data items to verify that they fall between a specified minimum and maximum value. The daily hours worked by an employee, for example, must fall within the range of 0 to 24. </a:t>
            </a:r>
            <a:endParaRPr b="0" lang="en-US" sz="2000" spc="-1" strike="noStrike">
              <a:solidFill>
                <a:srgbClr val="000000"/>
              </a:solidFill>
              <a:latin typeface="Arial"/>
            </a:endParaRPr>
          </a:p>
          <a:p>
            <a:pPr lvl="2" marL="1316520" indent="-438840" algn="just">
              <a:spcBef>
                <a:spcPts val="499"/>
              </a:spcBef>
              <a:buClr>
                <a:srgbClr val="ff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0000"/>
                </a:solidFill>
                <a:latin typeface="Arial"/>
                <a:ea typeface="Tahoma"/>
              </a:rPr>
              <a:t>Validity check</a:t>
            </a:r>
            <a:r>
              <a:rPr b="0" lang="en-US" sz="2000" spc="-1" strike="noStrike">
                <a:solidFill>
                  <a:srgbClr val="ff0000"/>
                </a:solidFill>
                <a:latin typeface="Arial"/>
                <a:ea typeface="Tahoma"/>
              </a:rPr>
              <a:t>: </a:t>
            </a:r>
            <a:r>
              <a:rPr b="0" lang="en-US" sz="2000" spc="-1" strike="noStrike">
                <a:solidFill>
                  <a:srgbClr val="000000"/>
                </a:solidFill>
                <a:latin typeface="Arial"/>
                <a:ea typeface="Tahoma"/>
              </a:rPr>
              <a:t>is used for data items that must have certain values. For example, if an inventory system has 20 valid item classes, then any input item that does not match one of the valid classes will fail the check. </a:t>
            </a:r>
            <a:endParaRPr b="0" lang="en-US" sz="2000" spc="-1" strike="noStrike">
              <a:solidFill>
                <a:srgbClr val="000000"/>
              </a:solidFill>
              <a:latin typeface="Arial"/>
            </a:endParaRPr>
          </a:p>
          <a:p>
            <a:pPr lvl="2" marL="1316520" indent="-438840" algn="just">
              <a:spcBef>
                <a:spcPts val="499"/>
              </a:spcBef>
              <a:buClr>
                <a:srgbClr val="ff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0000"/>
                </a:solidFill>
                <a:latin typeface="Arial"/>
                <a:ea typeface="Tahoma"/>
              </a:rPr>
              <a:t>Combination check</a:t>
            </a:r>
            <a:r>
              <a:rPr b="0" lang="en-US" sz="2000" spc="-1" strike="noStrike">
                <a:solidFill>
                  <a:srgbClr val="000000"/>
                </a:solidFill>
                <a:latin typeface="Arial"/>
                <a:ea typeface="Tahoma"/>
              </a:rPr>
              <a:t>: performed on two or more fields to ensure that they are consistent or reasonable when considered together. Even though all the fields involved in a combination check might pass their individual validation checks, the combination of the field values might be inconsistent or unreasonable. </a:t>
            </a:r>
            <a:endParaRPr b="0" lang="en-US" sz="2000" spc="-1" strike="noStrike">
              <a:solidFill>
                <a:srgbClr val="000000"/>
              </a:solidFill>
              <a:latin typeface="Arial"/>
            </a:endParaRPr>
          </a:p>
          <a:p>
            <a:pPr lvl="2" marL="1316520" indent="0" algn="just">
              <a:spcBef>
                <a:spcPts val="499"/>
              </a:spcBef>
              <a:buNone/>
              <a:tabLst>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p:txBody>
      </p:sp>
      <p:sp>
        <p:nvSpPr>
          <p:cNvPr id="113" name="Line 4"/>
          <p:cNvSpPr/>
          <p:nvPr/>
        </p:nvSpPr>
        <p:spPr>
          <a:xfrm>
            <a:off x="457200" y="6172200"/>
            <a:ext cx="8305920" cy="0"/>
          </a:xfrm>
          <a:prstGeom prst="line">
            <a:avLst/>
          </a:prstGeom>
          <a:ln w="12600">
            <a:solidFill>
              <a:srgbClr val="ffff00"/>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114" name="Line 5"/>
          <p:cNvSpPr/>
          <p:nvPr/>
        </p:nvSpPr>
        <p:spPr>
          <a:xfrm>
            <a:off x="611280" y="692280"/>
            <a:ext cx="8170920" cy="0"/>
          </a:xfrm>
          <a:prstGeom prst="line">
            <a:avLst/>
          </a:prstGeom>
          <a:ln w="76320">
            <a:solidFill>
              <a:srgbClr val="000000"/>
            </a:solidFill>
            <a:miter/>
            <a:tailEnd len="med" type="triangle" w="med"/>
          </a:ln>
        </p:spPr>
        <p:style>
          <a:lnRef idx="0"/>
          <a:fillRef idx="0"/>
          <a:effectRef idx="0"/>
          <a:fontRef idx="minor"/>
        </p:style>
        <p:txBody>
          <a:bodyPr lIns="90000" rIns="90000" tIns="-46800" bIns="-46800" anchor="ctr">
            <a:noAutofit/>
          </a:bodyPr>
          <a:p>
            <a:endParaRPr b="0" lang="en-US" sz="2400" spc="-1" strike="noStrike">
              <a:solidFill>
                <a:srgbClr val="000000"/>
              </a:solidFill>
              <a:latin typeface="Times New Roman"/>
            </a:endParaRPr>
          </a:p>
        </p:txBody>
      </p:sp>
      <p:sp>
        <p:nvSpPr>
          <p:cNvPr id="115" name="Slide Number Placeholder 1"/>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03534B1-F095-45A3-ACF9-12466951CC3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childTnLst>
                  <p:par>
                    <p:cTn id="137" nodeType="clickEffect" fill="hold">
                      <p:stCondLst>
                        <p:cond delay="0"/>
                      </p:stCondLst>
                      <p:childTnLst>
                        <p:par>
                          <p:cTn id="138" nodeType="withEffect" fill="hold">
                            <p:stCondLst>
                              <p:cond delay="0"/>
                            </p:stCondLst>
                            <p:childTnLst>
                              <p:par>
                                <p:cTn id="139" nodeType="withEffect" fill="hold" presetClass="entr" presetID="21" presetSubtype="4">
                                  <p:stCondLst>
                                    <p:cond delay="0"/>
                                  </p:stCondLst>
                                  <p:childTnLst>
                                    <p:set>
                                      <p:cBhvr>
                                        <p:cTn id="140" dur="1" fill="hold">
                                          <p:stCondLst>
                                            <p:cond delay="0"/>
                                          </p:stCondLst>
                                        </p:cTn>
                                        <p:tgtEl>
                                          <p:spTgt spid="114"/>
                                        </p:tgtEl>
                                        <p:attrNameLst>
                                          <p:attrName>style.visibility</p:attrName>
                                        </p:attrNameLst>
                                      </p:cBhvr>
                                      <p:to>
                                        <p:strVal val="visible"/>
                                      </p:to>
                                    </p:set>
                                    <p:animEffect filter="wheel(4)" transition="in">
                                      <p:cBhvr additive="repl">
                                        <p:cTn id="141" dur="2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Overview</a:t>
            </a:r>
            <a:endParaRPr b="1" lang="en-US" sz="3600" spc="-1" strike="noStrike">
              <a:solidFill>
                <a:srgbClr val="000000"/>
              </a:solidFill>
              <a:latin typeface="Arial"/>
            </a:endParaRPr>
          </a:p>
        </p:txBody>
      </p:sp>
      <p:sp>
        <p:nvSpPr>
          <p:cNvPr id="53"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a:t>
            </a:r>
            <a:r>
              <a:rPr b="0" lang="en-US" sz="2800" spc="-1" strike="noStrike">
                <a:solidFill>
                  <a:srgbClr val="000000"/>
                </a:solidFill>
                <a:latin typeface="Arial"/>
              </a:rPr>
              <a:t>Safety” can imply a lot of things</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Entire areas in software engineering devoted to:</a:t>
            </a:r>
            <a:endParaRPr b="0" lang="en-US" sz="24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Fault tolerance</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Reliability</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Formal methods for correctness</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Fault avoidance</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Failure mode analysis</a:t>
            </a:r>
            <a:endParaRPr b="0" lang="en-US" sz="20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This discussion is at a much lower level:</a:t>
            </a:r>
            <a:endParaRPr b="0" lang="en-US" sz="2800" spc="-1" strike="noStrike">
              <a:solidFill>
                <a:srgbClr val="000000"/>
              </a:solidFill>
              <a:latin typeface="Arial"/>
            </a:endParaRPr>
          </a:p>
          <a:p>
            <a:pPr lvl="1" marL="743040" indent="0">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pc="-1" strike="noStrike">
                <a:solidFill>
                  <a:srgbClr val="000000"/>
                </a:solidFill>
                <a:latin typeface="Arial"/>
              </a:rPr>
              <a:t>What simple programming practices can we adopt at a low-level to improve the </a:t>
            </a:r>
            <a:r>
              <a:rPr b="0" i="1" lang="en-US" sz="2400" spc="-1" strike="noStrike" u="sng">
                <a:solidFill>
                  <a:srgbClr val="000000"/>
                </a:solidFill>
                <a:uFillTx/>
                <a:latin typeface="Arial"/>
              </a:rPr>
              <a:t>correctness</a:t>
            </a:r>
            <a:r>
              <a:rPr b="0" i="1" lang="en-US" sz="2400" spc="-1" strike="noStrike">
                <a:solidFill>
                  <a:srgbClr val="000000"/>
                </a:solidFill>
                <a:latin typeface="Arial"/>
              </a:rPr>
              <a:t> and </a:t>
            </a:r>
            <a:r>
              <a:rPr b="0" i="1" lang="en-US" sz="2400" spc="-1" strike="noStrike" u="sng">
                <a:solidFill>
                  <a:srgbClr val="000000"/>
                </a:solidFill>
                <a:uFillTx/>
                <a:latin typeface="Arial"/>
              </a:rPr>
              <a:t>robustness</a:t>
            </a:r>
            <a:r>
              <a:rPr b="0" i="1" lang="en-US" sz="2400" spc="-1" strike="noStrike">
                <a:solidFill>
                  <a:srgbClr val="000000"/>
                </a:solidFill>
                <a:latin typeface="Arial"/>
              </a:rPr>
              <a:t> of our source code?</a:t>
            </a:r>
            <a:endParaRPr b="0" lang="en-US" sz="24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One-half of this (or more) is in personal quality practices such as unit testing, code reviews, and coding standards</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Other half is in the approach to coding itself (today’s topic)</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914400" y="274680"/>
            <a:ext cx="7772400" cy="86832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Validation Controls Exercise</a:t>
            </a:r>
            <a:endParaRPr b="1" lang="en-US" sz="3600" spc="-1" strike="noStrike">
              <a:solidFill>
                <a:srgbClr val="000000"/>
              </a:solidFill>
              <a:latin typeface="Arial"/>
            </a:endParaRPr>
          </a:p>
        </p:txBody>
      </p:sp>
      <p:pic>
        <p:nvPicPr>
          <p:cNvPr id="117" name="Picture 2" descr="Validation3"/>
          <p:cNvPicPr/>
          <p:nvPr/>
        </p:nvPicPr>
        <p:blipFill>
          <a:blip r:embed="rId1"/>
          <a:stretch/>
        </p:blipFill>
        <p:spPr>
          <a:xfrm>
            <a:off x="838080" y="1447920"/>
            <a:ext cx="6686640" cy="4572000"/>
          </a:xfrm>
          <a:prstGeom prst="rect">
            <a:avLst/>
          </a:prstGeom>
          <a:ln w="0">
            <a:noFill/>
          </a:ln>
        </p:spPr>
      </p:pic>
      <p:sp>
        <p:nvSpPr>
          <p:cNvPr id="118" name="Slide Number Placeholder 1"/>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FAC79A5-2AB4-46CC-A798-0BB184C7610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itle 1"/>
          <p:cNvSpPr/>
          <p:nvPr/>
        </p:nvSpPr>
        <p:spPr>
          <a:xfrm>
            <a:off x="468360" y="358920"/>
            <a:ext cx="8496360" cy="853920"/>
          </a:xfrm>
          <a:prstGeom prst="rect">
            <a:avLst/>
          </a:prstGeom>
          <a:solidFill>
            <a:srgbClr val="ffffff"/>
          </a:solidFill>
          <a:ln w="25560">
            <a:solidFill>
              <a:srgbClr val="333399"/>
            </a:solidFill>
            <a:miter/>
          </a:ln>
        </p:spPr>
        <p:style>
          <a:lnRef idx="0"/>
          <a:fillRef idx="0"/>
          <a:effectRef idx="0"/>
          <a:fontRef idx="minor"/>
        </p:style>
        <p:txBody>
          <a:bodyPr lIns="90000" rIns="90000" tIns="46800" bIns="46800" anchor="ctr">
            <a:noAutofit/>
          </a:bodyPr>
          <a:p>
            <a:pPr algn="ctr">
              <a:lnSpc>
                <a:spcPct val="100000"/>
              </a:lnSpc>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1" lang="en-GB" sz="3600" spc="-1" strike="noStrike">
                <a:solidFill>
                  <a:srgbClr val="000000"/>
                </a:solidFill>
                <a:latin typeface="Arial"/>
              </a:rPr>
              <a:t>Whitelists and Blacklists</a:t>
            </a:r>
            <a:endParaRPr b="0" lang="en-US" sz="3600" spc="-1" strike="noStrike">
              <a:solidFill>
                <a:srgbClr val="000000"/>
              </a:solidFill>
              <a:latin typeface="Times New Roman"/>
            </a:endParaRPr>
          </a:p>
        </p:txBody>
      </p:sp>
      <p:sp>
        <p:nvSpPr>
          <p:cNvPr id="120" name=""/>
          <p:cNvSpPr txBox="1"/>
          <p:nvPr/>
        </p:nvSpPr>
        <p:spPr>
          <a:xfrm>
            <a:off x="838080" y="1308240"/>
            <a:ext cx="7925040" cy="5145120"/>
          </a:xfrm>
          <a:prstGeom prst="rect">
            <a:avLst/>
          </a:prstGeom>
          <a:noFill/>
          <a:ln w="0">
            <a:noFill/>
          </a:ln>
        </p:spPr>
        <p:txBody>
          <a:bodyPr anchor="t">
            <a:normAutofit/>
          </a:bodyPr>
          <a:p>
            <a:pPr>
              <a:spcBef>
                <a:spcPts val="499"/>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1" lang="en-GB" sz="2000" spc="-1" strike="noStrike">
                <a:solidFill>
                  <a:srgbClr val="000000"/>
                </a:solidFill>
                <a:latin typeface="Arial"/>
              </a:rPr>
              <a:t>Deciding on what to sanitise and validate…</a:t>
            </a:r>
            <a:endParaRPr b="0" lang="en-US" sz="20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1700" spc="-1" strike="noStrike">
                <a:solidFill>
                  <a:srgbClr val="000000"/>
                </a:solidFill>
                <a:latin typeface="Arial"/>
              </a:rPr>
              <a:t>There are of course an overwhelming number of different inputs that users could enter into a system and to plan against every one can be a very difficult process.</a:t>
            </a: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1700" spc="-1" strike="noStrike">
                <a:solidFill>
                  <a:srgbClr val="000000"/>
                </a:solidFill>
                <a:latin typeface="Arial"/>
              </a:rPr>
              <a:t>Software developers will often use whitelists or blacklists to help them plan against unwanted inputs.</a:t>
            </a: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1700" spc="-1" strike="noStrike">
                <a:solidFill>
                  <a:srgbClr val="000000"/>
                </a:solidFill>
                <a:latin typeface="Arial"/>
              </a:rPr>
              <a:t>A whitelist is a lists of data that the program being created, should accept. All other data should be rejected by the program.</a:t>
            </a: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1700" spc="-1" strike="noStrike">
                <a:solidFill>
                  <a:srgbClr val="000000"/>
                </a:solidFill>
                <a:latin typeface="Arial"/>
              </a:rPr>
              <a:t>A blacklist is a list of data that the program being created, should reject. All other data should be accepted by the program.</a:t>
            </a: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1700" spc="-1" strike="noStrike">
                <a:solidFill>
                  <a:srgbClr val="000000"/>
                </a:solidFill>
                <a:latin typeface="Arial"/>
              </a:rPr>
              <a:t>Which do you think will be the most effective at preventing unwanted inputs and why?</a:t>
            </a: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42" dur="indefinite" restart="never" nodeType="tmRoot">
          <p:childTnLst>
            <p:seq>
              <p:cTn id="143" dur="indefinite" nodeType="mainSeq">
                <p:childTnLst>
                  <p:par>
                    <p:cTn id="144" nodeType="clickEffect" fill="hold">
                      <p:stCondLst>
                        <p:cond delay="indefinite"/>
                      </p:stCondLst>
                      <p:childTnLst>
                        <p:par>
                          <p:cTn id="145" nodeType="withEffect" fill="hold">
                            <p:stCondLst>
                              <p:cond delay="0"/>
                            </p:stCondLst>
                            <p:childTnLst>
                              <p:par>
                                <p:cTn id="146" nodeType="clickEffect" fill="hold" presetClass="entr" presetID="2" presetSubtype="4">
                                  <p:stCondLst>
                                    <p:cond delay="0"/>
                                  </p:stCondLst>
                                  <p:childTnLst>
                                    <p:set>
                                      <p:cBhvr>
                                        <p:cTn id="147" dur="1" fill="hold">
                                          <p:stCondLst>
                                            <p:cond delay="0"/>
                                          </p:stCondLst>
                                        </p:cTn>
                                        <p:tgtEl>
                                          <p:spTgt spid="120">
                                            <p:txEl>
                                              <p:pRg st="2" end="2"/>
                                            </p:txEl>
                                          </p:spTgt>
                                        </p:tgtEl>
                                        <p:attrNameLst>
                                          <p:attrName>style.visibility</p:attrName>
                                        </p:attrNameLst>
                                      </p:cBhvr>
                                      <p:to>
                                        <p:strVal val="visible"/>
                                      </p:to>
                                    </p:set>
                                    <p:anim calcmode="lin" valueType="num">
                                      <p:cBhvr additive="base">
                                        <p:cTn id="148" dur="500" fill="hold"/>
                                        <p:tgtEl>
                                          <p:spTgt spid="120">
                                            <p:txEl>
                                              <p:pRg st="2" end="2"/>
                                            </p:txEl>
                                          </p:spTgt>
                                        </p:tgtEl>
                                        <p:attrNameLst>
                                          <p:attrName>ppt_x</p:attrName>
                                        </p:attrNameLst>
                                      </p:cBhvr>
                                      <p:tavLst>
                                        <p:tav tm="0">
                                          <p:val>
                                            <p:strVal val="#ppt_x"/>
                                          </p:val>
                                        </p:tav>
                                        <p:tav tm="100000">
                                          <p:val>
                                            <p:strVal val="#ppt_x"/>
                                          </p:val>
                                        </p:tav>
                                      </p:tavLst>
                                    </p:anim>
                                    <p:anim calcmode="lin" valueType="num">
                                      <p:cBhvr additive="base">
                                        <p:cTn id="149" dur="500" fill="hold"/>
                                        <p:tgtEl>
                                          <p:spTgt spid="1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0" nodeType="clickEffect" fill="hold">
                      <p:stCondLst>
                        <p:cond delay="indefinite"/>
                      </p:stCondLst>
                      <p:childTnLst>
                        <p:par>
                          <p:cTn id="151" nodeType="withEffect" fill="hold">
                            <p:stCondLst>
                              <p:cond delay="0"/>
                            </p:stCondLst>
                            <p:childTnLst>
                              <p:par>
                                <p:cTn id="152" nodeType="clickEffect" fill="hold" presetClass="entr" presetID="2" presetSubtype="4">
                                  <p:stCondLst>
                                    <p:cond delay="0"/>
                                  </p:stCondLst>
                                  <p:childTnLst>
                                    <p:set>
                                      <p:cBhvr>
                                        <p:cTn id="153" dur="1" fill="hold">
                                          <p:stCondLst>
                                            <p:cond delay="0"/>
                                          </p:stCondLst>
                                        </p:cTn>
                                        <p:tgtEl>
                                          <p:spTgt spid="120">
                                            <p:txEl>
                                              <p:pRg st="4" end="4"/>
                                            </p:txEl>
                                          </p:spTgt>
                                        </p:tgtEl>
                                        <p:attrNameLst>
                                          <p:attrName>style.visibility</p:attrName>
                                        </p:attrNameLst>
                                      </p:cBhvr>
                                      <p:to>
                                        <p:strVal val="visible"/>
                                      </p:to>
                                    </p:set>
                                    <p:anim calcmode="lin" valueType="num">
                                      <p:cBhvr additive="base">
                                        <p:cTn id="154" dur="500" fill="hold"/>
                                        <p:tgtEl>
                                          <p:spTgt spid="120">
                                            <p:txEl>
                                              <p:pRg st="4" end="4"/>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1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6" nodeType="clickEffect" fill="hold">
                      <p:stCondLst>
                        <p:cond delay="indefinite"/>
                      </p:stCondLst>
                      <p:childTnLst>
                        <p:par>
                          <p:cTn id="157" nodeType="withEffect" fill="hold">
                            <p:stCondLst>
                              <p:cond delay="0"/>
                            </p:stCondLst>
                            <p:childTnLst>
                              <p:par>
                                <p:cTn id="158" nodeType="clickEffect" fill="hold" presetClass="entr" presetID="2" presetSubtype="4">
                                  <p:stCondLst>
                                    <p:cond delay="0"/>
                                  </p:stCondLst>
                                  <p:childTnLst>
                                    <p:set>
                                      <p:cBhvr>
                                        <p:cTn id="159" dur="1" fill="hold">
                                          <p:stCondLst>
                                            <p:cond delay="0"/>
                                          </p:stCondLst>
                                        </p:cTn>
                                        <p:tgtEl>
                                          <p:spTgt spid="120">
                                            <p:txEl>
                                              <p:pRg st="6" end="6"/>
                                            </p:txEl>
                                          </p:spTgt>
                                        </p:tgtEl>
                                        <p:attrNameLst>
                                          <p:attrName>style.visibility</p:attrName>
                                        </p:attrNameLst>
                                      </p:cBhvr>
                                      <p:to>
                                        <p:strVal val="visible"/>
                                      </p:to>
                                    </p:set>
                                    <p:anim calcmode="lin" valueType="num">
                                      <p:cBhvr additive="base">
                                        <p:cTn id="160" dur="500" fill="hold"/>
                                        <p:tgtEl>
                                          <p:spTgt spid="120">
                                            <p:txEl>
                                              <p:pRg st="6" end="6"/>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12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62" nodeType="clickEffect" fill="hold">
                      <p:stCondLst>
                        <p:cond delay="indefinite"/>
                      </p:stCondLst>
                      <p:childTnLst>
                        <p:par>
                          <p:cTn id="163" nodeType="withEffect" fill="hold">
                            <p:stCondLst>
                              <p:cond delay="0"/>
                            </p:stCondLst>
                            <p:childTnLst>
                              <p:par>
                                <p:cTn id="164" nodeType="clickEffect" fill="hold" presetClass="entr" presetID="2" presetSubtype="4">
                                  <p:stCondLst>
                                    <p:cond delay="0"/>
                                  </p:stCondLst>
                                  <p:childTnLst>
                                    <p:set>
                                      <p:cBhvr>
                                        <p:cTn id="165" dur="1" fill="hold">
                                          <p:stCondLst>
                                            <p:cond delay="0"/>
                                          </p:stCondLst>
                                        </p:cTn>
                                        <p:tgtEl>
                                          <p:spTgt spid="120">
                                            <p:txEl>
                                              <p:pRg st="8" end="8"/>
                                            </p:txEl>
                                          </p:spTgt>
                                        </p:tgtEl>
                                        <p:attrNameLst>
                                          <p:attrName>style.visibility</p:attrName>
                                        </p:attrNameLst>
                                      </p:cBhvr>
                                      <p:to>
                                        <p:strVal val="visible"/>
                                      </p:to>
                                    </p:set>
                                    <p:anim calcmode="lin" valueType="num">
                                      <p:cBhvr additive="base">
                                        <p:cTn id="166" dur="500" fill="hold"/>
                                        <p:tgtEl>
                                          <p:spTgt spid="120">
                                            <p:txEl>
                                              <p:pRg st="8" end="8"/>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12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68" nodeType="clickEffect" fill="hold">
                      <p:stCondLst>
                        <p:cond delay="indefinite"/>
                      </p:stCondLst>
                      <p:childTnLst>
                        <p:par>
                          <p:cTn id="169" nodeType="withEffect" fill="hold">
                            <p:stCondLst>
                              <p:cond delay="0"/>
                            </p:stCondLst>
                            <p:childTnLst>
                              <p:par>
                                <p:cTn id="170" nodeType="clickEffect" fill="hold" presetClass="entr" presetID="2" presetSubtype="4">
                                  <p:stCondLst>
                                    <p:cond delay="0"/>
                                  </p:stCondLst>
                                  <p:childTnLst>
                                    <p:set>
                                      <p:cBhvr>
                                        <p:cTn id="171" dur="1" fill="hold">
                                          <p:stCondLst>
                                            <p:cond delay="0"/>
                                          </p:stCondLst>
                                        </p:cTn>
                                        <p:tgtEl>
                                          <p:spTgt spid="120">
                                            <p:txEl>
                                              <p:pRg st="10" end="10"/>
                                            </p:txEl>
                                          </p:spTgt>
                                        </p:tgtEl>
                                        <p:attrNameLst>
                                          <p:attrName>style.visibility</p:attrName>
                                        </p:attrNameLst>
                                      </p:cBhvr>
                                      <p:to>
                                        <p:strVal val="visible"/>
                                      </p:to>
                                    </p:set>
                                    <p:anim calcmode="lin" valueType="num">
                                      <p:cBhvr additive="base">
                                        <p:cTn id="172" dur="500" fill="hold"/>
                                        <p:tgtEl>
                                          <p:spTgt spid="120">
                                            <p:txEl>
                                              <p:pRg st="10" end="10"/>
                                            </p:txEl>
                                          </p:spTgt>
                                        </p:tgtEl>
                                        <p:attrNameLst>
                                          <p:attrName>ppt_x</p:attrName>
                                        </p:attrNameLst>
                                      </p:cBhvr>
                                      <p:tavLst>
                                        <p:tav tm="0">
                                          <p:val>
                                            <p:strVal val="#ppt_x"/>
                                          </p:val>
                                        </p:tav>
                                        <p:tav tm="100000">
                                          <p:val>
                                            <p:strVal val="#ppt_x"/>
                                          </p:val>
                                        </p:tav>
                                      </p:tavLst>
                                    </p:anim>
                                    <p:anim calcmode="lin" valueType="num">
                                      <p:cBhvr additive="base">
                                        <p:cTn id="173" dur="500" fill="hold"/>
                                        <p:tgtEl>
                                          <p:spTgt spid="12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itle 1"/>
          <p:cNvSpPr/>
          <p:nvPr/>
        </p:nvSpPr>
        <p:spPr>
          <a:xfrm>
            <a:off x="468360" y="358920"/>
            <a:ext cx="8496360" cy="853920"/>
          </a:xfrm>
          <a:prstGeom prst="rect">
            <a:avLst/>
          </a:prstGeom>
          <a:solidFill>
            <a:srgbClr val="ffffff"/>
          </a:solidFill>
          <a:ln w="25560">
            <a:solidFill>
              <a:srgbClr val="333399"/>
            </a:solidFill>
            <a:miter/>
          </a:ln>
        </p:spPr>
        <p:style>
          <a:lnRef idx="0"/>
          <a:fillRef idx="0"/>
          <a:effectRef idx="0"/>
          <a:fontRef idx="minor"/>
        </p:style>
        <p:txBody>
          <a:bodyPr lIns="90000" rIns="90000" tIns="46800" bIns="46800" anchor="ctr">
            <a:noAutofit/>
          </a:bodyPr>
          <a:p>
            <a:pPr algn="ctr">
              <a:lnSpc>
                <a:spcPct val="100000"/>
              </a:lnSpc>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1" lang="en-GB" sz="3600" spc="-1" strike="noStrike">
                <a:solidFill>
                  <a:srgbClr val="000000"/>
                </a:solidFill>
                <a:latin typeface="Arial"/>
              </a:rPr>
              <a:t>Authentication</a:t>
            </a:r>
            <a:endParaRPr b="0" lang="en-US" sz="3600" spc="-1" strike="noStrike">
              <a:solidFill>
                <a:srgbClr val="000000"/>
              </a:solidFill>
              <a:latin typeface="Times New Roman"/>
            </a:endParaRPr>
          </a:p>
        </p:txBody>
      </p:sp>
      <p:sp>
        <p:nvSpPr>
          <p:cNvPr id="122" name=""/>
          <p:cNvSpPr txBox="1"/>
          <p:nvPr/>
        </p:nvSpPr>
        <p:spPr>
          <a:xfrm>
            <a:off x="457200" y="1295280"/>
            <a:ext cx="7897680" cy="5145120"/>
          </a:xfrm>
          <a:prstGeom prst="rect">
            <a:avLst/>
          </a:prstGeom>
          <a:noFill/>
          <a:ln w="0">
            <a:noFill/>
          </a:ln>
        </p:spPr>
        <p:txBody>
          <a:bodyPr anchor="t">
            <a:normAutofit/>
          </a:bodyPr>
          <a:p>
            <a:pPr>
              <a:spcBef>
                <a:spcPts val="499"/>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1" lang="en-GB" sz="2000" spc="-1" strike="noStrike">
                <a:solidFill>
                  <a:srgbClr val="000000"/>
                </a:solidFill>
                <a:latin typeface="Arial"/>
              </a:rPr>
              <a:t>Authentication</a:t>
            </a:r>
            <a:endParaRPr b="0" lang="en-US" sz="20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1700" spc="-1" strike="noStrike">
                <a:solidFill>
                  <a:srgbClr val="000000"/>
                </a:solidFill>
                <a:latin typeface="Arial"/>
              </a:rPr>
              <a:t>Another defensive strategy is to ensure that systems have some form of authentication.</a:t>
            </a: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1700" spc="-1" strike="noStrike">
                <a:solidFill>
                  <a:srgbClr val="000000"/>
                </a:solidFill>
                <a:latin typeface="Arial"/>
              </a:rPr>
              <a:t>In other word, having passwords to only allow certain users…</a:t>
            </a: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1700" spc="-1" strike="noStrike">
                <a:solidFill>
                  <a:srgbClr val="000000"/>
                </a:solidFill>
                <a:latin typeface="Arial"/>
              </a:rPr>
              <a:t>…</a:t>
            </a:r>
            <a:r>
              <a:rPr b="0" lang="en-GB" sz="1700" spc="-1" strike="noStrike">
                <a:solidFill>
                  <a:srgbClr val="000000"/>
                </a:solidFill>
                <a:latin typeface="Arial"/>
              </a:rPr>
              <a:t>and potentially limiting the access of the various parts of the system (access rights).</a:t>
            </a: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0" lang="en-GB" sz="1700" spc="-1" strike="noStrike">
                <a:solidFill>
                  <a:srgbClr val="000000"/>
                </a:solidFill>
                <a:latin typeface="Arial"/>
              </a:rPr>
              <a:t>Security can be increased further by ensuring that users update their password regularly, have complex passwords and limit login attempts.</a:t>
            </a: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a:p>
            <a:pPr>
              <a:spcBef>
                <a:spcPts val="425"/>
              </a:spcBef>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74" dur="indefinite" restart="never" nodeType="tmRoot">
          <p:childTnLst>
            <p:seq>
              <p:cTn id="175" dur="indefinite" nodeType="mainSeq">
                <p:childTnLst>
                  <p:par>
                    <p:cTn id="176" nodeType="clickEffect" fill="hold">
                      <p:stCondLst>
                        <p:cond delay="indefinite"/>
                      </p:stCondLst>
                      <p:childTnLst>
                        <p:par>
                          <p:cTn id="177" nodeType="withEffect" fill="hold">
                            <p:stCondLst>
                              <p:cond delay="0"/>
                            </p:stCondLst>
                            <p:childTnLst>
                              <p:par>
                                <p:cTn id="178" nodeType="clickEffect" fill="hold" presetClass="entr" presetID="2" presetSubtype="4">
                                  <p:stCondLst>
                                    <p:cond delay="0"/>
                                  </p:stCondLst>
                                  <p:childTnLst>
                                    <p:set>
                                      <p:cBhvr>
                                        <p:cTn id="179" dur="1" fill="hold">
                                          <p:stCondLst>
                                            <p:cond delay="0"/>
                                          </p:stCondLst>
                                        </p:cTn>
                                        <p:tgtEl>
                                          <p:spTgt spid="122">
                                            <p:txEl>
                                              <p:pRg st="2" end="2"/>
                                            </p:txEl>
                                          </p:spTgt>
                                        </p:tgtEl>
                                        <p:attrNameLst>
                                          <p:attrName>style.visibility</p:attrName>
                                        </p:attrNameLst>
                                      </p:cBhvr>
                                      <p:to>
                                        <p:strVal val="visible"/>
                                      </p:to>
                                    </p:set>
                                    <p:anim calcmode="lin" valueType="num">
                                      <p:cBhvr additive="base">
                                        <p:cTn id="180" dur="500" fill="hold"/>
                                        <p:tgtEl>
                                          <p:spTgt spid="122">
                                            <p:txEl>
                                              <p:pRg st="2" end="2"/>
                                            </p:txEl>
                                          </p:spTgt>
                                        </p:tgtEl>
                                        <p:attrNameLst>
                                          <p:attrName>ppt_x</p:attrName>
                                        </p:attrNameLst>
                                      </p:cBhvr>
                                      <p:tavLst>
                                        <p:tav tm="0">
                                          <p:val>
                                            <p:strVal val="#ppt_x"/>
                                          </p:val>
                                        </p:tav>
                                        <p:tav tm="100000">
                                          <p:val>
                                            <p:strVal val="#ppt_x"/>
                                          </p:val>
                                        </p:tav>
                                      </p:tavLst>
                                    </p:anim>
                                    <p:anim calcmode="lin" valueType="num">
                                      <p:cBhvr additive="base">
                                        <p:cTn id="181" dur="500" fill="hold"/>
                                        <p:tgtEl>
                                          <p:spTgt spid="1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2" nodeType="clickEffect" fill="hold">
                      <p:stCondLst>
                        <p:cond delay="indefinite"/>
                      </p:stCondLst>
                      <p:childTnLst>
                        <p:par>
                          <p:cTn id="183" nodeType="withEffect" fill="hold">
                            <p:stCondLst>
                              <p:cond delay="0"/>
                            </p:stCondLst>
                            <p:childTnLst>
                              <p:par>
                                <p:cTn id="184" nodeType="clickEffect" fill="hold" presetClass="entr" presetID="2" presetSubtype="4">
                                  <p:stCondLst>
                                    <p:cond delay="0"/>
                                  </p:stCondLst>
                                  <p:childTnLst>
                                    <p:set>
                                      <p:cBhvr>
                                        <p:cTn id="185" dur="1" fill="hold">
                                          <p:stCondLst>
                                            <p:cond delay="0"/>
                                          </p:stCondLst>
                                        </p:cTn>
                                        <p:tgtEl>
                                          <p:spTgt spid="122">
                                            <p:txEl>
                                              <p:pRg st="4" end="4"/>
                                            </p:txEl>
                                          </p:spTgt>
                                        </p:tgtEl>
                                        <p:attrNameLst>
                                          <p:attrName>style.visibility</p:attrName>
                                        </p:attrNameLst>
                                      </p:cBhvr>
                                      <p:to>
                                        <p:strVal val="visible"/>
                                      </p:to>
                                    </p:set>
                                    <p:anim calcmode="lin" valueType="num">
                                      <p:cBhvr additive="base">
                                        <p:cTn id="186" dur="500" fill="hold"/>
                                        <p:tgtEl>
                                          <p:spTgt spid="122">
                                            <p:txEl>
                                              <p:pRg st="4" end="4"/>
                                            </p:txEl>
                                          </p:spTgt>
                                        </p:tgtEl>
                                        <p:attrNameLst>
                                          <p:attrName>ppt_x</p:attrName>
                                        </p:attrNameLst>
                                      </p:cBhvr>
                                      <p:tavLst>
                                        <p:tav tm="0">
                                          <p:val>
                                            <p:strVal val="#ppt_x"/>
                                          </p:val>
                                        </p:tav>
                                        <p:tav tm="100000">
                                          <p:val>
                                            <p:strVal val="#ppt_x"/>
                                          </p:val>
                                        </p:tav>
                                      </p:tavLst>
                                    </p:anim>
                                    <p:anim calcmode="lin" valueType="num">
                                      <p:cBhvr additive="base">
                                        <p:cTn id="187" dur="500" fill="hold"/>
                                        <p:tgtEl>
                                          <p:spTgt spid="1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8" nodeType="clickEffect" fill="hold">
                      <p:stCondLst>
                        <p:cond delay="indefinite"/>
                      </p:stCondLst>
                      <p:childTnLst>
                        <p:par>
                          <p:cTn id="189" nodeType="withEffect" fill="hold">
                            <p:stCondLst>
                              <p:cond delay="0"/>
                            </p:stCondLst>
                            <p:childTnLst>
                              <p:par>
                                <p:cTn id="190" nodeType="clickEffect" fill="hold" presetClass="entr" presetID="2" presetSubtype="4">
                                  <p:stCondLst>
                                    <p:cond delay="0"/>
                                  </p:stCondLst>
                                  <p:childTnLst>
                                    <p:set>
                                      <p:cBhvr>
                                        <p:cTn id="191" dur="1" fill="hold">
                                          <p:stCondLst>
                                            <p:cond delay="0"/>
                                          </p:stCondLst>
                                        </p:cTn>
                                        <p:tgtEl>
                                          <p:spTgt spid="122">
                                            <p:txEl>
                                              <p:pRg st="5" end="5"/>
                                            </p:txEl>
                                          </p:spTgt>
                                        </p:tgtEl>
                                        <p:attrNameLst>
                                          <p:attrName>style.visibility</p:attrName>
                                        </p:attrNameLst>
                                      </p:cBhvr>
                                      <p:to>
                                        <p:strVal val="visible"/>
                                      </p:to>
                                    </p:set>
                                    <p:anim calcmode="lin" valueType="num">
                                      <p:cBhvr additive="base">
                                        <p:cTn id="192" dur="500" fill="hold"/>
                                        <p:tgtEl>
                                          <p:spTgt spid="122">
                                            <p:txEl>
                                              <p:pRg st="5" end="5"/>
                                            </p:txEl>
                                          </p:spTgt>
                                        </p:tgtEl>
                                        <p:attrNameLst>
                                          <p:attrName>ppt_x</p:attrName>
                                        </p:attrNameLst>
                                      </p:cBhvr>
                                      <p:tavLst>
                                        <p:tav tm="0">
                                          <p:val>
                                            <p:strVal val="#ppt_x"/>
                                          </p:val>
                                        </p:tav>
                                        <p:tav tm="100000">
                                          <p:val>
                                            <p:strVal val="#ppt_x"/>
                                          </p:val>
                                        </p:tav>
                                      </p:tavLst>
                                    </p:anim>
                                    <p:anim calcmode="lin" valueType="num">
                                      <p:cBhvr additive="base">
                                        <p:cTn id="193" dur="500" fill="hold"/>
                                        <p:tgtEl>
                                          <p:spTgt spid="1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4" nodeType="clickEffect" fill="hold">
                      <p:stCondLst>
                        <p:cond delay="indefinite"/>
                      </p:stCondLst>
                      <p:childTnLst>
                        <p:par>
                          <p:cTn id="195" nodeType="withEffect" fill="hold">
                            <p:stCondLst>
                              <p:cond delay="0"/>
                            </p:stCondLst>
                            <p:childTnLst>
                              <p:par>
                                <p:cTn id="196" nodeType="clickEffect" fill="hold" presetClass="entr" presetID="2" presetSubtype="4">
                                  <p:stCondLst>
                                    <p:cond delay="0"/>
                                  </p:stCondLst>
                                  <p:childTnLst>
                                    <p:set>
                                      <p:cBhvr>
                                        <p:cTn id="197" dur="1" fill="hold">
                                          <p:stCondLst>
                                            <p:cond delay="0"/>
                                          </p:stCondLst>
                                        </p:cTn>
                                        <p:tgtEl>
                                          <p:spTgt spid="122">
                                            <p:txEl>
                                              <p:pRg st="7" end="7"/>
                                            </p:txEl>
                                          </p:spTgt>
                                        </p:tgtEl>
                                        <p:attrNameLst>
                                          <p:attrName>style.visibility</p:attrName>
                                        </p:attrNameLst>
                                      </p:cBhvr>
                                      <p:to>
                                        <p:strVal val="visible"/>
                                      </p:to>
                                    </p:set>
                                    <p:anim calcmode="lin" valueType="num">
                                      <p:cBhvr additive="base">
                                        <p:cTn id="198" dur="500" fill="hold"/>
                                        <p:tgtEl>
                                          <p:spTgt spid="122">
                                            <p:txEl>
                                              <p:pRg st="7" end="7"/>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12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txBox="1"/>
          <p:nvPr/>
        </p:nvSpPr>
        <p:spPr>
          <a:xfrm>
            <a:off x="-360" y="609480"/>
            <a:ext cx="8915400" cy="6400800"/>
          </a:xfrm>
          <a:prstGeom prst="rect">
            <a:avLst/>
          </a:prstGeom>
          <a:noFill/>
          <a:ln w="0">
            <a:noFill/>
          </a:ln>
        </p:spPr>
        <p:txBody>
          <a:bodyPr anchor="t">
            <a:normAutofit/>
          </a:bodyPr>
          <a:p>
            <a:pPr marL="39060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String analysis determines all possible values that a string expression can take during any program execution</a:t>
            </a:r>
            <a:endParaRPr b="0" lang="en-US" sz="2000" spc="-1" strike="noStrike">
              <a:solidFill>
                <a:srgbClr val="000000"/>
              </a:solidFill>
              <a:latin typeface="Arial"/>
            </a:endParaRPr>
          </a:p>
          <a:p>
            <a:pPr marL="39060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Using string analysis we can identify all possible input values of the sensitive functions</a:t>
            </a:r>
            <a:endParaRPr b="0" lang="en-US" sz="2000" spc="-1" strike="noStrike">
              <a:solidFill>
                <a:srgbClr val="000000"/>
              </a:solidFill>
              <a:latin typeface="Arial"/>
            </a:endParaRPr>
          </a:p>
          <a:p>
            <a:pPr lvl="1" marL="79056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Then we can check if inputs of sensitive functions can contain attack strings </a:t>
            </a:r>
            <a:endParaRPr b="0" lang="en-US" sz="2000" spc="-1" strike="noStrike">
              <a:solidFill>
                <a:srgbClr val="000000"/>
              </a:solidFill>
              <a:latin typeface="Arial"/>
            </a:endParaRPr>
          </a:p>
          <a:p>
            <a:pPr marL="39060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How can we characterize attack strings?</a:t>
            </a:r>
            <a:endParaRPr b="0" lang="en-US" sz="2000" spc="-1" strike="noStrike">
              <a:solidFill>
                <a:srgbClr val="000000"/>
              </a:solidFill>
              <a:latin typeface="Arial"/>
            </a:endParaRPr>
          </a:p>
          <a:p>
            <a:pPr lvl="1" marL="79056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Use regular expressions to specify the attack patterns</a:t>
            </a:r>
            <a:endParaRPr b="0" lang="en-US" sz="2000" spc="-1" strike="noStrike">
              <a:solidFill>
                <a:srgbClr val="000000"/>
              </a:solidFill>
              <a:latin typeface="Arial"/>
            </a:endParaRPr>
          </a:p>
          <a:p>
            <a:pPr lvl="1" marL="79056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Attack pattern for XSS:  </a:t>
            </a:r>
            <a:r>
              <a:rPr b="1" lang="en-US" sz="2000" spc="-1" strike="noStrike">
                <a:solidFill>
                  <a:srgbClr val="000000"/>
                </a:solidFill>
                <a:latin typeface="Arial"/>
              </a:rPr>
              <a:t>Σ∗&lt;scriptΣ∗</a:t>
            </a:r>
            <a:endParaRPr b="0" lang="en-US" sz="2000" spc="-1" strike="noStrike">
              <a:solidFill>
                <a:srgbClr val="000000"/>
              </a:solidFill>
              <a:latin typeface="Arial"/>
            </a:endParaRPr>
          </a:p>
          <a:p>
            <a:pPr marL="39060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If string analysis determines that the intersection of the attack pattern and possible inputs of the sensitive function is empty</a:t>
            </a:r>
            <a:endParaRPr b="0" lang="en-US" sz="2000" spc="-1" strike="noStrike">
              <a:solidFill>
                <a:srgbClr val="000000"/>
              </a:solidFill>
              <a:latin typeface="Arial"/>
            </a:endParaRPr>
          </a:p>
          <a:p>
            <a:pPr lvl="1" marL="79056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then we can conclude that the program is secure</a:t>
            </a:r>
            <a:endParaRPr b="0" lang="en-US" sz="2000" spc="-1" strike="noStrike">
              <a:solidFill>
                <a:srgbClr val="000000"/>
              </a:solidFill>
              <a:latin typeface="Arial"/>
            </a:endParaRPr>
          </a:p>
          <a:p>
            <a:pPr marL="39060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If the intersection is not empty, then we can again use string analysis to generate a </a:t>
            </a:r>
            <a:r>
              <a:rPr b="1" i="1" lang="en-US" sz="2000" spc="-1" strike="noStrike">
                <a:solidFill>
                  <a:srgbClr val="000000"/>
                </a:solidFill>
                <a:latin typeface="Arial"/>
              </a:rPr>
              <a:t>vulnerability signature</a:t>
            </a:r>
            <a:endParaRPr b="0" lang="en-US" sz="2000" spc="-1" strike="noStrike">
              <a:solidFill>
                <a:srgbClr val="000000"/>
              </a:solidFill>
              <a:latin typeface="Arial"/>
            </a:endParaRPr>
          </a:p>
          <a:p>
            <a:pPr lvl="2" marL="111600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characterizes all malicious inputs</a:t>
            </a:r>
            <a:endParaRPr b="0" lang="en-US" sz="2000" spc="-1" strike="noStrike">
              <a:solidFill>
                <a:srgbClr val="000000"/>
              </a:solidFill>
              <a:latin typeface="Arial"/>
            </a:endParaRPr>
          </a:p>
          <a:p>
            <a:pPr lvl="1" marL="79056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Given</a:t>
            </a:r>
            <a:r>
              <a:rPr b="1" lang="en-US" sz="2000" spc="-1" strike="noStrike">
                <a:solidFill>
                  <a:srgbClr val="000000"/>
                </a:solidFill>
                <a:latin typeface="Arial"/>
              </a:rPr>
              <a:t> Σ∗&lt;scriptΣ∗</a:t>
            </a:r>
            <a:r>
              <a:rPr b="0" lang="en-US" sz="2000" spc="-1" strike="noStrike">
                <a:solidFill>
                  <a:srgbClr val="000000"/>
                </a:solidFill>
                <a:latin typeface="Arial"/>
              </a:rPr>
              <a:t> as an attack pattern</a:t>
            </a:r>
            <a:r>
              <a:rPr b="1" lang="en-US" sz="2000" spc="-1" strike="noStrike">
                <a:solidFill>
                  <a:srgbClr val="000000"/>
                </a:solidFill>
                <a:latin typeface="Arial"/>
              </a:rPr>
              <a:t>:</a:t>
            </a:r>
            <a:endParaRPr b="0" lang="en-US" sz="2000" spc="-1" strike="noStrike">
              <a:solidFill>
                <a:srgbClr val="000000"/>
              </a:solidFill>
              <a:latin typeface="Arial"/>
            </a:endParaRPr>
          </a:p>
          <a:p>
            <a:pPr lvl="2" marL="1116000" indent="-293760" algn="just">
              <a:spcBef>
                <a:spcPts val="499"/>
              </a:spcBef>
              <a:buClr>
                <a:srgbClr val="000000"/>
              </a:buClr>
              <a:buSzPct val="45000"/>
              <a:buFont typeface="Wingdings" charset="2"/>
              <a:buChar char=""/>
              <a:tabLst>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0" lang="en-US" sz="2000" spc="-1" strike="noStrike">
                <a:solidFill>
                  <a:srgbClr val="000000"/>
                </a:solidFill>
                <a:latin typeface="Arial"/>
              </a:rPr>
              <a:t>The vulnerability signature for $_GET[</a:t>
            </a:r>
            <a:r>
              <a:rPr b="0" lang="ja-JP" sz="2000" spc="-1" strike="noStrike">
                <a:solidFill>
                  <a:srgbClr val="000000"/>
                </a:solidFill>
                <a:latin typeface="Arial"/>
                <a:ea typeface="ＭＳ Ｐゴシック"/>
              </a:rPr>
              <a:t>”</a:t>
            </a:r>
            <a:r>
              <a:rPr b="0" lang="en-US" sz="2000" spc="-1" strike="noStrike">
                <a:solidFill>
                  <a:srgbClr val="000000"/>
                </a:solidFill>
                <a:latin typeface="Arial"/>
                <a:ea typeface="ＭＳ Ｐゴシック"/>
              </a:rPr>
              <a:t>www</a:t>
            </a:r>
            <a:r>
              <a:rPr b="0" lang="ja-JP" sz="2000" spc="-1" strike="noStrike">
                <a:solidFill>
                  <a:srgbClr val="000000"/>
                </a:solidFill>
                <a:latin typeface="Arial"/>
                <a:ea typeface="ＭＳ Ｐゴシック"/>
              </a:rPr>
              <a:t>”</a:t>
            </a:r>
            <a:r>
              <a:rPr b="0" lang="en-US" sz="2000" spc="-1" strike="noStrike">
                <a:solidFill>
                  <a:srgbClr val="000000"/>
                </a:solidFill>
                <a:latin typeface="Arial"/>
                <a:ea typeface="ＭＳ Ｐゴシック"/>
              </a:rPr>
              <a:t>] is                  </a:t>
            </a:r>
            <a:endParaRPr b="0" lang="en-US" sz="2000" spc="-1" strike="noStrike">
              <a:solidFill>
                <a:srgbClr val="000000"/>
              </a:solidFill>
              <a:latin typeface="Arial"/>
            </a:endParaRPr>
          </a:p>
          <a:p>
            <a:pPr lvl="2" marL="1116000" indent="-293760" algn="just">
              <a:spcBef>
                <a:spcPts val="499"/>
              </a:spcBef>
              <a:tabLst>
                <a:tab algn="l" pos="0"/>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r>
              <a:rPr b="1" lang="en-US" sz="2000" spc="-1" strike="noStrike">
                <a:solidFill>
                  <a:srgbClr val="000000"/>
                </a:solidFill>
                <a:latin typeface="Arial"/>
              </a:rPr>
              <a:t>	</a:t>
            </a:r>
            <a:r>
              <a:rPr b="1" lang="en-US" sz="2000" spc="-1" strike="noStrike">
                <a:solidFill>
                  <a:srgbClr val="000000"/>
                </a:solidFill>
                <a:latin typeface="Arial"/>
              </a:rPr>
              <a:t>Σ∗&lt;α∗sα∗cα∗rα∗iα∗pα∗tΣ∗</a:t>
            </a:r>
            <a:r>
              <a:rPr b="1" lang="en-US" sz="2000" spc="-1" strike="noStrike">
                <a:solidFill>
                  <a:srgbClr val="000000"/>
                </a:solidFill>
                <a:latin typeface="Arial"/>
              </a:rPr>
              <a:t>	</a:t>
            </a:r>
            <a:r>
              <a:rPr b="0" lang="en-US" sz="2000" spc="-1" strike="noStrike">
                <a:solidFill>
                  <a:srgbClr val="000000"/>
                </a:solidFill>
                <a:latin typeface="Arial"/>
              </a:rPr>
              <a:t>where α∉ { A-Za-z0-9 .-@:/ }</a:t>
            </a:r>
            <a:endParaRPr b="0" lang="en-US" sz="2000" spc="-1" strike="noStrike">
              <a:solidFill>
                <a:srgbClr val="000000"/>
              </a:solidFill>
              <a:latin typeface="Arial"/>
            </a:endParaRPr>
          </a:p>
          <a:p>
            <a:pPr lvl="1" marL="790560" indent="-293760" algn="just">
              <a:spcBef>
                <a:spcPts val="499"/>
              </a:spcBef>
              <a:tabLst>
                <a:tab algn="l" pos="0"/>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endParaRPr b="0" lang="en-US" sz="2000" spc="-1" strike="noStrike">
              <a:solidFill>
                <a:srgbClr val="000000"/>
              </a:solidFill>
              <a:latin typeface="Arial"/>
            </a:endParaRPr>
          </a:p>
          <a:p>
            <a:pPr marL="390600" indent="-293760" algn="just">
              <a:spcBef>
                <a:spcPts val="499"/>
              </a:spcBef>
              <a:tabLst>
                <a:tab algn="l" pos="0"/>
                <a:tab algn="l" pos="655560"/>
                <a:tab algn="l" pos="1312920"/>
                <a:tab algn="l" pos="1968480"/>
                <a:tab algn="l" pos="2625840"/>
                <a:tab algn="l" pos="3282840"/>
                <a:tab algn="l" pos="3938760"/>
                <a:tab algn="l" pos="4595760"/>
                <a:tab algn="l" pos="5253120"/>
                <a:tab algn="l" pos="5908680"/>
                <a:tab algn="l" pos="6566040"/>
                <a:tab algn="l" pos="7223040"/>
                <a:tab algn="l" pos="7878600"/>
                <a:tab algn="l" pos="8229600"/>
                <a:tab algn="l" pos="9144000"/>
                <a:tab algn="l" pos="10058400"/>
              </a:tabLst>
            </a:pPr>
            <a:endParaRPr b="0" lang="en-US" sz="2000" spc="-1" strike="noStrike">
              <a:solidFill>
                <a:srgbClr val="000000"/>
              </a:solidFill>
              <a:latin typeface="Arial"/>
            </a:endParaRPr>
          </a:p>
        </p:txBody>
      </p:sp>
      <p:sp>
        <p:nvSpPr>
          <p:cNvPr id="124" name="Slide Number Placeholder 3"/>
          <p:cNvSpPr/>
          <p:nvPr/>
        </p:nvSpPr>
        <p:spPr>
          <a:xfrm>
            <a:off x="7010280" y="6356520"/>
            <a:ext cx="2133720" cy="365040"/>
          </a:xfrm>
          <a:prstGeom prst="rect">
            <a:avLst/>
          </a:prstGeom>
          <a:noFill/>
          <a:ln w="0">
            <a:noFill/>
          </a:ln>
        </p:spPr>
        <p:style>
          <a:lnRef idx="0"/>
          <a:fillRef idx="0"/>
          <a:effectRef idx="0"/>
          <a:fontRef idx="minor"/>
        </p:style>
        <p:txBody>
          <a:bodyPr lIns="90000" rIns="90000" tIns="46800" bIns="46800" anchor="ctr">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2D828D3-C483-4ADA-80F6-AA6FF1F7694E}" type="slidenum">
              <a:rPr b="0" lang="en-US" sz="1600" spc="-1" strike="noStrike">
                <a:solidFill>
                  <a:srgbClr val="898989"/>
                </a:solidFill>
                <a:latin typeface="Times New Roman"/>
                <a:ea typeface="ＭＳ Ｐゴシック"/>
              </a:rPr>
              <a:t>&lt;number&gt;</a:t>
            </a:fld>
            <a:endParaRPr b="0" lang="en-US" sz="1600" spc="-1" strike="noStrike">
              <a:solidFill>
                <a:srgbClr val="000000"/>
              </a:solidFill>
              <a:latin typeface="Times New Roman"/>
            </a:endParaRPr>
          </a:p>
        </p:txBody>
      </p:sp>
      <p:sp>
        <p:nvSpPr>
          <p:cNvPr id="125" name="Title 1"/>
          <p:cNvSpPr/>
          <p:nvPr/>
        </p:nvSpPr>
        <p:spPr>
          <a:xfrm>
            <a:off x="457200" y="0"/>
            <a:ext cx="8496360" cy="609480"/>
          </a:xfrm>
          <a:prstGeom prst="rect">
            <a:avLst/>
          </a:prstGeom>
          <a:solidFill>
            <a:srgbClr val="ffffff"/>
          </a:solidFill>
          <a:ln w="25560">
            <a:solidFill>
              <a:srgbClr val="333399"/>
            </a:solidFill>
            <a:miter/>
          </a:ln>
        </p:spPr>
        <p:style>
          <a:lnRef idx="0"/>
          <a:fillRef idx="0"/>
          <a:effectRef idx="0"/>
          <a:fontRef idx="minor"/>
        </p:style>
        <p:txBody>
          <a:bodyPr lIns="90000" rIns="90000" tIns="46800" bIns="46800" anchor="ctr">
            <a:noAutofit/>
          </a:bodyPr>
          <a:p>
            <a:pPr algn="ctr">
              <a:lnSpc>
                <a:spcPct val="90000"/>
              </a:lnSpc>
              <a:tabLst>
                <a:tab algn="l" pos="0"/>
                <a:tab algn="l" pos="723960"/>
                <a:tab algn="l" pos="1447920"/>
                <a:tab algn="l" pos="2171880"/>
                <a:tab algn="l" pos="2895480"/>
                <a:tab algn="l" pos="3619440"/>
                <a:tab algn="l" pos="4343400"/>
                <a:tab algn="l" pos="5067360"/>
                <a:tab algn="l" pos="5791320"/>
                <a:tab algn="l" pos="6515280"/>
                <a:tab algn="l" pos="7238880"/>
                <a:tab algn="l" pos="7315200"/>
                <a:tab algn="l" pos="8229600"/>
                <a:tab algn="l" pos="9144000"/>
                <a:tab algn="l" pos="10058400"/>
              </a:tabLst>
            </a:pPr>
            <a:r>
              <a:rPr b="1" lang="en-GB" sz="3600" spc="-1" strike="noStrike">
                <a:solidFill>
                  <a:srgbClr val="000000"/>
                </a:solidFill>
                <a:latin typeface="Arial"/>
              </a:rPr>
              <a:t>String Analysis</a:t>
            </a:r>
            <a:endParaRPr b="0" lang="en-US" sz="3600" spc="-1" strike="noStrike">
              <a:solidFill>
                <a:srgbClr val="000000"/>
              </a:solidFill>
              <a:latin typeface="Times New Roman"/>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p:nvPr>
        </p:nvSpPr>
        <p:spPr>
          <a:xfrm>
            <a:off x="457200" y="838080"/>
            <a:ext cx="8229600" cy="6019920"/>
          </a:xfrm>
          <a:prstGeom prst="rect">
            <a:avLst/>
          </a:prstGeom>
          <a:noFill/>
          <a:ln w="0">
            <a:noFill/>
          </a:ln>
        </p:spPr>
        <p:txBody>
          <a:bodyPr anchor="t">
            <a:normAutofit/>
          </a:bodyPr>
          <a:p>
            <a:pPr marL="343080" indent="0">
              <a:lnSpc>
                <a:spcPct val="90000"/>
              </a:lnSpc>
              <a:spcBef>
                <a:spcPts val="675"/>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700" spc="-1" strike="noStrike">
                <a:solidFill>
                  <a:srgbClr val="000000"/>
                </a:solidFill>
                <a:latin typeface="Arial"/>
              </a:rPr>
              <a:t>1. Error-handling</a:t>
            </a:r>
            <a:endParaRPr b="0" lang="en-US" sz="2700" spc="-1" strike="noStrike">
              <a:solidFill>
                <a:srgbClr val="000000"/>
              </a:solidFill>
              <a:latin typeface="Arial"/>
            </a:endParaRPr>
          </a:p>
          <a:p>
            <a:pPr lvl="1" marL="743040" indent="-285840">
              <a:lnSpc>
                <a:spcPct val="90000"/>
              </a:lnSpc>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Most errors are not </a:t>
            </a:r>
            <a:r>
              <a:rPr b="0" lang="en-US" sz="2000" spc="-1" strike="noStrike" u="sng">
                <a:solidFill>
                  <a:srgbClr val="000000"/>
                </a:solidFill>
                <a:uFillTx/>
                <a:latin typeface="Arial"/>
              </a:rPr>
              <a:t>expected</a:t>
            </a:r>
            <a:r>
              <a:rPr b="0" lang="en-US" sz="2000" spc="-1" strike="noStrike">
                <a:solidFill>
                  <a:srgbClr val="000000"/>
                </a:solidFill>
                <a:latin typeface="Arial"/>
              </a:rPr>
              <a:t>, but they are </a:t>
            </a:r>
            <a:r>
              <a:rPr b="0" lang="en-US" sz="2000" spc="-1" strike="noStrike" u="sng">
                <a:solidFill>
                  <a:srgbClr val="000000"/>
                </a:solidFill>
                <a:uFillTx/>
                <a:latin typeface="Arial"/>
              </a:rPr>
              <a:t>known</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u="sng">
                <a:solidFill>
                  <a:srgbClr val="000000"/>
                </a:solidFill>
                <a:uFillTx/>
                <a:latin typeface="Arial"/>
              </a:rPr>
              <a:t>Plan</a:t>
            </a:r>
            <a:r>
              <a:rPr b="0" lang="en-US" sz="2000" spc="-1" strike="noStrike">
                <a:solidFill>
                  <a:srgbClr val="000000"/>
                </a:solidFill>
                <a:latin typeface="Arial"/>
              </a:rPr>
              <a:t> for these errors and your recovery action(s)</a:t>
            </a:r>
            <a:endParaRPr b="0" lang="en-US" sz="2000" spc="-1" strike="noStrike">
              <a:solidFill>
                <a:srgbClr val="000000"/>
              </a:solidFill>
              <a:latin typeface="Arial"/>
            </a:endParaRPr>
          </a:p>
          <a:p>
            <a:pPr marL="343080" indent="0">
              <a:lnSpc>
                <a:spcPct val="90000"/>
              </a:lnSpc>
              <a:spcBef>
                <a:spcPts val="2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000" spc="-1" strike="noStrike">
              <a:solidFill>
                <a:srgbClr val="000000"/>
              </a:solidFill>
              <a:latin typeface="Arial"/>
            </a:endParaRPr>
          </a:p>
          <a:p>
            <a:pPr marL="343080" indent="0">
              <a:lnSpc>
                <a:spcPct val="90000"/>
              </a:lnSpc>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Possible error handling strategies:</a:t>
            </a:r>
            <a:endParaRPr b="0" lang="en-US" sz="2400" spc="-1" strike="noStrike">
              <a:solidFill>
                <a:srgbClr val="000000"/>
              </a:solidFill>
              <a:latin typeface="Arial"/>
            </a:endParaRPr>
          </a:p>
          <a:p>
            <a:pPr lvl="1" marL="743040" indent="-285840">
              <a:lnSpc>
                <a:spcPct val="90000"/>
              </a:lnSpc>
              <a:spcBef>
                <a:spcPts val="49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Return a neutral value (zero, empty string, etc.)</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Substitute the next piece of valid data – particularly useful in systems that process continuous data feeds</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Return the same answer as the previous invocation</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Substitute closest legal value (zero, bounded array)</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Log a warning message to a file (usually do anyway)</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Return an error code, delegate to dedicated handlers</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Centralize error handling</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Handle the error locally* (this is the best alternative!)</a:t>
            </a:r>
            <a:endParaRPr b="0" lang="en-US" sz="2000" spc="-1" strike="noStrike">
              <a:solidFill>
                <a:srgbClr val="000000"/>
              </a:solidFill>
              <a:latin typeface="Arial"/>
            </a:endParaRPr>
          </a:p>
          <a:p>
            <a:pPr lvl="1" marL="743040" indent="-285840">
              <a:lnSpc>
                <a:spcPct val="90000"/>
              </a:lnSpc>
              <a:spcBef>
                <a:spcPts val="49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Abort the request and possibly shut down the system</a:t>
            </a:r>
            <a:endParaRPr b="0" lang="en-US" sz="2000" spc="-1" strike="noStrike">
              <a:solidFill>
                <a:srgbClr val="000000"/>
              </a:solidFill>
              <a:latin typeface="Arial"/>
            </a:endParaRPr>
          </a:p>
        </p:txBody>
      </p:sp>
      <p:sp>
        <p:nvSpPr>
          <p:cNvPr id="127" name="Rectangle 4"/>
          <p:cNvSpPr/>
          <p:nvPr/>
        </p:nvSpPr>
        <p:spPr>
          <a:xfrm>
            <a:off x="75960" y="6629400"/>
            <a:ext cx="3083760" cy="152640"/>
          </a:xfrm>
          <a:prstGeom prst="rect">
            <a:avLst/>
          </a:prstGeom>
          <a:solidFill>
            <a:srgbClr val="ffffff"/>
          </a:solidFill>
          <a:ln w="0">
            <a:noFill/>
          </a:ln>
        </p:spPr>
        <p:style>
          <a:lnRef idx="0"/>
          <a:fillRef idx="0"/>
          <a:effectRef idx="0"/>
          <a:fontRef idx="minor"/>
        </p:style>
        <p:txBody>
          <a:bodyPr wrap="none" lIns="90000" rIns="9000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Based on Chapter 8, </a:t>
            </a:r>
            <a:r>
              <a:rPr b="0" lang="en-US" sz="1000" spc="-1" strike="noStrike" u="sng">
                <a:solidFill>
                  <a:srgbClr val="000000"/>
                </a:solidFill>
                <a:uFillTx/>
                <a:latin typeface="Times New Roman"/>
              </a:rPr>
              <a:t>Code Complete 2</a:t>
            </a:r>
            <a:r>
              <a:rPr b="0" lang="en-US" sz="1000" spc="-1" strike="noStrike">
                <a:solidFill>
                  <a:srgbClr val="000000"/>
                </a:solidFill>
                <a:latin typeface="Times New Roman"/>
              </a:rPr>
              <a:t>, Steve McConnell</a:t>
            </a:r>
            <a:endParaRPr b="0" lang="en-US" sz="1000" spc="-1" strike="noStrike">
              <a:solidFill>
                <a:srgbClr val="000000"/>
              </a:solidFill>
              <a:latin typeface="Times New Roman"/>
            </a:endParaRPr>
          </a:p>
        </p:txBody>
      </p:sp>
      <p:pic>
        <p:nvPicPr>
          <p:cNvPr id="128" name="Picture 6" descr="C:\Documents and Settings\kgary\Local Settings\Temporary Internet Files\Content.IE5\Z95EVG34\MCj03118060000[1].wmf"/>
          <p:cNvPicPr/>
          <p:nvPr/>
        </p:nvPicPr>
        <p:blipFill>
          <a:blip r:embed="rId1"/>
          <a:stretch/>
        </p:blipFill>
        <p:spPr>
          <a:xfrm>
            <a:off x="7543800" y="1200240"/>
            <a:ext cx="1090440" cy="1177920"/>
          </a:xfrm>
          <a:prstGeom prst="rect">
            <a:avLst/>
          </a:prstGeom>
          <a:ln w="0">
            <a:noFill/>
          </a:ln>
        </p:spPr>
      </p:pic>
      <p:sp>
        <p:nvSpPr>
          <p:cNvPr id="129" name="PlaceHolder 2"/>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1"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1" lang="en-US" sz="3600" spc="-1" strike="noStrike">
              <a:solidFill>
                <a:srgbClr val="000000"/>
              </a:solidFill>
              <a:latin typeface="Arial"/>
            </a:endParaRPr>
          </a:p>
        </p:txBody>
      </p:sp>
      <p:sp>
        <p:nvSpPr>
          <p:cNvPr id="131" name="PlaceHolder 2"/>
          <p:cNvSpPr>
            <a:spLocks noGrp="1"/>
          </p:cNvSpPr>
          <p:nvPr>
            <p:ph/>
          </p:nvPr>
        </p:nvSpPr>
        <p:spPr>
          <a:xfrm>
            <a:off x="456840" y="838080"/>
            <a:ext cx="8458200" cy="5639040"/>
          </a:xfrm>
          <a:prstGeom prst="rect">
            <a:avLst/>
          </a:prstGeom>
          <a:noFill/>
          <a:ln w="0">
            <a:noFill/>
          </a:ln>
        </p:spPr>
        <p:txBody>
          <a:bodyPr anchor="t">
            <a:normAutofit/>
          </a:bodyPr>
          <a:p>
            <a:pPr marL="343080" indent="0">
              <a:spcBef>
                <a:spcPts val="675"/>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700" spc="-1" strike="noStrike">
                <a:solidFill>
                  <a:srgbClr val="000000"/>
                </a:solidFill>
                <a:latin typeface="Arial"/>
              </a:rPr>
              <a:t>2. Exception Handling</a:t>
            </a:r>
            <a:endParaRPr b="0" lang="en-US" sz="27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Exceptions represent an </a:t>
            </a:r>
            <a:r>
              <a:rPr b="0" i="1" lang="en-US" sz="2000" spc="-1" strike="noStrike">
                <a:solidFill>
                  <a:srgbClr val="000000"/>
                </a:solidFill>
                <a:latin typeface="Arial"/>
              </a:rPr>
              <a:t>unexpected but not unanticipated </a:t>
            </a:r>
            <a:r>
              <a:rPr b="0" lang="en-US" sz="2000" spc="-1" strike="noStrike">
                <a:solidFill>
                  <a:srgbClr val="000000"/>
                </a:solidFill>
                <a:latin typeface="Arial"/>
              </a:rPr>
              <a:t>behavior of the system.</a:t>
            </a:r>
            <a:endParaRPr b="0" lang="en-US" sz="20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Exceptions are </a:t>
            </a:r>
            <a:r>
              <a:rPr b="0" lang="en-US" sz="2000" spc="-1" strike="noStrike" u="sng">
                <a:solidFill>
                  <a:srgbClr val="000000"/>
                </a:solidFill>
                <a:uFillTx/>
                <a:latin typeface="Arial"/>
              </a:rPr>
              <a:t>intrusive</a:t>
            </a:r>
            <a:r>
              <a:rPr b="0" lang="en-US" sz="2000" spc="-1" strike="noStrike">
                <a:solidFill>
                  <a:srgbClr val="000000"/>
                </a:solidFill>
                <a:latin typeface="Arial"/>
              </a:rPr>
              <a:t>; they violate encapsulation and ordered control flow principles</a:t>
            </a:r>
            <a:endParaRPr b="0" lang="en-US" sz="2000" spc="-1" strike="noStrike">
              <a:solidFill>
                <a:srgbClr val="000000"/>
              </a:solidFill>
              <a:latin typeface="Arial"/>
            </a:endParaRPr>
          </a:p>
          <a:p>
            <a:pPr marL="343080" indent="0">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marL="343080" indent="0">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Best Practices</a:t>
            </a:r>
            <a:endParaRPr b="0" lang="en-US" sz="2400" spc="-1" strike="noStrike">
              <a:solidFill>
                <a:srgbClr val="000000"/>
              </a:solidFill>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Throwing an exception in a method implementation:</a:t>
            </a:r>
            <a:endParaRPr b="0" lang="en-US" sz="24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Use exceptions for unexpected situations that shouldn’t be ignored</a:t>
            </a:r>
            <a:endParaRPr b="0" lang="en-US" sz="20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Throw an exception only in </a:t>
            </a:r>
            <a:r>
              <a:rPr b="0" lang="en-US" sz="2000" spc="-1" strike="noStrike" u="sng">
                <a:solidFill>
                  <a:srgbClr val="000000"/>
                </a:solidFill>
                <a:uFillTx/>
                <a:latin typeface="Arial"/>
              </a:rPr>
              <a:t>exceptional situations</a:t>
            </a:r>
            <a:endParaRPr b="0" lang="en-US" sz="20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Include in an exception all information available regarding the exceptional situation</a:t>
            </a:r>
            <a:endParaRPr b="0" lang="en-US" sz="20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Exception handling should be in the called method</a:t>
            </a:r>
            <a:endParaRPr b="0" lang="en-US" sz="20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u="sng">
                <a:solidFill>
                  <a:srgbClr val="000000"/>
                </a:solidFill>
                <a:uFillTx/>
                <a:latin typeface="Arial"/>
              </a:rPr>
              <a:t>Standardize</a:t>
            </a:r>
            <a:r>
              <a:rPr b="0" lang="en-US" sz="2000" spc="-1" strike="noStrike">
                <a:solidFill>
                  <a:srgbClr val="000000"/>
                </a:solidFill>
                <a:latin typeface="Arial"/>
              </a:rPr>
              <a:t> your project’s use of exceptions!</a:t>
            </a:r>
            <a:endParaRPr b="0" lang="en-US" sz="2000" spc="-1" strike="noStrike">
              <a:solidFill>
                <a:srgbClr val="000000"/>
              </a:solidFill>
              <a:latin typeface="Arial"/>
            </a:endParaRPr>
          </a:p>
        </p:txBody>
      </p:sp>
      <p:sp>
        <p:nvSpPr>
          <p:cNvPr id="132" name="Rectangle 4"/>
          <p:cNvSpPr/>
          <p:nvPr/>
        </p:nvSpPr>
        <p:spPr>
          <a:xfrm>
            <a:off x="75960" y="6629400"/>
            <a:ext cx="3083760" cy="152640"/>
          </a:xfrm>
          <a:prstGeom prst="rect">
            <a:avLst/>
          </a:prstGeom>
          <a:solidFill>
            <a:srgbClr val="ffffff"/>
          </a:solidFill>
          <a:ln w="0">
            <a:noFill/>
          </a:ln>
        </p:spPr>
        <p:style>
          <a:lnRef idx="0"/>
          <a:fillRef idx="0"/>
          <a:effectRef idx="0"/>
          <a:fontRef idx="minor"/>
        </p:style>
        <p:txBody>
          <a:bodyPr wrap="none" lIns="90000" rIns="9000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Based on Chapter 8, </a:t>
            </a:r>
            <a:r>
              <a:rPr b="0" lang="en-US" sz="1000" spc="-1" strike="noStrike" u="sng">
                <a:solidFill>
                  <a:srgbClr val="000000"/>
                </a:solidFill>
                <a:uFillTx/>
                <a:latin typeface="Times New Roman"/>
              </a:rPr>
              <a:t>Code Complete 2</a:t>
            </a:r>
            <a:r>
              <a:rPr b="0" lang="en-US" sz="1000" spc="-1" strike="noStrike">
                <a:solidFill>
                  <a:srgbClr val="000000"/>
                </a:solidFill>
                <a:latin typeface="Times New Roman"/>
              </a:rPr>
              <a:t>, Steve McConnell</a:t>
            </a:r>
            <a:endParaRPr b="0" lang="en-US" sz="1000" spc="-1" strike="noStrike">
              <a:solidFill>
                <a:srgbClr val="000000"/>
              </a:solidFill>
              <a:latin typeface="Times New Roman"/>
            </a:endParaRPr>
          </a:p>
        </p:txBody>
      </p:sp>
      <p:pic>
        <p:nvPicPr>
          <p:cNvPr id="133" name="Picture 5" descr="C:\Documents and Settings\kgary\Local Settings\Temporary Internet Files\Content.IE5\2EO68A6I\MCj04415130000[1].wmf"/>
          <p:cNvPicPr/>
          <p:nvPr/>
        </p:nvPicPr>
        <p:blipFill>
          <a:blip r:embed="rId1"/>
          <a:stretch/>
        </p:blipFill>
        <p:spPr>
          <a:xfrm>
            <a:off x="7273800" y="2438280"/>
            <a:ext cx="1650960" cy="9558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6"/>
          <p:cNvSpPr/>
          <p:nvPr/>
        </p:nvSpPr>
        <p:spPr>
          <a:xfrm>
            <a:off x="1066680" y="2666880"/>
            <a:ext cx="6705720" cy="990720"/>
          </a:xfrm>
          <a:prstGeom prst="rect">
            <a:avLst/>
          </a:prstGeom>
          <a:solidFill>
            <a:srgbClr val="daedef"/>
          </a:solidFill>
          <a:ln w="25560">
            <a:solidFill>
              <a:srgbClr val="89a4a7"/>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35"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1" lang="en-US" sz="3600" spc="-1" strike="noStrike">
              <a:solidFill>
                <a:srgbClr val="000000"/>
              </a:solidFill>
              <a:latin typeface="Arial"/>
            </a:endParaRPr>
          </a:p>
        </p:txBody>
      </p:sp>
      <p:sp>
        <p:nvSpPr>
          <p:cNvPr id="136" name="PlaceHolder 2"/>
          <p:cNvSpPr>
            <a:spLocks noGrp="1"/>
          </p:cNvSpPr>
          <p:nvPr>
            <p:ph/>
          </p:nvPr>
        </p:nvSpPr>
        <p:spPr>
          <a:xfrm>
            <a:off x="457200" y="838080"/>
            <a:ext cx="8229600" cy="6019920"/>
          </a:xfrm>
          <a:prstGeom prst="rect">
            <a:avLst/>
          </a:prstGeom>
          <a:noFill/>
          <a:ln w="0">
            <a:noFill/>
          </a:ln>
        </p:spPr>
        <p:txBody>
          <a:bodyPr anchor="t">
            <a:normAutofit/>
          </a:bodyPr>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Best Practices (Exception Handling, continued)</a:t>
            </a:r>
            <a:endParaRPr b="0" lang="en-US" sz="2800" spc="-1" strike="noStrike">
              <a:solidFill>
                <a:srgbClr val="000000"/>
              </a:solidFill>
              <a:latin typeface="Arial"/>
            </a:endParaRPr>
          </a:p>
          <a:p>
            <a:pPr marL="343080" indent="-343080">
              <a:spcBef>
                <a:spcPts val="64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600" spc="-1" strike="noStrike">
                <a:solidFill>
                  <a:srgbClr val="000000"/>
                </a:solidFill>
                <a:latin typeface="Arial"/>
              </a:rPr>
              <a:t>Handling an exception in a method implementation</a:t>
            </a:r>
            <a:endParaRPr b="0" lang="en-US" sz="26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Do not </a:t>
            </a:r>
            <a:r>
              <a:rPr b="0" lang="en-US" sz="2400" spc="-1" strike="noStrike" u="sng">
                <a:solidFill>
                  <a:srgbClr val="000000"/>
                </a:solidFill>
                <a:uFillTx/>
                <a:latin typeface="Arial"/>
              </a:rPr>
              <a:t>ignore</a:t>
            </a:r>
            <a:r>
              <a:rPr b="0" lang="en-US" sz="2400" spc="-1" strike="noStrike">
                <a:solidFill>
                  <a:srgbClr val="000000"/>
                </a:solidFill>
                <a:latin typeface="Arial"/>
              </a:rPr>
              <a:t> exceptions if thrown to you</a:t>
            </a:r>
            <a:endParaRPr b="0" lang="en-US" sz="24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Called “swallowing” exceptions</a:t>
            </a:r>
            <a:endParaRPr b="0" lang="en-US" sz="2000" spc="-1" strike="noStrike">
              <a:solidFill>
                <a:srgbClr val="000000"/>
              </a:solidFill>
              <a:latin typeface="Arial"/>
            </a:endParaRPr>
          </a:p>
          <a:p>
            <a:pPr lvl="2" marL="1143000" indent="0">
              <a:lnSpc>
                <a:spcPct val="100000"/>
              </a:lnSpc>
              <a:spcBef>
                <a:spcPts val="400"/>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ourier New"/>
              </a:rPr>
              <a:t>try { </a:t>
            </a:r>
            <a:endParaRPr b="0" lang="en-US" sz="1600" spc="-1" strike="noStrike">
              <a:solidFill>
                <a:srgbClr val="000000"/>
              </a:solidFill>
              <a:latin typeface="Arial"/>
            </a:endParaRPr>
          </a:p>
          <a:p>
            <a:pPr lvl="2" marL="1143000" indent="0">
              <a:lnSpc>
                <a:spcPct val="100000"/>
              </a:lnSpc>
              <a:spcBef>
                <a:spcPts val="400"/>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ourier New"/>
              </a:rPr>
              <a:t>&lt;some code that could throw an exception here&gt;</a:t>
            </a:r>
            <a:endParaRPr b="0" lang="en-US" sz="1600" spc="-1" strike="noStrike">
              <a:solidFill>
                <a:srgbClr val="000000"/>
              </a:solidFill>
              <a:latin typeface="Arial"/>
            </a:endParaRPr>
          </a:p>
          <a:p>
            <a:pPr lvl="2" marL="1143000" indent="0">
              <a:lnSpc>
                <a:spcPct val="100000"/>
              </a:lnSpc>
              <a:spcBef>
                <a:spcPts val="400"/>
              </a:spcBef>
              <a:buNone/>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000000"/>
                </a:solidFill>
                <a:latin typeface="Courier New"/>
              </a:rPr>
              <a:t>} catch (SomeException se) {}</a:t>
            </a:r>
            <a:endParaRPr b="0" lang="en-US" sz="1600" spc="-1" strike="noStrike">
              <a:solidFill>
                <a:srgbClr val="000000"/>
              </a:solidFill>
              <a:latin typeface="Arial"/>
            </a:endParaRPr>
          </a:p>
          <a:p>
            <a:pPr lvl="2" marL="1143000" indent="0">
              <a:lnSpc>
                <a:spcPct val="100000"/>
              </a:lnSpc>
              <a:spcBef>
                <a:spcPts val="400"/>
              </a:spcBef>
              <a:buNone/>
              <a:tabLst>
                <a:tab algn="l" pos="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Be aware of the exceptions a 3</a:t>
            </a:r>
            <a:r>
              <a:rPr b="0" lang="en-US" sz="2000" spc="-1" strike="noStrike" baseline="30000">
                <a:solidFill>
                  <a:srgbClr val="000000"/>
                </a:solidFill>
                <a:latin typeface="Arial"/>
              </a:rPr>
              <a:t>rd</a:t>
            </a:r>
            <a:r>
              <a:rPr b="0" lang="en-US" sz="2000" spc="-1" strike="noStrike">
                <a:solidFill>
                  <a:srgbClr val="000000"/>
                </a:solidFill>
                <a:latin typeface="Arial"/>
              </a:rPr>
              <a:t> party library you rely on may generate; consider strategies for handling if it does.</a:t>
            </a:r>
            <a:endParaRPr b="0" lang="en-US" sz="20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Handle as much of an exception as you can, then re-throw with as much information as possible.</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Consider consistent design strategies</a:t>
            </a:r>
            <a:endParaRPr b="0" lang="en-US" sz="24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Centralized exception reporting mechanism</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a:t>
            </a:r>
            <a:r>
              <a:rPr b="0" lang="en-US" sz="2000" spc="-1" strike="noStrike">
                <a:solidFill>
                  <a:srgbClr val="000000"/>
                </a:solidFill>
                <a:latin typeface="Arial"/>
              </a:rPr>
              <a:t>Stateful” components that can be queried in exception cases</a:t>
            </a:r>
            <a:endParaRPr b="0" lang="en-US" sz="2000" spc="-1" strike="noStrike">
              <a:solidFill>
                <a:srgbClr val="000000"/>
              </a:solidFill>
              <a:latin typeface="Arial"/>
            </a:endParaRPr>
          </a:p>
        </p:txBody>
      </p:sp>
      <p:sp>
        <p:nvSpPr>
          <p:cNvPr id="137" name="Rectangle 4"/>
          <p:cNvSpPr/>
          <p:nvPr/>
        </p:nvSpPr>
        <p:spPr>
          <a:xfrm>
            <a:off x="75960" y="6629400"/>
            <a:ext cx="3083760" cy="152640"/>
          </a:xfrm>
          <a:prstGeom prst="rect">
            <a:avLst/>
          </a:prstGeom>
          <a:solidFill>
            <a:srgbClr val="ffffff"/>
          </a:solidFill>
          <a:ln w="0">
            <a:noFill/>
          </a:ln>
        </p:spPr>
        <p:style>
          <a:lnRef idx="0"/>
          <a:fillRef idx="0"/>
          <a:effectRef idx="0"/>
          <a:fontRef idx="minor"/>
        </p:style>
        <p:txBody>
          <a:bodyPr wrap="none" lIns="90000" rIns="9000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Based on Chapter 8, </a:t>
            </a:r>
            <a:r>
              <a:rPr b="0" lang="en-US" sz="1000" spc="-1" strike="noStrike" u="sng">
                <a:solidFill>
                  <a:srgbClr val="000000"/>
                </a:solidFill>
                <a:uFillTx/>
                <a:latin typeface="Times New Roman"/>
              </a:rPr>
              <a:t>Code Complete 2</a:t>
            </a:r>
            <a:r>
              <a:rPr b="0" lang="en-US" sz="1000" spc="-1" strike="noStrike">
                <a:solidFill>
                  <a:srgbClr val="000000"/>
                </a:solidFill>
                <a:latin typeface="Times New Roman"/>
              </a:rPr>
              <a:t>, Steve McConnell</a:t>
            </a:r>
            <a:endParaRPr b="0" lang="en-US" sz="1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In-depth: Java Exceptions</a:t>
            </a:r>
            <a:endParaRPr b="1" lang="en-US" sz="3600" spc="-1" strike="noStrike">
              <a:solidFill>
                <a:srgbClr val="000000"/>
              </a:solidFill>
              <a:latin typeface="Arial"/>
            </a:endParaRPr>
          </a:p>
        </p:txBody>
      </p:sp>
      <p:sp>
        <p:nvSpPr>
          <p:cNvPr id="139" name="Rectangle 3"/>
          <p:cNvSpPr/>
          <p:nvPr/>
        </p:nvSpPr>
        <p:spPr>
          <a:xfrm>
            <a:off x="533520" y="1447920"/>
            <a:ext cx="8076960" cy="3429000"/>
          </a:xfrm>
          <a:prstGeom prst="rect">
            <a:avLst/>
          </a:prstGeom>
          <a:solidFill>
            <a:srgbClr val="bbe0e3"/>
          </a:solidFill>
          <a:ln w="12600">
            <a:solidFill>
              <a:srgbClr val="000000"/>
            </a:solidFill>
            <a:miter/>
          </a:ln>
          <a:effectLst>
            <a:outerShdw dist="17819" dir="2700000" blurRad="0" rotWithShape="0">
              <a:srgbClr val="808080"/>
            </a:outerShdw>
          </a:effectLst>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pic>
        <p:nvPicPr>
          <p:cNvPr id="140" name="Picture 4" descr=""/>
          <p:cNvPicPr/>
          <p:nvPr/>
        </p:nvPicPr>
        <p:blipFill>
          <a:blip r:embed="rId1"/>
          <a:stretch/>
        </p:blipFill>
        <p:spPr>
          <a:xfrm>
            <a:off x="380880" y="1371600"/>
            <a:ext cx="8382240" cy="3657600"/>
          </a:xfrm>
          <a:prstGeom prst="rect">
            <a:avLst/>
          </a:prstGeom>
          <a:ln w="0">
            <a:noFill/>
          </a:ln>
        </p:spPr>
      </p:pic>
      <p:sp>
        <p:nvSpPr>
          <p:cNvPr id="141"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Partial view of Java exception hierarchy:</a:t>
            </a:r>
            <a:endParaRPr b="0" lang="en-US" sz="28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Catching an exception’s parent catches all children</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Catching </a:t>
            </a:r>
            <a:r>
              <a:rPr b="0" i="1" lang="en-US" sz="2400" spc="-1" strike="noStrike">
                <a:solidFill>
                  <a:srgbClr val="000000"/>
                </a:solidFill>
                <a:latin typeface="Arial"/>
              </a:rPr>
              <a:t>Exception</a:t>
            </a:r>
            <a:r>
              <a:rPr b="0" lang="en-US" sz="2400" spc="-1" strike="noStrike">
                <a:solidFill>
                  <a:srgbClr val="000000"/>
                </a:solidFill>
                <a:latin typeface="Arial"/>
              </a:rPr>
              <a:t> catches all predefined exceptions</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Catching </a:t>
            </a:r>
            <a:r>
              <a:rPr b="0" i="1" lang="en-US" sz="2400" spc="-1" strike="noStrike">
                <a:solidFill>
                  <a:srgbClr val="000000"/>
                </a:solidFill>
                <a:latin typeface="Arial"/>
              </a:rPr>
              <a:t>Throwable</a:t>
            </a:r>
            <a:r>
              <a:rPr b="0" lang="en-US" sz="2400" spc="-1" strike="noStrike">
                <a:solidFill>
                  <a:srgbClr val="000000"/>
                </a:solidFill>
                <a:latin typeface="Arial"/>
              </a:rPr>
              <a:t> catches </a:t>
            </a:r>
            <a:r>
              <a:rPr b="0" lang="en-US" sz="2400" spc="-1" strike="noStrike" u="sng">
                <a:solidFill>
                  <a:srgbClr val="000000"/>
                </a:solidFill>
                <a:uFillTx/>
                <a:latin typeface="Arial"/>
              </a:rPr>
              <a:t>everything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Exception Types</a:t>
            </a:r>
            <a:endParaRPr b="1" lang="en-US" sz="3600" spc="-1" strike="noStrike">
              <a:solidFill>
                <a:srgbClr val="000000"/>
              </a:solidFill>
              <a:latin typeface="Arial"/>
            </a:endParaRPr>
          </a:p>
        </p:txBody>
      </p:sp>
      <p:sp>
        <p:nvSpPr>
          <p:cNvPr id="143" name="PlaceHolder 2"/>
          <p:cNvSpPr>
            <a:spLocks noGrp="1"/>
          </p:cNvSpPr>
          <p:nvPr>
            <p:ph/>
          </p:nvPr>
        </p:nvSpPr>
        <p:spPr>
          <a:xfrm>
            <a:off x="228600" y="837720"/>
            <a:ext cx="8686800" cy="4038840"/>
          </a:xfrm>
          <a:prstGeom prst="rect">
            <a:avLst/>
          </a:prstGeom>
          <a:noFill/>
          <a:ln w="0">
            <a:noFill/>
          </a:ln>
        </p:spPr>
        <p:txBody>
          <a:bodyPr anchor="t">
            <a:normAutofit/>
          </a:bodyPr>
          <a:p>
            <a:pPr marL="339840" indent="0">
              <a:spcBef>
                <a:spcPts val="601"/>
              </a:spcBef>
              <a:buNone/>
              <a:tabLst>
                <a:tab algn="l" pos="0"/>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400" spc="-1" strike="noStrike">
                <a:solidFill>
                  <a:srgbClr val="000000"/>
                </a:solidFill>
                <a:latin typeface="Arial"/>
              </a:rPr>
              <a:t>“</a:t>
            </a:r>
            <a:r>
              <a:rPr b="0" lang="en-US" sz="2400" spc="-1" strike="noStrike">
                <a:solidFill>
                  <a:srgbClr val="000000"/>
                </a:solidFill>
                <a:latin typeface="Arial"/>
              </a:rPr>
              <a:t>Checked” exceptions must be caught or thrown to caller</a:t>
            </a:r>
            <a:endParaRPr b="0" lang="en-US" sz="2400" spc="-1" strike="noStrike">
              <a:solidFill>
                <a:srgbClr val="000000"/>
              </a:solidFill>
              <a:latin typeface="Arial"/>
            </a:endParaRPr>
          </a:p>
          <a:p>
            <a:pPr lvl="1" marL="701640" indent="-247680">
              <a:spcBef>
                <a:spcPts val="499"/>
              </a:spcBef>
              <a:buClr>
                <a:srgbClr val="000000"/>
              </a:buClr>
              <a:buFont typeface="Wingdings" charset="2"/>
              <a:buChar char=""/>
              <a:tabLst>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000" spc="-1" strike="noStrike">
                <a:solidFill>
                  <a:srgbClr val="000000"/>
                </a:solidFill>
                <a:latin typeface="Arial"/>
              </a:rPr>
              <a:t>Catching a parent also catches children</a:t>
            </a:r>
            <a:endParaRPr b="0" lang="en-US" sz="2000" spc="-1" strike="noStrike">
              <a:solidFill>
                <a:srgbClr val="000000"/>
              </a:solidFill>
              <a:latin typeface="Arial"/>
            </a:endParaRPr>
          </a:p>
          <a:p>
            <a:pPr marL="339840" indent="0">
              <a:spcBef>
                <a:spcPts val="249"/>
              </a:spcBef>
              <a:buNone/>
              <a:tabLst>
                <a:tab algn="l" pos="0"/>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endParaRPr b="0" lang="en-US" sz="1000" spc="-1" strike="noStrike">
              <a:solidFill>
                <a:srgbClr val="000000"/>
              </a:solidFill>
              <a:latin typeface="Arial"/>
            </a:endParaRPr>
          </a:p>
          <a:p>
            <a:pPr marL="339840" indent="0">
              <a:spcBef>
                <a:spcPts val="601"/>
              </a:spcBef>
              <a:buNone/>
              <a:tabLst>
                <a:tab algn="l" pos="0"/>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400" spc="-1" strike="noStrike">
                <a:solidFill>
                  <a:srgbClr val="000000"/>
                </a:solidFill>
                <a:latin typeface="Arial"/>
              </a:rPr>
              <a:t>“</a:t>
            </a:r>
            <a:r>
              <a:rPr b="0" lang="en-US" sz="2400" spc="-1" strike="noStrike">
                <a:solidFill>
                  <a:srgbClr val="000000"/>
                </a:solidFill>
                <a:latin typeface="Arial"/>
              </a:rPr>
              <a:t>Unchecked” exceptions need not be handled</a:t>
            </a:r>
            <a:endParaRPr b="0" lang="en-US" sz="2400" spc="-1" strike="noStrike">
              <a:solidFill>
                <a:srgbClr val="000000"/>
              </a:solidFill>
              <a:latin typeface="Arial"/>
            </a:endParaRPr>
          </a:p>
          <a:p>
            <a:pPr lvl="1" marL="701640" indent="-247680">
              <a:spcBef>
                <a:spcPts val="499"/>
              </a:spcBef>
              <a:buClr>
                <a:srgbClr val="000000"/>
              </a:buClr>
              <a:buFont typeface="Wingdings" charset="2"/>
              <a:buChar char=""/>
              <a:tabLst>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000" spc="-1" strike="noStrike">
                <a:solidFill>
                  <a:srgbClr val="000000"/>
                </a:solidFill>
                <a:latin typeface="Arial"/>
              </a:rPr>
              <a:t>However, if not handled exception continues to propagate</a:t>
            </a:r>
            <a:endParaRPr b="0" lang="en-US" sz="2000" spc="-1" strike="noStrike">
              <a:solidFill>
                <a:srgbClr val="000000"/>
              </a:solidFill>
              <a:latin typeface="Arial"/>
            </a:endParaRPr>
          </a:p>
          <a:p>
            <a:pPr lvl="1" marL="701640" indent="-247680">
              <a:spcBef>
                <a:spcPts val="499"/>
              </a:spcBef>
              <a:buClr>
                <a:srgbClr val="000000"/>
              </a:buClr>
              <a:buFont typeface="Wingdings" charset="2"/>
              <a:buChar char=""/>
              <a:tabLst>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i="1" lang="en-US" sz="2000" spc="-1" strike="noStrike">
                <a:solidFill>
                  <a:srgbClr val="000000"/>
                </a:solidFill>
                <a:latin typeface="Arial"/>
              </a:rPr>
              <a:t>Error </a:t>
            </a:r>
            <a:r>
              <a:rPr b="0" lang="en-US" sz="2000" spc="-1" strike="noStrike">
                <a:solidFill>
                  <a:srgbClr val="000000"/>
                </a:solidFill>
                <a:latin typeface="Arial"/>
              </a:rPr>
              <a:t>&amp;</a:t>
            </a:r>
            <a:r>
              <a:rPr b="0" i="1" lang="en-US" sz="2000" spc="-1" strike="noStrike">
                <a:solidFill>
                  <a:srgbClr val="000000"/>
                </a:solidFill>
                <a:latin typeface="Arial"/>
              </a:rPr>
              <a:t>RuntimeException</a:t>
            </a:r>
            <a:r>
              <a:rPr b="0" lang="en-US" sz="2000" spc="-1" strike="noStrike">
                <a:solidFill>
                  <a:srgbClr val="000000"/>
                </a:solidFill>
                <a:latin typeface="Arial"/>
              </a:rPr>
              <a:t>hierarchies contain unchecked exceptions</a:t>
            </a:r>
            <a:endParaRPr b="0" lang="en-US" sz="2000" spc="-1" strike="noStrike">
              <a:solidFill>
                <a:srgbClr val="000000"/>
              </a:solidFill>
              <a:latin typeface="Arial"/>
            </a:endParaRPr>
          </a:p>
          <a:p>
            <a:pPr marL="339840" indent="0">
              <a:spcBef>
                <a:spcPts val="249"/>
              </a:spcBef>
              <a:buNone/>
              <a:tabLst>
                <a:tab algn="l" pos="0"/>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endParaRPr b="0" lang="en-US" sz="1000" spc="-1" strike="noStrike">
              <a:solidFill>
                <a:srgbClr val="000000"/>
              </a:solidFill>
              <a:latin typeface="Arial"/>
            </a:endParaRPr>
          </a:p>
          <a:p>
            <a:pPr marL="339840" indent="0">
              <a:spcBef>
                <a:spcPts val="601"/>
              </a:spcBef>
              <a:buNone/>
              <a:tabLst>
                <a:tab algn="l" pos="0"/>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400" spc="-1" strike="noStrike">
                <a:solidFill>
                  <a:srgbClr val="000000"/>
                </a:solidFill>
                <a:latin typeface="Arial"/>
              </a:rPr>
              <a:t>Developers may define their own Exceptions</a:t>
            </a:r>
            <a:endParaRPr b="0" lang="en-US" sz="2400" spc="-1" strike="noStrike">
              <a:solidFill>
                <a:srgbClr val="000000"/>
              </a:solidFill>
              <a:latin typeface="Arial"/>
            </a:endParaRPr>
          </a:p>
          <a:p>
            <a:pPr lvl="1" marL="701640" indent="-247680">
              <a:spcBef>
                <a:spcPts val="499"/>
              </a:spcBef>
              <a:buClr>
                <a:srgbClr val="000000"/>
              </a:buClr>
              <a:buFont typeface="Wingdings" charset="2"/>
              <a:buChar char=""/>
              <a:tabLst>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000" spc="-1" strike="noStrike">
                <a:solidFill>
                  <a:srgbClr val="000000"/>
                </a:solidFill>
                <a:latin typeface="Arial"/>
              </a:rPr>
              <a:t>May be checked or unchecked</a:t>
            </a:r>
            <a:endParaRPr b="0" lang="en-US" sz="2000" spc="-1" strike="noStrike">
              <a:solidFill>
                <a:srgbClr val="000000"/>
              </a:solidFill>
              <a:latin typeface="Arial"/>
            </a:endParaRPr>
          </a:p>
          <a:p>
            <a:pPr lvl="1" marL="701640" indent="-247680">
              <a:spcBef>
                <a:spcPts val="499"/>
              </a:spcBef>
              <a:buClr>
                <a:srgbClr val="000000"/>
              </a:buClr>
              <a:buFont typeface="Wingdings" charset="2"/>
              <a:buChar char=""/>
              <a:tabLst>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000" spc="-1" strike="noStrike">
                <a:solidFill>
                  <a:srgbClr val="000000"/>
                </a:solidFill>
                <a:latin typeface="Arial"/>
              </a:rPr>
              <a:t>Architectural policy decision</a:t>
            </a:r>
            <a:endParaRPr b="0" lang="en-US" sz="2000" spc="-1" strike="noStrike">
              <a:solidFill>
                <a:srgbClr val="000000"/>
              </a:solidFill>
              <a:latin typeface="Arial"/>
            </a:endParaRPr>
          </a:p>
          <a:p>
            <a:pPr lvl="1" marL="701640" indent="-247680">
              <a:spcBef>
                <a:spcPts val="499"/>
              </a:spcBef>
              <a:buClr>
                <a:srgbClr val="000000"/>
              </a:buClr>
              <a:buFont typeface="Wingdings" charset="2"/>
              <a:buChar char=""/>
              <a:tabLst>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000" spc="-1" strike="noStrike">
                <a:solidFill>
                  <a:srgbClr val="000000"/>
                </a:solidFill>
                <a:latin typeface="Arial"/>
              </a:rPr>
              <a:t>Use to translate from low-level issue to application-level semantics</a:t>
            </a:r>
            <a:endParaRPr b="0" lang="en-US" sz="2000" spc="-1" strike="noStrike">
              <a:solidFill>
                <a:srgbClr val="000000"/>
              </a:solidFill>
              <a:latin typeface="Arial"/>
            </a:endParaRPr>
          </a:p>
        </p:txBody>
      </p:sp>
      <p:sp>
        <p:nvSpPr>
          <p:cNvPr id="144" name="TextBox 9"/>
          <p:cNvSpPr/>
          <p:nvPr/>
        </p:nvSpPr>
        <p:spPr>
          <a:xfrm>
            <a:off x="197280" y="4861080"/>
            <a:ext cx="8814240" cy="1600560"/>
          </a:xfrm>
          <a:prstGeom prst="rect">
            <a:avLst/>
          </a:prstGeom>
          <a:solidFill>
            <a:srgbClr val="dcc2d8"/>
          </a:solidFill>
          <a:ln w="9360">
            <a:solidFill>
              <a:srgbClr val="7575d1"/>
            </a:solidFill>
            <a:miter/>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try {</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    </a:t>
            </a:r>
            <a:r>
              <a:rPr b="0" lang="en-US" sz="1100" spc="-1" strike="noStrike">
                <a:solidFill>
                  <a:srgbClr val="000000"/>
                </a:solidFill>
                <a:latin typeface="Courier New"/>
                <a:ea typeface="Courier New"/>
              </a:rPr>
              <a:t>// try to open a database connection here</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    </a:t>
            </a:r>
            <a:r>
              <a:rPr b="0" lang="en-US" sz="1100" spc="-1" strike="noStrike">
                <a:solidFill>
                  <a:srgbClr val="000000"/>
                </a:solidFill>
                <a:latin typeface="Courier New"/>
                <a:ea typeface="Courier New"/>
              </a:rPr>
              <a:t>Connection cn = ConnectionFactory.getConnection(“PaymentDB”);</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PreparedStatementps = cn.prepareStatement(“Insert into payments values (?, ?, ?)”, id, name, amt);</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ps.executeStatement();</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conn.commit();</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 catch (SQLException) {</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    </a:t>
            </a:r>
            <a:r>
              <a:rPr b="0" lang="en-US" sz="1100" spc="-1" strike="noStrike">
                <a:solidFill>
                  <a:srgbClr val="000000"/>
                </a:solidFill>
                <a:latin typeface="Courier New"/>
                <a:ea typeface="Courier New"/>
              </a:rPr>
              <a:t>throw new PaymentProcessException(“Unable to process your payment due to internal error SQL-0033”);</a:t>
            </a:r>
            <a:endParaRPr b="0" lang="en-US" sz="11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100" spc="-1" strike="noStrike">
                <a:solidFill>
                  <a:srgbClr val="000000"/>
                </a:solidFill>
                <a:latin typeface="Courier New"/>
                <a:ea typeface="Courier New"/>
              </a:rPr>
              <a:t>}</a:t>
            </a:r>
            <a:endParaRPr b="0" lang="en-US"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Using a SM to Handle Exceptions</a:t>
            </a:r>
            <a:endParaRPr b="1" lang="en-US" sz="3600" spc="-1" strike="noStrike">
              <a:solidFill>
                <a:srgbClr val="000000"/>
              </a:solidFill>
              <a:latin typeface="Arial"/>
            </a:endParaRPr>
          </a:p>
        </p:txBody>
      </p:sp>
      <p:sp>
        <p:nvSpPr>
          <p:cNvPr id="146" name=""/>
          <p:cNvSpPr txBox="1"/>
          <p:nvPr/>
        </p:nvSpPr>
        <p:spPr>
          <a:xfrm>
            <a:off x="304920" y="4266720"/>
            <a:ext cx="8534160" cy="2514600"/>
          </a:xfrm>
          <a:prstGeom prst="rect">
            <a:avLst/>
          </a:prstGeom>
          <a:noFill/>
          <a:ln w="0">
            <a:noFill/>
          </a:ln>
        </p:spPr>
        <p:txBody>
          <a:bodyPr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State Machines &amp; Exceptions:</a:t>
            </a:r>
            <a:endParaRPr b="0" lang="en-US" sz="2400" spc="-1" strike="noStrike">
              <a:solidFill>
                <a:srgbClr val="000000"/>
              </a:solidFill>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If an exception represents an unexpected but not unanticipated state, then:</a:t>
            </a:r>
            <a:endParaRPr b="0" lang="en-US" sz="2000" spc="-1" strike="noStrike">
              <a:solidFill>
                <a:srgbClr val="000000"/>
              </a:solidFill>
              <a:latin typeface="Arial"/>
            </a:endParaRPr>
          </a:p>
          <a:p>
            <a:pPr lvl="2" marL="1143000" indent="-228600">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That unanticipated state will be represented in the “full” state machine</a:t>
            </a:r>
            <a:endParaRPr b="0" lang="en-US" sz="1800" spc="-1" strike="noStrike">
              <a:solidFill>
                <a:srgbClr val="000000"/>
              </a:solidFill>
              <a:latin typeface="Arial"/>
            </a:endParaRPr>
          </a:p>
          <a:p>
            <a:pPr lvl="2" marL="1143000" indent="-228600">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But, it won’t be visited much (if at all)</a:t>
            </a:r>
            <a:endParaRPr b="0" lang="en-US" sz="1800" spc="-1" strike="noStrike">
              <a:solidFill>
                <a:srgbClr val="000000"/>
              </a:solidFill>
              <a:latin typeface="Arial"/>
            </a:endParaRPr>
          </a:p>
          <a:p>
            <a:pPr lvl="2" marL="1143000" indent="-228600">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The transition will not be well-defined, because you didn’t anticipate transitioning to that state during normal operation of the object anyway!</a:t>
            </a:r>
            <a:endParaRPr b="0" lang="en-US" sz="1800" spc="-1" strike="noStrike">
              <a:solidFill>
                <a:srgbClr val="000000"/>
              </a:solidFill>
              <a:latin typeface="Arial"/>
            </a:endParaRPr>
          </a:p>
          <a:p>
            <a:pPr marL="343080" indent="-343080">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p:txBody>
      </p:sp>
      <p:sp>
        <p:nvSpPr>
          <p:cNvPr id="147" name="Rectangle 3"/>
          <p:cNvSpPr/>
          <p:nvPr/>
        </p:nvSpPr>
        <p:spPr>
          <a:xfrm>
            <a:off x="266760" y="838080"/>
            <a:ext cx="8610480" cy="2667240"/>
          </a:xfrm>
          <a:prstGeom prst="rect">
            <a:avLst/>
          </a:prstGeom>
          <a:noFill/>
          <a:ln w="0">
            <a:noFill/>
          </a:ln>
        </p:spPr>
        <p:style>
          <a:lnRef idx="0"/>
          <a:fillRef idx="0"/>
          <a:effectRef idx="0"/>
          <a:fontRef idx="minor"/>
        </p:style>
        <p:txBody>
          <a:bodyPr lIns="90000" rIns="90000" tIns="46800" bIns="46800" anchor="t">
            <a:noAutofit/>
          </a:bodyPr>
          <a:p>
            <a:pPr marL="339840" indent="-339840">
              <a:lnSpc>
                <a:spcPct val="100000"/>
              </a:lnSpc>
              <a:spcBef>
                <a:spcPts val="601"/>
              </a:spcBef>
              <a:tabLst>
                <a:tab algn="l" pos="0"/>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i="1" lang="en-US" sz="2400" spc="-1" strike="noStrike">
                <a:solidFill>
                  <a:srgbClr val="000000"/>
                </a:solidFill>
                <a:latin typeface="Arial"/>
              </a:rPr>
              <a:t>One way to consider exceptions isin the context of a SM:</a:t>
            </a:r>
            <a:endParaRPr b="0" lang="en-US" sz="2400" spc="-1" strike="noStrike">
              <a:solidFill>
                <a:srgbClr val="000000"/>
              </a:solidFill>
              <a:latin typeface="Times New Roman"/>
            </a:endParaRPr>
          </a:p>
          <a:p>
            <a:pPr marL="339840" indent="-339840">
              <a:lnSpc>
                <a:spcPct val="100000"/>
              </a:lnSpc>
              <a:spcBef>
                <a:spcPts val="601"/>
              </a:spcBef>
              <a:tabLst>
                <a:tab algn="l" pos="0"/>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400" spc="-1" strike="noStrike">
                <a:solidFill>
                  <a:srgbClr val="000000"/>
                </a:solidFill>
                <a:latin typeface="Arial"/>
              </a:rPr>
              <a:t>	</a:t>
            </a:r>
            <a:r>
              <a:rPr b="0" lang="en-US" sz="2400" spc="-1" strike="noStrike">
                <a:solidFill>
                  <a:srgbClr val="000000"/>
                </a:solidFill>
                <a:latin typeface="Arial"/>
              </a:rPr>
              <a:t>What if the light bulb burns out?</a:t>
            </a:r>
            <a:endParaRPr b="0" lang="en-US" sz="2400" spc="-1" strike="noStrike">
              <a:solidFill>
                <a:srgbClr val="000000"/>
              </a:solidFill>
              <a:latin typeface="Times New Roman"/>
            </a:endParaRPr>
          </a:p>
          <a:p>
            <a:pPr lvl="1" marL="701640" indent="-247680">
              <a:lnSpc>
                <a:spcPct val="100000"/>
              </a:lnSpc>
              <a:spcBef>
                <a:spcPts val="499"/>
              </a:spcBef>
              <a:buClr>
                <a:srgbClr val="000000"/>
              </a:buClr>
              <a:buFont typeface="Wingdings" charset="2"/>
              <a:buChar char=""/>
              <a:tabLst>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000" spc="-1" strike="noStrike">
                <a:solidFill>
                  <a:srgbClr val="000000"/>
                </a:solidFill>
                <a:latin typeface="Arial"/>
                <a:ea typeface="Arial"/>
              </a:rPr>
              <a:t>Could handle as a condition on all transitions for Lamp</a:t>
            </a:r>
            <a:endParaRPr b="0" lang="en-US" sz="2000" spc="-1" strike="noStrike">
              <a:solidFill>
                <a:srgbClr val="000000"/>
              </a:solidFill>
              <a:latin typeface="Times New Roman"/>
            </a:endParaRPr>
          </a:p>
          <a:p>
            <a:pPr lvl="1" marL="701640" indent="-247680">
              <a:lnSpc>
                <a:spcPct val="100000"/>
              </a:lnSpc>
              <a:spcBef>
                <a:spcPts val="499"/>
              </a:spcBef>
              <a:buClr>
                <a:srgbClr val="000000"/>
              </a:buClr>
              <a:buFont typeface="Wingdings" charset="2"/>
              <a:buChar char=""/>
              <a:tabLst>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000" spc="-1" strike="noStrike">
                <a:solidFill>
                  <a:srgbClr val="000000"/>
                </a:solidFill>
                <a:latin typeface="Arial"/>
                <a:ea typeface="Arial"/>
              </a:rPr>
              <a:t>Or we could treat as an “exceptional” circumstance and take corrective action – replace the bulb</a:t>
            </a:r>
            <a:endParaRPr b="0" lang="en-US" sz="2000" spc="-1" strike="noStrike">
              <a:solidFill>
                <a:srgbClr val="000000"/>
              </a:solidFill>
              <a:latin typeface="Times New Roman"/>
            </a:endParaRPr>
          </a:p>
          <a:p>
            <a:pPr marL="339840" indent="-339840">
              <a:lnSpc>
                <a:spcPct val="100000"/>
              </a:lnSpc>
              <a:spcBef>
                <a:spcPts val="601"/>
              </a:spcBef>
              <a:tabLst>
                <a:tab algn="l" pos="0"/>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400" spc="-1" strike="noStrike">
                <a:solidFill>
                  <a:srgbClr val="000000"/>
                </a:solidFill>
                <a:latin typeface="Arial"/>
              </a:rPr>
              <a:t>	</a:t>
            </a:r>
            <a:r>
              <a:rPr b="0" lang="en-US" sz="2400" spc="-1" strike="noStrike">
                <a:solidFill>
                  <a:srgbClr val="000000"/>
                </a:solidFill>
                <a:latin typeface="Arial"/>
              </a:rPr>
              <a:t>Use Java type system to handle types of Exceptions</a:t>
            </a:r>
            <a:endParaRPr b="0" lang="en-US" sz="2400" spc="-1" strike="noStrike">
              <a:solidFill>
                <a:srgbClr val="000000"/>
              </a:solidFill>
              <a:latin typeface="Times New Roman"/>
            </a:endParaRPr>
          </a:p>
          <a:p>
            <a:pPr lvl="1" marL="701640" indent="-247680">
              <a:lnSpc>
                <a:spcPct val="100000"/>
              </a:lnSpc>
              <a:spcBef>
                <a:spcPts val="499"/>
              </a:spcBef>
              <a:buClr>
                <a:srgbClr val="000000"/>
              </a:buClr>
              <a:buFont typeface="Wingdings" charset="2"/>
              <a:buChar char=""/>
              <a:tabLst>
                <a:tab algn="l" pos="1768320"/>
                <a:tab algn="l" pos="2054160"/>
                <a:tab algn="l" pos="2395440"/>
                <a:tab algn="l" pos="2681280"/>
                <a:tab algn="l" pos="2911320"/>
                <a:tab algn="l" pos="3143160"/>
                <a:tab algn="l" pos="3200400"/>
                <a:tab algn="l" pos="4000680"/>
                <a:tab algn="l" pos="4800600"/>
                <a:tab algn="l" pos="5600880"/>
                <a:tab algn="l" pos="6400800"/>
                <a:tab algn="l" pos="7201080"/>
                <a:tab algn="l" pos="8001000"/>
                <a:tab algn="l" pos="8801280"/>
                <a:tab algn="l" pos="9601200"/>
                <a:tab algn="l" pos="10401480"/>
              </a:tabLst>
            </a:pPr>
            <a:r>
              <a:rPr b="0" lang="en-US" sz="2000" spc="-1" strike="noStrike">
                <a:solidFill>
                  <a:srgbClr val="000000"/>
                </a:solidFill>
                <a:latin typeface="Arial"/>
                <a:ea typeface="Arial"/>
              </a:rPr>
              <a:t>LightBulbException extends java.lang.Exception</a:t>
            </a:r>
            <a:endParaRPr b="0" lang="en-US" sz="2000" spc="-1" strike="noStrike">
              <a:solidFill>
                <a:srgbClr val="000000"/>
              </a:solidFill>
              <a:latin typeface="Times New Roman"/>
            </a:endParaRPr>
          </a:p>
        </p:txBody>
      </p:sp>
      <p:grpSp>
        <p:nvGrpSpPr>
          <p:cNvPr id="148" name="Group 4"/>
          <p:cNvGrpSpPr/>
          <p:nvPr/>
        </p:nvGrpSpPr>
        <p:grpSpPr>
          <a:xfrm>
            <a:off x="4952880" y="3657600"/>
            <a:ext cx="3962520" cy="914400"/>
            <a:chOff x="4952880" y="3657600"/>
            <a:chExt cx="3962520" cy="914400"/>
          </a:xfrm>
        </p:grpSpPr>
        <p:sp>
          <p:nvSpPr>
            <p:cNvPr id="149" name="Rectangle 4"/>
            <p:cNvSpPr/>
            <p:nvPr/>
          </p:nvSpPr>
          <p:spPr>
            <a:xfrm>
              <a:off x="5061240" y="3657600"/>
              <a:ext cx="3854160" cy="914400"/>
            </a:xfrm>
            <a:prstGeom prst="rect">
              <a:avLst/>
            </a:prstGeom>
            <a:solidFill>
              <a:srgbClr val="bbe0e3"/>
            </a:solidFill>
            <a:ln w="9360">
              <a:solidFill>
                <a:srgbClr val="000000"/>
              </a:solidFill>
              <a:miter/>
            </a:ln>
          </p:spPr>
          <p:style>
            <a:lnRef idx="0"/>
            <a:fillRef idx="0"/>
            <a:effectRef idx="0"/>
            <a:fontRef idx="minor"/>
          </p:style>
          <p:txBody>
            <a:bodyPr wrap="none"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u="sng">
                  <a:solidFill>
                    <a:srgbClr val="000000"/>
                  </a:solidFill>
                  <a:uFillTx/>
                  <a:latin typeface="Times New Roman"/>
                </a:rPr>
                <a:t>Lamp</a:t>
              </a:r>
              <a:endParaRPr b="0" lang="en-US" sz="1800" spc="-1" strike="noStrike">
                <a:solidFill>
                  <a:srgbClr val="000000"/>
                </a:solidFill>
                <a:latin typeface="Times New Roman"/>
              </a:endParaRPr>
            </a:p>
          </p:txBody>
        </p:sp>
        <p:pic>
          <p:nvPicPr>
            <p:cNvPr id="150" name="Picture 5" descr=""/>
            <p:cNvPicPr/>
            <p:nvPr/>
          </p:nvPicPr>
          <p:blipFill>
            <a:blip r:embed="rId1"/>
            <a:stretch/>
          </p:blipFill>
          <p:spPr>
            <a:xfrm>
              <a:off x="4952880" y="3768840"/>
              <a:ext cx="3962520" cy="803160"/>
            </a:xfrm>
            <a:prstGeom prst="rect">
              <a:avLst/>
            </a:prstGeom>
            <a:ln w="0">
              <a:noFill/>
            </a:ln>
          </p:spPr>
        </p:pic>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p:nvPr>
        </p:nvSpPr>
        <p:spPr>
          <a:xfrm>
            <a:off x="457200" y="838080"/>
            <a:ext cx="8229600" cy="5639040"/>
          </a:xfrm>
          <a:prstGeom prst="rect">
            <a:avLst/>
          </a:prstGeom>
          <a:noFill/>
          <a:ln w="0">
            <a:noFill/>
          </a:ln>
        </p:spPr>
        <p:txBody>
          <a:bodyPr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800" spc="-1" strike="noStrike" u="sng">
                <a:solidFill>
                  <a:srgbClr val="000000"/>
                </a:solidFill>
                <a:uFillTx/>
                <a:latin typeface="Arial"/>
              </a:rPr>
              <a:t>Correctness</a:t>
            </a:r>
            <a:r>
              <a:rPr b="0" i="1" lang="en-US" sz="2800" spc="-1" strike="noStrike">
                <a:solidFill>
                  <a:srgbClr val="000000"/>
                </a:solidFill>
                <a:latin typeface="Arial"/>
              </a:rPr>
              <a:t>: </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pc="-1" strike="noStrike">
                <a:solidFill>
                  <a:srgbClr val="000000"/>
                </a:solidFill>
                <a:latin typeface="Arial"/>
              </a:rPr>
              <a:t>“…</a:t>
            </a:r>
            <a:r>
              <a:rPr b="0" i="1" lang="en-US" sz="2400" spc="-1" strike="noStrike">
                <a:solidFill>
                  <a:srgbClr val="000000"/>
                </a:solidFill>
                <a:latin typeface="Arial"/>
              </a:rPr>
              <a:t>never returning an inaccurate result; returning no result is better than returning an inaccurate result”</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Example: Mission-critical applications</a:t>
            </a:r>
            <a:endParaRPr b="0" lang="en-US" sz="2400" spc="-1" strike="noStrike">
              <a:solidFill>
                <a:srgbClr val="000000"/>
              </a:solidFill>
              <a:latin typeface="Arial"/>
            </a:endParaRPr>
          </a:p>
          <a:p>
            <a:pPr marL="343080"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800" spc="-1" strike="noStrike" u="sng">
                <a:solidFill>
                  <a:srgbClr val="000000"/>
                </a:solidFill>
                <a:uFillTx/>
                <a:latin typeface="Arial"/>
              </a:rPr>
              <a:t>Robustness</a:t>
            </a:r>
            <a:r>
              <a:rPr b="0" i="1" lang="en-US" sz="2800" spc="-1" strike="noStrike">
                <a:solidFill>
                  <a:srgbClr val="000000"/>
                </a:solidFill>
                <a:latin typeface="Arial"/>
              </a:rPr>
              <a:t>:</a:t>
            </a:r>
            <a:endParaRPr b="0" lang="en-US" sz="2800" spc="-1" strike="noStrike">
              <a:solidFill>
                <a:srgbClr val="000000"/>
              </a:solidFill>
              <a:latin typeface="Arial"/>
            </a:endParaRPr>
          </a:p>
          <a:p>
            <a:pPr lvl="1" marL="743040" indent="-285840">
              <a:spcBef>
                <a:spcPts val="300"/>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pc="-1" strike="noStrike">
                <a:solidFill>
                  <a:srgbClr val="000000"/>
                </a:solidFill>
                <a:latin typeface="Arial"/>
              </a:rPr>
              <a:t>“…</a:t>
            </a:r>
            <a:r>
              <a:rPr b="0" i="1" lang="en-US" sz="2400" spc="-1" strike="noStrike">
                <a:solidFill>
                  <a:srgbClr val="000000"/>
                </a:solidFill>
                <a:latin typeface="Arial"/>
              </a:rPr>
              <a:t>always trying to do something that will allow the software to keep operating, even if it leads to results that are inaccurate sometimes.” </a:t>
            </a:r>
            <a:r>
              <a:rPr b="0" i="1" lang="en-US" sz="1200" spc="-1" strike="noStrike">
                <a:solidFill>
                  <a:srgbClr val="000000"/>
                </a:solidFill>
                <a:latin typeface="Arial"/>
              </a:rPr>
              <a:t>(McConnell, Code Complete 2, p. 197)</a:t>
            </a:r>
            <a:endParaRPr b="0" lang="en-US" sz="12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Example: Most consumer applications</a:t>
            </a:r>
            <a:endParaRPr b="0" lang="en-US" sz="2400" spc="-1" strike="noStrike">
              <a:solidFill>
                <a:srgbClr val="000000"/>
              </a:solidFill>
              <a:latin typeface="Arial"/>
            </a:endParaRPr>
          </a:p>
        </p:txBody>
      </p:sp>
      <p:sp>
        <p:nvSpPr>
          <p:cNvPr id="55" name="PlaceHolder 2"/>
          <p:cNvSpPr>
            <a:spLocks noGrp="1"/>
          </p:cNvSpPr>
          <p:nvPr>
            <p:ph type="title"/>
          </p:nvPr>
        </p:nvSpPr>
        <p:spPr>
          <a:xfrm>
            <a:off x="457200" y="0"/>
            <a:ext cx="8229600" cy="91440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Correctness vs. Robustness</a:t>
            </a:r>
            <a:br>
              <a:rPr sz="3600"/>
            </a:br>
            <a:endParaRPr b="1"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Date Placeholder 3"/>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6CF3838-0F92-480D-9C1C-AB36AA58B313}" type="datetime">
              <a:rPr b="0" lang="en-US" sz="1400" spc="-1" strike="noStrike">
                <a:solidFill>
                  <a:srgbClr val="000000"/>
                </a:solidFill>
                <a:latin typeface="Tahoma"/>
              </a:rPr>
              <a:t>12/03/24</a:t>
            </a:fld>
            <a:endParaRPr b="0" lang="en-US" sz="1400" spc="-1" strike="noStrike">
              <a:solidFill>
                <a:srgbClr val="000000"/>
              </a:solidFill>
              <a:latin typeface="Times New Roman"/>
            </a:endParaRPr>
          </a:p>
        </p:txBody>
      </p:sp>
      <p:sp>
        <p:nvSpPr>
          <p:cNvPr id="152" name="Footer Placeholder 4"/>
          <p:cNvSpPr/>
          <p:nvPr/>
        </p:nvSpPr>
        <p:spPr>
          <a:xfrm>
            <a:off x="3124080" y="6477120"/>
            <a:ext cx="2895840" cy="244440"/>
          </a:xfrm>
          <a:prstGeom prst="rect">
            <a:avLst/>
          </a:prstGeom>
          <a:noFill/>
          <a:ln w="0">
            <a:noFill/>
          </a:ln>
        </p:spPr>
        <p:style>
          <a:lnRef idx="0"/>
          <a:fillRef idx="0"/>
          <a:effectRef idx="0"/>
          <a:fontRef idx="minor"/>
        </p:style>
        <p:txBody>
          <a:bodyPr lIns="90000" rIns="90000" tIns="46800" bIns="46800" anchor="t">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ahoma"/>
              </a:rPr>
              <a:t>Exception Handling in Java</a:t>
            </a:r>
            <a:endParaRPr b="0" lang="en-US" sz="1400" spc="-1" strike="noStrike">
              <a:solidFill>
                <a:srgbClr val="000000"/>
              </a:solidFill>
              <a:latin typeface="Times New Roman"/>
            </a:endParaRPr>
          </a:p>
        </p:txBody>
      </p:sp>
      <p:sp>
        <p:nvSpPr>
          <p:cNvPr id="153" name="Slide Number Placeholder 5"/>
          <p:cNvSpPr/>
          <p:nvPr/>
        </p:nvSpPr>
        <p:spPr>
          <a:xfrm>
            <a:off x="6553080" y="6477120"/>
            <a:ext cx="2133720" cy="244440"/>
          </a:xfrm>
          <a:prstGeom prst="rect">
            <a:avLst/>
          </a:pr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F5E50A6-A45D-40C3-AC23-2F04FFFEC0F4}" type="slidenum">
              <a:rPr b="0" lang="en-US" sz="1400" spc="-1" strike="noStrike">
                <a:solidFill>
                  <a:srgbClr val="000000"/>
                </a:solidFill>
                <a:latin typeface="Tahoma"/>
              </a:rPr>
              <a:t>&lt;number&gt;</a:t>
            </a:fld>
            <a:endParaRPr b="0" lang="en-US" sz="1400" spc="-1" strike="noStrike">
              <a:solidFill>
                <a:srgbClr val="000000"/>
              </a:solidFill>
              <a:latin typeface="Times New Roman"/>
            </a:endParaRPr>
          </a:p>
        </p:txBody>
      </p:sp>
      <p:sp>
        <p:nvSpPr>
          <p:cNvPr id="154"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Exceptions</a:t>
            </a:r>
            <a:endParaRPr b="1" lang="en-US" sz="3600" spc="-1" strike="noStrike">
              <a:solidFill>
                <a:srgbClr val="000000"/>
              </a:solidFill>
              <a:latin typeface="Arial"/>
            </a:endParaRPr>
          </a:p>
        </p:txBody>
      </p:sp>
      <p:sp>
        <p:nvSpPr>
          <p:cNvPr id="155"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Exceptions – a better error handling</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Exceptions are a mechanism that provides the best of both worlds.</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Exceptions act similar to method return flags in that any method may raise and exception should it encounter an error.</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Exceptions act like global error methods in that the exception mechanism is built into Java; exceptions are handled at many levels in a program, locally and/or globally.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Date Placeholder 3"/>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7AD8A38-EAF4-48F5-ADE0-8171CA36AB3D}" type="datetime">
              <a:rPr b="0" lang="en-US" sz="1400" spc="-1" strike="noStrike">
                <a:solidFill>
                  <a:srgbClr val="000000"/>
                </a:solidFill>
                <a:latin typeface="Tahoma"/>
              </a:rPr>
              <a:t>12/03/24</a:t>
            </a:fld>
            <a:endParaRPr b="0" lang="en-US" sz="1400" spc="-1" strike="noStrike">
              <a:solidFill>
                <a:srgbClr val="000000"/>
              </a:solidFill>
              <a:latin typeface="Times New Roman"/>
            </a:endParaRPr>
          </a:p>
        </p:txBody>
      </p:sp>
      <p:sp>
        <p:nvSpPr>
          <p:cNvPr id="157" name="Footer Placeholder 4"/>
          <p:cNvSpPr/>
          <p:nvPr/>
        </p:nvSpPr>
        <p:spPr>
          <a:xfrm>
            <a:off x="3124080" y="6477120"/>
            <a:ext cx="2895840" cy="244440"/>
          </a:xfrm>
          <a:prstGeom prst="rect">
            <a:avLst/>
          </a:prstGeom>
          <a:noFill/>
          <a:ln w="0">
            <a:noFill/>
          </a:ln>
        </p:spPr>
        <p:style>
          <a:lnRef idx="0"/>
          <a:fillRef idx="0"/>
          <a:effectRef idx="0"/>
          <a:fontRef idx="minor"/>
        </p:style>
        <p:txBody>
          <a:bodyPr lIns="90000" rIns="90000" tIns="46800" bIns="46800" anchor="t">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ahoma"/>
              </a:rPr>
              <a:t>Exception Handling in Java</a:t>
            </a:r>
            <a:endParaRPr b="0" lang="en-US" sz="1400" spc="-1" strike="noStrike">
              <a:solidFill>
                <a:srgbClr val="000000"/>
              </a:solidFill>
              <a:latin typeface="Times New Roman"/>
            </a:endParaRPr>
          </a:p>
        </p:txBody>
      </p:sp>
      <p:sp>
        <p:nvSpPr>
          <p:cNvPr id="158" name="Slide Number Placeholder 5"/>
          <p:cNvSpPr/>
          <p:nvPr/>
        </p:nvSpPr>
        <p:spPr>
          <a:xfrm>
            <a:off x="6553080" y="6477120"/>
            <a:ext cx="2133720" cy="244440"/>
          </a:xfrm>
          <a:prstGeom prst="rect">
            <a:avLst/>
          </a:pr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8C012F0-971C-4080-9CA5-B52D37BFBB55}" type="slidenum">
              <a:rPr b="0" lang="en-US" sz="1400" spc="-1" strike="noStrike">
                <a:solidFill>
                  <a:srgbClr val="000000"/>
                </a:solidFill>
                <a:latin typeface="Tahoma"/>
              </a:rPr>
              <a:t>&lt;number&gt;</a:t>
            </a:fld>
            <a:endParaRPr b="0" lang="en-US" sz="1400" spc="-1" strike="noStrike">
              <a:solidFill>
                <a:srgbClr val="000000"/>
              </a:solidFill>
              <a:latin typeface="Times New Roman"/>
            </a:endParaRPr>
          </a:p>
        </p:txBody>
      </p:sp>
      <p:sp>
        <p:nvSpPr>
          <p:cNvPr id="159"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Exceptions</a:t>
            </a:r>
            <a:endParaRPr b="1" lang="en-US" sz="3600" spc="-1" strike="noStrike">
              <a:solidFill>
                <a:srgbClr val="000000"/>
              </a:solidFill>
              <a:latin typeface="Arial"/>
            </a:endParaRPr>
          </a:p>
        </p:txBody>
      </p:sp>
      <p:sp>
        <p:nvSpPr>
          <p:cNvPr id="160" name="PlaceHolder 2"/>
          <p:cNvSpPr>
            <a:spLocks noGrp="1"/>
          </p:cNvSpPr>
          <p:nvPr>
            <p:ph/>
          </p:nvPr>
        </p:nvSpPr>
        <p:spPr>
          <a:xfrm>
            <a:off x="456840" y="761760"/>
            <a:ext cx="8458200" cy="5715000"/>
          </a:xfrm>
          <a:prstGeom prst="rect">
            <a:avLst/>
          </a:prstGeom>
          <a:noFill/>
          <a:ln w="0">
            <a:noFill/>
          </a:ln>
        </p:spPr>
        <p:txBody>
          <a:bodyPr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How are they used?</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Exceptions fall into two categories:</a:t>
            </a:r>
            <a:endParaRPr b="0" lang="en-US" sz="24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Checked Exceptions</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Unchecked Exceptions</a:t>
            </a:r>
            <a:endParaRPr b="0" lang="en-US" sz="20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Checked exceptions are inherited from the core Java class Exception. They represent exceptions that are frequently considered “non fatal” to program execution</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Checked exceptions must be handled in your code, or passed to parent classes for handling.</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Unchecked exceptions represent error conditions that are considered “fatal” to program execution.</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You do not have to do anything with an unchecked exception.  Your program will terminate with an appropriate error message.</a:t>
            </a:r>
            <a:endParaRPr b="0" lang="en-US" sz="2400" spc="-1" strike="noStrike">
              <a:solidFill>
                <a:srgbClr val="000000"/>
              </a:solidFill>
              <a:latin typeface="Arial"/>
            </a:endParaRPr>
          </a:p>
          <a:p>
            <a:pPr lvl="1" marL="743040" indent="0">
              <a:spcBef>
                <a:spcPts val="601"/>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Date Placeholder 3"/>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131DC9A-7E9B-4A5C-8C57-15EBBA63C4B0}" type="datetime">
              <a:rPr b="0" lang="en-US" sz="1400" spc="-1" strike="noStrike">
                <a:solidFill>
                  <a:srgbClr val="000000"/>
                </a:solidFill>
                <a:latin typeface="Tahoma"/>
              </a:rPr>
              <a:t>12/03/24</a:t>
            </a:fld>
            <a:endParaRPr b="0" lang="en-US" sz="1400" spc="-1" strike="noStrike">
              <a:solidFill>
                <a:srgbClr val="000000"/>
              </a:solidFill>
              <a:latin typeface="Times New Roman"/>
            </a:endParaRPr>
          </a:p>
        </p:txBody>
      </p:sp>
      <p:sp>
        <p:nvSpPr>
          <p:cNvPr id="162" name="Footer Placeholder 4"/>
          <p:cNvSpPr/>
          <p:nvPr/>
        </p:nvSpPr>
        <p:spPr>
          <a:xfrm>
            <a:off x="3124080" y="6477120"/>
            <a:ext cx="2895840" cy="244440"/>
          </a:xfrm>
          <a:prstGeom prst="rect">
            <a:avLst/>
          </a:prstGeom>
          <a:noFill/>
          <a:ln w="0">
            <a:noFill/>
          </a:ln>
        </p:spPr>
        <p:style>
          <a:lnRef idx="0"/>
          <a:fillRef idx="0"/>
          <a:effectRef idx="0"/>
          <a:fontRef idx="minor"/>
        </p:style>
        <p:txBody>
          <a:bodyPr lIns="90000" rIns="90000" tIns="46800" bIns="46800" anchor="t">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ahoma"/>
              </a:rPr>
              <a:t>Exception Handling in Java</a:t>
            </a:r>
            <a:endParaRPr b="0" lang="en-US" sz="1400" spc="-1" strike="noStrike">
              <a:solidFill>
                <a:srgbClr val="000000"/>
              </a:solidFill>
              <a:latin typeface="Times New Roman"/>
            </a:endParaRPr>
          </a:p>
        </p:txBody>
      </p:sp>
      <p:sp>
        <p:nvSpPr>
          <p:cNvPr id="163" name="Slide Number Placeholder 5"/>
          <p:cNvSpPr/>
          <p:nvPr/>
        </p:nvSpPr>
        <p:spPr>
          <a:xfrm>
            <a:off x="6553080" y="6477120"/>
            <a:ext cx="2133720" cy="244440"/>
          </a:xfrm>
          <a:prstGeom prst="rect">
            <a:avLst/>
          </a:pr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CD54E65-CE45-4029-BD5A-5E9FA4E2214F}" type="slidenum">
              <a:rPr b="0" lang="en-US" sz="1400" spc="-1" strike="noStrike">
                <a:solidFill>
                  <a:srgbClr val="000000"/>
                </a:solidFill>
                <a:latin typeface="Tahoma"/>
              </a:rPr>
              <a:t>&lt;number&gt;</a:t>
            </a:fld>
            <a:endParaRPr b="0" lang="en-US" sz="1400" spc="-1" strike="noStrike">
              <a:solidFill>
                <a:srgbClr val="000000"/>
              </a:solidFill>
              <a:latin typeface="Times New Roman"/>
            </a:endParaRPr>
          </a:p>
        </p:txBody>
      </p:sp>
      <p:sp>
        <p:nvSpPr>
          <p:cNvPr id="164"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Exceptions</a:t>
            </a:r>
            <a:endParaRPr b="1" lang="en-US" sz="3600" spc="-1" strike="noStrike">
              <a:solidFill>
                <a:srgbClr val="000000"/>
              </a:solidFill>
              <a:latin typeface="Arial"/>
            </a:endParaRPr>
          </a:p>
        </p:txBody>
      </p:sp>
      <p:sp>
        <p:nvSpPr>
          <p:cNvPr id="165"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343080">
              <a:lnSpc>
                <a:spcPct val="9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How do you handle exceptions?</a:t>
            </a:r>
            <a:endParaRPr b="0" lang="en-US" sz="2800" spc="-1" strike="noStrike">
              <a:solidFill>
                <a:srgbClr val="000000"/>
              </a:solidFill>
              <a:latin typeface="Arial"/>
            </a:endParaRPr>
          </a:p>
          <a:p>
            <a:pPr lvl="1" marL="743040" indent="-285840">
              <a:lnSpc>
                <a:spcPct val="90000"/>
              </a:lnSpc>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Exception handling is accomplished through the “try – catch” mechanism, or by a “throws” clause in the method declaration.</a:t>
            </a:r>
            <a:endParaRPr b="0" lang="en-US" sz="2400" spc="-1" strike="noStrike">
              <a:solidFill>
                <a:srgbClr val="000000"/>
              </a:solidFill>
              <a:latin typeface="Arial"/>
            </a:endParaRPr>
          </a:p>
          <a:p>
            <a:pPr lvl="1" marL="743040" indent="-285840">
              <a:lnSpc>
                <a:spcPct val="90000"/>
              </a:lnSpc>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For any code that throws a checked exception, you can decide to handle the exception yourself, or pass the exception “up the chain” (to a parent class).</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To handle the exception, you write a “try-catch” block.  To pass the exception “up the chain”, you declare a throws clause in your method or class declaration.</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If the method contains code that may cause a checked exception, you MUST handle the exception OR pass the exception to the parent class (remember, every class has Object as the ultimate parent)</a:t>
            </a:r>
            <a:endParaRPr b="0" lang="en-US" sz="2400" spc="-1" strike="noStrike">
              <a:solidFill>
                <a:srgbClr val="000000"/>
              </a:solidFill>
              <a:latin typeface="Arial"/>
            </a:endParaRPr>
          </a:p>
          <a:p>
            <a:pPr lvl="1" marL="743040" indent="0">
              <a:lnSpc>
                <a:spcPct val="90000"/>
              </a:lnSpc>
              <a:spcBef>
                <a:spcPts val="601"/>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Date Placeholder 3"/>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D1317EA-67C5-4423-81FC-CEA174F3E5D7}" type="datetime">
              <a:rPr b="0" lang="en-US" sz="1400" spc="-1" strike="noStrike">
                <a:solidFill>
                  <a:srgbClr val="000000"/>
                </a:solidFill>
                <a:latin typeface="Tahoma"/>
              </a:rPr>
              <a:t>12/03/24</a:t>
            </a:fld>
            <a:endParaRPr b="0" lang="en-US" sz="1400" spc="-1" strike="noStrike">
              <a:solidFill>
                <a:srgbClr val="000000"/>
              </a:solidFill>
              <a:latin typeface="Times New Roman"/>
            </a:endParaRPr>
          </a:p>
        </p:txBody>
      </p:sp>
      <p:sp>
        <p:nvSpPr>
          <p:cNvPr id="167" name="Footer Placeholder 4"/>
          <p:cNvSpPr/>
          <p:nvPr/>
        </p:nvSpPr>
        <p:spPr>
          <a:xfrm>
            <a:off x="3124080" y="6477120"/>
            <a:ext cx="2895840" cy="244440"/>
          </a:xfrm>
          <a:prstGeom prst="rect">
            <a:avLst/>
          </a:prstGeom>
          <a:noFill/>
          <a:ln w="0">
            <a:noFill/>
          </a:ln>
        </p:spPr>
        <p:style>
          <a:lnRef idx="0"/>
          <a:fillRef idx="0"/>
          <a:effectRef idx="0"/>
          <a:fontRef idx="minor"/>
        </p:style>
        <p:txBody>
          <a:bodyPr lIns="90000" rIns="90000" tIns="46800" bIns="46800" anchor="t">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ahoma"/>
              </a:rPr>
              <a:t>Exception Handling in Java</a:t>
            </a:r>
            <a:endParaRPr b="0" lang="en-US" sz="1400" spc="-1" strike="noStrike">
              <a:solidFill>
                <a:srgbClr val="000000"/>
              </a:solidFill>
              <a:latin typeface="Times New Roman"/>
            </a:endParaRPr>
          </a:p>
        </p:txBody>
      </p:sp>
      <p:sp>
        <p:nvSpPr>
          <p:cNvPr id="168" name="Slide Number Placeholder 5"/>
          <p:cNvSpPr/>
          <p:nvPr/>
        </p:nvSpPr>
        <p:spPr>
          <a:xfrm>
            <a:off x="6553080" y="6477120"/>
            <a:ext cx="2133720" cy="244440"/>
          </a:xfrm>
          <a:prstGeom prst="rect">
            <a:avLst/>
          </a:pr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7F90883-0A13-440C-92C3-FE25D4D16ACD}" type="slidenum">
              <a:rPr b="0" lang="en-US" sz="1400" spc="-1" strike="noStrike">
                <a:solidFill>
                  <a:srgbClr val="000000"/>
                </a:solidFill>
                <a:latin typeface="Tahoma"/>
              </a:rPr>
              <a:t>&lt;number&gt;</a:t>
            </a:fld>
            <a:endParaRPr b="0" lang="en-US" sz="1400" spc="-1" strike="noStrike">
              <a:solidFill>
                <a:srgbClr val="000000"/>
              </a:solidFill>
              <a:latin typeface="Times New Roman"/>
            </a:endParaRPr>
          </a:p>
        </p:txBody>
      </p:sp>
      <p:sp>
        <p:nvSpPr>
          <p:cNvPr id="169"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Coding Exceptions</a:t>
            </a:r>
            <a:endParaRPr b="1" lang="en-US" sz="3600" spc="-1" strike="noStrike">
              <a:solidFill>
                <a:srgbClr val="000000"/>
              </a:solidFill>
              <a:latin typeface="Arial"/>
            </a:endParaRPr>
          </a:p>
        </p:txBody>
      </p:sp>
      <p:sp>
        <p:nvSpPr>
          <p:cNvPr id="170" name="PlaceHolder 2"/>
          <p:cNvSpPr>
            <a:spLocks noGrp="1"/>
          </p:cNvSpPr>
          <p:nvPr>
            <p:ph/>
          </p:nvPr>
        </p:nvSpPr>
        <p:spPr>
          <a:xfrm>
            <a:off x="380880" y="685440"/>
            <a:ext cx="8305920" cy="5791320"/>
          </a:xfrm>
          <a:prstGeom prst="rect">
            <a:avLst/>
          </a:prstGeom>
          <a:noFill/>
          <a:ln w="0">
            <a:noFill/>
          </a:ln>
        </p:spPr>
        <p:txBody>
          <a:bodyPr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Try-Catch Mechanism</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You may also write an optional “finally” block. This block contains code that is ALWAYS executed, either after the “try” block code, or after the “catch” block code.</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Finally blocks can be used for operations that must happen no matter what (i.e. cleanup operations such as closing a file)</a:t>
            </a:r>
            <a:endParaRPr b="0" lang="en-US" sz="2400" spc="-1" strike="noStrike">
              <a:solidFill>
                <a:srgbClr val="000000"/>
              </a:solidFill>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Example</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try {</a:t>
            </a:r>
            <a:br>
              <a:rPr sz="2400"/>
            </a:br>
            <a:r>
              <a:rPr b="0" lang="en-US" sz="2400" spc="-1" strike="noStrike">
                <a:solidFill>
                  <a:srgbClr val="000000"/>
                </a:solidFill>
                <a:latin typeface="Arial"/>
              </a:rPr>
              <a:t>… normal program code</a:t>
            </a:r>
            <a:br>
              <a:rPr sz="2400"/>
            </a:br>
            <a:r>
              <a:rPr b="0" lang="en-US" sz="2400" spc="-1" strike="noStrike">
                <a:solidFill>
                  <a:srgbClr val="000000"/>
                </a:solidFill>
                <a:latin typeface="Arial"/>
              </a:rPr>
              <a:t>}</a:t>
            </a:r>
            <a:br>
              <a:rPr sz="2400"/>
            </a:br>
            <a:r>
              <a:rPr b="0" lang="en-US" sz="2400" spc="-1" strike="noStrike">
                <a:solidFill>
                  <a:srgbClr val="000000"/>
                </a:solidFill>
                <a:latin typeface="Arial"/>
              </a:rPr>
              <a:t>catch(Exception e) {</a:t>
            </a:r>
            <a:br>
              <a:rPr sz="2400"/>
            </a:br>
            <a:r>
              <a:rPr b="0" lang="en-US" sz="2400" spc="-1" strike="noStrike">
                <a:solidFill>
                  <a:srgbClr val="000000"/>
                </a:solidFill>
                <a:latin typeface="Arial"/>
              </a:rPr>
              <a:t>… exception handling code</a:t>
            </a:r>
            <a:br>
              <a:rPr sz="2400"/>
            </a:br>
            <a:r>
              <a:rPr b="0" lang="en-US" sz="2400" spc="-1" strike="noStrike">
                <a:solidFill>
                  <a:srgbClr val="000000"/>
                </a:solidFill>
                <a:latin typeface="Arial"/>
              </a:rPr>
              <a:t>}</a:t>
            </a:r>
            <a:endParaRPr b="0" lang="en-US" sz="2400" spc="-1" strike="noStrike">
              <a:solidFill>
                <a:srgbClr val="000000"/>
              </a:solidFill>
              <a:latin typeface="Arial"/>
            </a:endParaRPr>
          </a:p>
          <a:p>
            <a:pPr lvl="1" marL="743040" indent="0">
              <a:spcBef>
                <a:spcPts val="601"/>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Date Placeholder 3"/>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7F7ED27-266E-4BEB-940B-CBA160A5B5F9}" type="datetime">
              <a:rPr b="0" lang="en-US" sz="1400" spc="-1" strike="noStrike">
                <a:solidFill>
                  <a:srgbClr val="000000"/>
                </a:solidFill>
                <a:latin typeface="Tahoma"/>
              </a:rPr>
              <a:t>12/03/24</a:t>
            </a:fld>
            <a:endParaRPr b="0" lang="en-US" sz="1400" spc="-1" strike="noStrike">
              <a:solidFill>
                <a:srgbClr val="000000"/>
              </a:solidFill>
              <a:latin typeface="Times New Roman"/>
            </a:endParaRPr>
          </a:p>
        </p:txBody>
      </p:sp>
      <p:sp>
        <p:nvSpPr>
          <p:cNvPr id="172" name="Footer Placeholder 4"/>
          <p:cNvSpPr/>
          <p:nvPr/>
        </p:nvSpPr>
        <p:spPr>
          <a:xfrm>
            <a:off x="3124080" y="6477120"/>
            <a:ext cx="2895840" cy="244440"/>
          </a:xfrm>
          <a:prstGeom prst="rect">
            <a:avLst/>
          </a:prstGeom>
          <a:noFill/>
          <a:ln w="0">
            <a:noFill/>
          </a:ln>
        </p:spPr>
        <p:style>
          <a:lnRef idx="0"/>
          <a:fillRef idx="0"/>
          <a:effectRef idx="0"/>
          <a:fontRef idx="minor"/>
        </p:style>
        <p:txBody>
          <a:bodyPr lIns="90000" rIns="90000" tIns="46800" bIns="46800" anchor="t">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ahoma"/>
              </a:rPr>
              <a:t>Exception Handling in Java</a:t>
            </a:r>
            <a:endParaRPr b="0" lang="en-US" sz="1400" spc="-1" strike="noStrike">
              <a:solidFill>
                <a:srgbClr val="000000"/>
              </a:solidFill>
              <a:latin typeface="Times New Roman"/>
            </a:endParaRPr>
          </a:p>
        </p:txBody>
      </p:sp>
      <p:sp>
        <p:nvSpPr>
          <p:cNvPr id="173" name="Slide Number Placeholder 5"/>
          <p:cNvSpPr/>
          <p:nvPr/>
        </p:nvSpPr>
        <p:spPr>
          <a:xfrm>
            <a:off x="6553080" y="6477120"/>
            <a:ext cx="2133720" cy="244440"/>
          </a:xfrm>
          <a:prstGeom prst="rect">
            <a:avLst/>
          </a:pr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4BFFCCA-2ED0-4857-87B5-27EE2E1CC558}" type="slidenum">
              <a:rPr b="0" lang="en-US" sz="1400" spc="-1" strike="noStrike">
                <a:solidFill>
                  <a:srgbClr val="000000"/>
                </a:solidFill>
                <a:latin typeface="Tahoma"/>
              </a:rPr>
              <a:t>&lt;number&gt;</a:t>
            </a:fld>
            <a:endParaRPr b="0" lang="en-US" sz="1400" spc="-1" strike="noStrike">
              <a:solidFill>
                <a:srgbClr val="000000"/>
              </a:solidFill>
              <a:latin typeface="Times New Roman"/>
            </a:endParaRPr>
          </a:p>
        </p:txBody>
      </p:sp>
      <p:sp>
        <p:nvSpPr>
          <p:cNvPr id="174"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Coding Exceptions</a:t>
            </a:r>
            <a:endParaRPr b="1" lang="en-US" sz="3600" spc="-1" strike="noStrike">
              <a:solidFill>
                <a:srgbClr val="000000"/>
              </a:solidFill>
              <a:latin typeface="Arial"/>
            </a:endParaRPr>
          </a:p>
        </p:txBody>
      </p:sp>
      <p:sp>
        <p:nvSpPr>
          <p:cNvPr id="175"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Passing the exception</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In any method that might throw an exception, you may declare the method as “throws” that exception, and thus avoid handling the exception yourself</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Example</a:t>
            </a:r>
            <a:endParaRPr b="0" lang="en-US" sz="24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public void myMethod throws IOException {</a:t>
            </a:r>
            <a:br>
              <a:rPr sz="2000"/>
            </a:br>
            <a:r>
              <a:rPr b="0" lang="en-US" sz="2000" spc="-1" strike="noStrike">
                <a:solidFill>
                  <a:srgbClr val="000000"/>
                </a:solidFill>
                <a:latin typeface="Arial"/>
              </a:rPr>
              <a:t>… normal code with some I/O</a:t>
            </a:r>
            <a:br>
              <a:rPr sz="2000"/>
            </a:br>
            <a:r>
              <a:rPr b="0" lang="en-US" sz="2000" spc="-1" strike="noStrike">
                <a:solidFill>
                  <a:srgbClr val="000000"/>
                </a:solidFill>
                <a:latin typeface="Arial"/>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Date Placeholder 3"/>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8D7DB91-93BA-4CAA-BE4C-3FA42141741D}" type="datetime">
              <a:rPr b="0" lang="en-US" sz="1400" spc="-1" strike="noStrike">
                <a:solidFill>
                  <a:srgbClr val="000000"/>
                </a:solidFill>
                <a:latin typeface="Tahoma"/>
              </a:rPr>
              <a:t>12/03/24</a:t>
            </a:fld>
            <a:endParaRPr b="0" lang="en-US" sz="1400" spc="-1" strike="noStrike">
              <a:solidFill>
                <a:srgbClr val="000000"/>
              </a:solidFill>
              <a:latin typeface="Times New Roman"/>
            </a:endParaRPr>
          </a:p>
        </p:txBody>
      </p:sp>
      <p:sp>
        <p:nvSpPr>
          <p:cNvPr id="177" name="Footer Placeholder 4"/>
          <p:cNvSpPr/>
          <p:nvPr/>
        </p:nvSpPr>
        <p:spPr>
          <a:xfrm>
            <a:off x="3124080" y="6477120"/>
            <a:ext cx="2895840" cy="244440"/>
          </a:xfrm>
          <a:prstGeom prst="rect">
            <a:avLst/>
          </a:prstGeom>
          <a:noFill/>
          <a:ln w="0">
            <a:noFill/>
          </a:ln>
        </p:spPr>
        <p:style>
          <a:lnRef idx="0"/>
          <a:fillRef idx="0"/>
          <a:effectRef idx="0"/>
          <a:fontRef idx="minor"/>
        </p:style>
        <p:txBody>
          <a:bodyPr lIns="90000" rIns="90000" tIns="46800" bIns="46800" anchor="t">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ahoma"/>
              </a:rPr>
              <a:t>Exception Handling in Java</a:t>
            </a:r>
            <a:endParaRPr b="0" lang="en-US" sz="1400" spc="-1" strike="noStrike">
              <a:solidFill>
                <a:srgbClr val="000000"/>
              </a:solidFill>
              <a:latin typeface="Times New Roman"/>
            </a:endParaRPr>
          </a:p>
        </p:txBody>
      </p:sp>
      <p:sp>
        <p:nvSpPr>
          <p:cNvPr id="178" name="Slide Number Placeholder 5"/>
          <p:cNvSpPr/>
          <p:nvPr/>
        </p:nvSpPr>
        <p:spPr>
          <a:xfrm>
            <a:off x="6553080" y="6477120"/>
            <a:ext cx="2133720" cy="244440"/>
          </a:xfrm>
          <a:prstGeom prst="rect">
            <a:avLst/>
          </a:pr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F44A88F-D573-4EB2-AD2D-91FB10023132}" type="slidenum">
              <a:rPr b="0" lang="en-US" sz="1400" spc="-1" strike="noStrike">
                <a:solidFill>
                  <a:srgbClr val="000000"/>
                </a:solidFill>
                <a:latin typeface="Tahoma"/>
              </a:rPr>
              <a:t>&lt;number&gt;</a:t>
            </a:fld>
            <a:endParaRPr b="0" lang="en-US" sz="1400" spc="-1" strike="noStrike">
              <a:solidFill>
                <a:srgbClr val="000000"/>
              </a:solidFill>
              <a:latin typeface="Times New Roman"/>
            </a:endParaRPr>
          </a:p>
        </p:txBody>
      </p:sp>
      <p:sp>
        <p:nvSpPr>
          <p:cNvPr id="179"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Code Examples</a:t>
            </a:r>
            <a:endParaRPr b="1" lang="en-US" sz="3600" spc="-1" strike="noStrike">
              <a:solidFill>
                <a:srgbClr val="000000"/>
              </a:solidFill>
              <a:latin typeface="Arial"/>
            </a:endParaRPr>
          </a:p>
        </p:txBody>
      </p:sp>
      <p:sp>
        <p:nvSpPr>
          <p:cNvPr id="180"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1. Demonstration of an unchecked exception (NullPointerException)</a:t>
            </a:r>
            <a:endParaRPr b="0" lang="en-US" sz="2800" spc="-1" strike="noStrike">
              <a:solidFill>
                <a:srgbClr val="000000"/>
              </a:solidFill>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2. Demonstration of checked exceptions:</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Passing a DivideByZeroException</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Handling a DivideByZeroException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Slide Number Placeholder 6"/>
          <p:cNvSpPr/>
          <p:nvPr/>
        </p:nvSpPr>
        <p:spPr>
          <a:xfrm>
            <a:off x="3124080" y="6477120"/>
            <a:ext cx="2895840" cy="244440"/>
          </a:xfrm>
          <a:prstGeom prst="rect">
            <a:avLst/>
          </a:prstGeom>
          <a:noFill/>
          <a:ln w="0">
            <a:noFill/>
          </a:ln>
        </p:spPr>
        <p:style>
          <a:lnRef idx="0"/>
          <a:fillRef idx="0"/>
          <a:effectRef idx="0"/>
          <a:fontRef idx="minor"/>
        </p:style>
        <p:txBody>
          <a:bodyPr lIns="90000" rIns="90000" tIns="46800" bIns="46800" anchor="t">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5DCE27-F00E-4C76-B55D-51A995C87E57}" type="slidenum">
              <a:rPr b="0" lang="en-US" sz="1400" spc="-1" strike="noStrike">
                <a:solidFill>
                  <a:srgbClr val="000000"/>
                </a:solidFill>
                <a:latin typeface="Tahoma"/>
              </a:rPr>
              <a:t>&lt;number&gt;</a:t>
            </a:fld>
            <a:endParaRPr b="0" lang="en-US" sz="1400" spc="-1" strike="noStrike">
              <a:solidFill>
                <a:srgbClr val="000000"/>
              </a:solidFill>
              <a:latin typeface="Times New Roman"/>
            </a:endParaRPr>
          </a:p>
        </p:txBody>
      </p:sp>
      <p:sp>
        <p:nvSpPr>
          <p:cNvPr id="182" name="PlaceHolder 1"/>
          <p:cNvSpPr>
            <a:spLocks noGrp="1"/>
          </p:cNvSpPr>
          <p:nvPr>
            <p:ph type="title"/>
          </p:nvPr>
        </p:nvSpPr>
        <p:spPr>
          <a:xfrm>
            <a:off x="685800" y="304560"/>
            <a:ext cx="7772400" cy="53316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300" spc="-1" strike="noStrike">
                <a:solidFill>
                  <a:srgbClr val="000000"/>
                </a:solidFill>
                <a:latin typeface="Arial"/>
              </a:rPr>
              <a:t>Trace a Program Execution</a:t>
            </a:r>
            <a:endParaRPr b="1" lang="en-US" sz="4300" spc="-1" strike="noStrike">
              <a:solidFill>
                <a:srgbClr val="000000"/>
              </a:solidFill>
              <a:latin typeface="Arial"/>
            </a:endParaRPr>
          </a:p>
        </p:txBody>
      </p:sp>
      <p:sp>
        <p:nvSpPr>
          <p:cNvPr id="183" name="Rectangle 3"/>
          <p:cNvSpPr/>
          <p:nvPr/>
        </p:nvSpPr>
        <p:spPr>
          <a:xfrm>
            <a:off x="0" y="0"/>
            <a:ext cx="1523880" cy="380880"/>
          </a:xfrm>
          <a:prstGeom prst="rect">
            <a:avLst/>
          </a:prstGeom>
          <a:solidFill>
            <a:srgbClr val="000000"/>
          </a:solidFill>
          <a:ln w="12600">
            <a:solidFill>
              <a:srgbClr val="ff0000"/>
            </a:solidFill>
            <a:miter/>
          </a:ln>
        </p:spPr>
        <p:style>
          <a:lnRef idx="0"/>
          <a:fillRef idx="0"/>
          <a:effectRef idx="0"/>
          <a:fontRef idx="minor"/>
        </p:style>
        <p:txBody>
          <a:bodyPr wrap="none"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Forte"/>
              </a:rPr>
              <a:t>animation</a:t>
            </a:r>
            <a:endParaRPr b="0" lang="en-US" sz="1800" spc="-1" strike="noStrike">
              <a:solidFill>
                <a:srgbClr val="000000"/>
              </a:solidFill>
              <a:latin typeface="Times New Roman"/>
            </a:endParaRPr>
          </a:p>
        </p:txBody>
      </p:sp>
      <p:sp>
        <p:nvSpPr>
          <p:cNvPr id="184" name="PlaceHolder 2"/>
          <p:cNvSpPr>
            <a:spLocks noGrp="1"/>
          </p:cNvSpPr>
          <p:nvPr>
            <p:ph/>
          </p:nvPr>
        </p:nvSpPr>
        <p:spPr>
          <a:xfrm>
            <a:off x="304560" y="1143000"/>
            <a:ext cx="4647960" cy="5105520"/>
          </a:xfrm>
          <a:prstGeom prst="rect">
            <a:avLst/>
          </a:prstGeom>
          <a:solidFill>
            <a:srgbClr val="000000"/>
          </a:solidFill>
          <a:ln w="0">
            <a:noFill/>
          </a:ln>
        </p:spPr>
        <p:txBody>
          <a:bodyPr anchor="t">
            <a:normAutofit/>
          </a:bodyPr>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try {  </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  </a:t>
            </a:r>
            <a:r>
              <a:rPr b="0" lang="en-US" sz="1800" spc="-1" strike="noStrike">
                <a:solidFill>
                  <a:srgbClr val="808080"/>
                </a:solidFill>
                <a:latin typeface="Courier New"/>
              </a:rPr>
              <a:t>statement1;</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  </a:t>
            </a:r>
            <a:r>
              <a:rPr b="0" lang="en-US" sz="1800" spc="-1" strike="noStrike">
                <a:solidFill>
                  <a:srgbClr val="808080"/>
                </a:solidFill>
                <a:latin typeface="Courier New"/>
              </a:rPr>
              <a:t>statement2;</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  </a:t>
            </a:r>
            <a:r>
              <a:rPr b="0" lang="en-US" sz="1800" spc="-1" strike="noStrike">
                <a:solidFill>
                  <a:srgbClr val="808080"/>
                </a:solidFill>
                <a:latin typeface="Courier New"/>
              </a:rPr>
              <a:t>statement3;</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catch(Exception1 ex) { </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  </a:t>
            </a:r>
            <a:r>
              <a:rPr b="0" lang="en-US" sz="1800" spc="-1" strike="noStrike">
                <a:solidFill>
                  <a:srgbClr val="808080"/>
                </a:solidFill>
                <a:latin typeface="Courier New"/>
              </a:rPr>
              <a:t>handling ex; </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catch(Exception2 ex) { </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  </a:t>
            </a:r>
            <a:r>
              <a:rPr b="0" lang="en-US" sz="1800" spc="-1" strike="noStrike">
                <a:solidFill>
                  <a:srgbClr val="808080"/>
                </a:solidFill>
                <a:latin typeface="Courier New"/>
              </a:rPr>
              <a:t>handling ex; </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  </a:t>
            </a:r>
            <a:r>
              <a:rPr b="0" lang="en-US" sz="1800" spc="-1" strike="noStrike">
                <a:solidFill>
                  <a:srgbClr val="808080"/>
                </a:solidFill>
                <a:latin typeface="Courier New"/>
              </a:rPr>
              <a:t>throw ex;</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finally { </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  </a:t>
            </a:r>
            <a:r>
              <a:rPr b="0" lang="en-US" sz="1800" spc="-1" strike="noStrike">
                <a:solidFill>
                  <a:srgbClr val="808080"/>
                </a:solidFill>
                <a:latin typeface="Courier New"/>
              </a:rPr>
              <a:t>finalStatements; </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a:t>
            </a: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solidFill>
                <a:srgbClr val="000000"/>
              </a:solidFill>
              <a:latin typeface="Arial"/>
            </a:endParaRPr>
          </a:p>
          <a:p>
            <a:pPr marL="343080" indent="0">
              <a:lnSpc>
                <a:spcPct val="80000"/>
              </a:lnSpc>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808080"/>
                </a:solidFill>
                <a:latin typeface="Courier New"/>
              </a:rPr>
              <a:t>Next statement;</a:t>
            </a:r>
            <a:endParaRPr b="0" lang="en-US" sz="1800" spc="-1" strike="noStrike">
              <a:solidFill>
                <a:srgbClr val="000000"/>
              </a:solidFill>
              <a:latin typeface="Arial"/>
            </a:endParaRPr>
          </a:p>
        </p:txBody>
      </p:sp>
      <p:sp>
        <p:nvSpPr>
          <p:cNvPr id="185" name="Rectangle 5"/>
          <p:cNvSpPr/>
          <p:nvPr/>
        </p:nvSpPr>
        <p:spPr>
          <a:xfrm>
            <a:off x="380880" y="1676520"/>
            <a:ext cx="2819520" cy="304560"/>
          </a:xfrm>
          <a:prstGeom prst="rect">
            <a:avLst/>
          </a:prstGeom>
          <a:solidFill>
            <a:srgbClr val="bbe0e3">
              <a:alpha val="45000"/>
            </a:srgbClr>
          </a:solidFill>
          <a:ln w="1260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86" name="AutoShape 6"/>
          <p:cNvSpPr/>
          <p:nvPr/>
        </p:nvSpPr>
        <p:spPr>
          <a:xfrm>
            <a:off x="5715000" y="1371600"/>
            <a:ext cx="3200400" cy="1143000"/>
          </a:xfrm>
          <a:prstGeom prst="wedgeRoundRectCallout">
            <a:avLst>
              <a:gd name="adj1" fmla="val -142162"/>
              <a:gd name="adj2" fmla="val -4861"/>
              <a:gd name="adj3" fmla="val 16667"/>
            </a:avLst>
          </a:prstGeom>
          <a:solidFill>
            <a:srgbClr val="bbe0e3"/>
          </a:solidFill>
          <a:ln w="12600">
            <a:solidFill>
              <a:srgbClr val="000000"/>
            </a:solidFill>
            <a:miter/>
          </a:ln>
        </p:spPr>
        <p:style>
          <a:lnRef idx="0"/>
          <a:fillRef idx="0"/>
          <a:effectRef idx="0"/>
          <a:fontRef idx="minor"/>
        </p:style>
        <p:txBody>
          <a:bodyPr lIns="90000" rIns="90000" tIns="46800" bIns="46800" anchor="t">
            <a:noAutofit/>
          </a:bodyPr>
          <a:p>
            <a:pPr>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statement2 throws an exception of type Exception2.</a:t>
            </a:r>
            <a:endParaRPr b="0" lang="en-US" sz="2400" spc="-1" strike="noStrike">
              <a:solidFill>
                <a:srgbClr val="000000"/>
              </a:solidFill>
              <a:latin typeface="Times New Roman"/>
            </a:endParaRPr>
          </a:p>
        </p:txBody>
      </p:sp>
    </p:spTree>
  </p:cSld>
  <p:timing>
    <p:tnLst>
      <p:par>
        <p:cTn id="200" dur="indefinite" restart="never" nodeType="tmRoot">
          <p:childTnLst>
            <p:seq>
              <p:cTn id="201" dur="indefinite" nodeType="mainSeq">
                <p:childTnLst>
                  <p:par>
                    <p:cTn id="202" nodeType="clickEffect" fill="hold">
                      <p:stCondLst>
                        <p:cond delay="0"/>
                      </p:stCondLst>
                      <p:childTnLst>
                        <p:par>
                          <p:cTn id="203" nodeType="withEffect" fill="hold">
                            <p:stCondLst>
                              <p:cond delay="0"/>
                            </p:stCondLst>
                            <p:childTnLst>
                              <p:par>
                                <p:cTn id="204" nodeType="withEffect" fill="hold" presetClass="entr" presetID="2" presetSubtype="8">
                                  <p:stCondLst>
                                    <p:cond delay="0"/>
                                  </p:stCondLst>
                                  <p:childTnLst>
                                    <p:set>
                                      <p:cBhvr>
                                        <p:cTn id="205" dur="1" fill="hold">
                                          <p:stCondLst>
                                            <p:cond delay="0"/>
                                          </p:stCondLst>
                                        </p:cTn>
                                        <p:tgtEl>
                                          <p:spTgt spid="186"/>
                                        </p:tgtEl>
                                        <p:attrNameLst>
                                          <p:attrName>style.visibility</p:attrName>
                                        </p:attrNameLst>
                                      </p:cBhvr>
                                      <p:to>
                                        <p:strVal val="visible"/>
                                      </p:to>
                                    </p:set>
                                    <p:anim calcmode="lin" valueType="num">
                                      <p:cBhvr additive="base">
                                        <p:cTn id="206" dur="500" fill="hold"/>
                                        <p:tgtEl>
                                          <p:spTgt spid="186"/>
                                        </p:tgtEl>
                                        <p:attrNameLst>
                                          <p:attrName>ppt_x</p:attrName>
                                        </p:attrNameLst>
                                      </p:cBhvr>
                                      <p:tavLst>
                                        <p:tav tm="0">
                                          <p:val>
                                            <p:strVal val="0-#ppt_w/2"/>
                                          </p:val>
                                        </p:tav>
                                        <p:tav tm="100000">
                                          <p:val>
                                            <p:strVal val="#ppt_x"/>
                                          </p:val>
                                        </p:tav>
                                      </p:tavLst>
                                    </p:anim>
                                    <p:anim calcmode="lin" valueType="num">
                                      <p:cBhvr additive="base">
                                        <p:cTn id="207" dur="500" fill="hold"/>
                                        <p:tgtEl>
                                          <p:spTgt spid="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1" lang="en-US" sz="3600" spc="-1" strike="noStrike">
              <a:solidFill>
                <a:srgbClr val="000000"/>
              </a:solidFill>
              <a:latin typeface="Arial"/>
            </a:endParaRPr>
          </a:p>
        </p:txBody>
      </p:sp>
      <p:sp>
        <p:nvSpPr>
          <p:cNvPr id="188"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0">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000" spc="-1" strike="noStrike">
                <a:solidFill>
                  <a:srgbClr val="000000"/>
                </a:solidFill>
                <a:latin typeface="Arial"/>
              </a:rPr>
              <a:t>Other useful techniques:</a:t>
            </a:r>
            <a:endParaRPr b="0" lang="en-US" sz="3000" spc="-1" strike="noStrike">
              <a:solidFill>
                <a:srgbClr val="000000"/>
              </a:solidFill>
              <a:latin typeface="Arial"/>
            </a:endParaRPr>
          </a:p>
          <a:p>
            <a:pPr marL="343080" indent="0">
              <a:spcBef>
                <a:spcPts val="7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3000" spc="-1" strike="noStrike" u="sng">
                <a:solidFill>
                  <a:srgbClr val="000000"/>
                </a:solidFill>
                <a:uFillTx/>
                <a:latin typeface="Arial"/>
              </a:rPr>
              <a:t>3. Logging</a:t>
            </a:r>
            <a:endParaRPr b="0" lang="en-US" sz="30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Dump as much output during program execution as you can computationally afford to do.</a:t>
            </a:r>
            <a:endParaRPr b="0" lang="en-US" sz="20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Trap abnormal system exits and provide dump</a:t>
            </a:r>
            <a:endParaRPr b="0" lang="en-US" sz="2000" spc="-1" strike="noStrike">
              <a:solidFill>
                <a:srgbClr val="000000"/>
              </a:solidFill>
              <a:latin typeface="Arial"/>
            </a:endParaRPr>
          </a:p>
          <a:p>
            <a:pPr marL="343080" indent="0">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4. Use </a:t>
            </a:r>
            <a:r>
              <a:rPr b="0" i="1" lang="en-US" sz="2400" spc="-1" strike="noStrike" u="sng">
                <a:solidFill>
                  <a:srgbClr val="000000"/>
                </a:solidFill>
                <a:uFillTx/>
                <a:latin typeface="Arial"/>
              </a:rPr>
              <a:t>Aspects</a:t>
            </a:r>
            <a:r>
              <a:rPr b="0" lang="en-US" sz="2400" spc="-1" strike="noStrike">
                <a:solidFill>
                  <a:srgbClr val="000000"/>
                </a:solidFill>
                <a:latin typeface="Arial"/>
              </a:rPr>
              <a:t> to augment behaviors during development and testing</a:t>
            </a:r>
            <a:endParaRPr b="0" lang="en-US" sz="24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Can introduce logging, pre/post checks, etc. without the code </a:t>
            </a:r>
            <a:r>
              <a:rPr b="0" lang="en-US" sz="2000" spc="-1" strike="noStrike" u="sng">
                <a:solidFill>
                  <a:srgbClr val="000000"/>
                </a:solidFill>
                <a:uFillTx/>
                <a:latin typeface="Arial"/>
              </a:rPr>
              <a:t>intrusion</a:t>
            </a:r>
            <a:r>
              <a:rPr b="0" lang="en-US" sz="2000" spc="-1" strike="noStrike">
                <a:solidFill>
                  <a:srgbClr val="000000"/>
                </a:solidFill>
                <a:latin typeface="Arial"/>
              </a:rPr>
              <a:t> caused by other techniques.</a:t>
            </a:r>
            <a:endParaRPr b="0" lang="en-US" sz="2000" spc="-1" strike="noStrike">
              <a:solidFill>
                <a:srgbClr val="000000"/>
              </a:solidFill>
              <a:latin typeface="Arial"/>
            </a:endParaRPr>
          </a:p>
          <a:p>
            <a:pPr marL="343080" indent="0">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5. Apply various Design Patterns to create </a:t>
            </a:r>
            <a:r>
              <a:rPr b="0" lang="en-US" sz="2400" spc="-1" strike="noStrike" u="sng">
                <a:solidFill>
                  <a:srgbClr val="000000"/>
                </a:solidFill>
                <a:uFillTx/>
                <a:latin typeface="Arial"/>
              </a:rPr>
              <a:t>regions</a:t>
            </a:r>
            <a:r>
              <a:rPr b="0" lang="en-US" sz="2400" spc="-1" strike="noStrike">
                <a:solidFill>
                  <a:srgbClr val="000000"/>
                </a:solidFill>
                <a:latin typeface="Arial"/>
              </a:rPr>
              <a:t> of code that can make safety assumptions</a:t>
            </a:r>
            <a:endParaRPr b="0" lang="en-US" sz="24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A </a:t>
            </a:r>
            <a:r>
              <a:rPr b="0" i="1" lang="en-US" sz="2000" spc="-1" strike="noStrike">
                <a:solidFill>
                  <a:srgbClr val="000000"/>
                </a:solidFill>
                <a:latin typeface="Arial"/>
              </a:rPr>
              <a:t>region</a:t>
            </a:r>
            <a:r>
              <a:rPr b="0" lang="en-US" sz="2000" spc="-1" strike="noStrike">
                <a:solidFill>
                  <a:srgbClr val="000000"/>
                </a:solidFill>
                <a:latin typeface="Arial"/>
              </a:rPr>
              <a:t> could be defined by class, package, or component interaction boundaries</a:t>
            </a:r>
            <a:endParaRPr b="0" lang="en-US" sz="2000" spc="-1" strike="noStrike">
              <a:solidFill>
                <a:srgbClr val="000000"/>
              </a:solidFill>
              <a:latin typeface="Arial"/>
            </a:endParaRPr>
          </a:p>
          <a:p>
            <a:pPr lvl="1" marL="743040" indent="-285840">
              <a:spcBef>
                <a:spcPts val="499"/>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See next slide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2"/>
          <p:cNvSpPr/>
          <p:nvPr/>
        </p:nvSpPr>
        <p:spPr>
          <a:xfrm>
            <a:off x="685800" y="838080"/>
            <a:ext cx="7772400" cy="603936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lang="en-US" sz="3000" spc="-1" strike="noStrike">
                <a:solidFill>
                  <a:srgbClr val="000000"/>
                </a:solidFill>
                <a:latin typeface="Arial"/>
              </a:rPr>
              <a:t>6. Assertions</a:t>
            </a:r>
            <a:endParaRPr b="0" lang="en-US" sz="3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An assertion is code that’s used during development—usually a routine or</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macro—that allows a program to check itself as it runs. When an assertion is true, that means everything is operating as expected. When it’s false, that means it has detected an unexpected error in the code. For example, if the system assumes that a customer-information file will never have more than 50,000 records, the program might contain an assertion that the number of records is less than or equal to 50,000. As long as the number of records is less than or equal to 50,000, the assertion will be silent. If it encounters more than 50,000 records, however, it will loudly “assert” that there is an error in the program.</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i="1" lang="en-US" sz="2000" spc="-1" strike="noStrike">
                <a:solidFill>
                  <a:srgbClr val="000000"/>
                </a:solidFill>
                <a:latin typeface="Arial"/>
              </a:rPr>
              <a:t>Assertions are especially useful in large, complicated programs and in high reliability programs. They enable programmers to more quickly flush out mismatched interface assumptions, errors that creep in when code is modified, and so on.</a:t>
            </a:r>
            <a:endParaRPr b="0" lang="en-US" sz="2000" spc="-1" strike="noStrike">
              <a:solidFill>
                <a:srgbClr val="000000"/>
              </a:solidFill>
              <a:latin typeface="Times New Roman"/>
            </a:endParaRPr>
          </a:p>
        </p:txBody>
      </p:sp>
      <p:sp>
        <p:nvSpPr>
          <p:cNvPr id="190" name="Rectangle 2"/>
          <p:cNvSpPr/>
          <p:nvPr/>
        </p:nvSpPr>
        <p:spPr>
          <a:xfrm>
            <a:off x="457200" y="0"/>
            <a:ext cx="8534520" cy="716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0" lang="en-US" sz="3600" spc="-1" strike="noStrike">
              <a:solidFill>
                <a:srgbClr val="000000"/>
              </a:solidFill>
              <a:latin typeface="Times New Roman"/>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456840" y="-360"/>
            <a:ext cx="853452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1" lang="en-US" sz="3600" spc="-1" strike="noStrike">
              <a:solidFill>
                <a:srgbClr val="000000"/>
              </a:solidFill>
              <a:latin typeface="Arial"/>
            </a:endParaRPr>
          </a:p>
        </p:txBody>
      </p:sp>
      <p:sp>
        <p:nvSpPr>
          <p:cNvPr id="192" name="PlaceHolder 2"/>
          <p:cNvSpPr>
            <a:spLocks noGrp="1"/>
          </p:cNvSpPr>
          <p:nvPr>
            <p:ph/>
          </p:nvPr>
        </p:nvSpPr>
        <p:spPr>
          <a:xfrm>
            <a:off x="456840" y="761760"/>
            <a:ext cx="8458200" cy="5638680"/>
          </a:xfrm>
          <a:prstGeom prst="rect">
            <a:avLst/>
          </a:prstGeom>
          <a:noFill/>
          <a:ln w="0">
            <a:noFill/>
          </a:ln>
        </p:spPr>
        <p:txBody>
          <a:bodyPr anchor="t">
            <a:normAutofit/>
          </a:bodyPr>
          <a:p>
            <a:pPr marL="343080" indent="0">
              <a:spcBef>
                <a:spcPts val="2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000" spc="-1" strike="noStrike">
              <a:solidFill>
                <a:srgbClr val="000000"/>
              </a:solidFill>
              <a:latin typeface="Arial"/>
            </a:endParaRPr>
          </a:p>
          <a:p>
            <a:pPr marL="343080" indent="0">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000000"/>
                </a:solidFill>
                <a:latin typeface="Arial"/>
              </a:rPr>
              <a:t>Assertions</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Typically a boolean condition that takes some notification action when the condition is </a:t>
            </a:r>
            <a:r>
              <a:rPr b="0" i="1" lang="en-US" sz="2400" spc="-1" strike="noStrike" u="sng">
                <a:solidFill>
                  <a:srgbClr val="000000"/>
                </a:solidFill>
                <a:uFillTx/>
                <a:latin typeface="Arial"/>
              </a:rPr>
              <a:t>false</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Supported in many languages: VB, C++, Java</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Best Practices for Assertions</a:t>
            </a:r>
            <a:endParaRPr b="0" lang="en-US" sz="24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Used during development and test; </a:t>
            </a:r>
            <a:r>
              <a:rPr b="0" i="1" lang="en-US" sz="2000" spc="-1" strike="noStrike" u="sng">
                <a:solidFill>
                  <a:srgbClr val="000000"/>
                </a:solidFill>
                <a:uFillTx/>
                <a:latin typeface="Arial"/>
              </a:rPr>
              <a:t>not</a:t>
            </a:r>
            <a:r>
              <a:rPr b="0" lang="en-US" sz="2000" spc="-1" strike="noStrike">
                <a:solidFill>
                  <a:srgbClr val="000000"/>
                </a:solidFill>
                <a:latin typeface="Arial"/>
              </a:rPr>
              <a:t> used when the code is deployed to production!</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False assertions should </a:t>
            </a:r>
            <a:r>
              <a:rPr b="0" i="1" lang="en-US" sz="2000" spc="-1" strike="noStrike" u="sng">
                <a:solidFill>
                  <a:srgbClr val="000000"/>
                </a:solidFill>
                <a:uFillTx/>
                <a:latin typeface="Arial"/>
              </a:rPr>
              <a:t>fail hard</a:t>
            </a:r>
            <a:r>
              <a:rPr b="0" lang="en-US" sz="2000" spc="-1" strike="noStrike">
                <a:solidFill>
                  <a:srgbClr val="000000"/>
                </a:solidFill>
                <a:latin typeface="Arial"/>
              </a:rPr>
              <a:t>; these scenarios represent situations that </a:t>
            </a:r>
            <a:r>
              <a:rPr b="0" i="1" lang="en-US" sz="2000" spc="-1" strike="noStrike" u="sng">
                <a:solidFill>
                  <a:srgbClr val="000000"/>
                </a:solidFill>
                <a:uFillTx/>
                <a:latin typeface="Arial"/>
              </a:rPr>
              <a:t>were never expected to occur</a:t>
            </a:r>
            <a:r>
              <a:rPr b="0" lang="en-US" sz="2000" spc="-1" strike="noStrike">
                <a:solidFill>
                  <a:srgbClr val="000000"/>
                </a:solidFill>
                <a:latin typeface="Arial"/>
              </a:rPr>
              <a:t>!</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Avoid putting executable code in assertions</a:t>
            </a:r>
            <a:endParaRPr b="0" lang="en-US" sz="2000" spc="-1" strike="noStrike">
              <a:solidFill>
                <a:srgbClr val="000000"/>
              </a:solidFill>
              <a:latin typeface="Arial"/>
            </a:endParaRPr>
          </a:p>
          <a:p>
            <a:pPr lvl="3" marL="1600200" indent="-228600">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E.g. “assert Util.check(obj)” where method check modifies obj</a:t>
            </a:r>
            <a:endParaRPr b="0" lang="en-US" sz="18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Use to document and verify pre/post conditions</a:t>
            </a:r>
            <a:endParaRPr b="0" lang="en-US" sz="2000" spc="-1" strike="noStrike">
              <a:solidFill>
                <a:srgbClr val="000000"/>
              </a:solidFill>
              <a:latin typeface="Arial"/>
            </a:endParaRPr>
          </a:p>
        </p:txBody>
      </p:sp>
      <p:sp>
        <p:nvSpPr>
          <p:cNvPr id="193" name="Rectangle 4"/>
          <p:cNvSpPr/>
          <p:nvPr/>
        </p:nvSpPr>
        <p:spPr>
          <a:xfrm>
            <a:off x="75960" y="6629400"/>
            <a:ext cx="3083760" cy="152640"/>
          </a:xfrm>
          <a:prstGeom prst="rect">
            <a:avLst/>
          </a:prstGeom>
          <a:solidFill>
            <a:srgbClr val="ffffff"/>
          </a:solidFill>
          <a:ln w="0">
            <a:noFill/>
          </a:ln>
        </p:spPr>
        <p:style>
          <a:lnRef idx="0"/>
          <a:fillRef idx="0"/>
          <a:effectRef idx="0"/>
          <a:fontRef idx="minor"/>
        </p:style>
        <p:txBody>
          <a:bodyPr wrap="none" lIns="90000" rIns="9000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Based on Chapter 8, </a:t>
            </a:r>
            <a:r>
              <a:rPr b="0" lang="en-US" sz="1000" spc="-1" strike="noStrike" u="sng">
                <a:solidFill>
                  <a:srgbClr val="000000"/>
                </a:solidFill>
                <a:uFillTx/>
                <a:latin typeface="Times New Roman"/>
              </a:rPr>
              <a:t>Code Complete 2</a:t>
            </a:r>
            <a:r>
              <a:rPr b="0" lang="en-US" sz="1000" spc="-1" strike="noStrike">
                <a:solidFill>
                  <a:srgbClr val="000000"/>
                </a:solidFill>
                <a:latin typeface="Times New Roman"/>
              </a:rPr>
              <a:t>, Steve McConnell</a:t>
            </a:r>
            <a:endParaRPr b="0" lang="en-US" sz="1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Vulnerabilities in Applications</a:t>
            </a:r>
            <a:endParaRPr b="1" lang="en-US" sz="3600" spc="-1" strike="noStrike">
              <a:solidFill>
                <a:srgbClr val="000000"/>
              </a:solidFill>
              <a:latin typeface="Arial"/>
            </a:endParaRPr>
          </a:p>
        </p:txBody>
      </p:sp>
      <p:sp>
        <p:nvSpPr>
          <p:cNvPr id="57" name=""/>
          <p:cNvSpPr txBox="1"/>
          <p:nvPr/>
        </p:nvSpPr>
        <p:spPr>
          <a:xfrm>
            <a:off x="457200" y="838080"/>
            <a:ext cx="8229600" cy="5029200"/>
          </a:xfrm>
          <a:prstGeom prst="rect">
            <a:avLst/>
          </a:prstGeom>
          <a:noFill/>
          <a:ln w="0">
            <a:noFill/>
          </a:ln>
        </p:spPr>
        <p:txBody>
          <a:bodyPr anchor="t">
            <a:normAutofit/>
          </a:bodyPr>
          <a:p>
            <a:pPr marL="343080" indent="-343080" algn="just">
              <a:spcBef>
                <a:spcPts val="5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Arial"/>
              </a:rPr>
              <a:t>There are many well-known security vulnerabilities that exist in many web applications. Here are some examples:</a:t>
            </a:r>
            <a:endParaRPr b="0" lang="en-US" sz="2200" spc="-1" strike="noStrike">
              <a:solidFill>
                <a:srgbClr val="000000"/>
              </a:solidFill>
              <a:latin typeface="Arial"/>
            </a:endParaRPr>
          </a:p>
          <a:p>
            <a:pPr lvl="1" marL="743040" indent="-285840" algn="just">
              <a:spcBef>
                <a:spcPts val="550"/>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000000"/>
                </a:solidFill>
                <a:latin typeface="Arial"/>
              </a:rPr>
              <a:t>SQL injection: </a:t>
            </a:r>
            <a:r>
              <a:rPr b="0" lang="en-US" sz="2200" spc="-1" strike="noStrike">
                <a:solidFill>
                  <a:srgbClr val="000000"/>
                </a:solidFill>
                <a:latin typeface="Arial"/>
              </a:rPr>
              <a:t>where a malicious user executes SQL commands on the back-end database by providing specially formatted input</a:t>
            </a:r>
            <a:endParaRPr b="0" lang="en-US" sz="2200" spc="-1" strike="noStrike">
              <a:solidFill>
                <a:srgbClr val="000000"/>
              </a:solidFill>
              <a:latin typeface="Arial"/>
            </a:endParaRPr>
          </a:p>
          <a:p>
            <a:pPr lvl="1" marL="743040" indent="-285840" algn="just">
              <a:spcBef>
                <a:spcPts val="550"/>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000000"/>
                </a:solidFill>
                <a:latin typeface="Arial"/>
              </a:rPr>
              <a:t>Cross site scripting (XSS): </a:t>
            </a:r>
            <a:r>
              <a:rPr b="0" lang="en-US" sz="2200" spc="-1" strike="noStrike">
                <a:solidFill>
                  <a:srgbClr val="000000"/>
                </a:solidFill>
                <a:latin typeface="Arial"/>
              </a:rPr>
              <a:t>causes the attacker to execute a malicious script at a user</a:t>
            </a:r>
            <a:r>
              <a:rPr b="0" lang="ja-JP" sz="2200" spc="-1" strike="noStrike">
                <a:solidFill>
                  <a:srgbClr val="000000"/>
                </a:solidFill>
                <a:latin typeface="Arial"/>
                <a:ea typeface="ＭＳ Ｐゴシック"/>
              </a:rPr>
              <a:t>’</a:t>
            </a:r>
            <a:r>
              <a:rPr b="0" lang="en-US" sz="2200" spc="-1" strike="noStrike">
                <a:solidFill>
                  <a:srgbClr val="000000"/>
                </a:solidFill>
                <a:latin typeface="Arial"/>
                <a:ea typeface="ＭＳ Ｐゴシック"/>
              </a:rPr>
              <a:t>s browser</a:t>
            </a:r>
            <a:endParaRPr b="0" lang="en-US" sz="2200" spc="-1" strike="noStrike">
              <a:solidFill>
                <a:srgbClr val="000000"/>
              </a:solidFill>
              <a:latin typeface="Arial"/>
            </a:endParaRPr>
          </a:p>
          <a:p>
            <a:pPr lvl="1" marL="743040" indent="-285840" algn="just">
              <a:spcBef>
                <a:spcPts val="550"/>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000000"/>
                </a:solidFill>
                <a:latin typeface="Arial"/>
              </a:rPr>
              <a:t>Malicious file execution: </a:t>
            </a:r>
            <a:r>
              <a:rPr b="0" lang="en-US" sz="2200" spc="-1" strike="noStrike">
                <a:solidFill>
                  <a:srgbClr val="000000"/>
                </a:solidFill>
                <a:latin typeface="Arial"/>
              </a:rPr>
              <a:t>where a malicious user causes the server to execute malicious code</a:t>
            </a:r>
            <a:endParaRPr b="0" lang="en-US" sz="2200" spc="-1" strike="noStrike">
              <a:solidFill>
                <a:srgbClr val="000000"/>
              </a:solidFill>
              <a:latin typeface="Arial"/>
            </a:endParaRPr>
          </a:p>
          <a:p>
            <a:pPr lvl="1" marL="743040" indent="-285840" algn="just">
              <a:spcBef>
                <a:spcPts val="550"/>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000000"/>
                </a:solidFill>
                <a:latin typeface="Arial"/>
              </a:rPr>
              <a:t>Bufferoverflow</a:t>
            </a:r>
            <a:endParaRPr b="0" lang="en-US" sz="2200" spc="-1" strike="noStrike">
              <a:solidFill>
                <a:srgbClr val="000000"/>
              </a:solidFill>
              <a:latin typeface="Arial"/>
            </a:endParaRPr>
          </a:p>
          <a:p>
            <a:pPr marL="343080" indent="-343080" algn="just">
              <a:spcBef>
                <a:spcPts val="5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Arial"/>
              </a:rPr>
              <a:t>These vulnerabilities are typically due to </a:t>
            </a:r>
            <a:endParaRPr b="0" lang="en-US" sz="2200" spc="-1" strike="noStrike">
              <a:solidFill>
                <a:srgbClr val="000000"/>
              </a:solidFill>
              <a:latin typeface="Arial"/>
            </a:endParaRPr>
          </a:p>
          <a:p>
            <a:pPr lvl="1" marL="743040" indent="-285840" algn="just">
              <a:spcBef>
                <a:spcPts val="550"/>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Arial"/>
              </a:rPr>
              <a:t>errors in user input validation and sanitization or </a:t>
            </a:r>
            <a:endParaRPr b="0" lang="en-US" sz="2200" spc="-1" strike="noStrike">
              <a:solidFill>
                <a:srgbClr val="000000"/>
              </a:solidFill>
              <a:latin typeface="Arial"/>
            </a:endParaRPr>
          </a:p>
          <a:p>
            <a:pPr lvl="1" marL="743040" indent="-285840" algn="just">
              <a:spcBef>
                <a:spcPts val="550"/>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000000"/>
                </a:solidFill>
                <a:latin typeface="Arial"/>
              </a:rPr>
              <a:t>lack of user input validation and sanitization</a:t>
            </a:r>
            <a:endParaRPr b="0" lang="en-US" sz="2200" spc="-1" strike="noStrike">
              <a:solidFill>
                <a:srgbClr val="000000"/>
              </a:solidFill>
              <a:latin typeface="Arial"/>
            </a:endParaRPr>
          </a:p>
        </p:txBody>
      </p:sp>
      <p:sp>
        <p:nvSpPr>
          <p:cNvPr id="58" name="Slide Number Placeholder 3"/>
          <p:cNvSpPr/>
          <p:nvPr/>
        </p:nvSpPr>
        <p:spPr>
          <a:xfrm>
            <a:off x="7010280" y="6356520"/>
            <a:ext cx="2133720" cy="365040"/>
          </a:xfrm>
          <a:prstGeom prst="rect">
            <a:avLst/>
          </a:prstGeom>
          <a:noFill/>
          <a:ln w="0">
            <a:noFill/>
          </a:ln>
        </p:spPr>
        <p:style>
          <a:lnRef idx="0"/>
          <a:fillRef idx="0"/>
          <a:effectRef idx="0"/>
          <a:fontRef idx="minor"/>
        </p:style>
        <p:txBody>
          <a:bodyPr lIns="90000" rIns="90000" tIns="46800" bIns="46800" anchor="ctr">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76CB5F4-F188-4BD2-BBD1-8F7C77343481}" type="slidenum">
              <a:rPr b="0" lang="en-US" sz="1600" spc="-1" strike="noStrike">
                <a:solidFill>
                  <a:srgbClr val="898989"/>
                </a:solidFill>
                <a:latin typeface="Times New Roman"/>
                <a:ea typeface="ＭＳ Ｐゴシック"/>
              </a:rPr>
              <a:t>&lt;number&gt;</a:t>
            </a:fld>
            <a:endParaRPr b="0" lang="en-US" sz="16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Rectangle 2"/>
          <p:cNvSpPr/>
          <p:nvPr/>
        </p:nvSpPr>
        <p:spPr>
          <a:xfrm>
            <a:off x="685800" y="915840"/>
            <a:ext cx="7772400" cy="588744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Use assertions to document assumptions made in the code and to flush out unexpected conditions. Assertions can be used to check assumptions like these:</a:t>
            </a:r>
            <a:endParaRPr b="0" lang="en-US" sz="2000" spc="-1" strike="noStrike">
              <a:solidFill>
                <a:srgbClr val="000000"/>
              </a:solidFill>
              <a:latin typeface="Times New Roman"/>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That an input parameter’s value falls within its expected range (or an output parameter’s value does)</a:t>
            </a:r>
            <a:endParaRPr b="0" lang="en-US" sz="2000" spc="-1" strike="noStrike">
              <a:solidFill>
                <a:srgbClr val="000000"/>
              </a:solidFill>
              <a:latin typeface="Times New Roman"/>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That a file or stream is open (or closed) when a routine begins executing (or when it ends executing)</a:t>
            </a:r>
            <a:endParaRPr b="0" lang="en-US" sz="2000" spc="-1" strike="noStrike">
              <a:solidFill>
                <a:srgbClr val="000000"/>
              </a:solidFill>
              <a:latin typeface="Times New Roman"/>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That a file or stream is at the beginning (or end) when a routine begins executing (or when it ends executing)</a:t>
            </a:r>
            <a:endParaRPr b="0" lang="en-US" sz="2000" spc="-1" strike="noStrike">
              <a:solidFill>
                <a:srgbClr val="000000"/>
              </a:solidFill>
              <a:latin typeface="Times New Roman"/>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That a file or stream is open for read-only, write-only, or both read and write</a:t>
            </a:r>
            <a:endParaRPr b="0" lang="en-US" sz="2000" spc="-1" strike="noStrike">
              <a:solidFill>
                <a:srgbClr val="000000"/>
              </a:solidFill>
              <a:latin typeface="Times New Roman"/>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That the value of an input-only variable is not changed by a routine</a:t>
            </a:r>
            <a:endParaRPr b="0" lang="en-US" sz="2000" spc="-1" strike="noStrike">
              <a:solidFill>
                <a:srgbClr val="000000"/>
              </a:solidFill>
              <a:latin typeface="Times New Roman"/>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That a pointer is non-NULL</a:t>
            </a:r>
            <a:endParaRPr b="0" lang="en-US" sz="2000" spc="-1" strike="noStrike">
              <a:solidFill>
                <a:srgbClr val="000000"/>
              </a:solidFill>
              <a:latin typeface="Times New Roman"/>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That an array or other container passed into a routine can contain at least X number of data elements</a:t>
            </a:r>
            <a:endParaRPr b="0" lang="en-US" sz="2000" spc="-1" strike="noStrike">
              <a:solidFill>
                <a:srgbClr val="000000"/>
              </a:solidFill>
              <a:latin typeface="Times New Roman"/>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That a table has been initialized to contain real values</a:t>
            </a:r>
            <a:endParaRPr b="0" lang="en-US" sz="2000" spc="-1" strike="noStrike">
              <a:solidFill>
                <a:srgbClr val="000000"/>
              </a:solidFill>
              <a:latin typeface="Times New Roman"/>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That a container is empty (or full) when a routine begins executing (or when it finishes)</a:t>
            </a:r>
            <a:endParaRPr b="0" lang="en-US" sz="2000" spc="-1" strike="noStrike">
              <a:solidFill>
                <a:srgbClr val="000000"/>
              </a:solidFill>
              <a:latin typeface="Times New Roman"/>
            </a:endParaRPr>
          </a:p>
        </p:txBody>
      </p:sp>
      <p:sp>
        <p:nvSpPr>
          <p:cNvPr id="195" name="Rectangle 2"/>
          <p:cNvSpPr/>
          <p:nvPr/>
        </p:nvSpPr>
        <p:spPr>
          <a:xfrm>
            <a:off x="457200" y="0"/>
            <a:ext cx="8534520" cy="716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0" lang="en-US" sz="3600" spc="-1" strike="noStrike">
              <a:solidFill>
                <a:srgbClr val="000000"/>
              </a:solidFill>
              <a:latin typeface="Times New Roman"/>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Rectangle 2"/>
          <p:cNvSpPr/>
          <p:nvPr/>
        </p:nvSpPr>
        <p:spPr>
          <a:xfrm>
            <a:off x="380880" y="762120"/>
            <a:ext cx="8077320" cy="568908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i="1" lang="en-US" sz="2700" spc="-1" strike="noStrike">
                <a:solidFill>
                  <a:srgbClr val="000000"/>
                </a:solidFill>
                <a:latin typeface="Arial"/>
              </a:rPr>
              <a:t>Assertions</a:t>
            </a:r>
            <a:endParaRPr b="0" lang="en-US" sz="27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i="1" lang="en-US" sz="2000" spc="-1" strike="noStrike">
                <a:solidFill>
                  <a:srgbClr val="000000"/>
                </a:solidFill>
                <a:latin typeface="Arial"/>
              </a:rPr>
              <a:t>Use error handling code for conditions you expect to occur; use assertions for conditions that should never occur</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Assertions check for conditions that should never occur. Error handling code checks for off-nominal circumstances that might not occur very often, but that have been anticipated by the programmer who wrote the code and that need to be handled by the production code. Error-handling typically checks for bad input data; assertions check for bugs in the code.</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If error handling code is used to address an anomalous condition, the error handling will enable the program to respond to the error gracefully. If an assertion is fired for an anomalous condition, the corrective action is not merely to handle an error gracefully—the corrective action is to change the program’s source code, recompile, and release a new version of the software.</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A good way to think of assertions is as executable documentation—you can’t rely on them to make the code work, but they can document assumptions more actively than program-language comments can.</a:t>
            </a:r>
            <a:endParaRPr b="0" lang="en-US" sz="2000" spc="-1" strike="noStrike">
              <a:solidFill>
                <a:srgbClr val="000000"/>
              </a:solidFill>
              <a:latin typeface="Times New Roman"/>
            </a:endParaRPr>
          </a:p>
        </p:txBody>
      </p:sp>
      <p:sp>
        <p:nvSpPr>
          <p:cNvPr id="197" name="Rectangle 2"/>
          <p:cNvSpPr/>
          <p:nvPr/>
        </p:nvSpPr>
        <p:spPr>
          <a:xfrm>
            <a:off x="457200" y="0"/>
            <a:ext cx="8229600" cy="716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0" lang="en-US" sz="3600" spc="-1" strike="noStrike">
              <a:solidFill>
                <a:srgbClr val="000000"/>
              </a:solidFill>
              <a:latin typeface="Times New Roman"/>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8" name="Picture 2" descr=""/>
          <p:cNvPicPr/>
          <p:nvPr/>
        </p:nvPicPr>
        <p:blipFill>
          <a:blip r:embed="rId1"/>
          <a:srcRect l="33750" t="36612" r="31793" b="18744"/>
          <a:stretch/>
        </p:blipFill>
        <p:spPr>
          <a:xfrm>
            <a:off x="4419720" y="3581280"/>
            <a:ext cx="4495680" cy="3276720"/>
          </a:xfrm>
          <a:prstGeom prst="rect">
            <a:avLst/>
          </a:prstGeom>
          <a:ln w="0">
            <a:noFill/>
          </a:ln>
        </p:spPr>
      </p:pic>
      <p:pic>
        <p:nvPicPr>
          <p:cNvPr id="199" name="Picture 3" descr=""/>
          <p:cNvPicPr/>
          <p:nvPr/>
        </p:nvPicPr>
        <p:blipFill>
          <a:blip r:embed="rId2"/>
          <a:srcRect l="33750" t="27780" r="31250" b="34446"/>
          <a:stretch/>
        </p:blipFill>
        <p:spPr>
          <a:xfrm>
            <a:off x="152280" y="533520"/>
            <a:ext cx="5029200" cy="3052800"/>
          </a:xfrm>
          <a:prstGeom prst="rect">
            <a:avLst/>
          </a:prstGeom>
          <a:ln w="0">
            <a:noFill/>
          </a:ln>
        </p:spPr>
      </p:pic>
      <p:sp>
        <p:nvSpPr>
          <p:cNvPr id="200" name="Rectangle 3"/>
          <p:cNvSpPr/>
          <p:nvPr/>
        </p:nvSpPr>
        <p:spPr>
          <a:xfrm>
            <a:off x="685800" y="0"/>
            <a:ext cx="6858000" cy="50508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000000"/>
                </a:solidFill>
                <a:latin typeface="Arial"/>
              </a:rPr>
              <a:t>Assertions in Python</a:t>
            </a:r>
            <a:r>
              <a:rPr b="0" lang="en-US" sz="2400" spc="-1" strike="noStrike">
                <a:solidFill>
                  <a:srgbClr val="000000"/>
                </a:solidFill>
                <a:latin typeface="Times New Roman"/>
              </a:rPr>
              <a:t>:</a:t>
            </a: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1" lang="en-US" sz="3600" spc="-1" strike="noStrike">
              <a:solidFill>
                <a:srgbClr val="000000"/>
              </a:solidFill>
              <a:latin typeface="Arial"/>
            </a:endParaRPr>
          </a:p>
        </p:txBody>
      </p:sp>
      <p:sp>
        <p:nvSpPr>
          <p:cNvPr id="202" name="PlaceHolder 2"/>
          <p:cNvSpPr>
            <a:spLocks noGrp="1"/>
          </p:cNvSpPr>
          <p:nvPr>
            <p:ph/>
          </p:nvPr>
        </p:nvSpPr>
        <p:spPr>
          <a:xfrm>
            <a:off x="304920" y="838080"/>
            <a:ext cx="8610480" cy="5639040"/>
          </a:xfrm>
          <a:prstGeom prst="rect">
            <a:avLst/>
          </a:prstGeom>
          <a:noFill/>
          <a:ln w="0">
            <a:noFill/>
          </a:ln>
        </p:spPr>
        <p:txBody>
          <a:bodyPr anchor="t">
            <a:normAutofit/>
          </a:bodyPr>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Assertions in Java:</a:t>
            </a:r>
            <a:endParaRPr b="0" lang="en-US" sz="28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General Form:</a:t>
            </a:r>
            <a:r>
              <a:rPr b="0" lang="en-US" sz="1600" spc="-1" strike="noStrike">
                <a:solidFill>
                  <a:srgbClr val="000000"/>
                </a:solidFill>
                <a:latin typeface="Courier New"/>
              </a:rPr>
              <a:t> asset Expr1 : Expr2</a:t>
            </a:r>
            <a:endParaRPr b="0" lang="en-US" sz="1600" spc="-1" strike="noStrike">
              <a:solidFill>
                <a:srgbClr val="000000"/>
              </a:solidFill>
              <a:latin typeface="Arial"/>
            </a:endParaRPr>
          </a:p>
          <a:p>
            <a:pPr lvl="1" marL="743040" indent="-285840">
              <a:lnSpc>
                <a:spcPct val="90000"/>
              </a:lnSpc>
              <a:spcBef>
                <a:spcPts val="45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Where Expr1 is a boolean expression and Expr2 is generally a String.</a:t>
            </a:r>
            <a:endParaRPr b="0" lang="en-US" sz="1800" spc="-1" strike="noStrike">
              <a:solidFill>
                <a:srgbClr val="000000"/>
              </a:solidFill>
              <a:latin typeface="Arial"/>
            </a:endParaRPr>
          </a:p>
          <a:p>
            <a:pPr lvl="1" marL="743040" indent="-285840">
              <a:lnSpc>
                <a:spcPct val="90000"/>
              </a:lnSpc>
              <a:spcBef>
                <a:spcPts val="45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000000"/>
                </a:solidFill>
                <a:latin typeface="Arial"/>
              </a:rPr>
              <a:t>Examples:</a:t>
            </a:r>
            <a:endParaRPr b="0" lang="en-US" sz="18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ourier New"/>
              </a:rPr>
              <a:t>	</a:t>
            </a:r>
            <a:r>
              <a:rPr b="0" lang="en-US" sz="1600" spc="-1" strike="noStrike">
                <a:solidFill>
                  <a:srgbClr val="000000"/>
                </a:solidFill>
                <a:latin typeface="Courier New"/>
              </a:rPr>
              <a:t>assert denominator != 0 : “Division by zero!”;</a:t>
            </a:r>
            <a:endParaRPr b="0" lang="en-US" sz="16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ourier New"/>
              </a:rPr>
              <a:t>	</a:t>
            </a:r>
            <a:r>
              <a:rPr b="0" lang="en-US" sz="1600" spc="-1" strike="noStrike">
                <a:solidFill>
                  <a:srgbClr val="000000"/>
                </a:solidFill>
                <a:latin typeface="Courier New"/>
              </a:rPr>
              <a:t>assert operand &gt; 0 : “Square root operand should be non-negative”</a:t>
            </a:r>
            <a:endParaRPr b="0" lang="en-US" sz="16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Java assertions are enabled at runtime</a:t>
            </a:r>
            <a:endParaRPr b="0" lang="en-US" sz="2800" spc="-1" strike="noStrike">
              <a:solidFill>
                <a:srgbClr val="000000"/>
              </a:solidFill>
              <a:latin typeface="Arial"/>
            </a:endParaRPr>
          </a:p>
          <a:p>
            <a:pPr lvl="1" marL="743040" indent="-285840">
              <a:lnSpc>
                <a:spcPct val="90000"/>
              </a:lnSpc>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A behavior of the classloader</a:t>
            </a:r>
            <a:endParaRPr b="0" lang="en-US" sz="24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ourier New"/>
              </a:rPr>
              <a:t>	</a:t>
            </a:r>
            <a:r>
              <a:rPr b="0" lang="en-US" sz="1600" spc="-1" strike="noStrike">
                <a:solidFill>
                  <a:srgbClr val="000000"/>
                </a:solidFill>
                <a:latin typeface="Courier New"/>
              </a:rPr>
              <a:t>// Enables assertions for the entire application</a:t>
            </a:r>
            <a:endParaRPr b="0" lang="en-US" sz="16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ourier New"/>
              </a:rPr>
              <a:t>	</a:t>
            </a:r>
            <a:r>
              <a:rPr b="0" lang="en-US" sz="1600" spc="-1" strike="noStrike">
                <a:solidFill>
                  <a:srgbClr val="000000"/>
                </a:solidFill>
                <a:latin typeface="Courier New"/>
              </a:rPr>
              <a:t>% java –ea &lt;your Main class here&gt;</a:t>
            </a:r>
            <a:endParaRPr b="0" lang="en-US" sz="16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ourier New"/>
              </a:rPr>
              <a:t>	</a:t>
            </a:r>
            <a:r>
              <a:rPr b="0" lang="en-US" sz="1600" spc="-1" strike="noStrike">
                <a:solidFill>
                  <a:srgbClr val="000000"/>
                </a:solidFill>
                <a:latin typeface="Courier New"/>
              </a:rPr>
              <a:t>// Enabling assertions only for TestClass and package TestPackage</a:t>
            </a:r>
            <a:endParaRPr b="0" lang="en-US" sz="16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ourier New"/>
              </a:rPr>
              <a:t>	</a:t>
            </a:r>
            <a:r>
              <a:rPr b="0" lang="en-US" sz="1600" spc="-1" strike="noStrike">
                <a:solidFill>
                  <a:srgbClr val="000000"/>
                </a:solidFill>
                <a:latin typeface="Courier New"/>
              </a:rPr>
              <a:t>% java –ea:TestClass –ea:TestPackage</a:t>
            </a:r>
            <a:endParaRPr b="0" lang="en-US" sz="16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ourier New"/>
              </a:rPr>
              <a:t>	</a:t>
            </a:r>
            <a:r>
              <a:rPr b="0" lang="en-US" sz="1600" spc="-1" strike="noStrike">
                <a:solidFill>
                  <a:srgbClr val="000000"/>
                </a:solidFill>
                <a:latin typeface="Courier New"/>
              </a:rPr>
              <a:t>// Enable assertions for default package, disable for TestPackage</a:t>
            </a:r>
            <a:endParaRPr b="0" lang="en-US" sz="1600" spc="-1" strike="noStrike">
              <a:solidFill>
                <a:srgbClr val="000000"/>
              </a:solidFill>
              <a:latin typeface="Arial"/>
            </a:endParaRPr>
          </a:p>
          <a:p>
            <a:pPr marL="343080" indent="0">
              <a:lnSpc>
                <a:spcPct val="9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000000"/>
                </a:solidFill>
                <a:latin typeface="Courier New"/>
              </a:rPr>
              <a:t>	</a:t>
            </a:r>
            <a:r>
              <a:rPr b="0" lang="en-US" sz="1600" spc="-1" strike="noStrike">
                <a:solidFill>
                  <a:srgbClr val="000000"/>
                </a:solidFill>
                <a:latin typeface="Courier New"/>
              </a:rPr>
              <a:t>% java –ea:… -da:TestPackage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ea typeface="新細明體"/>
              </a:rPr>
              <a:t>7. Regular Expressions</a:t>
            </a:r>
            <a:endParaRPr b="1" lang="en-US" sz="3600" spc="-1" strike="noStrike">
              <a:solidFill>
                <a:srgbClr val="000000"/>
              </a:solidFill>
              <a:latin typeface="Arial"/>
            </a:endParaRPr>
          </a:p>
        </p:txBody>
      </p:sp>
      <p:sp>
        <p:nvSpPr>
          <p:cNvPr id="204" name=""/>
          <p:cNvSpPr txBox="1"/>
          <p:nvPr/>
        </p:nvSpPr>
        <p:spPr>
          <a:xfrm>
            <a:off x="457200" y="838080"/>
            <a:ext cx="8229600" cy="5639040"/>
          </a:xfrm>
          <a:prstGeom prst="rect">
            <a:avLst/>
          </a:prstGeom>
          <a:noFill/>
          <a:ln w="0">
            <a:noFill/>
          </a:ln>
        </p:spPr>
        <p:txBody>
          <a:bodyPr anchor="t">
            <a:normAutofit/>
          </a:bodyPr>
          <a:p>
            <a:pPr marL="334800" indent="-334800" algn="just">
              <a:lnSpc>
                <a:spcPct val="91000"/>
              </a:lnSpc>
              <a:spcBef>
                <a:spcPts val="799"/>
              </a:spcBef>
              <a:tabLst>
                <a:tab algn="l" pos="0"/>
                <a:tab algn="l" pos="453960"/>
                <a:tab algn="l" pos="911160"/>
                <a:tab algn="l" pos="1368360"/>
                <a:tab algn="l" pos="1825560"/>
                <a:tab algn="l" pos="2282760"/>
                <a:tab algn="l" pos="2739960"/>
                <a:tab algn="l" pos="3197160"/>
                <a:tab algn="l" pos="3654360"/>
                <a:tab algn="l" pos="4111560"/>
                <a:tab algn="l" pos="4568760"/>
                <a:tab algn="l" pos="5025960"/>
                <a:tab algn="l" pos="5483160"/>
                <a:tab algn="l" pos="5940360"/>
                <a:tab algn="l" pos="6397560"/>
                <a:tab algn="l" pos="6854760"/>
                <a:tab algn="l" pos="7311960"/>
                <a:tab algn="l" pos="7769160"/>
                <a:tab algn="l" pos="8226360"/>
                <a:tab algn="l" pos="8683560"/>
                <a:tab algn="l" pos="9140760"/>
                <a:tab algn="l" pos="9144000"/>
                <a:tab algn="l" pos="10058400"/>
              </a:tabLst>
            </a:pPr>
            <a:r>
              <a:rPr b="0" lang="en-GB" sz="2000" spc="-1" strike="noStrike">
                <a:solidFill>
                  <a:srgbClr val="000000"/>
                </a:solidFill>
                <a:latin typeface="Arial"/>
              </a:rPr>
              <a:t>Defined: A method of specifying a search string using a number of special characters that can precisely match a substring.</a:t>
            </a:r>
            <a:endParaRPr b="0" lang="en-US" sz="2000" spc="-1" strike="noStrike">
              <a:solidFill>
                <a:srgbClr val="000000"/>
              </a:solidFill>
              <a:latin typeface="Arial"/>
            </a:endParaRPr>
          </a:p>
          <a:p>
            <a:pPr marL="334800" indent="-334800" algn="just">
              <a:lnSpc>
                <a:spcPct val="91000"/>
              </a:lnSpc>
              <a:spcBef>
                <a:spcPts val="799"/>
              </a:spcBef>
              <a:tabLst>
                <a:tab algn="l" pos="0"/>
                <a:tab algn="l" pos="453960"/>
                <a:tab algn="l" pos="911160"/>
                <a:tab algn="l" pos="1368360"/>
                <a:tab algn="l" pos="1825560"/>
                <a:tab algn="l" pos="2282760"/>
                <a:tab algn="l" pos="2739960"/>
                <a:tab algn="l" pos="3197160"/>
                <a:tab algn="l" pos="3654360"/>
                <a:tab algn="l" pos="4111560"/>
                <a:tab algn="l" pos="4568760"/>
                <a:tab algn="l" pos="5025960"/>
                <a:tab algn="l" pos="5483160"/>
                <a:tab algn="l" pos="5940360"/>
                <a:tab algn="l" pos="6397560"/>
                <a:tab algn="l" pos="6854760"/>
                <a:tab algn="l" pos="7311960"/>
                <a:tab algn="l" pos="7769160"/>
                <a:tab algn="l" pos="8226360"/>
                <a:tab algn="l" pos="8683560"/>
                <a:tab algn="l" pos="9140760"/>
                <a:tab algn="l" pos="9144000"/>
                <a:tab algn="l" pos="10058400"/>
              </a:tabLst>
            </a:pPr>
            <a:endParaRPr b="0" lang="en-US" sz="2000" spc="-1" strike="noStrike">
              <a:solidFill>
                <a:srgbClr val="000000"/>
              </a:solidFill>
              <a:latin typeface="Arial"/>
            </a:endParaRPr>
          </a:p>
          <a:p>
            <a:pPr marL="334800" indent="-334800" algn="just">
              <a:lnSpc>
                <a:spcPct val="91000"/>
              </a:lnSpc>
              <a:spcBef>
                <a:spcPts val="799"/>
              </a:spcBef>
              <a:tabLst>
                <a:tab algn="l" pos="0"/>
                <a:tab algn="l" pos="453960"/>
                <a:tab algn="l" pos="911160"/>
                <a:tab algn="l" pos="1368360"/>
                <a:tab algn="l" pos="1825560"/>
                <a:tab algn="l" pos="2282760"/>
                <a:tab algn="l" pos="2739960"/>
                <a:tab algn="l" pos="3197160"/>
                <a:tab algn="l" pos="3654360"/>
                <a:tab algn="l" pos="4111560"/>
                <a:tab algn="l" pos="4568760"/>
                <a:tab algn="l" pos="5025960"/>
                <a:tab algn="l" pos="5483160"/>
                <a:tab algn="l" pos="5940360"/>
                <a:tab algn="l" pos="6397560"/>
                <a:tab algn="l" pos="6854760"/>
                <a:tab algn="l" pos="7311960"/>
                <a:tab algn="l" pos="7769160"/>
                <a:tab algn="l" pos="8226360"/>
                <a:tab algn="l" pos="8683560"/>
                <a:tab algn="l" pos="9140760"/>
                <a:tab algn="l" pos="9144000"/>
                <a:tab algn="l" pos="10058400"/>
              </a:tabLst>
            </a:pPr>
            <a:r>
              <a:rPr b="0" lang="en-GB" sz="2000" spc="-1" strike="noStrike">
                <a:solidFill>
                  <a:srgbClr val="000000"/>
                </a:solidFill>
                <a:latin typeface="Arial"/>
              </a:rPr>
              <a:t>Purpose: </a:t>
            </a:r>
            <a:r>
              <a:rPr b="0" lang="en-US" sz="2000" spc="-1" strike="noStrike">
                <a:solidFill>
                  <a:srgbClr val="000000"/>
                </a:solidFill>
                <a:latin typeface="Arial"/>
              </a:rPr>
              <a:t>Regular expressions allow you to perform complex pattern matching on strings.  A small regular expression can replace the need for a large amount of code</a:t>
            </a:r>
            <a:endParaRPr b="0" lang="en-US" sz="2000" spc="-1" strike="noStrike">
              <a:solidFill>
                <a:srgbClr val="000000"/>
              </a:solidFill>
              <a:latin typeface="Arial"/>
            </a:endParaRPr>
          </a:p>
          <a:p>
            <a:pPr marL="334800" indent="-334800" algn="just">
              <a:lnSpc>
                <a:spcPct val="91000"/>
              </a:lnSpc>
              <a:spcBef>
                <a:spcPts val="799"/>
              </a:spcBef>
              <a:tabLst>
                <a:tab algn="l" pos="0"/>
                <a:tab algn="l" pos="453960"/>
                <a:tab algn="l" pos="911160"/>
                <a:tab algn="l" pos="1368360"/>
                <a:tab algn="l" pos="1825560"/>
                <a:tab algn="l" pos="2282760"/>
                <a:tab algn="l" pos="2739960"/>
                <a:tab algn="l" pos="3197160"/>
                <a:tab algn="l" pos="3654360"/>
                <a:tab algn="l" pos="4111560"/>
                <a:tab algn="l" pos="4568760"/>
                <a:tab algn="l" pos="5025960"/>
                <a:tab algn="l" pos="5483160"/>
                <a:tab algn="l" pos="5940360"/>
                <a:tab algn="l" pos="6397560"/>
                <a:tab algn="l" pos="6854760"/>
                <a:tab algn="l" pos="7311960"/>
                <a:tab algn="l" pos="7769160"/>
                <a:tab algn="l" pos="8226360"/>
                <a:tab algn="l" pos="8683560"/>
                <a:tab algn="l" pos="9140760"/>
                <a:tab algn="l" pos="9144000"/>
                <a:tab algn="l" pos="10058400"/>
              </a:tabLst>
            </a:pPr>
            <a:endParaRPr b="0" lang="en-US" sz="2000" spc="-1" strike="noStrike">
              <a:solidFill>
                <a:srgbClr val="000000"/>
              </a:solidFill>
              <a:latin typeface="Arial"/>
            </a:endParaRPr>
          </a:p>
          <a:p>
            <a:pPr marL="334800" indent="-334800" algn="just">
              <a:lnSpc>
                <a:spcPct val="91000"/>
              </a:lnSpc>
              <a:spcBef>
                <a:spcPts val="799"/>
              </a:spcBef>
              <a:tabLst>
                <a:tab algn="l" pos="0"/>
                <a:tab algn="l" pos="453960"/>
                <a:tab algn="l" pos="911160"/>
                <a:tab algn="l" pos="1368360"/>
                <a:tab algn="l" pos="1825560"/>
                <a:tab algn="l" pos="2282760"/>
                <a:tab algn="l" pos="2739960"/>
                <a:tab algn="l" pos="3197160"/>
                <a:tab algn="l" pos="3654360"/>
                <a:tab algn="l" pos="4111560"/>
                <a:tab algn="l" pos="4568760"/>
                <a:tab algn="l" pos="5025960"/>
                <a:tab algn="l" pos="5483160"/>
                <a:tab algn="l" pos="5940360"/>
                <a:tab algn="l" pos="6397560"/>
                <a:tab algn="l" pos="6854760"/>
                <a:tab algn="l" pos="7311960"/>
                <a:tab algn="l" pos="7769160"/>
                <a:tab algn="l" pos="8226360"/>
                <a:tab algn="l" pos="8683560"/>
                <a:tab algn="l" pos="9140760"/>
                <a:tab algn="l" pos="9144000"/>
                <a:tab algn="l" pos="10058400"/>
              </a:tabLst>
            </a:pPr>
            <a:r>
              <a:rPr b="0" lang="en-US" sz="2000" spc="-1" strike="noStrike">
                <a:solidFill>
                  <a:srgbClr val="000000"/>
                </a:solidFill>
                <a:latin typeface="Arial"/>
              </a:rPr>
              <a:t>Example for e-mail validation:</a:t>
            </a:r>
            <a:endParaRPr b="0" lang="en-US" sz="2000" spc="-1" strike="noStrike">
              <a:solidFill>
                <a:srgbClr val="000000"/>
              </a:solidFill>
              <a:latin typeface="Arial"/>
            </a:endParaRPr>
          </a:p>
          <a:p>
            <a:pPr lvl="1" marL="334800" indent="3240" algn="just">
              <a:lnSpc>
                <a:spcPct val="91000"/>
              </a:lnSpc>
              <a:spcBef>
                <a:spcPts val="799"/>
              </a:spcBef>
              <a:tabLst>
                <a:tab algn="l" pos="0"/>
                <a:tab algn="l" pos="453960"/>
                <a:tab algn="l" pos="911160"/>
                <a:tab algn="l" pos="1368360"/>
                <a:tab algn="l" pos="1825560"/>
                <a:tab algn="l" pos="2282760"/>
                <a:tab algn="l" pos="2739960"/>
                <a:tab algn="l" pos="3197160"/>
                <a:tab algn="l" pos="3654360"/>
                <a:tab algn="l" pos="4111560"/>
                <a:tab algn="l" pos="4568760"/>
                <a:tab algn="l" pos="5025960"/>
                <a:tab algn="l" pos="5483160"/>
                <a:tab algn="l" pos="5940360"/>
                <a:tab algn="l" pos="6397560"/>
                <a:tab algn="l" pos="6854760"/>
                <a:tab algn="l" pos="7311960"/>
                <a:tab algn="l" pos="7769160"/>
                <a:tab algn="l" pos="8226360"/>
                <a:tab algn="l" pos="8683560"/>
                <a:tab algn="l" pos="9140760"/>
                <a:tab algn="l" pos="9144000"/>
                <a:tab algn="l" pos="10058400"/>
              </a:tabLst>
            </a:pPr>
            <a:r>
              <a:rPr b="0" lang="en-US" sz="2000" spc="-1" strike="noStrike">
                <a:solidFill>
                  <a:srgbClr val="000000"/>
                </a:solidFill>
                <a:latin typeface="Arial"/>
                <a:ea typeface="Courier New"/>
              </a:rPr>
              <a:t>^[A-Za-z0-9._%-]+@[A-Za-z0-9._%-]+\.[A-Za-z]{2,4}$</a:t>
            </a:r>
            <a:endParaRPr b="0" lang="en-US" sz="2000" spc="-1" strike="noStrike">
              <a:solidFill>
                <a:srgbClr val="000000"/>
              </a:solidFill>
              <a:latin typeface="Arial"/>
            </a:endParaRPr>
          </a:p>
          <a:p>
            <a:pPr marL="334800" indent="-334800" algn="just">
              <a:spcBef>
                <a:spcPts val="499"/>
              </a:spcBef>
              <a:buClr>
                <a:srgbClr val="000000"/>
              </a:buClr>
              <a:buFont typeface="Arial"/>
              <a:buChar char="•"/>
              <a:tabLst>
                <a:tab algn="l" pos="453960"/>
                <a:tab algn="l" pos="911160"/>
                <a:tab algn="l" pos="1368360"/>
                <a:tab algn="l" pos="1825560"/>
                <a:tab algn="l" pos="2282760"/>
                <a:tab algn="l" pos="2739960"/>
                <a:tab algn="l" pos="3197160"/>
                <a:tab algn="l" pos="3654360"/>
                <a:tab algn="l" pos="4111560"/>
                <a:tab algn="l" pos="4568760"/>
                <a:tab algn="l" pos="5025960"/>
                <a:tab algn="l" pos="5483160"/>
                <a:tab algn="l" pos="5940360"/>
                <a:tab algn="l" pos="6397560"/>
                <a:tab algn="l" pos="6854760"/>
                <a:tab algn="l" pos="7311960"/>
                <a:tab algn="l" pos="7769160"/>
                <a:tab algn="l" pos="8226360"/>
                <a:tab algn="l" pos="8683560"/>
                <a:tab algn="l" pos="9140760"/>
                <a:tab algn="l" pos="9144000"/>
                <a:tab algn="l" pos="1005840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 Box 46"/>
          <p:cNvSpPr/>
          <p:nvPr/>
        </p:nvSpPr>
        <p:spPr>
          <a:xfrm>
            <a:off x="228600" y="152280"/>
            <a:ext cx="6248520" cy="581400"/>
          </a:xfrm>
          <a:prstGeom prst="rect">
            <a:avLst/>
          </a:prstGeom>
          <a:noFill/>
          <a:ln w="0">
            <a:noFill/>
          </a:ln>
          <a:effectLst>
            <a:outerShdw dist="38183" dir="2700000" blurRad="0" rotWithShape="0">
              <a:srgbClr val="cccccc">
                <a:alpha val="75000"/>
              </a:srgbClr>
            </a:outerShdw>
          </a:effectLst>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halkboard"/>
                <a:ea typeface="ＭＳ Ｐゴシック"/>
              </a:rPr>
              <a:t>Regular Expressions</a:t>
            </a:r>
            <a:endParaRPr b="0" lang="en-US" sz="3200" spc="-1" strike="noStrike">
              <a:solidFill>
                <a:srgbClr val="000000"/>
              </a:solidFill>
              <a:latin typeface="Times New Roman"/>
            </a:endParaRPr>
          </a:p>
        </p:txBody>
      </p:sp>
      <p:sp>
        <p:nvSpPr>
          <p:cNvPr id="206" name="Rectangle 10"/>
          <p:cNvSpPr/>
          <p:nvPr/>
        </p:nvSpPr>
        <p:spPr>
          <a:xfrm>
            <a:off x="632520" y="838080"/>
            <a:ext cx="809496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Regular expressions are a language for string patterns.</a:t>
            </a:r>
            <a:endParaRPr b="0" lang="en-US" sz="2400" spc="-1" strike="noStrike">
              <a:solidFill>
                <a:srgbClr val="000000"/>
              </a:solidFill>
              <a:latin typeface="Times New Roman"/>
            </a:endParaRPr>
          </a:p>
        </p:txBody>
      </p:sp>
      <p:sp>
        <p:nvSpPr>
          <p:cNvPr id="207" name="Rectangle 10"/>
          <p:cNvSpPr/>
          <p:nvPr/>
        </p:nvSpPr>
        <p:spPr>
          <a:xfrm>
            <a:off x="581760" y="1447920"/>
            <a:ext cx="7552440" cy="338580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RegEx is integral to many programming languages:</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	</a:t>
            </a:r>
            <a:r>
              <a:rPr b="0" lang="en-US" sz="2400" spc="-1" strike="noStrike">
                <a:solidFill>
                  <a:srgbClr val="a75a00"/>
                </a:solidFill>
                <a:latin typeface="Wingdings"/>
                <a:ea typeface="Wingdings"/>
              </a:rPr>
              <a:t></a:t>
            </a:r>
            <a:r>
              <a:rPr b="0" lang="en-US" sz="2400" spc="-1" strike="noStrike">
                <a:solidFill>
                  <a:srgbClr val="a75a00"/>
                </a:solidFill>
                <a:latin typeface="Chalkboard"/>
                <a:ea typeface="ＭＳ Ｐゴシック"/>
              </a:rPr>
              <a:t>Perl</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	</a:t>
            </a:r>
            <a:r>
              <a:rPr b="0" lang="en-US" sz="2400" spc="-1" strike="noStrike">
                <a:solidFill>
                  <a:srgbClr val="a75a00"/>
                </a:solidFill>
                <a:latin typeface="Wingdings"/>
                <a:ea typeface="Wingdings"/>
              </a:rPr>
              <a:t></a:t>
            </a:r>
            <a:r>
              <a:rPr b="0" lang="en-US" sz="2400" spc="-1" strike="noStrike">
                <a:solidFill>
                  <a:srgbClr val="a75a00"/>
                </a:solidFill>
                <a:latin typeface="Chalkboard"/>
                <a:ea typeface="ＭＳ Ｐゴシック"/>
              </a:rPr>
              <a:t>Python</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	</a:t>
            </a:r>
            <a:r>
              <a:rPr b="0" lang="en-US" sz="2400" spc="-1" strike="noStrike">
                <a:solidFill>
                  <a:srgbClr val="a75a00"/>
                </a:solidFill>
                <a:latin typeface="Wingdings"/>
                <a:ea typeface="Wingdings"/>
              </a:rPr>
              <a:t></a:t>
            </a:r>
            <a:r>
              <a:rPr b="0" lang="en-US" sz="2400" spc="-1" strike="noStrike">
                <a:solidFill>
                  <a:srgbClr val="a75a00"/>
                </a:solidFill>
                <a:latin typeface="Chalkboard"/>
                <a:ea typeface="ＭＳ Ｐゴシック"/>
              </a:rPr>
              <a:t>Javascript</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	</a:t>
            </a:r>
            <a:r>
              <a:rPr b="0" lang="en-US" sz="2400" spc="-1" strike="noStrike">
                <a:solidFill>
                  <a:srgbClr val="a75a00"/>
                </a:solidFill>
                <a:latin typeface="Wingdings"/>
                <a:ea typeface="Wingdings"/>
              </a:rPr>
              <a:t></a:t>
            </a:r>
            <a:r>
              <a:rPr b="0" lang="en-US" sz="2400" spc="-1" strike="noStrike">
                <a:solidFill>
                  <a:srgbClr val="a75a00"/>
                </a:solidFill>
                <a:latin typeface="Chalkboard"/>
                <a:ea typeface="ＭＳ Ｐゴシック"/>
              </a:rPr>
              <a:t>PHP</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	</a:t>
            </a:r>
            <a:r>
              <a:rPr b="0" lang="en-US" sz="2400" spc="-1" strike="noStrike">
                <a:solidFill>
                  <a:srgbClr val="a75a00"/>
                </a:solidFill>
                <a:latin typeface="Wingdings"/>
                <a:ea typeface="Wingdings"/>
              </a:rPr>
              <a:t></a:t>
            </a:r>
            <a:r>
              <a:rPr b="0" lang="en-US" sz="2400" spc="-1" strike="noStrike">
                <a:solidFill>
                  <a:srgbClr val="a75a00"/>
                </a:solidFill>
                <a:latin typeface="Chalkboard"/>
                <a:ea typeface="ＭＳ Ｐゴシック"/>
              </a:rPr>
              <a:t>C/C++</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	</a:t>
            </a:r>
            <a:r>
              <a:rPr b="0" lang="en-US" sz="2400" spc="-1" strike="noStrike">
                <a:solidFill>
                  <a:srgbClr val="a75a00"/>
                </a:solidFill>
                <a:latin typeface="Wingdings"/>
                <a:ea typeface="Wingdings"/>
              </a:rPr>
              <a:t></a:t>
            </a:r>
            <a:r>
              <a:rPr b="0" lang="en-US" sz="2400" spc="-1" strike="noStrike">
                <a:solidFill>
                  <a:srgbClr val="a75a00"/>
                </a:solidFill>
                <a:latin typeface="Chalkboard"/>
                <a:ea typeface="ＭＳ Ｐゴシック"/>
              </a:rPr>
              <a:t>grep (in Unix)</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	</a:t>
            </a:r>
            <a:r>
              <a:rPr b="0" lang="en-US" sz="2400" spc="-1" strike="noStrike">
                <a:solidFill>
                  <a:srgbClr val="a75a00"/>
                </a:solidFill>
                <a:latin typeface="Wingdings"/>
                <a:ea typeface="Wingdings"/>
              </a:rPr>
              <a:t></a:t>
            </a:r>
            <a:r>
              <a:rPr b="0" lang="en-US" sz="2400" spc="-1" strike="noStrike">
                <a:solidFill>
                  <a:srgbClr val="a75a00"/>
                </a:solidFill>
                <a:latin typeface="Chalkboard"/>
                <a:ea typeface="ＭＳ Ｐゴシック"/>
              </a:rPr>
              <a:t>Java (java.util.regex.*)</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	</a:t>
            </a:r>
            <a:r>
              <a:rPr b="0" lang="en-US" sz="2400" spc="-1" strike="noStrike">
                <a:solidFill>
                  <a:srgbClr val="a75a00"/>
                </a:solidFill>
                <a:latin typeface="Chalkboard"/>
                <a:ea typeface="ＭＳ Ｐゴシック"/>
              </a:rPr>
              <a:t>and many more</a:t>
            </a:r>
            <a:endParaRPr b="0" lang="en-US" sz="2400" spc="-1" strike="noStrike">
              <a:solidFill>
                <a:srgbClr val="000000"/>
              </a:solidFill>
              <a:latin typeface="Times New Roman"/>
            </a:endParaRPr>
          </a:p>
        </p:txBody>
      </p:sp>
      <p:sp>
        <p:nvSpPr>
          <p:cNvPr id="208" name="Rectangle 10"/>
          <p:cNvSpPr/>
          <p:nvPr/>
        </p:nvSpPr>
        <p:spPr>
          <a:xfrm>
            <a:off x="758880" y="4876920"/>
            <a:ext cx="752652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RegEx is often the best way to validate String input.</a:t>
            </a:r>
            <a:endParaRPr b="0" lang="en-US" sz="2400" spc="-1" strike="noStrike">
              <a:solidFill>
                <a:srgbClr val="000000"/>
              </a:solidFill>
              <a:latin typeface="Times New Roman"/>
            </a:endParaRPr>
          </a:p>
        </p:txBody>
      </p:sp>
      <p:sp>
        <p:nvSpPr>
          <p:cNvPr id="209" name="Rectangle 13"/>
          <p:cNvSpPr/>
          <p:nvPr/>
        </p:nvSpPr>
        <p:spPr>
          <a:xfrm>
            <a:off x="753120" y="5562720"/>
            <a:ext cx="831888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A RegEx is compared with a String, looking for a “match”.</a:t>
            </a: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208" dur="indefinite" restart="never" nodeType="tmRoot">
          <p:childTnLst>
            <p:seq>
              <p:cTn id="209" dur="indefinite" nodeType="mainSeq">
                <p:childTnLst>
                  <p:par>
                    <p:cTn id="210" nodeType="clickEffect" fill="hold">
                      <p:stCondLst>
                        <p:cond delay="0"/>
                      </p:stCondLst>
                      <p:childTnLst>
                        <p:par>
                          <p:cTn id="211" nodeType="withEffect" fill="hold">
                            <p:stCondLst>
                              <p:cond delay="0"/>
                            </p:stCondLst>
                            <p:childTnLst>
                              <p:par>
                                <p:cTn id="212" nodeType="afterEffect" fill="hold" presetClass="entr" presetID="22" presetSubtype="8">
                                  <p:stCondLst>
                                    <p:cond delay="0"/>
                                  </p:stCondLst>
                                  <p:childTnLst>
                                    <p:set>
                                      <p:cBhvr>
                                        <p:cTn id="213" dur="1" fill="hold">
                                          <p:stCondLst>
                                            <p:cond delay="0"/>
                                          </p:stCondLst>
                                        </p:cTn>
                                        <p:tgtEl>
                                          <p:spTgt spid="206"/>
                                        </p:tgtEl>
                                        <p:attrNameLst>
                                          <p:attrName>style.visibility</p:attrName>
                                        </p:attrNameLst>
                                      </p:cBhvr>
                                      <p:to>
                                        <p:strVal val="visible"/>
                                      </p:to>
                                    </p:set>
                                    <p:animEffect filter="wipe(left)" transition="in">
                                      <p:cBhvr additive="repl">
                                        <p:cTn id="214" dur="500"/>
                                        <p:tgtEl>
                                          <p:spTgt spid="206"/>
                                        </p:tgtEl>
                                      </p:cBhvr>
                                    </p:animEffect>
                                  </p:childTnLst>
                                </p:cTn>
                              </p:par>
                            </p:childTnLst>
                          </p:cTn>
                        </p:par>
                        <p:par>
                          <p:cTn id="215" nodeType="afterEffect" fill="hold">
                            <p:stCondLst>
                              <p:cond delay="500"/>
                            </p:stCondLst>
                            <p:childTnLst>
                              <p:par>
                                <p:cTn id="216" nodeType="afterEffect" fill="hold" presetClass="entr" presetID="22" presetSubtype="8">
                                  <p:stCondLst>
                                    <p:cond delay="0"/>
                                  </p:stCondLst>
                                  <p:childTnLst>
                                    <p:set>
                                      <p:cBhvr>
                                        <p:cTn id="217" dur="1" fill="hold">
                                          <p:stCondLst>
                                            <p:cond delay="0"/>
                                          </p:stCondLst>
                                        </p:cTn>
                                        <p:tgtEl>
                                          <p:spTgt spid="207"/>
                                        </p:tgtEl>
                                        <p:attrNameLst>
                                          <p:attrName>style.visibility</p:attrName>
                                        </p:attrNameLst>
                                      </p:cBhvr>
                                      <p:to>
                                        <p:strVal val="visible"/>
                                      </p:to>
                                    </p:set>
                                    <p:animEffect filter="wipe(left)" transition="in">
                                      <p:cBhvr additive="repl">
                                        <p:cTn id="218" dur="500"/>
                                        <p:tgtEl>
                                          <p:spTgt spid="207"/>
                                        </p:tgtEl>
                                      </p:cBhvr>
                                    </p:animEffect>
                                  </p:childTnLst>
                                </p:cTn>
                              </p:par>
                            </p:childTnLst>
                          </p:cTn>
                        </p:par>
                        <p:par>
                          <p:cTn id="219" nodeType="afterEffect" fill="hold">
                            <p:stCondLst>
                              <p:cond delay="1000"/>
                            </p:stCondLst>
                            <p:childTnLst>
                              <p:par>
                                <p:cTn id="220" nodeType="afterEffect" fill="hold" presetClass="entr" presetID="22" presetSubtype="8">
                                  <p:stCondLst>
                                    <p:cond delay="0"/>
                                  </p:stCondLst>
                                  <p:childTnLst>
                                    <p:set>
                                      <p:cBhvr>
                                        <p:cTn id="221" dur="1" fill="hold">
                                          <p:stCondLst>
                                            <p:cond delay="0"/>
                                          </p:stCondLst>
                                        </p:cTn>
                                        <p:tgtEl>
                                          <p:spTgt spid="208"/>
                                        </p:tgtEl>
                                        <p:attrNameLst>
                                          <p:attrName>style.visibility</p:attrName>
                                        </p:attrNameLst>
                                      </p:cBhvr>
                                      <p:to>
                                        <p:strVal val="visible"/>
                                      </p:to>
                                    </p:set>
                                    <p:animEffect filter="wipe(left)" transition="in">
                                      <p:cBhvr additive="repl">
                                        <p:cTn id="222" dur="500"/>
                                        <p:tgtEl>
                                          <p:spTgt spid="208"/>
                                        </p:tgtEl>
                                      </p:cBhvr>
                                    </p:animEffect>
                                  </p:childTnLst>
                                </p:cTn>
                              </p:par>
                            </p:childTnLst>
                          </p:cTn>
                        </p:par>
                        <p:par>
                          <p:cTn id="223" nodeType="afterEffect" fill="hold">
                            <p:stCondLst>
                              <p:cond delay="1500"/>
                            </p:stCondLst>
                            <p:childTnLst>
                              <p:par>
                                <p:cTn id="224" nodeType="afterEffect" fill="hold" presetClass="entr" presetID="22" presetSubtype="8">
                                  <p:stCondLst>
                                    <p:cond delay="0"/>
                                  </p:stCondLst>
                                  <p:childTnLst>
                                    <p:set>
                                      <p:cBhvr>
                                        <p:cTn id="225" dur="1" fill="hold">
                                          <p:stCondLst>
                                            <p:cond delay="0"/>
                                          </p:stCondLst>
                                        </p:cTn>
                                        <p:tgtEl>
                                          <p:spTgt spid="209"/>
                                        </p:tgtEl>
                                        <p:attrNameLst>
                                          <p:attrName>style.visibility</p:attrName>
                                        </p:attrNameLst>
                                      </p:cBhvr>
                                      <p:to>
                                        <p:strVal val="visible"/>
                                      </p:to>
                                    </p:set>
                                    <p:animEffect filter="wipe(left)" transition="in">
                                      <p:cBhvr additive="repl">
                                        <p:cTn id="226"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600" spc="-1" strike="noStrike">
                <a:solidFill>
                  <a:srgbClr val="000000"/>
                </a:solidFill>
                <a:latin typeface="Arial"/>
              </a:rPr>
              <a:t>Some definitions</a:t>
            </a:r>
            <a:endParaRPr b="1" lang="en-US" sz="3600" spc="-1" strike="noStrike">
              <a:solidFill>
                <a:srgbClr val="000000"/>
              </a:solidFill>
              <a:latin typeface="Arial"/>
            </a:endParaRPr>
          </a:p>
        </p:txBody>
      </p:sp>
      <p:sp>
        <p:nvSpPr>
          <p:cNvPr id="211" name="PlaceHolder 2"/>
          <p:cNvSpPr>
            <a:spLocks noGrp="1"/>
          </p:cNvSpPr>
          <p:nvPr>
            <p:ph/>
          </p:nvPr>
        </p:nvSpPr>
        <p:spPr>
          <a:xfrm>
            <a:off x="151920" y="838080"/>
            <a:ext cx="8534520" cy="5639040"/>
          </a:xfrm>
          <a:prstGeom prst="rect">
            <a:avLst/>
          </a:prstGeom>
          <a:noFill/>
          <a:ln w="0">
            <a:noFill/>
          </a:ln>
        </p:spPr>
        <p:txBody>
          <a:bodyPr anchor="t">
            <a:normAutofit/>
          </a:bodyPr>
          <a:p>
            <a:pPr marL="343080" indent="0">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000000"/>
                </a:solidFill>
                <a:latin typeface="Courier New"/>
              </a:rPr>
              <a:t>‘</a:t>
            </a:r>
            <a:r>
              <a:rPr b="1" lang="en-GB" sz="2800" spc="-1" strike="noStrike">
                <a:solidFill>
                  <a:srgbClr val="000000"/>
                </a:solidFill>
                <a:latin typeface="Courier New"/>
              </a:rPr>
              <a:t>rob@example.com’</a:t>
            </a:r>
            <a:endParaRPr b="0" lang="en-US" sz="2800" spc="-1" strike="noStrike">
              <a:solidFill>
                <a:srgbClr val="000000"/>
              </a:solidFill>
              <a:latin typeface="Arial"/>
            </a:endParaRPr>
          </a:p>
          <a:p>
            <a:pPr marL="343080" indent="0">
              <a:lnSpc>
                <a:spcPct val="100000"/>
              </a:lnSpc>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Arial"/>
            </a:endParaRPr>
          </a:p>
          <a:p>
            <a:pPr marL="343080" indent="0">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pl-PL" sz="2800" spc="-1" strike="noStrike">
                <a:solidFill>
                  <a:srgbClr val="000000"/>
                </a:solidFill>
                <a:latin typeface="Courier New"/>
              </a:rPr>
              <a:t>'/^[a-z\d\._-]+@([a-z\d-]+\.)+</a:t>
            </a:r>
            <a:br>
              <a:rPr sz="2800"/>
            </a:br>
            <a:r>
              <a:rPr b="1" lang="pl-PL" sz="2800" spc="-1" strike="noStrike">
                <a:solidFill>
                  <a:srgbClr val="000000"/>
                </a:solidFill>
                <a:latin typeface="Courier New"/>
              </a:rPr>
              <a:t>[a-z]{2,6}$/i‘</a:t>
            </a:r>
            <a:endParaRPr b="0" lang="en-US" sz="2800" spc="-1" strike="noStrike">
              <a:solidFill>
                <a:srgbClr val="000000"/>
              </a:solidFill>
              <a:latin typeface="Arial"/>
            </a:endParaRPr>
          </a:p>
          <a:p>
            <a:pPr marL="343080" indent="0">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lnSpc>
                <a:spcPct val="10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0000ff"/>
                </a:solidFill>
                <a:latin typeface="Courier New"/>
              </a:rPr>
              <a:t>preg_match</a:t>
            </a:r>
            <a:r>
              <a:rPr b="1" lang="en-GB" sz="2800" spc="-1" strike="noStrike">
                <a:solidFill>
                  <a:srgbClr val="000000"/>
                </a:solidFill>
                <a:latin typeface="Courier New"/>
              </a:rPr>
              <a:t>(), </a:t>
            </a:r>
            <a:r>
              <a:rPr b="1" lang="en-GB" sz="2800" spc="-1" strike="noStrike">
                <a:solidFill>
                  <a:srgbClr val="0000ff"/>
                </a:solidFill>
                <a:latin typeface="Courier New"/>
              </a:rPr>
              <a:t>preg_replace</a:t>
            </a:r>
            <a:r>
              <a:rPr b="1" lang="en-GB" sz="2800" spc="-1" strike="noStrike">
                <a:solidFill>
                  <a:srgbClr val="000000"/>
                </a:solidFill>
                <a:latin typeface="Courier New"/>
              </a:rPr>
              <a:t>()</a:t>
            </a:r>
            <a:endParaRPr b="0" lang="en-US" sz="2800" spc="-1" strike="noStrike">
              <a:solidFill>
                <a:srgbClr val="000000"/>
              </a:solidFill>
              <a:latin typeface="Arial"/>
            </a:endParaRPr>
          </a:p>
        </p:txBody>
      </p:sp>
      <p:sp>
        <p:nvSpPr>
          <p:cNvPr id="212" name="Text Box 4"/>
          <p:cNvSpPr/>
          <p:nvPr/>
        </p:nvSpPr>
        <p:spPr>
          <a:xfrm>
            <a:off x="5638680" y="685800"/>
            <a:ext cx="3581640" cy="1191240"/>
          </a:xfrm>
          <a:prstGeom prst="rect">
            <a:avLst/>
          </a:prstGeom>
          <a:noFill/>
          <a:ln w="38160">
            <a:solidFill>
              <a:srgbClr val="333333"/>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ea typeface="Times New Roman"/>
              </a:rPr>
              <a:t>Actual data that we are going to work upon (e.g. an email address string)</a:t>
            </a:r>
            <a:endParaRPr b="0" lang="en-US" sz="2400" spc="-1" strike="noStrike">
              <a:solidFill>
                <a:srgbClr val="000000"/>
              </a:solidFill>
              <a:latin typeface="Times New Roman"/>
            </a:endParaRPr>
          </a:p>
        </p:txBody>
      </p:sp>
      <p:sp>
        <p:nvSpPr>
          <p:cNvPr id="213" name="Line 5"/>
          <p:cNvSpPr/>
          <p:nvPr/>
        </p:nvSpPr>
        <p:spPr>
          <a:xfrm flipH="1">
            <a:off x="4952520" y="1752480"/>
            <a:ext cx="685800" cy="0"/>
          </a:xfrm>
          <a:prstGeom prst="line">
            <a:avLst/>
          </a:prstGeom>
          <a:ln w="38160">
            <a:solidFill>
              <a:srgbClr val="333333"/>
            </a:solidFill>
            <a:miter/>
            <a:tailEnd len="med" type="triangle" w="med"/>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214" name="Text Box 6"/>
          <p:cNvSpPr/>
          <p:nvPr/>
        </p:nvSpPr>
        <p:spPr>
          <a:xfrm>
            <a:off x="4952880" y="3200400"/>
            <a:ext cx="3581640" cy="1191240"/>
          </a:xfrm>
          <a:prstGeom prst="rect">
            <a:avLst/>
          </a:prstGeom>
          <a:noFill/>
          <a:ln w="38160">
            <a:solidFill>
              <a:srgbClr val="333333"/>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ea typeface="Times New Roman"/>
              </a:rPr>
              <a:t>Definition of the string pattern (the ‘Regular Expression’).</a:t>
            </a:r>
            <a:endParaRPr b="0" lang="en-US" sz="2400" spc="-1" strike="noStrike">
              <a:solidFill>
                <a:srgbClr val="000000"/>
              </a:solidFill>
              <a:latin typeface="Times New Roman"/>
            </a:endParaRPr>
          </a:p>
        </p:txBody>
      </p:sp>
      <p:sp>
        <p:nvSpPr>
          <p:cNvPr id="215" name="Line 7"/>
          <p:cNvSpPr/>
          <p:nvPr/>
        </p:nvSpPr>
        <p:spPr>
          <a:xfrm flipH="1" flipV="1">
            <a:off x="4952520" y="2590560"/>
            <a:ext cx="762120" cy="609480"/>
          </a:xfrm>
          <a:prstGeom prst="line">
            <a:avLst/>
          </a:prstGeom>
          <a:ln w="38160">
            <a:solidFill>
              <a:srgbClr val="333333"/>
            </a:solidFill>
            <a:miter/>
            <a:tailEnd len="med" type="triangle" w="med"/>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216" name="Text Box 8"/>
          <p:cNvSpPr/>
          <p:nvPr/>
        </p:nvSpPr>
        <p:spPr>
          <a:xfrm>
            <a:off x="533520" y="3809880"/>
            <a:ext cx="3581280" cy="1191240"/>
          </a:xfrm>
          <a:prstGeom prst="rect">
            <a:avLst/>
          </a:prstGeom>
          <a:noFill/>
          <a:ln w="38160">
            <a:solidFill>
              <a:srgbClr val="333333"/>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ea typeface="Times New Roman"/>
              </a:rPr>
              <a:t>PHP functions to </a:t>
            </a:r>
            <a:r>
              <a:rPr b="0" lang="en-GB" sz="2400" spc="-1" strike="noStrike" u="sng">
                <a:solidFill>
                  <a:srgbClr val="000000"/>
                </a:solidFill>
                <a:uFillTx/>
                <a:latin typeface="Times New Roman"/>
                <a:ea typeface="Times New Roman"/>
              </a:rPr>
              <a:t>do something </a:t>
            </a:r>
            <a:r>
              <a:rPr b="0" lang="en-GB" sz="2400" spc="-1" strike="noStrike">
                <a:solidFill>
                  <a:srgbClr val="000000"/>
                </a:solidFill>
                <a:latin typeface="Times New Roman"/>
                <a:ea typeface="Times New Roman"/>
              </a:rPr>
              <a:t>with data and regular expression.</a:t>
            </a:r>
            <a:endParaRPr b="0" lang="en-US" sz="2400" spc="-1" strike="noStrike">
              <a:solidFill>
                <a:srgbClr val="000000"/>
              </a:solidFill>
              <a:latin typeface="Times New Roman"/>
            </a:endParaRPr>
          </a:p>
        </p:txBody>
      </p:sp>
      <p:sp>
        <p:nvSpPr>
          <p:cNvPr id="217" name="Line 9"/>
          <p:cNvSpPr/>
          <p:nvPr/>
        </p:nvSpPr>
        <p:spPr>
          <a:xfrm>
            <a:off x="3505320" y="5029200"/>
            <a:ext cx="0" cy="533520"/>
          </a:xfrm>
          <a:prstGeom prst="line">
            <a:avLst/>
          </a:prstGeom>
          <a:ln w="38160">
            <a:solidFill>
              <a:srgbClr val="333333"/>
            </a:solidFill>
            <a:miter/>
            <a:tailEnd len="med" type="triangle" w="med"/>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 Box 46"/>
          <p:cNvSpPr/>
          <p:nvPr/>
        </p:nvSpPr>
        <p:spPr>
          <a:xfrm>
            <a:off x="228600" y="152280"/>
            <a:ext cx="7245360" cy="581400"/>
          </a:xfrm>
          <a:prstGeom prst="rect">
            <a:avLst/>
          </a:prstGeom>
          <a:noFill/>
          <a:ln w="0">
            <a:noFill/>
          </a:ln>
          <a:effectLst>
            <a:outerShdw dist="38183" dir="2700000" blurRad="0" rotWithShape="0">
              <a:srgbClr val="cccccc">
                <a:alpha val="75000"/>
              </a:srgbClr>
            </a:outerShdw>
          </a:effectLst>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Chalkboard"/>
                <a:ea typeface="ＭＳ Ｐゴシック"/>
              </a:rPr>
              <a:t>Regular Expression Notation</a:t>
            </a:r>
            <a:endParaRPr b="0" lang="en-US" sz="3200" spc="-1" strike="noStrike">
              <a:solidFill>
                <a:srgbClr val="000000"/>
              </a:solidFill>
              <a:latin typeface="Times New Roman"/>
            </a:endParaRPr>
          </a:p>
        </p:txBody>
      </p:sp>
      <p:sp>
        <p:nvSpPr>
          <p:cNvPr id="219" name="Rectangle 10"/>
          <p:cNvSpPr/>
          <p:nvPr/>
        </p:nvSpPr>
        <p:spPr>
          <a:xfrm>
            <a:off x="763200" y="838080"/>
            <a:ext cx="462636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Any single character is a regex.</a:t>
            </a:r>
            <a:endParaRPr b="0" lang="en-US" sz="2400" spc="-1" strike="noStrike">
              <a:solidFill>
                <a:srgbClr val="000000"/>
              </a:solidFill>
              <a:latin typeface="Times New Roman"/>
            </a:endParaRPr>
          </a:p>
        </p:txBody>
      </p:sp>
      <p:sp>
        <p:nvSpPr>
          <p:cNvPr id="220" name="Rectangle 10"/>
          <p:cNvSpPr/>
          <p:nvPr/>
        </p:nvSpPr>
        <p:spPr>
          <a:xfrm>
            <a:off x="105840" y="1447920"/>
            <a:ext cx="958968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The period (‘.’) is a regex.  (A period matches </a:t>
            </a:r>
            <a:r>
              <a:rPr b="0" i="1" lang="en-US" sz="2400" spc="-1" strike="noStrike">
                <a:solidFill>
                  <a:srgbClr val="a75a00"/>
                </a:solidFill>
                <a:latin typeface="Chalkboard"/>
                <a:ea typeface="ＭＳ Ｐゴシック"/>
              </a:rPr>
              <a:t>any</a:t>
            </a:r>
            <a:r>
              <a:rPr b="0" lang="en-US" sz="2400" spc="-1" strike="noStrike">
                <a:solidFill>
                  <a:srgbClr val="a75a00"/>
                </a:solidFill>
                <a:latin typeface="Chalkboard"/>
                <a:ea typeface="ＭＳ Ｐゴシック"/>
              </a:rPr>
              <a:t> single character.)</a:t>
            </a:r>
            <a:endParaRPr b="0" lang="en-US" sz="2400" spc="-1" strike="noStrike">
              <a:solidFill>
                <a:srgbClr val="000000"/>
              </a:solidFill>
              <a:latin typeface="Times New Roman"/>
            </a:endParaRPr>
          </a:p>
        </p:txBody>
      </p:sp>
      <p:sp>
        <p:nvSpPr>
          <p:cNvPr id="221" name="Rectangle 10"/>
          <p:cNvSpPr/>
          <p:nvPr/>
        </p:nvSpPr>
        <p:spPr>
          <a:xfrm>
            <a:off x="762120" y="2133720"/>
            <a:ext cx="8277120" cy="2855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If R</a:t>
            </a:r>
            <a:r>
              <a:rPr b="0" lang="en-US" sz="2400" spc="-1" strike="noStrike" baseline="-25000">
                <a:solidFill>
                  <a:srgbClr val="a75a00"/>
                </a:solidFill>
                <a:latin typeface="Chalkboard"/>
                <a:ea typeface="ＭＳ Ｐゴシック"/>
              </a:rPr>
              <a:t>1</a:t>
            </a:r>
            <a:r>
              <a:rPr b="0" lang="en-US" sz="2400" spc="-1" strike="noStrike">
                <a:solidFill>
                  <a:srgbClr val="a75a00"/>
                </a:solidFill>
                <a:latin typeface="Chalkboard"/>
                <a:ea typeface="ＭＳ Ｐゴシック"/>
              </a:rPr>
              <a:t> and R</a:t>
            </a:r>
            <a:r>
              <a:rPr b="0" lang="en-US" sz="2400" spc="-1" strike="noStrike" baseline="-25000">
                <a:solidFill>
                  <a:srgbClr val="a75a00"/>
                </a:solidFill>
                <a:latin typeface="Chalkboard"/>
                <a:ea typeface="ＭＳ Ｐゴシック"/>
              </a:rPr>
              <a:t>2</a:t>
            </a:r>
            <a:r>
              <a:rPr b="0" lang="en-US" sz="2400" spc="-1" strike="noStrike">
                <a:solidFill>
                  <a:srgbClr val="a75a00"/>
                </a:solidFill>
                <a:latin typeface="Chalkboard"/>
                <a:ea typeface="ＭＳ Ｐゴシック"/>
              </a:rPr>
              <a:t> are regexs, then so is</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	</a:t>
            </a:r>
            <a:r>
              <a:rPr b="0" lang="en-US" sz="2400" spc="-1" strike="noStrike">
                <a:solidFill>
                  <a:srgbClr val="a75a00"/>
                </a:solidFill>
                <a:latin typeface="Chalkboard"/>
                <a:ea typeface="ＭＳ Ｐゴシック"/>
              </a:rPr>
              <a:t>     </a:t>
            </a:r>
            <a:r>
              <a:rPr b="0" lang="en-US" sz="2400" spc="-1" strike="noStrike" baseline="-25000">
                <a:solidFill>
                  <a:srgbClr val="a75a00"/>
                </a:solidFill>
                <a:latin typeface="Chalkboard"/>
                <a:ea typeface="ＭＳ Ｐゴシック"/>
              </a:rPr>
              <a:t> </a:t>
            </a:r>
            <a:r>
              <a:rPr b="0" lang="en-US" sz="2400" spc="-1" strike="noStrike">
                <a:solidFill>
                  <a:srgbClr val="a75a00"/>
                </a:solidFill>
                <a:latin typeface="Chalkboard"/>
                <a:ea typeface="ＭＳ Ｐゴシック"/>
              </a:rPr>
              <a:t>    </a:t>
            </a:r>
            <a:r>
              <a:rPr b="0" lang="en-US" sz="2400" spc="-1" strike="noStrike">
                <a:solidFill>
                  <a:srgbClr val="a75a00"/>
                </a:solidFill>
                <a:latin typeface="Chalkboard"/>
                <a:ea typeface="ＭＳ Ｐゴシック"/>
              </a:rPr>
              <a:t>-- matches R</a:t>
            </a:r>
            <a:r>
              <a:rPr b="0" lang="en-US" sz="2400" spc="-1" strike="noStrike" baseline="-25000">
                <a:solidFill>
                  <a:srgbClr val="a75a00"/>
                </a:solidFill>
                <a:latin typeface="Chalkboard"/>
                <a:ea typeface="ＭＳ Ｐゴシック"/>
              </a:rPr>
              <a:t>1</a:t>
            </a:r>
            <a:r>
              <a:rPr b="0" lang="en-US" sz="2400" spc="-1" strike="noStrike">
                <a:solidFill>
                  <a:srgbClr val="a75a00"/>
                </a:solidFill>
                <a:latin typeface="Chalkboard"/>
                <a:ea typeface="ＭＳ Ｐゴシック"/>
              </a:rPr>
              <a:t> followed immediately by R</a:t>
            </a:r>
            <a:r>
              <a:rPr b="0" lang="en-US" sz="2400" spc="-1" strike="noStrike" baseline="-25000">
                <a:solidFill>
                  <a:srgbClr val="a75a00"/>
                </a:solidFill>
                <a:latin typeface="Chalkboard"/>
                <a:ea typeface="ＭＳ Ｐゴシック"/>
              </a:rPr>
              <a:t>2</a:t>
            </a: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22" name="Rectangle 10"/>
          <p:cNvSpPr/>
          <p:nvPr/>
        </p:nvSpPr>
        <p:spPr>
          <a:xfrm>
            <a:off x="327240" y="3610080"/>
            <a:ext cx="155232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Examples</a:t>
            </a:r>
            <a:endParaRPr b="0" lang="en-US" sz="2400" spc="-1" strike="noStrike">
              <a:solidFill>
                <a:srgbClr val="000000"/>
              </a:solidFill>
              <a:latin typeface="Times New Roman"/>
            </a:endParaRPr>
          </a:p>
        </p:txBody>
      </p:sp>
      <p:sp>
        <p:nvSpPr>
          <p:cNvPr id="223" name="Rectangle 7"/>
          <p:cNvSpPr/>
          <p:nvPr/>
        </p:nvSpPr>
        <p:spPr>
          <a:xfrm>
            <a:off x="965160" y="4071960"/>
            <a:ext cx="1828800" cy="307080"/>
          </a:xfrm>
          <a:prstGeom prst="rect">
            <a:avLst/>
          </a:prstGeom>
          <a:gradFill rotWithShape="0">
            <a:gsLst>
              <a:gs pos="0">
                <a:srgbClr val="ffffff"/>
              </a:gs>
              <a:gs pos="100000">
                <a:srgbClr val="ffffff"/>
              </a:gs>
            </a:gsLst>
            <a:lin ang="16200000"/>
          </a:gradFill>
          <a:ln w="9360">
            <a:solidFill>
              <a:srgbClr val="f9f9f9"/>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Monaco"/>
                <a:ea typeface="Monaco"/>
              </a:rPr>
              <a:t>(red|blue) fish</a:t>
            </a:r>
            <a:endParaRPr b="0" lang="en-US" sz="1400" spc="-1" strike="noStrike">
              <a:solidFill>
                <a:srgbClr val="000000"/>
              </a:solidFill>
              <a:latin typeface="Times New Roman"/>
            </a:endParaRPr>
          </a:p>
        </p:txBody>
      </p:sp>
      <p:sp>
        <p:nvSpPr>
          <p:cNvPr id="224" name="Rectangle 8"/>
          <p:cNvSpPr/>
          <p:nvPr/>
        </p:nvSpPr>
        <p:spPr>
          <a:xfrm>
            <a:off x="1009800" y="4572000"/>
            <a:ext cx="2209680" cy="307080"/>
          </a:xfrm>
          <a:prstGeom prst="rect">
            <a:avLst/>
          </a:prstGeom>
          <a:gradFill rotWithShape="0">
            <a:gsLst>
              <a:gs pos="0">
                <a:srgbClr val="ffffff"/>
              </a:gs>
              <a:gs pos="100000">
                <a:srgbClr val="ffffff"/>
              </a:gs>
            </a:gsLst>
            <a:lin ang="16200000"/>
          </a:gradFill>
          <a:ln w="9360">
            <a:solidFill>
              <a:srgbClr val="f9f9f9"/>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Monaco"/>
                <a:ea typeface="Monaco"/>
              </a:rPr>
              <a:t>(0|1|2|3)(A|B|C).!</a:t>
            </a:r>
            <a:endParaRPr b="0" lang="en-US" sz="1400" spc="-1" strike="noStrike">
              <a:solidFill>
                <a:srgbClr val="000000"/>
              </a:solidFill>
              <a:latin typeface="Times New Roman"/>
            </a:endParaRPr>
          </a:p>
        </p:txBody>
      </p:sp>
      <p:sp>
        <p:nvSpPr>
          <p:cNvPr id="225" name="Rectangle 13"/>
          <p:cNvSpPr/>
          <p:nvPr/>
        </p:nvSpPr>
        <p:spPr>
          <a:xfrm>
            <a:off x="87120" y="5040360"/>
            <a:ext cx="708732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Write a regEx to match any possible digital time.</a:t>
            </a:r>
            <a:endParaRPr b="0" lang="en-US" sz="2400" spc="-1" strike="noStrike">
              <a:solidFill>
                <a:srgbClr val="000000"/>
              </a:solidFill>
              <a:latin typeface="Times New Roman"/>
            </a:endParaRPr>
          </a:p>
        </p:txBody>
      </p:sp>
      <p:pic>
        <p:nvPicPr>
          <p:cNvPr id="226" name="Picture 14" descr="images.jpeg"/>
          <p:cNvPicPr/>
          <p:nvPr/>
        </p:nvPicPr>
        <p:blipFill>
          <a:blip r:embed="rId1"/>
          <a:stretch/>
        </p:blipFill>
        <p:spPr>
          <a:xfrm>
            <a:off x="6434280" y="5410080"/>
            <a:ext cx="2481120" cy="1279800"/>
          </a:xfrm>
          <a:prstGeom prst="rect">
            <a:avLst/>
          </a:prstGeom>
          <a:ln w="0">
            <a:noFill/>
          </a:ln>
        </p:spPr>
      </p:pic>
      <p:sp>
        <p:nvSpPr>
          <p:cNvPr id="227" name="Rectangle 22"/>
          <p:cNvSpPr/>
          <p:nvPr/>
        </p:nvSpPr>
        <p:spPr>
          <a:xfrm>
            <a:off x="1041480" y="5459400"/>
            <a:ext cx="2819160" cy="307080"/>
          </a:xfrm>
          <a:prstGeom prst="rect">
            <a:avLst/>
          </a:prstGeom>
          <a:gradFill rotWithShape="0">
            <a:gsLst>
              <a:gs pos="0">
                <a:srgbClr val="ffffff"/>
              </a:gs>
              <a:gs pos="100000">
                <a:srgbClr val="ffffff"/>
              </a:gs>
            </a:gsLst>
            <a:lin ang="16200000"/>
          </a:gradFill>
          <a:ln w="9360">
            <a:solidFill>
              <a:srgbClr val="f9f9f9"/>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Monaco"/>
                <a:ea typeface="Monaco"/>
              </a:rPr>
              <a:t>-?(0|1|2|3|4|5|6|7|8|9)+</a:t>
            </a:r>
            <a:endParaRPr b="0" lang="en-US" sz="1400" spc="-1" strike="noStrike">
              <a:solidFill>
                <a:srgbClr val="000000"/>
              </a:solidFill>
              <a:latin typeface="Times New Roman"/>
            </a:endParaRPr>
          </a:p>
        </p:txBody>
      </p:sp>
      <p:sp>
        <p:nvSpPr>
          <p:cNvPr id="228" name="Rectangle 23"/>
          <p:cNvSpPr/>
          <p:nvPr/>
        </p:nvSpPr>
        <p:spPr>
          <a:xfrm>
            <a:off x="1052640" y="5896080"/>
            <a:ext cx="5562360" cy="307080"/>
          </a:xfrm>
          <a:prstGeom prst="rect">
            <a:avLst/>
          </a:prstGeom>
          <a:gradFill rotWithShape="0">
            <a:gsLst>
              <a:gs pos="0">
                <a:srgbClr val="ffffff"/>
              </a:gs>
              <a:gs pos="100000">
                <a:srgbClr val="ffffff"/>
              </a:gs>
            </a:gsLst>
            <a:lin ang="16200000"/>
          </a:gradFill>
          <a:ln w="9360">
            <a:solidFill>
              <a:srgbClr val="f9f9f9"/>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Monaco"/>
                <a:ea typeface="Monaco"/>
              </a:rPr>
              <a:t>(0|1|2|3|4|5|6|7|8|9){3}-(0|1|2|3|4|5|6|7|8|9){4}</a:t>
            </a:r>
            <a:endParaRPr b="0" lang="en-US" sz="1400" spc="-1" strike="noStrike">
              <a:solidFill>
                <a:srgbClr val="000000"/>
              </a:solidFill>
              <a:latin typeface="Times New Roman"/>
            </a:endParaRPr>
          </a:p>
        </p:txBody>
      </p:sp>
      <p:sp>
        <p:nvSpPr>
          <p:cNvPr id="229" name="Rectangle 13"/>
          <p:cNvSpPr/>
          <p:nvPr/>
        </p:nvSpPr>
        <p:spPr>
          <a:xfrm>
            <a:off x="-57240" y="6356520"/>
            <a:ext cx="8710560" cy="45972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a75a00"/>
                </a:solidFill>
                <a:latin typeface="Chalkboard"/>
                <a:ea typeface="ＭＳ Ｐゴシック"/>
              </a:rPr>
              <a:t>Write a regEx to match any possible Social Security Number</a:t>
            </a: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227" dur="indefinite" restart="never" nodeType="tmRoot">
          <p:childTnLst>
            <p:seq>
              <p:cTn id="228" dur="indefinite" nodeType="mainSeq">
                <p:childTnLst>
                  <p:par>
                    <p:cTn id="229" nodeType="clickEffect" fill="hold">
                      <p:stCondLst>
                        <p:cond delay="0"/>
                      </p:stCondLst>
                      <p:childTnLst>
                        <p:par>
                          <p:cTn id="230" nodeType="withEffect" fill="hold">
                            <p:stCondLst>
                              <p:cond delay="0"/>
                            </p:stCondLst>
                            <p:childTnLst>
                              <p:par>
                                <p:cTn id="231" nodeType="afterEffect" fill="hold" presetClass="entr" presetID="22" presetSubtype="8">
                                  <p:stCondLst>
                                    <p:cond delay="0"/>
                                  </p:stCondLst>
                                  <p:childTnLst>
                                    <p:set>
                                      <p:cBhvr>
                                        <p:cTn id="232" dur="1" fill="hold">
                                          <p:stCondLst>
                                            <p:cond delay="0"/>
                                          </p:stCondLst>
                                        </p:cTn>
                                        <p:tgtEl>
                                          <p:spTgt spid="219"/>
                                        </p:tgtEl>
                                        <p:attrNameLst>
                                          <p:attrName>style.visibility</p:attrName>
                                        </p:attrNameLst>
                                      </p:cBhvr>
                                      <p:to>
                                        <p:strVal val="visible"/>
                                      </p:to>
                                    </p:set>
                                    <p:animEffect filter="wipe(left)" transition="in">
                                      <p:cBhvr additive="repl">
                                        <p:cTn id="233" dur="500"/>
                                        <p:tgtEl>
                                          <p:spTgt spid="219"/>
                                        </p:tgtEl>
                                      </p:cBhvr>
                                    </p:animEffect>
                                  </p:childTnLst>
                                </p:cTn>
                              </p:par>
                            </p:childTnLst>
                          </p:cTn>
                        </p:par>
                        <p:par>
                          <p:cTn id="234" nodeType="afterEffect" fill="hold">
                            <p:stCondLst>
                              <p:cond delay="500"/>
                            </p:stCondLst>
                            <p:childTnLst>
                              <p:par>
                                <p:cTn id="235" nodeType="afterEffect" fill="hold" presetClass="entr" presetID="22" presetSubtype="8">
                                  <p:stCondLst>
                                    <p:cond delay="0"/>
                                  </p:stCondLst>
                                  <p:childTnLst>
                                    <p:set>
                                      <p:cBhvr>
                                        <p:cTn id="236" dur="1" fill="hold">
                                          <p:stCondLst>
                                            <p:cond delay="0"/>
                                          </p:stCondLst>
                                        </p:cTn>
                                        <p:tgtEl>
                                          <p:spTgt spid="220"/>
                                        </p:tgtEl>
                                        <p:attrNameLst>
                                          <p:attrName>style.visibility</p:attrName>
                                        </p:attrNameLst>
                                      </p:cBhvr>
                                      <p:to>
                                        <p:strVal val="visible"/>
                                      </p:to>
                                    </p:set>
                                    <p:animEffect filter="wipe(left)" transition="in">
                                      <p:cBhvr additive="repl">
                                        <p:cTn id="237" dur="500"/>
                                        <p:tgtEl>
                                          <p:spTgt spid="220"/>
                                        </p:tgtEl>
                                      </p:cBhvr>
                                    </p:animEffect>
                                  </p:childTnLst>
                                </p:cTn>
                              </p:par>
                            </p:childTnLst>
                          </p:cTn>
                        </p:par>
                        <p:par>
                          <p:cTn id="238" nodeType="afterEffect" fill="hold">
                            <p:stCondLst>
                              <p:cond delay="1000"/>
                            </p:stCondLst>
                            <p:childTnLst>
                              <p:par>
                                <p:cTn id="239" nodeType="afterEffect" fill="hold" presetClass="entr" presetID="22" presetSubtype="8">
                                  <p:stCondLst>
                                    <p:cond delay="0"/>
                                  </p:stCondLst>
                                  <p:childTnLst>
                                    <p:set>
                                      <p:cBhvr>
                                        <p:cTn id="240" dur="1" fill="hold">
                                          <p:stCondLst>
                                            <p:cond delay="0"/>
                                          </p:stCondLst>
                                        </p:cTn>
                                        <p:tgtEl>
                                          <p:spTgt spid="221"/>
                                        </p:tgtEl>
                                        <p:attrNameLst>
                                          <p:attrName>style.visibility</p:attrName>
                                        </p:attrNameLst>
                                      </p:cBhvr>
                                      <p:to>
                                        <p:strVal val="visible"/>
                                      </p:to>
                                    </p:set>
                                    <p:animEffect filter="wipe(left)" transition="in">
                                      <p:cBhvr additive="repl">
                                        <p:cTn id="241" dur="500"/>
                                        <p:tgtEl>
                                          <p:spTgt spid="221"/>
                                        </p:tgtEl>
                                      </p:cBhvr>
                                    </p:animEffect>
                                  </p:childTnLst>
                                </p:cTn>
                              </p:par>
                            </p:childTnLst>
                          </p:cTn>
                        </p:par>
                        <p:par>
                          <p:cTn id="242" nodeType="afterEffect" fill="hold">
                            <p:stCondLst>
                              <p:cond delay="1500"/>
                            </p:stCondLst>
                            <p:childTnLst>
                              <p:par>
                                <p:cTn id="243" nodeType="afterEffect" fill="hold" presetClass="entr" presetID="22" presetSubtype="8">
                                  <p:stCondLst>
                                    <p:cond delay="0"/>
                                  </p:stCondLst>
                                  <p:childTnLst>
                                    <p:set>
                                      <p:cBhvr>
                                        <p:cTn id="244" dur="1" fill="hold">
                                          <p:stCondLst>
                                            <p:cond delay="0"/>
                                          </p:stCondLst>
                                        </p:cTn>
                                        <p:tgtEl>
                                          <p:spTgt spid="222"/>
                                        </p:tgtEl>
                                        <p:attrNameLst>
                                          <p:attrName>style.visibility</p:attrName>
                                        </p:attrNameLst>
                                      </p:cBhvr>
                                      <p:to>
                                        <p:strVal val="visible"/>
                                      </p:to>
                                    </p:set>
                                    <p:animEffect filter="wipe(left)" transition="in">
                                      <p:cBhvr additive="repl">
                                        <p:cTn id="245" dur="500"/>
                                        <p:tgtEl>
                                          <p:spTgt spid="222"/>
                                        </p:tgtEl>
                                      </p:cBhvr>
                                    </p:animEffect>
                                  </p:childTnLst>
                                </p:cTn>
                              </p:par>
                            </p:childTnLst>
                          </p:cTn>
                        </p:par>
                      </p:childTnLst>
                    </p:cTn>
                  </p:par>
                  <p:par>
                    <p:cTn id="246" nodeType="clickEffect" fill="hold">
                      <p:stCondLst>
                        <p:cond delay="indefinite"/>
                      </p:stCondLst>
                      <p:childTnLst>
                        <p:par>
                          <p:cTn id="247" nodeType="withEffect" fill="hold">
                            <p:stCondLst>
                              <p:cond delay="0"/>
                            </p:stCondLst>
                            <p:childTnLst>
                              <p:par>
                                <p:cTn id="248" nodeType="clickEffect" fill="hold" presetClass="entr" presetID="10">
                                  <p:stCondLst>
                                    <p:cond delay="0"/>
                                  </p:stCondLst>
                                  <p:childTnLst>
                                    <p:set>
                                      <p:cBhvr>
                                        <p:cTn id="249" dur="1" fill="hold">
                                          <p:stCondLst>
                                            <p:cond delay="0"/>
                                          </p:stCondLst>
                                        </p:cTn>
                                        <p:tgtEl>
                                          <p:spTgt spid="223"/>
                                        </p:tgtEl>
                                        <p:attrNameLst>
                                          <p:attrName>style.visibility</p:attrName>
                                        </p:attrNameLst>
                                      </p:cBhvr>
                                      <p:to>
                                        <p:strVal val="visible"/>
                                      </p:to>
                                    </p:set>
                                    <p:animEffect filter="fade" transition="in">
                                      <p:cBhvr additive="repl">
                                        <p:cTn id="250" dur="500"/>
                                        <p:tgtEl>
                                          <p:spTgt spid="223"/>
                                        </p:tgtEl>
                                      </p:cBhvr>
                                    </p:animEffect>
                                  </p:childTnLst>
                                </p:cTn>
                              </p:par>
                            </p:childTnLst>
                          </p:cTn>
                        </p:par>
                      </p:childTnLst>
                    </p:cTn>
                  </p:par>
                  <p:par>
                    <p:cTn id="251" nodeType="clickEffect" fill="hold">
                      <p:stCondLst>
                        <p:cond delay="indefinite"/>
                      </p:stCondLst>
                      <p:childTnLst>
                        <p:par>
                          <p:cTn id="252" nodeType="withEffect" fill="hold">
                            <p:stCondLst>
                              <p:cond delay="0"/>
                            </p:stCondLst>
                            <p:childTnLst>
                              <p:par>
                                <p:cTn id="253" nodeType="clickEffect" fill="hold" presetClass="entr" presetID="10">
                                  <p:stCondLst>
                                    <p:cond delay="0"/>
                                  </p:stCondLst>
                                  <p:childTnLst>
                                    <p:set>
                                      <p:cBhvr>
                                        <p:cTn id="254" dur="1" fill="hold">
                                          <p:stCondLst>
                                            <p:cond delay="0"/>
                                          </p:stCondLst>
                                        </p:cTn>
                                        <p:tgtEl>
                                          <p:spTgt spid="224"/>
                                        </p:tgtEl>
                                        <p:attrNameLst>
                                          <p:attrName>style.visibility</p:attrName>
                                        </p:attrNameLst>
                                      </p:cBhvr>
                                      <p:to>
                                        <p:strVal val="visible"/>
                                      </p:to>
                                    </p:set>
                                    <p:animEffect filter="fade" transition="in">
                                      <p:cBhvr additive="repl">
                                        <p:cTn id="255" dur="500"/>
                                        <p:tgtEl>
                                          <p:spTgt spid="224"/>
                                        </p:tgtEl>
                                      </p:cBhvr>
                                    </p:animEffect>
                                  </p:childTnLst>
                                </p:cTn>
                              </p:par>
                            </p:childTnLst>
                          </p:cTn>
                        </p:par>
                      </p:childTnLst>
                    </p:cTn>
                  </p:par>
                  <p:par>
                    <p:cTn id="256" fill="hold">
                      <p:stCondLst>
                        <p:cond delay="indefinite"/>
                      </p:stCondLst>
                      <p:childTnLst>
                        <p:par>
                          <p:cTn id="257" fill="hold">
                            <p:stCondLst>
                              <p:cond delay="0"/>
                            </p:stCondLst>
                            <p:childTnLst>
                              <p:par>
                                <p:cTn id="258" nodeType="clickEffect" fill="hold" presetClass="entr" presetID="10">
                                  <p:stCondLst>
                                    <p:cond delay="0"/>
                                  </p:stCondLst>
                                  <p:childTnLst>
                                    <p:set>
                                      <p:cBhvr>
                                        <p:cTn id="259" dur="1" fill="hold">
                                          <p:stCondLst>
                                            <p:cond delay="0"/>
                                          </p:stCondLst>
                                        </p:cTn>
                                        <p:tgtEl>
                                          <p:spTgt spid="227"/>
                                        </p:tgtEl>
                                        <p:attrNameLst>
                                          <p:attrName>style.visibility</p:attrName>
                                        </p:attrNameLst>
                                      </p:cBhvr>
                                      <p:to>
                                        <p:strVal val="visible"/>
                                      </p:to>
                                    </p:set>
                                    <p:animEffect filter="fade" transition="in">
                                      <p:cBhvr additive="repl">
                                        <p:cTn id="260" dur="500"/>
                                        <p:tgtEl>
                                          <p:spTgt spid="227"/>
                                        </p:tgtEl>
                                      </p:cBhvr>
                                    </p:animEffect>
                                  </p:childTnLst>
                                </p:cTn>
                              </p:par>
                            </p:childTnLst>
                          </p:cTn>
                        </p:par>
                      </p:childTnLst>
                    </p:cTn>
                  </p:par>
                  <p:par>
                    <p:cTn id="261" fill="hold">
                      <p:stCondLst>
                        <p:cond delay="indefinite"/>
                      </p:stCondLst>
                      <p:childTnLst>
                        <p:par>
                          <p:cTn id="262" fill="hold">
                            <p:stCondLst>
                              <p:cond delay="0"/>
                            </p:stCondLst>
                            <p:childTnLst>
                              <p:par>
                                <p:cTn id="263" nodeType="clickEffect" fill="hold" presetClass="entr" presetID="10">
                                  <p:stCondLst>
                                    <p:cond delay="0"/>
                                  </p:stCondLst>
                                  <p:childTnLst>
                                    <p:set>
                                      <p:cBhvr>
                                        <p:cTn id="264" dur="1" fill="hold">
                                          <p:stCondLst>
                                            <p:cond delay="0"/>
                                          </p:stCondLst>
                                        </p:cTn>
                                        <p:tgtEl>
                                          <p:spTgt spid="228"/>
                                        </p:tgtEl>
                                        <p:attrNameLst>
                                          <p:attrName>style.visibility</p:attrName>
                                        </p:attrNameLst>
                                      </p:cBhvr>
                                      <p:to>
                                        <p:strVal val="visible"/>
                                      </p:to>
                                    </p:set>
                                    <p:animEffect filter="fade" transition="in">
                                      <p:cBhvr additive="repl">
                                        <p:cTn id="265"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600" spc="-1" strike="noStrike">
                <a:solidFill>
                  <a:srgbClr val="000000"/>
                </a:solidFill>
                <a:latin typeface="Arial"/>
              </a:rPr>
              <a:t>So.. An example</a:t>
            </a:r>
            <a:endParaRPr b="1" lang="en-US" sz="3600" spc="-1" strike="noStrike">
              <a:solidFill>
                <a:srgbClr val="000000"/>
              </a:solidFill>
              <a:latin typeface="Arial"/>
            </a:endParaRPr>
          </a:p>
        </p:txBody>
      </p:sp>
      <p:sp>
        <p:nvSpPr>
          <p:cNvPr id="231"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343080">
              <a:lnSpc>
                <a:spcPct val="9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000000"/>
                </a:solidFill>
                <a:latin typeface="Arial"/>
              </a:rPr>
              <a:t>Lets define a regex that matches an email:</a:t>
            </a:r>
            <a:endParaRPr b="0" lang="en-US" sz="2800" spc="-1" strike="noStrike">
              <a:solidFill>
                <a:srgbClr val="000000"/>
              </a:solidFill>
              <a:latin typeface="Arial"/>
            </a:endParaRPr>
          </a:p>
          <a:p>
            <a:pPr marL="343080" indent="0">
              <a:lnSpc>
                <a:spcPct val="9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0" algn="ctr">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Courier New"/>
              </a:rPr>
              <a:t>$emailRegex =</a:t>
            </a:r>
            <a:r>
              <a:rPr b="1" lang="en-GB" sz="2000" spc="-1" strike="noStrike">
                <a:solidFill>
                  <a:srgbClr val="cc0000"/>
                </a:solidFill>
                <a:latin typeface="Courier New"/>
              </a:rPr>
              <a:t> </a:t>
            </a:r>
            <a:r>
              <a:rPr b="1" lang="pl-PL" sz="2000" spc="-1" strike="noStrike">
                <a:solidFill>
                  <a:srgbClr val="cc0000"/>
                </a:solidFill>
                <a:latin typeface="Courier New"/>
              </a:rPr>
              <a:t>'/^[a-z\d\._-]+@([a-z\d-]+\.)+[a-z]{2,6}$/i‘</a:t>
            </a:r>
            <a:r>
              <a:rPr b="1" lang="en-GB" sz="2000" spc="-1" strike="noStrike">
                <a:solidFill>
                  <a:srgbClr val="000000"/>
                </a:solidFill>
                <a:latin typeface="Courier New"/>
              </a:rPr>
              <a:t>;</a:t>
            </a:r>
            <a:endParaRPr b="0" lang="en-US" sz="2000" spc="-1" strike="noStrike">
              <a:solidFill>
                <a:srgbClr val="000000"/>
              </a:solidFill>
              <a:latin typeface="Arial"/>
            </a:endParaRPr>
          </a:p>
          <a:p>
            <a:pPr marL="343080" indent="0" algn="ctr">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Arial"/>
            </a:endParaRPr>
          </a:p>
          <a:p>
            <a:pPr marL="343080" indent="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Courier New"/>
              </a:rPr>
              <a:t>	</a:t>
            </a:r>
            <a:r>
              <a:rPr b="1" lang="en-GB" sz="2000" spc="-1" strike="noStrike">
                <a:solidFill>
                  <a:srgbClr val="000000"/>
                </a:solidFill>
                <a:latin typeface="Courier New"/>
              </a:rPr>
              <a:t>Matches: ‘rob@example.com’,</a:t>
            </a:r>
            <a:endParaRPr b="0" lang="en-US" sz="2000" spc="-1" strike="noStrike">
              <a:solidFill>
                <a:srgbClr val="000000"/>
              </a:solidFill>
              <a:latin typeface="Arial"/>
            </a:endParaRPr>
          </a:p>
          <a:p>
            <a:pPr marL="343080" indent="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Courier New"/>
              </a:rPr>
              <a:t>	</a:t>
            </a:r>
            <a:r>
              <a:rPr b="1" lang="en-GB" sz="2000" spc="-1" strike="noStrike">
                <a:solidFill>
                  <a:srgbClr val="000000"/>
                </a:solidFill>
                <a:latin typeface="Courier New"/>
              </a:rPr>
              <a:t>         ‘</a:t>
            </a:r>
            <a:r>
              <a:rPr b="1" lang="en-GB" sz="2000" spc="-1" strike="noStrike">
                <a:solidFill>
                  <a:srgbClr val="000000"/>
                </a:solidFill>
                <a:latin typeface="Courier New"/>
              </a:rPr>
              <a:t>rob@subdomain.example.com’</a:t>
            </a:r>
            <a:endParaRPr b="0" lang="en-US" sz="2000" spc="-1" strike="noStrike">
              <a:solidFill>
                <a:srgbClr val="000000"/>
              </a:solidFill>
              <a:latin typeface="Arial"/>
            </a:endParaRPr>
          </a:p>
          <a:p>
            <a:pPr marL="343080" indent="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Courier New"/>
              </a:rPr>
              <a:t>	</a:t>
            </a:r>
            <a:r>
              <a:rPr b="1" lang="en-GB" sz="2000" spc="-1" strike="noStrike">
                <a:solidFill>
                  <a:srgbClr val="000000"/>
                </a:solidFill>
                <a:latin typeface="Courier New"/>
              </a:rPr>
              <a:t>         ‘</a:t>
            </a:r>
            <a:r>
              <a:rPr b="1" lang="en-GB" sz="2000" spc="-1" strike="noStrike">
                <a:solidFill>
                  <a:srgbClr val="000000"/>
                </a:solidFill>
                <a:latin typeface="Courier New"/>
              </a:rPr>
              <a:t>a_n_other@example.co.uk’</a:t>
            </a:r>
            <a:endParaRPr b="0" lang="en-US" sz="2000" spc="-1" strike="noStrike">
              <a:solidFill>
                <a:srgbClr val="000000"/>
              </a:solidFill>
              <a:latin typeface="Arial"/>
            </a:endParaRPr>
          </a:p>
          <a:p>
            <a:pPr marL="343080" indent="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Courier New"/>
              </a:rPr>
              <a:t>	</a:t>
            </a:r>
            <a:r>
              <a:rPr b="1" lang="en-GB" sz="2000" spc="-1" strike="noStrike">
                <a:solidFill>
                  <a:srgbClr val="000000"/>
                </a:solidFill>
                <a:latin typeface="Courier New"/>
              </a:rPr>
              <a:t>Doesn’t match: ‘rob@exam@ple.com’</a:t>
            </a:r>
            <a:endParaRPr b="0" lang="en-US" sz="2000" spc="-1" strike="noStrike">
              <a:solidFill>
                <a:srgbClr val="000000"/>
              </a:solidFill>
              <a:latin typeface="Arial"/>
            </a:endParaRPr>
          </a:p>
          <a:p>
            <a:pPr marL="343080" indent="0">
              <a:lnSpc>
                <a:spcPct val="90000"/>
              </a:lnSpc>
              <a:spcBef>
                <a:spcPts val="4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000" spc="-1" strike="noStrike">
                <a:solidFill>
                  <a:srgbClr val="000000"/>
                </a:solidFill>
                <a:latin typeface="Courier New"/>
              </a:rPr>
              <a:t>	</a:t>
            </a:r>
            <a:r>
              <a:rPr b="1" lang="en-GB" sz="2000" spc="-1" strike="noStrike">
                <a:solidFill>
                  <a:srgbClr val="000000"/>
                </a:solidFill>
                <a:latin typeface="Courier New"/>
              </a:rPr>
              <a:t>               ‘</a:t>
            </a:r>
            <a:r>
              <a:rPr b="1" lang="en-GB" sz="2000" spc="-1" strike="noStrike">
                <a:solidFill>
                  <a:srgbClr val="000000"/>
                </a:solidFill>
                <a:latin typeface="Courier New"/>
              </a:rPr>
              <a:t>not.an.email.com’</a:t>
            </a:r>
            <a:endParaRPr b="0" lang="en-US" sz="20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000000"/>
                </a:solidFill>
                <a:latin typeface="Arial"/>
              </a:rPr>
              <a:t>	</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600" spc="-1" strike="noStrike">
                <a:solidFill>
                  <a:srgbClr val="000000"/>
                </a:solidFill>
                <a:latin typeface="Arial"/>
              </a:rPr>
              <a:t>So.. An example</a:t>
            </a:r>
            <a:endParaRPr b="1" lang="en-US" sz="3600" spc="-1" strike="noStrike">
              <a:solidFill>
                <a:srgbClr val="000000"/>
              </a:solidFill>
              <a:latin typeface="Arial"/>
            </a:endParaRPr>
          </a:p>
        </p:txBody>
      </p:sp>
      <p:sp>
        <p:nvSpPr>
          <p:cNvPr id="233"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0">
              <a:lnSpc>
                <a:spcPct val="100000"/>
              </a:lnSpc>
              <a:spcBef>
                <a:spcPts val="29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pl-PL" sz="2400" spc="-1" strike="noStrike">
                <a:solidFill>
                  <a:srgbClr val="cc0000"/>
                </a:solidFill>
                <a:latin typeface="Courier New"/>
              </a:rPr>
              <a:t>/^</a:t>
            </a:r>
            <a:endParaRPr b="0" lang="en-US" sz="2400" spc="-1" strike="noStrike">
              <a:solidFill>
                <a:srgbClr val="000000"/>
              </a:solidFill>
              <a:latin typeface="Arial"/>
            </a:endParaRPr>
          </a:p>
          <a:p>
            <a:pPr marL="343080" indent="0">
              <a:lnSpc>
                <a:spcPct val="100000"/>
              </a:lnSpc>
              <a:spcBef>
                <a:spcPts val="29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pl-PL" sz="2400" spc="-1" strike="noStrike">
                <a:solidFill>
                  <a:srgbClr val="cc0000"/>
                </a:solidFill>
                <a:latin typeface="Courier New"/>
              </a:rPr>
              <a:t>[a-z\d\._-]+</a:t>
            </a:r>
            <a:endParaRPr b="0" lang="en-US" sz="2400" spc="-1" strike="noStrike">
              <a:solidFill>
                <a:srgbClr val="000000"/>
              </a:solidFill>
              <a:latin typeface="Arial"/>
            </a:endParaRPr>
          </a:p>
          <a:p>
            <a:pPr marL="343080" indent="0">
              <a:lnSpc>
                <a:spcPct val="100000"/>
              </a:lnSpc>
              <a:spcBef>
                <a:spcPts val="29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pl-PL" sz="2400" spc="-1" strike="noStrike">
                <a:solidFill>
                  <a:srgbClr val="cc0000"/>
                </a:solidFill>
                <a:latin typeface="Courier New"/>
              </a:rPr>
              <a:t>@</a:t>
            </a:r>
            <a:endParaRPr b="0" lang="en-US" sz="2400" spc="-1" strike="noStrike">
              <a:solidFill>
                <a:srgbClr val="000000"/>
              </a:solidFill>
              <a:latin typeface="Arial"/>
            </a:endParaRPr>
          </a:p>
          <a:p>
            <a:pPr marL="343080" indent="0">
              <a:lnSpc>
                <a:spcPct val="100000"/>
              </a:lnSpc>
              <a:spcBef>
                <a:spcPts val="29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pl-PL" sz="2400" spc="-1" strike="noStrike">
                <a:solidFill>
                  <a:srgbClr val="cc0000"/>
                </a:solidFill>
                <a:latin typeface="Courier New"/>
              </a:rPr>
              <a:t>([a-z\d-]+\.)+</a:t>
            </a:r>
            <a:endParaRPr b="0" lang="en-US" sz="2400" spc="-1" strike="noStrike">
              <a:solidFill>
                <a:srgbClr val="000000"/>
              </a:solidFill>
              <a:latin typeface="Arial"/>
            </a:endParaRPr>
          </a:p>
          <a:p>
            <a:pPr marL="343080" indent="0">
              <a:lnSpc>
                <a:spcPct val="100000"/>
              </a:lnSpc>
              <a:spcBef>
                <a:spcPts val="29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pl-PL" sz="2400" spc="-1" strike="noStrike">
                <a:solidFill>
                  <a:srgbClr val="cc0000"/>
                </a:solidFill>
                <a:latin typeface="Courier New"/>
              </a:rPr>
              <a:t>[a-z]{2,6}</a:t>
            </a:r>
            <a:endParaRPr b="0" lang="en-US" sz="2400" spc="-1" strike="noStrike">
              <a:solidFill>
                <a:srgbClr val="000000"/>
              </a:solidFill>
              <a:latin typeface="Arial"/>
            </a:endParaRPr>
          </a:p>
          <a:p>
            <a:pPr marL="343080" indent="0">
              <a:lnSpc>
                <a:spcPct val="100000"/>
              </a:lnSpc>
              <a:spcBef>
                <a:spcPts val="29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400" spc="-1" strike="noStrike">
                <a:solidFill>
                  <a:srgbClr val="cc0000"/>
                </a:solidFill>
                <a:latin typeface="Courier New"/>
              </a:rPr>
              <a:t>$</a:t>
            </a:r>
            <a:r>
              <a:rPr b="1" lang="pl-PL" sz="2400" spc="-1" strike="noStrike">
                <a:solidFill>
                  <a:srgbClr val="cc0000"/>
                </a:solidFill>
                <a:latin typeface="Courier New"/>
              </a:rPr>
              <a:t>/i</a:t>
            </a:r>
            <a:r>
              <a:rPr b="0" lang="en-GB" sz="2400" spc="-1" strike="noStrike">
                <a:solidFill>
                  <a:srgbClr val="000000"/>
                </a:solidFill>
                <a:latin typeface="Arial"/>
              </a:rPr>
              <a:t>	</a:t>
            </a:r>
            <a:endParaRPr b="0" lang="en-US" sz="2400" spc="-1" strike="noStrike">
              <a:solidFill>
                <a:srgbClr val="000000"/>
              </a:solidFill>
              <a:latin typeface="Arial"/>
            </a:endParaRPr>
          </a:p>
        </p:txBody>
      </p:sp>
      <p:sp>
        <p:nvSpPr>
          <p:cNvPr id="234" name="Text Box 4"/>
          <p:cNvSpPr/>
          <p:nvPr/>
        </p:nvSpPr>
        <p:spPr>
          <a:xfrm>
            <a:off x="1828800" y="1147680"/>
            <a:ext cx="6477120" cy="459720"/>
          </a:xfrm>
          <a:prstGeom prst="rect">
            <a:avLst/>
          </a:prstGeom>
          <a:noFill/>
          <a:ln w="38160">
            <a:solidFill>
              <a:srgbClr val="333333"/>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ea typeface="Times New Roman"/>
              </a:rPr>
              <a:t>Starting delimiter, and start-of-string anchor</a:t>
            </a:r>
            <a:endParaRPr b="0" lang="en-US" sz="2400" spc="-1" strike="noStrike">
              <a:solidFill>
                <a:srgbClr val="000000"/>
              </a:solidFill>
              <a:latin typeface="Times New Roman"/>
            </a:endParaRPr>
          </a:p>
        </p:txBody>
      </p:sp>
      <p:sp>
        <p:nvSpPr>
          <p:cNvPr id="235" name="Line 5"/>
          <p:cNvSpPr/>
          <p:nvPr/>
        </p:nvSpPr>
        <p:spPr>
          <a:xfrm flipH="1">
            <a:off x="1142640" y="1523880"/>
            <a:ext cx="685800" cy="304920"/>
          </a:xfrm>
          <a:prstGeom prst="line">
            <a:avLst/>
          </a:prstGeom>
          <a:ln w="38160">
            <a:solidFill>
              <a:srgbClr val="333333"/>
            </a:solidFill>
            <a:miter/>
            <a:tailEnd len="med" type="triangle" w="med"/>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236" name="Text Box 6"/>
          <p:cNvSpPr/>
          <p:nvPr/>
        </p:nvSpPr>
        <p:spPr>
          <a:xfrm>
            <a:off x="4267080" y="1698480"/>
            <a:ext cx="4648320" cy="1191240"/>
          </a:xfrm>
          <a:prstGeom prst="rect">
            <a:avLst/>
          </a:prstGeom>
          <a:noFill/>
          <a:ln w="38160">
            <a:solidFill>
              <a:srgbClr val="333333"/>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ea typeface="Times New Roman"/>
              </a:rPr>
              <a:t>User name – allow any length of letters, numbers, dots, underscore or dashes</a:t>
            </a:r>
            <a:endParaRPr b="0" lang="en-US" sz="2400" spc="-1" strike="noStrike">
              <a:solidFill>
                <a:srgbClr val="000000"/>
              </a:solidFill>
              <a:latin typeface="Times New Roman"/>
            </a:endParaRPr>
          </a:p>
        </p:txBody>
      </p:sp>
      <p:sp>
        <p:nvSpPr>
          <p:cNvPr id="237" name="Line 7"/>
          <p:cNvSpPr/>
          <p:nvPr/>
        </p:nvSpPr>
        <p:spPr>
          <a:xfrm flipH="1">
            <a:off x="3886200" y="2514600"/>
            <a:ext cx="380880" cy="0"/>
          </a:xfrm>
          <a:prstGeom prst="line">
            <a:avLst/>
          </a:prstGeom>
          <a:ln w="38160">
            <a:solidFill>
              <a:srgbClr val="333333"/>
            </a:solidFill>
            <a:miter/>
            <a:tailEnd len="med" type="triangle" w="med"/>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238" name="Text Box 8"/>
          <p:cNvSpPr/>
          <p:nvPr/>
        </p:nvSpPr>
        <p:spPr>
          <a:xfrm>
            <a:off x="3009960" y="2994120"/>
            <a:ext cx="2514600" cy="459720"/>
          </a:xfrm>
          <a:prstGeom prst="rect">
            <a:avLst/>
          </a:prstGeom>
          <a:noFill/>
          <a:ln w="38160">
            <a:solidFill>
              <a:srgbClr val="333333"/>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ea typeface="Times New Roman"/>
              </a:rPr>
              <a:t>The @ separator</a:t>
            </a:r>
            <a:endParaRPr b="0" lang="en-US" sz="2400" spc="-1" strike="noStrike">
              <a:solidFill>
                <a:srgbClr val="000000"/>
              </a:solidFill>
              <a:latin typeface="Times New Roman"/>
            </a:endParaRPr>
          </a:p>
        </p:txBody>
      </p:sp>
      <p:sp>
        <p:nvSpPr>
          <p:cNvPr id="239" name="Line 9"/>
          <p:cNvSpPr/>
          <p:nvPr/>
        </p:nvSpPr>
        <p:spPr>
          <a:xfrm flipH="1">
            <a:off x="2629080" y="3241800"/>
            <a:ext cx="380880" cy="0"/>
          </a:xfrm>
          <a:prstGeom prst="line">
            <a:avLst/>
          </a:prstGeom>
          <a:ln w="38160">
            <a:solidFill>
              <a:srgbClr val="333333"/>
            </a:solidFill>
            <a:miter/>
            <a:tailEnd len="med" type="triangle" w="med"/>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240" name="Text Box 10"/>
          <p:cNvSpPr/>
          <p:nvPr/>
        </p:nvSpPr>
        <p:spPr>
          <a:xfrm>
            <a:off x="4495680" y="3527280"/>
            <a:ext cx="4648320" cy="1191240"/>
          </a:xfrm>
          <a:prstGeom prst="rect">
            <a:avLst/>
          </a:prstGeom>
          <a:noFill/>
          <a:ln w="38160">
            <a:solidFill>
              <a:srgbClr val="333333"/>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ea typeface="Times New Roman"/>
              </a:rPr>
              <a:t>Domain (letters, digits or dash only). Repetition to include subdomains.</a:t>
            </a:r>
            <a:endParaRPr b="0" lang="en-US" sz="2400" spc="-1" strike="noStrike">
              <a:solidFill>
                <a:srgbClr val="000000"/>
              </a:solidFill>
              <a:latin typeface="Times New Roman"/>
            </a:endParaRPr>
          </a:p>
        </p:txBody>
      </p:sp>
      <p:sp>
        <p:nvSpPr>
          <p:cNvPr id="241" name="Line 11"/>
          <p:cNvSpPr/>
          <p:nvPr/>
        </p:nvSpPr>
        <p:spPr>
          <a:xfrm flipH="1">
            <a:off x="3200400" y="4038480"/>
            <a:ext cx="990720" cy="0"/>
          </a:xfrm>
          <a:prstGeom prst="line">
            <a:avLst/>
          </a:prstGeom>
          <a:ln w="38160">
            <a:solidFill>
              <a:srgbClr val="333333"/>
            </a:solidFill>
            <a:miter/>
            <a:tailEnd len="med" type="triangle" w="med"/>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242" name="Text Box 12"/>
          <p:cNvSpPr/>
          <p:nvPr/>
        </p:nvSpPr>
        <p:spPr>
          <a:xfrm>
            <a:off x="3276720" y="4876920"/>
            <a:ext cx="2514600" cy="459720"/>
          </a:xfrm>
          <a:prstGeom prst="rect">
            <a:avLst/>
          </a:prstGeom>
          <a:noFill/>
          <a:ln w="38160">
            <a:solidFill>
              <a:srgbClr val="333333"/>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ea typeface="Times New Roman"/>
              </a:rPr>
              <a:t>com,uk,info,etc.</a:t>
            </a:r>
            <a:endParaRPr b="0" lang="en-US" sz="2400" spc="-1" strike="noStrike">
              <a:solidFill>
                <a:srgbClr val="000000"/>
              </a:solidFill>
              <a:latin typeface="Times New Roman"/>
            </a:endParaRPr>
          </a:p>
        </p:txBody>
      </p:sp>
      <p:sp>
        <p:nvSpPr>
          <p:cNvPr id="243" name="Line 13"/>
          <p:cNvSpPr/>
          <p:nvPr/>
        </p:nvSpPr>
        <p:spPr>
          <a:xfrm flipH="1" flipV="1">
            <a:off x="2590560" y="4724280"/>
            <a:ext cx="685800" cy="457200"/>
          </a:xfrm>
          <a:prstGeom prst="line">
            <a:avLst/>
          </a:prstGeom>
          <a:ln w="38160">
            <a:solidFill>
              <a:srgbClr val="333333"/>
            </a:solidFill>
            <a:miter/>
            <a:tailEnd len="med" type="triangle" w="med"/>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244" name="Text Box 14"/>
          <p:cNvSpPr/>
          <p:nvPr/>
        </p:nvSpPr>
        <p:spPr>
          <a:xfrm>
            <a:off x="1752480" y="5562720"/>
            <a:ext cx="6172200" cy="459720"/>
          </a:xfrm>
          <a:prstGeom prst="rect">
            <a:avLst/>
          </a:prstGeom>
          <a:noFill/>
          <a:ln w="38160">
            <a:solidFill>
              <a:srgbClr val="333333"/>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pc="-1" strike="noStrike">
                <a:solidFill>
                  <a:srgbClr val="000000"/>
                </a:solidFill>
                <a:latin typeface="Times New Roman"/>
                <a:ea typeface="Times New Roman"/>
              </a:rPr>
              <a:t>End anchor, end delimiter, case insensitive</a:t>
            </a:r>
            <a:endParaRPr b="0" lang="en-US" sz="2400" spc="-1" strike="noStrike">
              <a:solidFill>
                <a:srgbClr val="000000"/>
              </a:solidFill>
              <a:latin typeface="Times New Roman"/>
            </a:endParaRPr>
          </a:p>
        </p:txBody>
      </p:sp>
      <p:sp>
        <p:nvSpPr>
          <p:cNvPr id="245" name="Line 15"/>
          <p:cNvSpPr/>
          <p:nvPr/>
        </p:nvSpPr>
        <p:spPr>
          <a:xfrm flipH="1" flipV="1">
            <a:off x="1218960" y="5562720"/>
            <a:ext cx="533160" cy="304560"/>
          </a:xfrm>
          <a:prstGeom prst="line">
            <a:avLst/>
          </a:prstGeom>
          <a:ln w="38160">
            <a:solidFill>
              <a:srgbClr val="333333"/>
            </a:solidFill>
            <a:miter/>
            <a:tailEnd len="med" type="triangle" w="med"/>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All Input is Evil</a:t>
            </a:r>
            <a:endParaRPr b="1" lang="en-US" sz="3600" spc="-1" strike="noStrike">
              <a:solidFill>
                <a:srgbClr val="000000"/>
              </a:solidFill>
              <a:latin typeface="Arial"/>
            </a:endParaRPr>
          </a:p>
        </p:txBody>
      </p:sp>
      <p:sp>
        <p:nvSpPr>
          <p:cNvPr id="60" name="PlaceHolder 2"/>
          <p:cNvSpPr>
            <a:spLocks noGrp="1"/>
          </p:cNvSpPr>
          <p:nvPr>
            <p:ph/>
          </p:nvPr>
        </p:nvSpPr>
        <p:spPr>
          <a:xfrm>
            <a:off x="236160" y="1142640"/>
            <a:ext cx="8450280" cy="4724280"/>
          </a:xfrm>
          <a:prstGeom prst="rect">
            <a:avLst/>
          </a:prstGeom>
          <a:noFill/>
          <a:ln w="0">
            <a:noFill/>
          </a:ln>
        </p:spPr>
        <p:txBody>
          <a:bodyPr anchor="t">
            <a:normAutofit/>
          </a:bodyPr>
          <a:p>
            <a:pPr marL="343080" indent="-343080">
              <a:lnSpc>
                <a:spcPct val="9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One should always take it that All input is evil:</a:t>
            </a:r>
            <a:endParaRPr b="0" lang="en-US" sz="2800" spc="-1" strike="noStrike">
              <a:solidFill>
                <a:srgbClr val="000000"/>
              </a:solidFill>
              <a:latin typeface="Arial"/>
            </a:endParaRPr>
          </a:p>
          <a:p>
            <a:pPr lvl="1" marL="743040" indent="-285840">
              <a:lnSpc>
                <a:spcPct val="90000"/>
              </a:lnSpc>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At least potentially</a:t>
            </a:r>
            <a:endParaRPr b="0" lang="en-US" sz="2400" spc="-1" strike="noStrike">
              <a:solidFill>
                <a:srgbClr val="000000"/>
              </a:solidFill>
              <a:latin typeface="Arial"/>
            </a:endParaRPr>
          </a:p>
          <a:p>
            <a:pPr lvl="1" marL="743040" indent="-285840">
              <a:lnSpc>
                <a:spcPct val="90000"/>
              </a:lnSpc>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Input can be: (A random collection)</a:t>
            </a:r>
            <a:endParaRPr b="0" lang="en-US" sz="2400" spc="-1" strike="noStrike">
              <a:solidFill>
                <a:srgbClr val="000000"/>
              </a:solidFill>
              <a:latin typeface="Arial"/>
            </a:endParaRPr>
          </a:p>
          <a:p>
            <a:pPr lvl="2" marL="1143000" indent="-228600">
              <a:lnSpc>
                <a:spcPct val="90000"/>
              </a:lnSpc>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Files</a:t>
            </a:r>
            <a:endParaRPr b="0" lang="en-US" sz="2000" spc="-1" strike="noStrike">
              <a:solidFill>
                <a:srgbClr val="000000"/>
              </a:solidFill>
              <a:latin typeface="Arial"/>
            </a:endParaRPr>
          </a:p>
          <a:p>
            <a:pPr lvl="2" marL="1143000" indent="-228600">
              <a:lnSpc>
                <a:spcPct val="90000"/>
              </a:lnSpc>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Web forms</a:t>
            </a:r>
            <a:endParaRPr b="0" lang="en-US" sz="2000" spc="-1" strike="noStrike">
              <a:solidFill>
                <a:srgbClr val="000000"/>
              </a:solidFill>
              <a:latin typeface="Arial"/>
            </a:endParaRPr>
          </a:p>
          <a:p>
            <a:pPr lvl="2" marL="1143000" indent="-228600">
              <a:lnSpc>
                <a:spcPct val="90000"/>
              </a:lnSpc>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Cookies</a:t>
            </a:r>
            <a:endParaRPr b="0" lang="en-US" sz="2000" spc="-1" strike="noStrike">
              <a:solidFill>
                <a:srgbClr val="000000"/>
              </a:solidFill>
              <a:latin typeface="Arial"/>
            </a:endParaRPr>
          </a:p>
          <a:p>
            <a:pPr lvl="2" marL="1143000" indent="-228600">
              <a:lnSpc>
                <a:spcPct val="90000"/>
              </a:lnSpc>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Registry entries</a:t>
            </a:r>
            <a:endParaRPr b="0" lang="en-US" sz="2000" spc="-1" strike="noStrike">
              <a:solidFill>
                <a:srgbClr val="000000"/>
              </a:solidFill>
              <a:latin typeface="Arial"/>
            </a:endParaRPr>
          </a:p>
          <a:p>
            <a:pPr lvl="2" marL="1143000" indent="-228600">
              <a:lnSpc>
                <a:spcPct val="90000"/>
              </a:lnSpc>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Database contents</a:t>
            </a:r>
            <a:endParaRPr b="0" lang="en-US" sz="2000" spc="-1" strike="noStrike">
              <a:solidFill>
                <a:srgbClr val="000000"/>
              </a:solidFill>
              <a:latin typeface="Arial"/>
            </a:endParaRPr>
          </a:p>
          <a:p>
            <a:pPr lvl="2" marL="1143000" indent="-228600">
              <a:lnSpc>
                <a:spcPct val="90000"/>
              </a:lnSpc>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Command line arguments</a:t>
            </a:r>
            <a:endParaRPr b="0" lang="en-US" sz="2000" spc="-1" strike="noStrike">
              <a:solidFill>
                <a:srgbClr val="000000"/>
              </a:solidFill>
              <a:latin typeface="Arial"/>
            </a:endParaRPr>
          </a:p>
        </p:txBody>
      </p:sp>
      <p:sp>
        <p:nvSpPr>
          <p:cNvPr id="61" name="Rectangle 4"/>
          <p:cNvSpPr/>
          <p:nvPr/>
        </p:nvSpPr>
        <p:spPr>
          <a:xfrm>
            <a:off x="4397400" y="3444840"/>
            <a:ext cx="4387680" cy="2604960"/>
          </a:xfrm>
          <a:prstGeom prst="rect">
            <a:avLst/>
          </a:prstGeom>
          <a:noFill/>
          <a:ln w="0">
            <a:noFill/>
          </a:ln>
        </p:spPr>
        <p:style>
          <a:lnRef idx="0"/>
          <a:fillRef idx="0"/>
          <a:effectRef idx="0"/>
          <a:fontRef idx="minor"/>
        </p:style>
        <p:txBody>
          <a:bodyPr lIns="90000" rIns="90000" tIns="46800" bIns="46800" anchor="t">
            <a:noAutofit/>
          </a:bodyPr>
          <a:p>
            <a:pPr lvl="2" marL="914400">
              <a:lnSpc>
                <a:spcPct val="100000"/>
              </a:lnSpc>
              <a:spcBef>
                <a:spcPts val="601"/>
              </a:spcBef>
              <a:buClr>
                <a:srgbClr val="808080"/>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Arial"/>
              </a:rPr>
              <a:t>Environmental variables</a:t>
            </a:r>
            <a:endParaRPr b="0" lang="en-US" sz="2400" spc="-1" strike="noStrike">
              <a:solidFill>
                <a:srgbClr val="000000"/>
              </a:solidFill>
              <a:latin typeface="Times New Roman"/>
            </a:endParaRPr>
          </a:p>
          <a:p>
            <a:pPr lvl="2" marL="914400">
              <a:lnSpc>
                <a:spcPct val="100000"/>
              </a:lnSpc>
              <a:spcBef>
                <a:spcPts val="601"/>
              </a:spcBef>
              <a:buClr>
                <a:srgbClr val="808080"/>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Arial"/>
              </a:rPr>
              <a:t>HTTP requests</a:t>
            </a:r>
            <a:endParaRPr b="0" lang="en-US" sz="2400" spc="-1" strike="noStrike">
              <a:solidFill>
                <a:srgbClr val="000000"/>
              </a:solidFill>
              <a:latin typeface="Times New Roman"/>
            </a:endParaRPr>
          </a:p>
          <a:p>
            <a:pPr lvl="2" marL="914400">
              <a:lnSpc>
                <a:spcPct val="100000"/>
              </a:lnSpc>
              <a:spcBef>
                <a:spcPts val="601"/>
              </a:spcBef>
              <a:buClr>
                <a:srgbClr val="808080"/>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Arial"/>
              </a:rPr>
              <a:t>Named pipes </a:t>
            </a:r>
            <a:endParaRPr b="0" lang="en-US" sz="2400" spc="-1" strike="noStrike">
              <a:solidFill>
                <a:srgbClr val="000000"/>
              </a:solidFill>
              <a:latin typeface="Times New Roman"/>
            </a:endParaRPr>
          </a:p>
          <a:p>
            <a:pPr lvl="2" marL="914400">
              <a:lnSpc>
                <a:spcPct val="100000"/>
              </a:lnSpc>
              <a:spcBef>
                <a:spcPts val="601"/>
              </a:spcBef>
              <a:buClr>
                <a:srgbClr val="808080"/>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Arial"/>
              </a:rPr>
              <a:t>E-mail</a:t>
            </a:r>
            <a:endParaRPr b="0" lang="en-US" sz="2400" spc="-1" strike="noStrike">
              <a:solidFill>
                <a:srgbClr val="000000"/>
              </a:solidFill>
              <a:latin typeface="Times New Roman"/>
            </a:endParaRPr>
          </a:p>
          <a:p>
            <a:pPr lvl="2" marL="914400">
              <a:lnSpc>
                <a:spcPct val="100000"/>
              </a:lnSpc>
              <a:spcBef>
                <a:spcPts val="601"/>
              </a:spcBef>
              <a:buClr>
                <a:srgbClr val="808080"/>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ea typeface="Arial"/>
              </a:rPr>
              <a:t>…</a:t>
            </a:r>
            <a:endParaRPr b="0" lang="en-US" sz="2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600" spc="-1" strike="noStrike">
                <a:solidFill>
                  <a:srgbClr val="000000"/>
                </a:solidFill>
                <a:latin typeface="Arial"/>
              </a:rPr>
              <a:t>Boolean Matching</a:t>
            </a:r>
            <a:endParaRPr b="1" lang="en-US" sz="3600" spc="-1" strike="noStrike">
              <a:solidFill>
                <a:srgbClr val="000000"/>
              </a:solidFill>
              <a:latin typeface="Arial"/>
            </a:endParaRPr>
          </a:p>
        </p:txBody>
      </p:sp>
      <p:sp>
        <p:nvSpPr>
          <p:cNvPr id="247"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343080">
              <a:lnSpc>
                <a:spcPct val="9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800" spc="-1" strike="noStrike">
                <a:solidFill>
                  <a:srgbClr val="000000"/>
                </a:solidFill>
                <a:latin typeface="Arial"/>
              </a:rPr>
              <a:t>We can use the function </a:t>
            </a:r>
            <a:r>
              <a:rPr b="1" lang="en-GB" sz="2800" spc="-1" strike="noStrike">
                <a:solidFill>
                  <a:srgbClr val="0000ff"/>
                </a:solidFill>
                <a:latin typeface="Courier New"/>
              </a:rPr>
              <a:t>preg_match</a:t>
            </a:r>
            <a:r>
              <a:rPr b="0" lang="en-GB" sz="2800" spc="-1" strike="noStrike">
                <a:solidFill>
                  <a:srgbClr val="000000"/>
                </a:solidFill>
                <a:latin typeface="Arial"/>
              </a:rPr>
              <a:t>() to test whether a string matches or not.</a:t>
            </a:r>
            <a:endParaRPr b="0" lang="en-US" sz="28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ffba2f"/>
                </a:solidFill>
                <a:latin typeface="Courier New"/>
              </a:rPr>
              <a:t>// match an email</a:t>
            </a:r>
            <a:endParaRPr b="0" lang="en-US" sz="28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000000"/>
                </a:solidFill>
                <a:latin typeface="Courier New"/>
              </a:rPr>
              <a:t>$input = </a:t>
            </a:r>
            <a:r>
              <a:rPr b="1" lang="en-GB" sz="2800" spc="-1" strike="noStrike">
                <a:solidFill>
                  <a:srgbClr val="cc0000"/>
                </a:solidFill>
                <a:latin typeface="Courier New"/>
              </a:rPr>
              <a:t>‘rob@example.com’</a:t>
            </a:r>
            <a:r>
              <a:rPr b="1" lang="en-GB" sz="2800" spc="-1" strike="noStrike">
                <a:solidFill>
                  <a:srgbClr val="000000"/>
                </a:solidFill>
                <a:latin typeface="Courier New"/>
              </a:rPr>
              <a:t>;</a:t>
            </a:r>
            <a:endParaRPr b="0" lang="en-US" sz="28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0000ff"/>
                </a:solidFill>
                <a:latin typeface="Courier New"/>
              </a:rPr>
              <a:t>if</a:t>
            </a:r>
            <a:r>
              <a:rPr b="1" lang="en-GB" sz="2800" spc="-1" strike="noStrike">
                <a:solidFill>
                  <a:srgbClr val="000000"/>
                </a:solidFill>
                <a:latin typeface="Courier New"/>
              </a:rPr>
              <a:t> (</a:t>
            </a:r>
            <a:r>
              <a:rPr b="1" lang="en-GB" sz="2800" spc="-1" strike="noStrike">
                <a:solidFill>
                  <a:srgbClr val="0000ff"/>
                </a:solidFill>
                <a:latin typeface="Courier New"/>
              </a:rPr>
              <a:t>preg_match</a:t>
            </a:r>
            <a:r>
              <a:rPr b="1" lang="en-GB" sz="2800" spc="-1" strike="noStrike">
                <a:solidFill>
                  <a:srgbClr val="000000"/>
                </a:solidFill>
                <a:latin typeface="Courier New"/>
              </a:rPr>
              <a:t>($emailRegex,$input) {</a:t>
            </a:r>
            <a:endParaRPr b="0" lang="en-US" sz="28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000000"/>
                </a:solidFill>
                <a:latin typeface="Courier New"/>
              </a:rPr>
              <a:t>	</a:t>
            </a:r>
            <a:r>
              <a:rPr b="1" lang="en-GB" sz="2800" spc="-1" strike="noStrike">
                <a:solidFill>
                  <a:srgbClr val="0000ff"/>
                </a:solidFill>
                <a:latin typeface="Courier New"/>
              </a:rPr>
              <a:t>echo</a:t>
            </a:r>
            <a:r>
              <a:rPr b="1" lang="en-GB" sz="2800" spc="-1" strike="noStrike">
                <a:solidFill>
                  <a:srgbClr val="000000"/>
                </a:solidFill>
                <a:latin typeface="Courier New"/>
              </a:rPr>
              <a:t> </a:t>
            </a:r>
            <a:r>
              <a:rPr b="1" lang="en-GB" sz="2800" spc="-1" strike="noStrike">
                <a:solidFill>
                  <a:srgbClr val="cc0000"/>
                </a:solidFill>
                <a:latin typeface="Courier New"/>
              </a:rPr>
              <a:t>‘Is a valid email’</a:t>
            </a:r>
            <a:r>
              <a:rPr b="1" lang="en-GB" sz="2800" spc="-1" strike="noStrike">
                <a:solidFill>
                  <a:srgbClr val="000000"/>
                </a:solidFill>
                <a:latin typeface="Courier New"/>
              </a:rPr>
              <a:t>;</a:t>
            </a:r>
            <a:endParaRPr b="0" lang="en-US" sz="28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000000"/>
                </a:solidFill>
                <a:latin typeface="Courier New"/>
              </a:rPr>
              <a:t>} </a:t>
            </a:r>
            <a:r>
              <a:rPr b="1" lang="en-GB" sz="2800" spc="-1" strike="noStrike">
                <a:solidFill>
                  <a:srgbClr val="0000ff"/>
                </a:solidFill>
                <a:latin typeface="Courier New"/>
              </a:rPr>
              <a:t>else</a:t>
            </a:r>
            <a:r>
              <a:rPr b="1" lang="en-GB" sz="2800" spc="-1" strike="noStrike">
                <a:solidFill>
                  <a:srgbClr val="000000"/>
                </a:solidFill>
                <a:latin typeface="Courier New"/>
              </a:rPr>
              <a:t> {</a:t>
            </a:r>
            <a:endParaRPr b="0" lang="en-US" sz="28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000000"/>
                </a:solidFill>
                <a:latin typeface="Courier New"/>
              </a:rPr>
              <a:t>	</a:t>
            </a:r>
            <a:r>
              <a:rPr b="1" lang="en-GB" sz="2800" spc="-1" strike="noStrike">
                <a:solidFill>
                  <a:srgbClr val="0000ff"/>
                </a:solidFill>
                <a:latin typeface="Courier New"/>
              </a:rPr>
              <a:t>echo</a:t>
            </a:r>
            <a:r>
              <a:rPr b="1" lang="en-GB" sz="2800" spc="-1" strike="noStrike">
                <a:solidFill>
                  <a:srgbClr val="000000"/>
                </a:solidFill>
                <a:latin typeface="Courier New"/>
              </a:rPr>
              <a:t> </a:t>
            </a:r>
            <a:r>
              <a:rPr b="1" lang="en-GB" sz="2800" spc="-1" strike="noStrike">
                <a:solidFill>
                  <a:srgbClr val="cc0000"/>
                </a:solidFill>
                <a:latin typeface="Courier New"/>
              </a:rPr>
              <a:t>‘NOT a valid email’</a:t>
            </a:r>
            <a:r>
              <a:rPr b="1" lang="en-GB" sz="2800" spc="-1" strike="noStrike">
                <a:solidFill>
                  <a:srgbClr val="000000"/>
                </a:solidFill>
                <a:latin typeface="Courier New"/>
              </a:rPr>
              <a:t>;</a:t>
            </a:r>
            <a:endParaRPr b="0" lang="en-US" sz="28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000000"/>
                </a:solidFill>
                <a:latin typeface="Courier New"/>
              </a:rPr>
              <a:t>}</a:t>
            </a:r>
            <a:endParaRPr b="0" lang="en-US" sz="2800" spc="-1" strike="noStrike">
              <a:solidFill>
                <a:srgbClr val="000000"/>
              </a:solidFill>
              <a:latin typeface="Arial"/>
            </a:endParaRPr>
          </a:p>
          <a:p>
            <a:pPr marL="343080" indent="0">
              <a:lnSpc>
                <a:spcPct val="9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ea typeface="新細明體"/>
              </a:rPr>
              <a:t>PHP Functions and Examples</a:t>
            </a:r>
            <a:endParaRPr b="1" lang="en-US" sz="3600" spc="-1" strike="noStrike">
              <a:solidFill>
                <a:srgbClr val="000000"/>
              </a:solidFill>
              <a:latin typeface="Arial"/>
            </a:endParaRPr>
          </a:p>
        </p:txBody>
      </p:sp>
      <p:sp>
        <p:nvSpPr>
          <p:cNvPr id="249" name="Rectangle 4"/>
          <p:cNvSpPr/>
          <p:nvPr/>
        </p:nvSpPr>
        <p:spPr>
          <a:xfrm>
            <a:off x="304920" y="914400"/>
            <a:ext cx="8686800" cy="5715000"/>
          </a:xfrm>
          <a:prstGeom prst="rect">
            <a:avLst/>
          </a:prstGeom>
          <a:noFill/>
          <a:ln w="9360">
            <a:solidFill>
              <a:srgbClr val="000000"/>
            </a:solidFill>
            <a:miter/>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9900"/>
                </a:solidFill>
                <a:latin typeface="Courier New"/>
              </a:rPr>
              <a:t>// Check if a user's name is made up of 8-12 </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9900"/>
                </a:solidFill>
                <a:latin typeface="Courier New"/>
              </a:rPr>
              <a:t>// alphanumeric characters</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ourier New"/>
              </a:rPr>
              <a:t>if (</a:t>
            </a:r>
            <a:r>
              <a:rPr b="0" lang="en-US" sz="2000" spc="-1" strike="noStrike">
                <a:solidFill>
                  <a:srgbClr val="0000ff"/>
                </a:solidFill>
                <a:latin typeface="Courier New"/>
              </a:rPr>
              <a:t>preg_match</a:t>
            </a:r>
            <a:r>
              <a:rPr b="0" lang="en-US" sz="2000" spc="-1" strike="noStrike">
                <a:solidFill>
                  <a:srgbClr val="000000"/>
                </a:solidFill>
                <a:latin typeface="Courier New"/>
              </a:rPr>
              <a:t>('/^[A-Za-z0-9]{8,12}$/', $username)) {</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9900"/>
                </a:solidFill>
                <a:latin typeface="Courier New"/>
              </a:rPr>
              <a:t>  </a:t>
            </a:r>
            <a:r>
              <a:rPr b="0" lang="en-US" sz="2000" spc="-1" strike="noStrike">
                <a:solidFill>
                  <a:srgbClr val="009900"/>
                </a:solidFill>
                <a:latin typeface="Courier New"/>
              </a:rPr>
              <a:t>// OK</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ourier New"/>
              </a:rPr>
              <a:t>}</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9900"/>
                </a:solidFill>
                <a:latin typeface="Courier New"/>
              </a:rPr>
              <a:t>// </a:t>
            </a:r>
            <a:r>
              <a:rPr b="0" lang="en-US" sz="2000" spc="-1" strike="noStrike">
                <a:solidFill>
                  <a:srgbClr val="009900"/>
                </a:solidFill>
                <a:latin typeface="Times New Roman"/>
              </a:rPr>
              <a:t>The pattern </a:t>
            </a:r>
            <a:r>
              <a:rPr b="0" lang="en-US" sz="2000" spc="-1" strike="noStrike">
                <a:solidFill>
                  <a:srgbClr val="009900"/>
                </a:solidFill>
                <a:latin typeface="Courier New"/>
              </a:rPr>
              <a:t>/a[\S]*/ </a:t>
            </a:r>
            <a:r>
              <a:rPr b="0" lang="en-US" sz="2000" spc="-1" strike="noStrike">
                <a:solidFill>
                  <a:srgbClr val="009900"/>
                </a:solidFill>
                <a:latin typeface="Times New Roman"/>
              </a:rPr>
              <a:t>matches a substring that starts with</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9900"/>
                </a:solidFill>
                <a:latin typeface="Courier New"/>
              </a:rPr>
              <a:t>// </a:t>
            </a:r>
            <a:r>
              <a:rPr b="0" lang="en-US" sz="2000" spc="-1" strike="noStrike">
                <a:solidFill>
                  <a:srgbClr val="009900"/>
                </a:solidFill>
                <a:latin typeface="Times New Roman"/>
              </a:rPr>
              <a:t>'a' and follows by any number of non-white space characters.</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ourier New"/>
              </a:rPr>
              <a:t>if (</a:t>
            </a:r>
            <a:r>
              <a:rPr b="0" lang="en-US" sz="2000" spc="-1" strike="noStrike">
                <a:solidFill>
                  <a:srgbClr val="0000ff"/>
                </a:solidFill>
                <a:latin typeface="Courier New"/>
              </a:rPr>
              <a:t>preg_match</a:t>
            </a:r>
            <a:r>
              <a:rPr b="0" lang="en-US" sz="2000" spc="-1" strike="noStrike">
                <a:solidFill>
                  <a:srgbClr val="000000"/>
                </a:solidFill>
                <a:latin typeface="Courier New"/>
              </a:rPr>
              <a:t>('/a[\S]*/', "x abc faa axx", $match) {</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9900"/>
                </a:solidFill>
                <a:latin typeface="Courier New"/>
              </a:rPr>
              <a:t>  </a:t>
            </a:r>
            <a:r>
              <a:rPr b="0" lang="en-US" sz="2000" spc="-1" strike="noStrike">
                <a:solidFill>
                  <a:srgbClr val="009900"/>
                </a:solidFill>
                <a:latin typeface="Courier New"/>
              </a:rPr>
              <a:t>// $match </a:t>
            </a:r>
            <a:r>
              <a:rPr b="0" lang="en-US" sz="2000" spc="-1" strike="noStrike">
                <a:solidFill>
                  <a:srgbClr val="009900"/>
                </a:solidFill>
                <a:latin typeface="Times New Roman"/>
              </a:rPr>
              <a:t>is the first substring that matches the pattern</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ourier New"/>
              </a:rPr>
              <a:t>  </a:t>
            </a:r>
            <a:r>
              <a:rPr b="0" lang="en-US" sz="2000" spc="-1" strike="noStrike">
                <a:solidFill>
                  <a:srgbClr val="000000"/>
                </a:solidFill>
                <a:latin typeface="Courier New"/>
              </a:rPr>
              <a:t>echo $match;     </a:t>
            </a:r>
            <a:r>
              <a:rPr b="0" lang="en-US" sz="2000" spc="-1" strike="noStrike">
                <a:solidFill>
                  <a:srgbClr val="009900"/>
                </a:solidFill>
                <a:latin typeface="Courier New"/>
              </a:rPr>
              <a:t>// Output abc</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ourier New"/>
              </a:rPr>
              <a:t>}</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ourier New"/>
              </a:rPr>
              <a:t>if (</a:t>
            </a:r>
            <a:r>
              <a:rPr b="0" lang="en-US" sz="2000" spc="-1" strike="noStrike">
                <a:solidFill>
                  <a:srgbClr val="0000ff"/>
                </a:solidFill>
                <a:latin typeface="Courier New"/>
              </a:rPr>
              <a:t>preg_match_all</a:t>
            </a:r>
            <a:r>
              <a:rPr b="0" lang="en-US" sz="2000" spc="-1" strike="noStrike">
                <a:solidFill>
                  <a:srgbClr val="000000"/>
                </a:solidFill>
                <a:latin typeface="Courier New"/>
              </a:rPr>
              <a:t>(</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ourier New"/>
              </a:rPr>
              <a:t>      </a:t>
            </a:r>
            <a:r>
              <a:rPr b="0" lang="en-US" sz="2000" spc="-1" strike="noStrike">
                <a:solidFill>
                  <a:srgbClr val="000000"/>
                </a:solidFill>
                <a:latin typeface="Courier New"/>
              </a:rPr>
              <a:t>'/a[\S]*/', "x abc faa axx", $matches) {</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9900"/>
                </a:solidFill>
                <a:latin typeface="Courier New"/>
              </a:rPr>
              <a:t>  </a:t>
            </a:r>
            <a:r>
              <a:rPr b="0" lang="en-US" sz="2000" spc="-1" strike="noStrike">
                <a:solidFill>
                  <a:srgbClr val="009900"/>
                </a:solidFill>
                <a:latin typeface="Courier New"/>
              </a:rPr>
              <a:t>// $matches</a:t>
            </a:r>
            <a:r>
              <a:rPr b="0" lang="en-US" sz="2000" spc="-1" strike="noStrike">
                <a:solidFill>
                  <a:srgbClr val="009900"/>
                </a:solidFill>
                <a:latin typeface="Times New Roman"/>
              </a:rPr>
              <a:t> becomes an array containing "abc", "aa", and "axx"</a:t>
            </a:r>
            <a:endParaRPr b="0" lang="en-US" sz="2000" spc="-1" strike="noStrike">
              <a:solidFill>
                <a:srgbClr val="000000"/>
              </a:solidFill>
              <a:latin typeface="Times New Roman"/>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Courier New"/>
              </a:rPr>
              <a:t>}</a:t>
            </a:r>
            <a:endParaRPr b="0" lang="en-US" sz="20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Rectangle 2"/>
          <p:cNvSpPr/>
          <p:nvPr/>
        </p:nvSpPr>
        <p:spPr>
          <a:xfrm>
            <a:off x="685800" y="685800"/>
            <a:ext cx="7772400" cy="649728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i="1" lang="en-US" sz="2000" spc="-1" strike="noStrike">
                <a:solidFill>
                  <a:srgbClr val="000000"/>
                </a:solidFill>
                <a:latin typeface="Arial"/>
              </a:rPr>
              <a:t>8. Leave in code that checks for important errors</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Decide which areas of the program can afford to have undetected errors and which areas cannot. For example, if you were writing a spreadsheet program, you could afford to have undetected errors in the screen-update area of the program because the main penalty for an error is only a messy screen. You could not afford to have undetected errors in the calculation engine because the errors might result in subtly incorrect results in someone’s spreadsheet. Most users would rather suffer a messy screen than incorrect tax calculations and an audit by the IRS</a:t>
            </a:r>
            <a:r>
              <a:rPr b="1" i="1" lang="en-US" sz="2000" spc="-1" strike="noStrike">
                <a:solidFill>
                  <a:srgbClr val="000000"/>
                </a:solidFill>
                <a:latin typeface="Arial"/>
              </a:rPr>
              <a:t>.</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i="1" lang="en-US" sz="2000" spc="-1" strike="noStrike">
                <a:solidFill>
                  <a:srgbClr val="000000"/>
                </a:solidFill>
                <a:latin typeface="Arial"/>
              </a:rPr>
              <a:t>9. Leave in code that helps the program crash gracefully</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The opposite is also true. If your program contains debugging code that detects potentially fatal errors, leave the code in that allows the program to crash gracefully. In the Mars Pathfinder, for example, engineers left some of the debug code in by design. An error occurred after the Pathfinder had landed. By using the debug aids that had been left in, engineers at JPL were able to diagnose the problem and upload revised code to the Pathfinder, and the Pathfinder completed its mission perfectly (March 1999).</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endParaRPr b="0" lang="en-US" sz="2000" spc="-1" strike="noStrike">
              <a:solidFill>
                <a:srgbClr val="000000"/>
              </a:solidFill>
              <a:latin typeface="Times New Roman"/>
            </a:endParaRPr>
          </a:p>
        </p:txBody>
      </p:sp>
      <p:sp>
        <p:nvSpPr>
          <p:cNvPr id="251" name="Rectangle 2"/>
          <p:cNvSpPr/>
          <p:nvPr/>
        </p:nvSpPr>
        <p:spPr>
          <a:xfrm>
            <a:off x="457200" y="0"/>
            <a:ext cx="8229600" cy="716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0" lang="en-US" sz="3600" spc="-1" strike="noStrike">
              <a:solidFill>
                <a:srgbClr val="000000"/>
              </a:solidFill>
              <a:latin typeface="Times New Roman"/>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2"/>
          <p:cNvSpPr/>
          <p:nvPr/>
        </p:nvSpPr>
        <p:spPr>
          <a:xfrm>
            <a:off x="685800" y="914400"/>
            <a:ext cx="7772400" cy="558252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i="1" lang="en-US" sz="2000" spc="-1" strike="noStrike">
                <a:solidFill>
                  <a:srgbClr val="000000"/>
                </a:solidFill>
                <a:latin typeface="Arial"/>
              </a:rPr>
              <a:t>10. Log errors for your technical support personnel</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Consider leaving debugging aids in the production code but changing their behavior so that it’s appropriate for the production version. If you’ve loaded your code with assertions that halt the program during development, you might considering changing the assertion routine to log messages to a file during production rather than eliminating them altogether.</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i="1" lang="en-US" sz="2000" spc="-1" strike="noStrike">
                <a:solidFill>
                  <a:srgbClr val="000000"/>
                </a:solidFill>
                <a:latin typeface="Arial"/>
              </a:rPr>
              <a:t>11. See that the error messages you leave in are friendly</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If you leave internal error messages in the program, verify that they’re in language that’s friendly to the user. In one of my early programs, I got a call from a user who reported that she’d gotten a message that read “You’ve got a bad pointer allocation, Dog Breath!” Fortunately for me, she had a sense of humor. A common and effective approach is to notify the user of an “internal error” and list an email address or phone number the user can use to report it.</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endParaRPr b="0" lang="en-US" sz="2000" spc="-1" strike="noStrike">
              <a:solidFill>
                <a:srgbClr val="000000"/>
              </a:solidFill>
              <a:latin typeface="Times New Roman"/>
            </a:endParaRPr>
          </a:p>
        </p:txBody>
      </p:sp>
      <p:sp>
        <p:nvSpPr>
          <p:cNvPr id="253" name="Rectangle 2"/>
          <p:cNvSpPr/>
          <p:nvPr/>
        </p:nvSpPr>
        <p:spPr>
          <a:xfrm>
            <a:off x="457200" y="0"/>
            <a:ext cx="8229600" cy="716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0" lang="en-US" sz="3600" spc="-1" strike="noStrike">
              <a:solidFill>
                <a:srgbClr val="000000"/>
              </a:solidFill>
              <a:latin typeface="Times New Roman"/>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Rectangle 1"/>
          <p:cNvSpPr/>
          <p:nvPr/>
        </p:nvSpPr>
        <p:spPr>
          <a:xfrm>
            <a:off x="609480" y="762120"/>
            <a:ext cx="7848720" cy="474840"/>
          </a:xfrm>
          <a:prstGeom prst="rect">
            <a:avLst/>
          </a:prstGeom>
          <a:noFill/>
          <a:ln w="0">
            <a:noFill/>
          </a:ln>
        </p:spPr>
        <p:style>
          <a:lnRef idx="0"/>
          <a:fillRef idx="0"/>
          <a:effectRef idx="0"/>
          <a:fontRef idx="minor"/>
        </p:style>
        <p:txBody>
          <a:bodyPr lIns="90000" rIns="90000" tIns="46800" bIns="46800" anchor="t">
            <a:spAutoFit/>
          </a:bodyPr>
          <a:p>
            <a:pPr algn="ct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lang="en-US" sz="2500" spc="-1" strike="noStrike">
                <a:solidFill>
                  <a:srgbClr val="000000"/>
                </a:solidFill>
                <a:latin typeface="Times New Roman"/>
              </a:rPr>
              <a:t>11. Being Defensive About Defensive Programming</a:t>
            </a:r>
            <a:endParaRPr b="0" lang="en-US" sz="2500" spc="-1" strike="noStrike">
              <a:solidFill>
                <a:srgbClr val="000000"/>
              </a:solidFill>
              <a:latin typeface="Times New Roman"/>
            </a:endParaRPr>
          </a:p>
        </p:txBody>
      </p:sp>
      <p:sp>
        <p:nvSpPr>
          <p:cNvPr id="255" name="Rectangle 2"/>
          <p:cNvSpPr/>
          <p:nvPr/>
        </p:nvSpPr>
        <p:spPr>
          <a:xfrm>
            <a:off x="685800" y="1219320"/>
            <a:ext cx="7772400" cy="344808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Too much defensive programming creates problems of its own. If you check data passed as parameters in every conceivable way in every conceivable place, your program will be fat and slow. What’s worse, the additional code needed for defensive programming adds complexity to the software. Code installed for defensive programming is not immune to defects, and you’re just as likely to find a defect in defensive-programming code as in any other code—more likely, if you write the code casually. </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Think about where you need to be defensive, and set your defensive-programming priorities accordingly.</a:t>
            </a:r>
            <a:endParaRPr b="0" lang="en-US" sz="2000" spc="-1" strike="noStrike">
              <a:solidFill>
                <a:srgbClr val="000000"/>
              </a:solidFill>
              <a:latin typeface="Times New Roman"/>
            </a:endParaRPr>
          </a:p>
        </p:txBody>
      </p:sp>
      <p:sp>
        <p:nvSpPr>
          <p:cNvPr id="256" name="Rectangle 2"/>
          <p:cNvSpPr/>
          <p:nvPr/>
        </p:nvSpPr>
        <p:spPr>
          <a:xfrm>
            <a:off x="457200" y="0"/>
            <a:ext cx="8229600" cy="71604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Robust Programming Techniques</a:t>
            </a:r>
            <a:endParaRPr b="0" lang="en-US" sz="3600" spc="-1" strike="noStrike">
              <a:solidFill>
                <a:srgbClr val="000000"/>
              </a:solidFill>
              <a:latin typeface="Times New Roman"/>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Rectangle 1"/>
          <p:cNvSpPr/>
          <p:nvPr/>
        </p:nvSpPr>
        <p:spPr>
          <a:xfrm>
            <a:off x="533520" y="152280"/>
            <a:ext cx="7848360" cy="398880"/>
          </a:xfrm>
          <a:prstGeom prst="rect">
            <a:avLst/>
          </a:prstGeom>
          <a:noFill/>
          <a:ln w="0">
            <a:noFill/>
          </a:ln>
        </p:spPr>
        <p:style>
          <a:lnRef idx="0"/>
          <a:fillRef idx="0"/>
          <a:effectRef idx="0"/>
          <a:fontRef idx="minor"/>
        </p:style>
        <p:txBody>
          <a:bodyPr lIns="90000" rIns="90000" tIns="46800" bIns="46800" anchor="t">
            <a:spAutoFit/>
          </a:bodyPr>
          <a:p>
            <a:pPr algn="ct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lang="en-US" sz="2000" spc="-1" strike="noStrike">
                <a:solidFill>
                  <a:srgbClr val="000000"/>
                </a:solidFill>
                <a:latin typeface="Times New Roman"/>
              </a:rPr>
              <a:t>CHECKLIST: Robust Programming</a:t>
            </a:r>
            <a:endParaRPr b="0" lang="en-US" sz="2000" spc="-1" strike="noStrike">
              <a:solidFill>
                <a:srgbClr val="000000"/>
              </a:solidFill>
              <a:latin typeface="Times New Roman"/>
            </a:endParaRPr>
          </a:p>
        </p:txBody>
      </p:sp>
      <p:sp>
        <p:nvSpPr>
          <p:cNvPr id="258" name="Rectangle 2"/>
          <p:cNvSpPr/>
          <p:nvPr/>
        </p:nvSpPr>
        <p:spPr>
          <a:xfrm>
            <a:off x="304920" y="685800"/>
            <a:ext cx="8534160" cy="588744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Does the routine protect itself from bad input data?</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Have you used assertions to document assumptions, including preconditions and postconditions?</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Have assertions been used only to document conditions that should never  occur?</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Does the architecture or high-level design specify a specific set of error handling techniques?</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Does the architecture or high-level design specify whether error handling should favor robustness or correctness?</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Have barricades been created to contain the damaging effect of errors and reduce the amount of code that has to be concerned about error processing?</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Have debugging aids been used in the code?</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Has information hiding been used to contain the effects of changes so that they won’t affect code outside the routine or class that’s changed?</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Have debugging aids been installed in such a way that they can be activated or deactivated without a great deal of fuss?</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Is the amount of defensive programming code appropriate—neither too much nor too little?</a:t>
            </a:r>
            <a:endParaRPr b="0" lang="en-US" sz="2000" spc="-1" strike="noStrike">
              <a:solidFill>
                <a:srgbClr val="000000"/>
              </a:solidFill>
              <a:latin typeface="Times New Roman"/>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Rectangle 1"/>
          <p:cNvSpPr/>
          <p:nvPr/>
        </p:nvSpPr>
        <p:spPr>
          <a:xfrm>
            <a:off x="533520" y="228600"/>
            <a:ext cx="7848360" cy="398880"/>
          </a:xfrm>
          <a:prstGeom prst="rect">
            <a:avLst/>
          </a:prstGeom>
          <a:noFill/>
          <a:ln w="0">
            <a:noFill/>
          </a:ln>
        </p:spPr>
        <p:style>
          <a:lnRef idx="0"/>
          <a:fillRef idx="0"/>
          <a:effectRef idx="0"/>
          <a:fontRef idx="minor"/>
        </p:style>
        <p:txBody>
          <a:bodyPr lIns="90000" rIns="90000" tIns="46800" bIns="46800" anchor="t">
            <a:spAutoFit/>
          </a:bodyPr>
          <a:p>
            <a:pPr algn="ct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lang="en-US" sz="2000" spc="-1" strike="noStrike">
                <a:solidFill>
                  <a:srgbClr val="000000"/>
                </a:solidFill>
                <a:latin typeface="Times New Roman"/>
              </a:rPr>
              <a:t>CHECKLIST: Robust Programming</a:t>
            </a:r>
            <a:endParaRPr b="0" lang="en-US" sz="2000" spc="-1" strike="noStrike">
              <a:solidFill>
                <a:srgbClr val="000000"/>
              </a:solidFill>
              <a:latin typeface="Times New Roman"/>
            </a:endParaRPr>
          </a:p>
        </p:txBody>
      </p:sp>
      <p:sp>
        <p:nvSpPr>
          <p:cNvPr id="260" name="Rectangle 2"/>
          <p:cNvSpPr/>
          <p:nvPr/>
        </p:nvSpPr>
        <p:spPr>
          <a:xfrm>
            <a:off x="685800" y="1219320"/>
            <a:ext cx="7772400" cy="527760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Have you used offensive programming techniques to make errors difficult to overlook during development?</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i="1" lang="en-US" sz="2000" spc="-1" strike="noStrike">
                <a:solidFill>
                  <a:srgbClr val="000000"/>
                </a:solidFill>
                <a:latin typeface="Arial"/>
              </a:rPr>
              <a:t>Exceptions</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Has your project defined a standardized approach to exception handling?</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Have you considered alternatives to using an exception?</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Is the error handled locally rather than throwing a non-local exception if possible?</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Does the code avoid throwing exceptions in constructors and destructors?</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Are all exceptions at the appropriate levels of abstraction for the routines that throw them?</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Does each exception include all relevant exception background information?</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Is the code free of empty catch blocks? (Or if an empty catch block truly is appropriate, is it documented?)</a:t>
            </a:r>
            <a:endParaRPr b="0" lang="en-US" sz="2000" spc="-1" strike="noStrike">
              <a:solidFill>
                <a:srgbClr val="000000"/>
              </a:solidFill>
              <a:latin typeface="Times New Roman"/>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1"/>
          <p:cNvSpPr/>
          <p:nvPr/>
        </p:nvSpPr>
        <p:spPr>
          <a:xfrm>
            <a:off x="533520" y="152280"/>
            <a:ext cx="7848360" cy="398880"/>
          </a:xfrm>
          <a:prstGeom prst="rect">
            <a:avLst/>
          </a:prstGeom>
          <a:noFill/>
          <a:ln w="0">
            <a:noFill/>
          </a:ln>
        </p:spPr>
        <p:style>
          <a:lnRef idx="0"/>
          <a:fillRef idx="0"/>
          <a:effectRef idx="0"/>
          <a:fontRef idx="minor"/>
        </p:style>
        <p:txBody>
          <a:bodyPr lIns="90000" rIns="90000" tIns="46800" bIns="46800" anchor="t">
            <a:spAutoFit/>
          </a:bodyPr>
          <a:p>
            <a:pPr algn="ct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lang="en-US" sz="2000" spc="-1" strike="noStrike">
                <a:solidFill>
                  <a:srgbClr val="000000"/>
                </a:solidFill>
                <a:latin typeface="Times New Roman"/>
              </a:rPr>
              <a:t>CHECKLIST: Robust Programming</a:t>
            </a:r>
            <a:endParaRPr b="0" lang="en-US" sz="2000" spc="-1" strike="noStrike">
              <a:solidFill>
                <a:srgbClr val="000000"/>
              </a:solidFill>
              <a:latin typeface="Times New Roman"/>
            </a:endParaRPr>
          </a:p>
        </p:txBody>
      </p:sp>
      <p:sp>
        <p:nvSpPr>
          <p:cNvPr id="262" name="Rectangle 2"/>
          <p:cNvSpPr/>
          <p:nvPr/>
        </p:nvSpPr>
        <p:spPr>
          <a:xfrm>
            <a:off x="685800" y="1219320"/>
            <a:ext cx="7772400" cy="253332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1" i="1" lang="en-US" sz="2000" spc="-1" strike="noStrike">
                <a:solidFill>
                  <a:srgbClr val="000000"/>
                </a:solidFill>
                <a:latin typeface="Arial"/>
              </a:rPr>
              <a:t>Security Issues</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Does the code that checks for bad input data check for attempted buffer overflows, SQL injection, html injection, integer overflows, and other malicious inputs?</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Are all error-return codes checked?</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Are all exceptions caught?</a:t>
            </a:r>
            <a:endParaRPr b="0" lang="en-US" sz="2000" spc="-1" strike="noStrike">
              <a:solidFill>
                <a:srgbClr val="000000"/>
              </a:solidFill>
              <a:latin typeface="Times New Roman"/>
            </a:endParaRPr>
          </a:p>
          <a:p>
            <a:pPr algn="just">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10058400"/>
              </a:tabLst>
            </a:pPr>
            <a:r>
              <a:rPr b="0" lang="en-US" sz="2000" spc="-1" strike="noStrike">
                <a:solidFill>
                  <a:srgbClr val="000000"/>
                </a:solidFill>
                <a:latin typeface="Arial"/>
              </a:rPr>
              <a:t>􀂉 </a:t>
            </a:r>
            <a:r>
              <a:rPr b="0" lang="en-US" sz="2000" spc="-1" strike="noStrike">
                <a:solidFill>
                  <a:srgbClr val="000000"/>
                </a:solidFill>
                <a:latin typeface="Arial"/>
              </a:rPr>
              <a:t>Do error messages avoid providing information that would help an attacker break into the system?</a:t>
            </a:r>
            <a:endParaRPr b="0" lang="en-US" sz="2000" spc="-1" strike="noStrike">
              <a:solidFill>
                <a:srgbClr val="000000"/>
              </a:solidFill>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Date Placeholder 3"/>
          <p:cNvSpPr/>
          <p:nvPr/>
        </p:nvSpPr>
        <p:spPr>
          <a:xfrm>
            <a:off x="6556320" y="6246720"/>
            <a:ext cx="2119320" cy="461880"/>
          </a:xfrm>
          <a:prstGeom prst="rect">
            <a:avLst/>
          </a:prstGeom>
          <a:noFill/>
          <a:ln w="0">
            <a:noFill/>
          </a:ln>
        </p:spPr>
        <p:style>
          <a:lnRef idx="0"/>
          <a:fillRef idx="0"/>
          <a:effectRef idx="0"/>
          <a:fontRef idx="minor"/>
        </p:style>
        <p:txBody>
          <a:bodyPr lIns="0" rIns="0" tIns="0" bIns="0" anchor="t">
            <a:noAutofit/>
          </a:bodyPr>
          <a:p>
            <a:pPr algn="r">
              <a:lnSpc>
                <a:spcPct val="93000"/>
              </a:lnSpc>
              <a:spcBef>
                <a:spcPts val="876"/>
              </a:spcBef>
              <a:tabLst>
                <a:tab algn="l" pos="0"/>
                <a:tab algn="l" pos="723960"/>
                <a:tab algn="l" pos="144792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254c9c"/>
                </a:solidFill>
                <a:latin typeface="Arial"/>
              </a:rPr>
              <a:t>Kendall &amp; Kendall</a:t>
            </a:r>
            <a:endParaRPr b="0" lang="en-US" sz="1400" spc="-1" strike="noStrike">
              <a:solidFill>
                <a:srgbClr val="000000"/>
              </a:solidFill>
              <a:latin typeface="Times New Roman"/>
            </a:endParaRPr>
          </a:p>
        </p:txBody>
      </p:sp>
      <p:sp>
        <p:nvSpPr>
          <p:cNvPr id="63" name="Footer Placeholder 4"/>
          <p:cNvSpPr/>
          <p:nvPr/>
        </p:nvSpPr>
        <p:spPr>
          <a:xfrm>
            <a:off x="3124080" y="6356520"/>
            <a:ext cx="2895840" cy="365040"/>
          </a:xfrm>
          <a:prstGeom prst="rect">
            <a:avLst/>
          </a:prstGeom>
          <a:noFill/>
          <a:ln w="0">
            <a:noFill/>
          </a:ln>
        </p:spPr>
        <p:style>
          <a:lnRef idx="0"/>
          <a:fillRef idx="0"/>
          <a:effectRef idx="0"/>
          <a:fontRef idx="minor"/>
        </p:style>
        <p:txBody>
          <a:bodyPr lIns="90000" rIns="90000" tIns="46800" bIns="46800" anchor="t">
            <a:noAutofit/>
          </a:bodyPr>
          <a:p>
            <a:pPr algn="ct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254c9c"/>
                </a:solidFill>
                <a:latin typeface="Times New Roman"/>
              </a:rPr>
              <a:t>Lwomwa Joseph</a:t>
            </a:r>
            <a:endParaRPr b="0" lang="en-US" sz="1400" spc="-1" strike="noStrike">
              <a:solidFill>
                <a:srgbClr val="000000"/>
              </a:solidFill>
              <a:latin typeface="Times New Roman"/>
            </a:endParaRPr>
          </a:p>
        </p:txBody>
      </p:sp>
      <p:sp>
        <p:nvSpPr>
          <p:cNvPr id="64" name="Slide Number Placeholder 5"/>
          <p:cNvSpPr/>
          <p:nvPr/>
        </p:nvSpPr>
        <p:spPr>
          <a:xfrm>
            <a:off x="6553080" y="6356520"/>
            <a:ext cx="2133720" cy="365040"/>
          </a:xfrm>
          <a:prstGeom prst="rect">
            <a:avLst/>
          </a:prstGeom>
          <a:noFill/>
          <a:ln w="0">
            <a:noFill/>
          </a:ln>
        </p:spPr>
        <p:style>
          <a:lnRef idx="0"/>
          <a:fillRef idx="0"/>
          <a:effectRef idx="0"/>
          <a:fontRef idx="minor"/>
        </p:style>
        <p:txBody>
          <a:bodyPr lIns="90000" rIns="90000" tIns="46800" bIns="46800" anchor="t">
            <a:no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895B663-ABBA-46D7-9454-61269C4D6ECF}" type="slidenum">
              <a:rPr b="0" lang="en-US" sz="1400" spc="-1" strike="noStrike">
                <a:solidFill>
                  <a:srgbClr val="254c9c"/>
                </a:solidFill>
                <a:latin typeface="Times New Roman"/>
              </a:rPr>
              <a:t>&lt;number&gt;</a:t>
            </a:fld>
            <a:endParaRPr b="0" lang="en-US" sz="1400" spc="-1" strike="noStrike">
              <a:solidFill>
                <a:srgbClr val="000000"/>
              </a:solidFill>
              <a:latin typeface="Times New Roman"/>
            </a:endParaRPr>
          </a:p>
        </p:txBody>
      </p:sp>
      <p:sp>
        <p:nvSpPr>
          <p:cNvPr id="65"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000000"/>
                </a:solidFill>
                <a:latin typeface="Arial"/>
              </a:rPr>
              <a:t>Sources of Input that Need Validation</a:t>
            </a:r>
            <a:endParaRPr b="1" lang="en-US" sz="3200" spc="-1" strike="noStrike">
              <a:solidFill>
                <a:srgbClr val="000000"/>
              </a:solidFill>
              <a:latin typeface="Arial"/>
            </a:endParaRPr>
          </a:p>
        </p:txBody>
      </p:sp>
      <p:sp>
        <p:nvSpPr>
          <p:cNvPr id="66"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343080">
              <a:spcBef>
                <a:spcPts val="700"/>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0000"/>
                </a:solidFill>
                <a:latin typeface="Arial"/>
              </a:rPr>
              <a:t>What are sources of input for local applications?</a:t>
            </a:r>
            <a:endParaRPr b="0" lang="en-US" sz="28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Command line arguments</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Environment variables</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Configuration files, other files</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Inter-Process Communication call arguments</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Network packets</a:t>
            </a:r>
            <a:endParaRPr b="0" lang="en-US" sz="2400" spc="-1" strike="noStrike">
              <a:solidFill>
                <a:srgbClr val="000000"/>
              </a:solidFill>
              <a:latin typeface="Arial"/>
            </a:endParaRPr>
          </a:p>
          <a:p>
            <a:pPr marL="343080" indent="0">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solidFill>
                <a:srgbClr val="000000"/>
              </a:solidFill>
              <a:latin typeface="Arial"/>
            </a:endParaRPr>
          </a:p>
          <a:p>
            <a:pPr marL="343080" indent="-343080">
              <a:spcBef>
                <a:spcPts val="700"/>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0000"/>
                </a:solidFill>
                <a:latin typeface="Arial"/>
              </a:rPr>
              <a:t>What are sources of input for web applications?</a:t>
            </a:r>
            <a:endParaRPr b="0" lang="en-US" sz="28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Web form input</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Scripting languages with string input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66">
                                            <p:txEl>
                                              <p:pRg st="1" end="1"/>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66">
                                            <p:txEl>
                                              <p:pRg st="2" end="2"/>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66">
                                            <p:txEl>
                                              <p:pRg st="3" end="3"/>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66">
                                            <p:txEl>
                                              <p:pRg st="4" end="4"/>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66">
                                            <p:txEl>
                                              <p:pRg st="5" end="5"/>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66">
                                            <p:txEl>
                                              <p:pRg st="8" end="8"/>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66">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Date Placeholder 3"/>
          <p:cNvSpPr/>
          <p:nvPr/>
        </p:nvSpPr>
        <p:spPr>
          <a:xfrm>
            <a:off x="6556320" y="6246720"/>
            <a:ext cx="2119320" cy="461880"/>
          </a:xfrm>
          <a:prstGeom prst="rect">
            <a:avLst/>
          </a:prstGeom>
          <a:noFill/>
          <a:ln w="0">
            <a:noFill/>
          </a:ln>
        </p:spPr>
        <p:style>
          <a:lnRef idx="0"/>
          <a:fillRef idx="0"/>
          <a:effectRef idx="0"/>
          <a:fontRef idx="minor"/>
        </p:style>
        <p:txBody>
          <a:bodyPr lIns="0" rIns="0" tIns="0" bIns="0" anchor="t">
            <a:noAutofit/>
          </a:bodyPr>
          <a:p>
            <a:pPr algn="r">
              <a:lnSpc>
                <a:spcPct val="93000"/>
              </a:lnSpc>
              <a:tabLst>
                <a:tab algn="l" pos="0"/>
                <a:tab algn="l" pos="723960"/>
                <a:tab algn="l" pos="144792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Kendall &amp; Kendall</a:t>
            </a:r>
            <a:endParaRPr b="0" lang="en-US" sz="1400" spc="-1" strike="noStrike">
              <a:solidFill>
                <a:srgbClr val="000000"/>
              </a:solidFill>
              <a:latin typeface="Times New Roman"/>
            </a:endParaRPr>
          </a:p>
        </p:txBody>
      </p:sp>
      <p:sp>
        <p:nvSpPr>
          <p:cNvPr id="68" name="Footer Placeholder 4"/>
          <p:cNvSpPr/>
          <p:nvPr/>
        </p:nvSpPr>
        <p:spPr>
          <a:xfrm>
            <a:off x="3124080" y="6356520"/>
            <a:ext cx="2895840" cy="365040"/>
          </a:xfrm>
          <a:prstGeom prst="rect">
            <a:avLst/>
          </a:prstGeom>
          <a:noFill/>
          <a:ln w="0">
            <a:noFill/>
          </a:ln>
        </p:spPr>
        <p:style>
          <a:lnRef idx="0"/>
          <a:fillRef idx="0"/>
          <a:effectRef idx="0"/>
          <a:fontRef idx="minor"/>
        </p:style>
        <p:txBody>
          <a:bodyPr lIns="90000" rIns="90000" tIns="46800" bIns="46800" anchor="t">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imes New Roman"/>
              </a:rPr>
              <a:t>Lwomwa Joseph</a:t>
            </a:r>
            <a:endParaRPr b="0" lang="en-US" sz="1400" spc="-1" strike="noStrike">
              <a:solidFill>
                <a:srgbClr val="000000"/>
              </a:solidFill>
              <a:latin typeface="Times New Roman"/>
            </a:endParaRPr>
          </a:p>
        </p:txBody>
      </p:sp>
      <p:sp>
        <p:nvSpPr>
          <p:cNvPr id="69" name="Slide Number Placeholder 5"/>
          <p:cNvSpPr/>
          <p:nvPr/>
        </p:nvSpPr>
        <p:spPr>
          <a:xfrm>
            <a:off x="6553080" y="6356520"/>
            <a:ext cx="2133720" cy="36504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Times New Roman"/>
              </a:rPr>
              <a:t>19-</a:t>
            </a:r>
            <a:fld id="{50B50B3D-82BF-4648-BC45-4853F08E23F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70"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Data-Entry/Input Methods</a:t>
            </a:r>
            <a:endParaRPr b="1" lang="en-US" sz="3600" spc="-1" strike="noStrike">
              <a:solidFill>
                <a:srgbClr val="000000"/>
              </a:solidFill>
              <a:latin typeface="Arial"/>
            </a:endParaRPr>
          </a:p>
        </p:txBody>
      </p:sp>
      <p:sp>
        <p:nvSpPr>
          <p:cNvPr id="71" name="PlaceHolder 2"/>
          <p:cNvSpPr>
            <a:spLocks noGrp="1"/>
          </p:cNvSpPr>
          <p:nvPr>
            <p:ph/>
          </p:nvPr>
        </p:nvSpPr>
        <p:spPr>
          <a:xfrm>
            <a:off x="457200" y="838080"/>
            <a:ext cx="8229600" cy="5639040"/>
          </a:xfrm>
          <a:prstGeom prst="rect">
            <a:avLst/>
          </a:prstGeom>
          <a:noFill/>
          <a:ln w="0">
            <a:noFill/>
          </a:ln>
        </p:spPr>
        <p:txBody>
          <a:bodyPr anchor="t">
            <a:normAutofit/>
          </a:bodyPr>
          <a:p>
            <a:pPr marL="457200" indent="-45720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Data-entry/input methods include</a:t>
            </a:r>
            <a:endParaRPr b="0" lang="en-US" sz="28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Keyboards</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Optical character recognition</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Magnetic ink character recognition</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Mark-sense forms</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Bar codes</a:t>
            </a:r>
            <a:endParaRPr b="0" lang="en-US" sz="2400" spc="-1" strike="noStrike">
              <a:solidFill>
                <a:srgbClr val="000000"/>
              </a:solidFill>
              <a:latin typeface="Arial"/>
            </a:endParaRPr>
          </a:p>
          <a:p>
            <a:pPr lvl="1" marL="9144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Intelligent terminals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360"/>
            <a:ext cx="8229600" cy="71604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00000"/>
                </a:solidFill>
                <a:latin typeface="Arial"/>
              </a:rPr>
              <a:t>Finding Common Entry Points</a:t>
            </a:r>
            <a:endParaRPr b="1" lang="en-US" sz="3600" spc="-1" strike="noStrike">
              <a:solidFill>
                <a:srgbClr val="000000"/>
              </a:solidFill>
              <a:latin typeface="Arial"/>
            </a:endParaRPr>
          </a:p>
        </p:txBody>
      </p:sp>
      <p:sp>
        <p:nvSpPr>
          <p:cNvPr id="73" name="PlaceHolder 2"/>
          <p:cNvSpPr>
            <a:spLocks noGrp="1"/>
          </p:cNvSpPr>
          <p:nvPr>
            <p:ph/>
          </p:nvPr>
        </p:nvSpPr>
        <p:spPr>
          <a:xfrm>
            <a:off x="457200" y="838080"/>
            <a:ext cx="8229600" cy="5639040"/>
          </a:xfrm>
          <a:prstGeom prst="rect">
            <a:avLst/>
          </a:prstGeom>
          <a:noFill/>
          <a:ln w="0">
            <a:noFill/>
          </a:ln>
        </p:spPr>
        <p:txBody>
          <a:bodyPr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Arial"/>
              </a:rPr>
              <a:t>Files</a:t>
            </a:r>
            <a:endParaRPr b="0" lang="en-US" sz="28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Contain data specified by users</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Contain data supplied by application</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Can be intentionally or unintentionally corrupted</a:t>
            </a:r>
            <a:endParaRPr b="0" lang="en-US" sz="2400" spc="-1" strike="noStrike">
              <a:solidFill>
                <a:srgbClr val="000000"/>
              </a:solidFill>
              <a:latin typeface="Arial"/>
            </a:endParaRPr>
          </a:p>
          <a:p>
            <a:pPr lvl="1" marL="743040" indent="-285840">
              <a:spcBef>
                <a:spcPts val="601"/>
              </a:spcBef>
              <a:buClr>
                <a:srgbClr val="0000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Arial"/>
              </a:rPr>
              <a:t>Attacker can also attack file metadata:</a:t>
            </a:r>
            <a:endParaRPr b="0" lang="en-US" sz="24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Extension</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Path</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File system attributes</a:t>
            </a:r>
            <a:endParaRPr b="0" lang="en-US" sz="2000" spc="-1" strike="noStrike">
              <a:solidFill>
                <a:srgbClr val="000000"/>
              </a:solidFill>
              <a:latin typeface="Arial"/>
            </a:endParaRPr>
          </a:p>
          <a:p>
            <a:pPr lvl="2" marL="1143000" indent="-22860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Arial"/>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25160" y="-60480"/>
            <a:ext cx="8218440" cy="898560"/>
          </a:xfrm>
          <a:prstGeom prst="rect">
            <a:avLst/>
          </a:prstGeom>
          <a:noFill/>
          <a:ln w="0">
            <a:noFill/>
          </a:ln>
        </p:spPr>
        <p:txBody>
          <a:bodyPr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000" spc="-1" strike="noStrike">
                <a:solidFill>
                  <a:srgbClr val="000000"/>
                </a:solidFill>
                <a:latin typeface="Arial"/>
              </a:rPr>
              <a:t>Why consider the interface and its input areas</a:t>
            </a:r>
            <a:endParaRPr b="1" lang="en-US" sz="3000" spc="-1" strike="noStrike">
              <a:solidFill>
                <a:srgbClr val="000000"/>
              </a:solidFill>
              <a:latin typeface="Arial"/>
            </a:endParaRPr>
          </a:p>
        </p:txBody>
      </p:sp>
      <p:sp>
        <p:nvSpPr>
          <p:cNvPr id="75" name=""/>
          <p:cNvSpPr txBox="1"/>
          <p:nvPr/>
        </p:nvSpPr>
        <p:spPr>
          <a:xfrm>
            <a:off x="456840" y="914040"/>
            <a:ext cx="8218440" cy="5205240"/>
          </a:xfrm>
          <a:prstGeom prst="rect">
            <a:avLst/>
          </a:prstGeom>
          <a:noFill/>
          <a:ln w="0">
            <a:noFill/>
          </a:ln>
        </p:spPr>
        <p:txBody>
          <a:bodyPr anchor="t">
            <a:normAutofit/>
          </a:bodyPr>
          <a:p>
            <a:pPr marL="3430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Arial"/>
              </a:rPr>
              <a:t>Consider all user input as harmful until proven otherwise.</a:t>
            </a:r>
            <a:endParaRPr b="0" lang="en-US" sz="2300" spc="-1" strike="noStrike">
              <a:solidFill>
                <a:srgbClr val="000000"/>
              </a:solidFill>
              <a:latin typeface="Arial"/>
            </a:endParaRPr>
          </a:p>
          <a:p>
            <a:pPr marL="3430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Arial"/>
              </a:rPr>
              <a:t>Look for valid input and deny everything else. Do not do the opposite and look for invalid data, reject it, and then let everything else in.</a:t>
            </a:r>
            <a:endParaRPr b="0" lang="en-US" sz="2300" spc="-1" strike="noStrike">
              <a:solidFill>
                <a:srgbClr val="000000"/>
              </a:solidFill>
              <a:latin typeface="Arial"/>
            </a:endParaRPr>
          </a:p>
          <a:p>
            <a:pPr lvl="1" marL="8002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Arial"/>
              </a:rPr>
              <a:t>Hackers can circumvent client-side validation. Consider performing validation often and close to the threats. For example, validate data on the server before committing it to a database.</a:t>
            </a:r>
            <a:endParaRPr b="0" lang="en-US" sz="2300" spc="-1" strike="noStrike">
              <a:solidFill>
                <a:srgbClr val="000000"/>
              </a:solidFill>
              <a:latin typeface="Arial"/>
            </a:endParaRPr>
          </a:p>
          <a:p>
            <a:pPr lvl="1" marL="8002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Arial"/>
              </a:rPr>
              <a:t>Invalidate input that is too large.</a:t>
            </a:r>
            <a:endParaRPr b="0" lang="en-US" sz="2300" spc="-1" strike="noStrike">
              <a:solidFill>
                <a:srgbClr val="000000"/>
              </a:solidFill>
              <a:latin typeface="Arial"/>
            </a:endParaRPr>
          </a:p>
          <a:p>
            <a:pPr lvl="1" marL="800280" indent="-343080">
              <a:spcBef>
                <a:spcPts val="57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300" spc="-1" strike="noStrike">
                <a:solidFill>
                  <a:srgbClr val="000000"/>
                </a:solidFill>
                <a:latin typeface="Arial"/>
              </a:rPr>
              <a:t>Invalidate input that contains dangerous characters or keywords, such as scripting elements (&lt;script&gt;, &lt;object&gt;), reserved SQL characters and keywords (- -, INSERT, xp_cmdshell), or file traversal characters (..\).</a:t>
            </a:r>
            <a:endParaRPr b="0" lang="en-US" sz="2300" spc="-1" strike="noStrike">
              <a:solidFill>
                <a:srgbClr val="000000"/>
              </a:solidFill>
              <a:latin typeface="Arial"/>
            </a:endParaRPr>
          </a:p>
        </p:txBody>
      </p:sp>
      <p:sp>
        <p:nvSpPr>
          <p:cNvPr id="76" name="Slide Number Placeholder 3"/>
          <p:cNvSpPr/>
          <p:nvPr/>
        </p:nvSpPr>
        <p:spPr>
          <a:xfrm>
            <a:off x="457200" y="6477120"/>
            <a:ext cx="2133720" cy="244440"/>
          </a:xfrm>
          <a:prstGeom prst="rect">
            <a:avLst/>
          </a:prstGeom>
          <a:noFill/>
          <a:ln w="0">
            <a:noFill/>
          </a:ln>
        </p:spPr>
        <p:style>
          <a:lnRef idx="0"/>
          <a:fillRef idx="0"/>
          <a:effectRef idx="0"/>
          <a:fontRef idx="minor"/>
        </p:style>
        <p:txBody>
          <a:bodyPr lIns="90000" rIns="90000" tIns="46800" bIns="4680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C0B3765-4B10-40B9-B339-A8C6EA29868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827</TotalTime>
  <Application>LibreOffice/7.5.5.2$Linux_X86_64 LibreOffice_project/50$Build-2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2011-04-14T18:49:46Z</dcterms:created>
  <dc:creator>anshu</dc:creator>
  <dc:description/>
  <dc:language>en-US</dc:language>
  <cp:lastModifiedBy>Lwomwa Joseph</cp:lastModifiedBy>
  <dcterms:modified xsi:type="dcterms:W3CDTF">2021-05-26T22:46:38Z</dcterms:modified>
  <cp:revision>16</cp:revision>
  <dc:subject/>
  <dc:title>Programming “Safety”</dc:title>
</cp:coreProperties>
</file>