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59" r:id="rId7"/>
    <p:sldId id="261" r:id="rId8"/>
    <p:sldId id="263" r:id="rId9"/>
    <p:sldId id="260" r:id="rId10"/>
    <p:sldId id="283" r:id="rId11"/>
    <p:sldId id="282" r:id="rId12"/>
    <p:sldId id="276" r:id="rId13"/>
    <p:sldId id="265" r:id="rId14"/>
    <p:sldId id="28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2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sz="6000" dirty="0"/>
              <a:t>Detection and Analyzing Phishing Emails Using NLP Techniques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>
            <a:normAutofit/>
          </a:bodyPr>
          <a:lstStyle/>
          <a:p>
            <a:r>
              <a:rPr lang="en-US" sz="1800" b="1" dirty="0"/>
              <a:t>Prepared by,</a:t>
            </a:r>
          </a:p>
          <a:p>
            <a:r>
              <a:rPr lang="en-US" sz="1800" dirty="0"/>
              <a:t>Kadir Hasan</a:t>
            </a:r>
          </a:p>
          <a:p>
            <a:r>
              <a:rPr lang="en-US" sz="1800" dirty="0"/>
              <a:t>ID: 20101332, Section: 1</a:t>
            </a:r>
          </a:p>
          <a:p>
            <a:r>
              <a:rPr lang="en-US" sz="1800" dirty="0"/>
              <a:t>Group: 35</a:t>
            </a:r>
          </a:p>
          <a:p>
            <a:endParaRPr lang="en-US" sz="1800" dirty="0"/>
          </a:p>
          <a:p>
            <a:r>
              <a:rPr lang="en-US" sz="1800" b="1" dirty="0"/>
              <a:t>Instructed by,</a:t>
            </a:r>
            <a:br>
              <a:rPr lang="en-US" sz="1800" dirty="0"/>
            </a:br>
            <a:r>
              <a:rPr lang="en-US" sz="1800" dirty="0"/>
              <a:t>Annajiat Alim Rasel</a:t>
            </a:r>
          </a:p>
          <a:p>
            <a:endParaRPr lang="en-US" sz="1800" dirty="0"/>
          </a:p>
          <a:p>
            <a:r>
              <a:rPr lang="en-US" sz="1800" b="1" dirty="0"/>
              <a:t>ST and RA: </a:t>
            </a:r>
            <a:r>
              <a:rPr lang="en-US" sz="1800" dirty="0"/>
              <a:t>Mehnaz &amp; Sabbir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392FB4-4AF7-744D-AE5B-1C507DB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45523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172C358-85BD-801F-5D6F-325A82BE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model can be enhanced to support multiple languages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Update regarding to newer phishing attacks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Implement a system for dynamically updating the databases of terms and phrases to adapt to new trends and variations in phishing emails.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Define and utilize comprehensive evaluation metrics to assess the model's performance, considering factors such as precision, recall, F1 score, and specificity.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Optimize the model's scalability to handle large volumes of emails efficiently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Ensure compatibility with various email platforms and systems, considering the diverse technological landscape of email services.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FE84-3836-0841-6333-B4DB8A34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91986"/>
            <a:ext cx="10268712" cy="12323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F8DF-56FA-1312-C7DA-F3F2851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00666"/>
            <a:ext cx="10268712" cy="3995928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proposed model for detecting phishing emails, using three determinants based on neural language programming, achieved high accuracy in identifying legitimate emails and phishing emails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paper explores various anti-phishing solutions, including phishing blacklists and NLP and ML-based detection of phishing emails</a:t>
            </a:r>
            <a:endParaRPr lang="en-US" sz="1600" dirty="0">
              <a:solidFill>
                <a:srgbClr val="3E3F42"/>
              </a:solidFill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results obtained using the proposed model and determinants are presented and discussed, with the best two results achieving 99% accuracy in identifying legitimate emails and 96% accuracy in identifying phishing emails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document highlights the importance of email content, including subject lines and message objects, in recognizing phishing emails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paper also mentions other methods for phishing detection, such as utilizing online search tools to compare web addresses and using TF-IDF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E3F42"/>
                </a:solidFill>
                <a:effectLst/>
                <a:latin typeface="-apple-system"/>
              </a:rPr>
              <a:t>The paper suggests the importance of training internet users to recognize phishing attacks and protect against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1CD19-B7E7-7290-8EAA-F67FB89F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49" y="6974658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C14E-7367-99C1-5C2E-D3A7779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64301" y="6974658"/>
            <a:ext cx="323697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E448-584C-0B86-E858-F055552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974657"/>
            <a:ext cx="932688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4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9D67D5A8-7CF8-CEBD-095E-DA5D5E06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66408"/>
            <a:ext cx="6096000" cy="3725183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8279674" cy="1284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02675"/>
            <a:ext cx="10268712" cy="4302033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Phishing is a prevalent form of cyber attack that targets internet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Phishing involves deceiving users into disclosing personal information or downloading malicious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The document proposes a new model using NLP to identify whether an email is legitimate or a phishing email.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The model uses three determinants: a blacklist of phishing words, the roots of these words, and a list of common phishing sentences.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The results obtained using these determinants are discussed, with accuracies of 99% for legitimate emails and 96% for phishing emails.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The document explores other anti-phishing solutions, such as phishing blacklists and NLP and ML-based detection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Insights into the methodology and tools used, including Python programming language, GoPhish tool, and Kali Linux, are provided.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 The document also highlights the characteristics of phishing emails and the importance of user awareness and training to protect against phishing attacks.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42379" y="685800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8035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81943"/>
            <a:ext cx="10268712" cy="4171406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The motivation of the paper is to propose a new model to extract Arabic email content and analyze it using neural language programming (NLP) to identify phishing emails.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Söhne"/>
              </a:rPr>
              <a:t>Frequency of fake email attacks is on the rise, exploiting victims' anxieties for financial gains.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>
                <a:effectLst/>
                <a:latin typeface="Söhne"/>
              </a:rPr>
              <a:t>Traditional methods fall short; emphasis on leveraging Natural Language Processing (NLP) for effective content analysis in phishing detection.</a:t>
            </a:r>
            <a:r>
              <a:rPr lang="en-US" b="0" i="0" dirty="0"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 </a:t>
            </a:r>
            <a:r>
              <a:rPr lang="en-US" b="0" i="0" dirty="0">
                <a:effectLst/>
                <a:latin typeface="Söhne"/>
              </a:rPr>
              <a:t>Limited research on phishing emails in Arabic, highlighting a critical gap in addressing electronic crimes in Arab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Illustrating the effectiveness of combining multiple conditions (blacklists, roots, sentences) for accurate phishing email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Providing a foundation for future research and studies in content-based phishing email detection, urging exploration in Arabic and other languages using similar NLP approaches.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423900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309" y="6948533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5988" y="6948533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948533"/>
            <a:ext cx="9326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B8A43-2684-045B-68FB-768D7ACB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395243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Introducing a novel model utilizing Natural Language Processing (NLP) techniques for content analysis in Arabic phishing emails.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Proposing a unique method employing three determinants – blacklists of common phishing words, roots of words, and common phishing sentences – to enhance accuracy.</a:t>
            </a:r>
            <a:endParaRPr lang="en-US" dirty="0"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Demonstrating the effectiveness of combining multiple conditions, achieving high accuracy in distinguishing between legal and phishing emails.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Offering insights and findings that can be practically applied to enhance email security and combat phishing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Responding to the escalating frequency and sophistication of phishing attacks by presenting an innovative and effective detection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36BDE3-E336-D19D-47B2-53C354D2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40648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0B4FB-FD7F-38AD-1956-9FB37A52E3F7}"/>
              </a:ext>
            </a:extLst>
          </p:cNvPr>
          <p:cNvSpPr txBox="1"/>
          <p:nvPr/>
        </p:nvSpPr>
        <p:spPr>
          <a:xfrm>
            <a:off x="227512" y="2333685"/>
            <a:ext cx="6765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Gathering electronic messages for analysis from a planned database and emailing a specific account with acquired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Language identification to confirm if messages are in Arabic or another language.</a:t>
            </a:r>
            <a:endParaRPr lang="en-US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Analysis involves three methods:</a:t>
            </a:r>
          </a:p>
          <a:p>
            <a:pPr lvl="1"/>
            <a:r>
              <a:rPr lang="en-US" sz="1600" dirty="0">
                <a:latin typeface="Söhne"/>
              </a:rPr>
              <a:t>1. </a:t>
            </a:r>
            <a:r>
              <a:rPr lang="en-US" sz="1600" b="0" i="0" dirty="0">
                <a:effectLst/>
                <a:latin typeface="Söhne"/>
              </a:rPr>
              <a:t>Comparing message content with a list of terms frequently used in phishing emails.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2. Obtaining the root of each word and comparing it with a predefined list.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3. Matching phrases in the email text with a database of terms commonly used in phishing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Matches for phrases are calculated based on the three methods. Results are used to determine whether an email is legitimate or phishing.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Development of a phishing system using Kali Linux and GoPhish for tracking phishing emails.</a:t>
            </a:r>
            <a:endParaRPr lang="en-US" sz="1600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Python programming language and libraries (NLTK, RE, Email, Pandas, </a:t>
            </a:r>
            <a:r>
              <a:rPr lang="en-US" sz="1600" b="0" i="0" dirty="0" err="1">
                <a:effectLst/>
                <a:latin typeface="Söhne"/>
              </a:rPr>
              <a:t>Imaplib</a:t>
            </a:r>
            <a:r>
              <a:rPr lang="en-US" sz="1600" b="0" i="0" dirty="0">
                <a:effectLst/>
                <a:latin typeface="Söhne"/>
              </a:rPr>
              <a:t>) for result compilation, analysis, and necessary actions upon identifying phishing emails.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A77E0-8D9D-4D1B-D5EE-B637FAA1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84" y="3014200"/>
            <a:ext cx="2185851" cy="2893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D85F1-D189-FD32-44EE-572B856D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503" y="3306013"/>
            <a:ext cx="2943497" cy="23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1068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5A62CE-01DA-6058-3502-35FF3228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2091" y="2395393"/>
            <a:ext cx="3543795" cy="2067213"/>
          </a:xfrm>
        </p:spPr>
      </p:pic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" y="685800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5988" y="6881395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641" y="6881395"/>
            <a:ext cx="9326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837A8-CF85-7DB3-816A-6D2D7ED147B5}"/>
              </a:ext>
            </a:extLst>
          </p:cNvPr>
          <p:cNvSpPr txBox="1"/>
          <p:nvPr/>
        </p:nvSpPr>
        <p:spPr>
          <a:xfrm>
            <a:off x="960120" y="1390914"/>
            <a:ext cx="805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Root of Words in the blacklist and common sentences for phishing emails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AD5882-910F-8618-6109-BCA4F8A81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33" y="4553198"/>
            <a:ext cx="3462310" cy="2157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10B792-67CA-69DE-C652-A745AE5E4ED8}"/>
              </a:ext>
            </a:extLst>
          </p:cNvPr>
          <p:cNvSpPr txBox="1"/>
          <p:nvPr/>
        </p:nvSpPr>
        <p:spPr>
          <a:xfrm>
            <a:off x="2060471" y="2792385"/>
            <a:ext cx="4151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case of Root of Words in the blacklist:</a:t>
            </a:r>
          </a:p>
          <a:p>
            <a:endParaRPr lang="en-US" dirty="0"/>
          </a:p>
          <a:p>
            <a:r>
              <a:rPr lang="en-US" dirty="0"/>
              <a:t>Accuracy of legitimate email: 99.5%</a:t>
            </a:r>
          </a:p>
          <a:p>
            <a:r>
              <a:rPr lang="en-US" dirty="0"/>
              <a:t>Accuracy of phishing email: </a:t>
            </a:r>
            <a:r>
              <a:rPr lang="en-US" dirty="0">
                <a:solidFill>
                  <a:srgbClr val="FF0000"/>
                </a:solidFill>
              </a:rPr>
              <a:t>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1548F-F485-B90B-52F9-438C4122D236}"/>
              </a:ext>
            </a:extLst>
          </p:cNvPr>
          <p:cNvSpPr txBox="1"/>
          <p:nvPr/>
        </p:nvSpPr>
        <p:spPr>
          <a:xfrm>
            <a:off x="2060471" y="4836890"/>
            <a:ext cx="356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case of Common Sentences:</a:t>
            </a:r>
          </a:p>
          <a:p>
            <a:endParaRPr lang="en-US" dirty="0"/>
          </a:p>
          <a:p>
            <a:r>
              <a:rPr lang="en-US" dirty="0"/>
              <a:t>Accuracy of legitimate email: </a:t>
            </a:r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r>
              <a:rPr lang="en-US" dirty="0"/>
              <a:t>Accuracy of phishing email: </a:t>
            </a:r>
            <a:r>
              <a:rPr lang="en-US" dirty="0">
                <a:solidFill>
                  <a:srgbClr val="FF000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1068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" y="685800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5988" y="6881395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641" y="6881395"/>
            <a:ext cx="9326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837A8-CF85-7DB3-816A-6D2D7ED147B5}"/>
              </a:ext>
            </a:extLst>
          </p:cNvPr>
          <p:cNvSpPr txBox="1"/>
          <p:nvPr/>
        </p:nvSpPr>
        <p:spPr>
          <a:xfrm>
            <a:off x="960120" y="1390914"/>
            <a:ext cx="111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two conditions (list of words and the root, list of words and the sentences, list of roots and the sentences)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B792-67CA-69DE-C652-A745AE5E4ED8}"/>
              </a:ext>
            </a:extLst>
          </p:cNvPr>
          <p:cNvSpPr txBox="1"/>
          <p:nvPr/>
        </p:nvSpPr>
        <p:spPr>
          <a:xfrm>
            <a:off x="520577" y="2415633"/>
            <a:ext cx="3758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case of list of words and the root :</a:t>
            </a:r>
            <a:endParaRPr lang="en-US" dirty="0"/>
          </a:p>
          <a:p>
            <a:r>
              <a:rPr lang="en-US" dirty="0"/>
              <a:t>Accuracy of legitimate email: 94%</a:t>
            </a:r>
          </a:p>
          <a:p>
            <a:r>
              <a:rPr lang="en-US" dirty="0"/>
              <a:t>Accuracy of phishing email: 99%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1548F-F485-B90B-52F9-438C4122D236}"/>
              </a:ext>
            </a:extLst>
          </p:cNvPr>
          <p:cNvSpPr txBox="1"/>
          <p:nvPr/>
        </p:nvSpPr>
        <p:spPr>
          <a:xfrm>
            <a:off x="520577" y="3727412"/>
            <a:ext cx="437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case of list of words and the sentences :</a:t>
            </a:r>
            <a:endParaRPr lang="en-US" dirty="0"/>
          </a:p>
          <a:p>
            <a:r>
              <a:rPr lang="en-US" dirty="0"/>
              <a:t>Accuracy of legitimate email: 98.5%</a:t>
            </a:r>
          </a:p>
          <a:p>
            <a:r>
              <a:rPr lang="en-US" dirty="0"/>
              <a:t>Accuracy of phishing email: 94%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F42F91-C8A7-D52E-103C-AA4E05865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554" y="2376340"/>
            <a:ext cx="3442133" cy="19656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147B1-C64E-3867-9791-0F53FB13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842" y="2376339"/>
            <a:ext cx="3315988" cy="1965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6B0B6-3987-30E9-F0DB-149A3C8DD628}"/>
              </a:ext>
            </a:extLst>
          </p:cNvPr>
          <p:cNvSpPr txBox="1"/>
          <p:nvPr/>
        </p:nvSpPr>
        <p:spPr>
          <a:xfrm>
            <a:off x="520577" y="5039191"/>
            <a:ext cx="4370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case of list of roots and the sentences :</a:t>
            </a:r>
          </a:p>
          <a:p>
            <a:r>
              <a:rPr lang="en-US" dirty="0"/>
              <a:t>Accuracy of legitimate email: 98.5%</a:t>
            </a:r>
          </a:p>
          <a:p>
            <a:r>
              <a:rPr lang="en-US" dirty="0"/>
              <a:t>Accuracy of phishing email: </a:t>
            </a:r>
            <a:r>
              <a:rPr lang="en-US" dirty="0">
                <a:solidFill>
                  <a:srgbClr val="FF0000"/>
                </a:solidFill>
              </a:rPr>
              <a:t>42%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763D8-45F7-02B2-6684-5D4E6D6F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20" y="4444394"/>
            <a:ext cx="371526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1068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" y="6858000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5988" y="6881395"/>
            <a:ext cx="323697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641" y="6881395"/>
            <a:ext cx="9326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837A8-CF85-7DB3-816A-6D2D7ED147B5}"/>
              </a:ext>
            </a:extLst>
          </p:cNvPr>
          <p:cNvSpPr txBox="1"/>
          <p:nvPr/>
        </p:nvSpPr>
        <p:spPr>
          <a:xfrm>
            <a:off x="960120" y="1390914"/>
            <a:ext cx="63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three conditions (list of words, the roots, and sentences)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10B792-67CA-69DE-C652-A745AE5E4ED8}"/>
              </a:ext>
            </a:extLst>
          </p:cNvPr>
          <p:cNvSpPr txBox="1"/>
          <p:nvPr/>
        </p:nvSpPr>
        <p:spPr>
          <a:xfrm>
            <a:off x="4136136" y="2701603"/>
            <a:ext cx="356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of legitimate email: 99%</a:t>
            </a:r>
          </a:p>
          <a:p>
            <a:r>
              <a:rPr lang="en-US" dirty="0"/>
              <a:t>Accuracy of phishing email: 96%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2B9D003-3F75-F9C0-D6AF-C762575F3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206" y="3701490"/>
            <a:ext cx="4348895" cy="2620933"/>
          </a:xfrm>
        </p:spPr>
      </p:pic>
    </p:spTree>
    <p:extLst>
      <p:ext uri="{BB962C8B-B14F-4D97-AF65-F5344CB8AC3E}">
        <p14:creationId xmlns:p14="http://schemas.microsoft.com/office/powerpoint/2010/main" val="38816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380357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1245B9EE-988A-40F6-A580-1E4793ED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899160" y="6997538"/>
            <a:ext cx="3236976" cy="45719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8A2DE4AA-1962-477D-9DAD-1A240880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73010" y="6987922"/>
            <a:ext cx="323697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D7F6A06-93CD-4A18-970E-BD01737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888362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44CCB-186D-7DB5-4E32-285F8A21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Low accuracy when using a single determinant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diversity of dataset for training and test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Specified only in Arabic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detects texts of an 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emails are sent to a specific account not organically received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Scalability is 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evaluation metrices </a:t>
            </a:r>
          </a:p>
        </p:txBody>
      </p:sp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80</TotalTime>
  <Words>1093</Words>
  <Application>Microsoft Office PowerPoint</Application>
  <PresentationFormat>Widescreen</PresentationFormat>
  <Paragraphs>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Franklin Gothic Demi Cond</vt:lpstr>
      <vt:lpstr>Franklin Gothic Medium</vt:lpstr>
      <vt:lpstr>Söhne</vt:lpstr>
      <vt:lpstr>Wingdings</vt:lpstr>
      <vt:lpstr>JuxtaposeVTI</vt:lpstr>
      <vt:lpstr>Detection and Analyzing Phishing Emails Using NLP Techniques </vt:lpstr>
      <vt:lpstr>introduction</vt:lpstr>
      <vt:lpstr>Motivation</vt:lpstr>
      <vt:lpstr>contribution</vt:lpstr>
      <vt:lpstr>methodology</vt:lpstr>
      <vt:lpstr>Result</vt:lpstr>
      <vt:lpstr>Result</vt:lpstr>
      <vt:lpstr>Result</vt:lpstr>
      <vt:lpstr>limitations</vt:lpstr>
      <vt:lpstr>Future works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Analyzing Phishing Emails Using NLP Techniques </dc:title>
  <dc:creator>Kadir Hasan Tutan</dc:creator>
  <cp:lastModifiedBy>Kadir Hasan Tutan</cp:lastModifiedBy>
  <cp:revision>1</cp:revision>
  <dcterms:created xsi:type="dcterms:W3CDTF">2023-11-28T12:58:22Z</dcterms:created>
  <dcterms:modified xsi:type="dcterms:W3CDTF">2023-11-28T14:18:30Z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