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379c53b1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379c53b1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379c53b1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379c53b1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379c53b1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379c53b1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379c53b1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379c53b1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379c53b1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379c53b1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379c53b1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379c53b1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379c53b1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379c53b1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25775"/>
            <a:ext cx="5017500" cy="1884900"/>
          </a:xfrm>
          <a:prstGeom prst="rect">
            <a:avLst/>
          </a:prstGeom>
          <a:solidFill>
            <a:srgbClr val="07376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rPr>
              <a:t>Election Sentiment Analysis Through Natural Language Processing of Political Discourse</a:t>
            </a:r>
            <a:endParaRPr b="1" sz="5900">
              <a:solidFill>
                <a:schemeClr val="dk2"/>
              </a:solidFill>
            </a:endParaRPr>
          </a:p>
        </p:txBody>
      </p:sp>
      <p:sp>
        <p:nvSpPr>
          <p:cNvPr id="135" name="Google Shape;135;p13"/>
          <p:cNvSpPr txBox="1"/>
          <p:nvPr>
            <p:ph idx="1" type="subTitle"/>
          </p:nvPr>
        </p:nvSpPr>
        <p:spPr>
          <a:xfrm>
            <a:off x="3537150" y="2724375"/>
            <a:ext cx="2857800" cy="19536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a:latin typeface="Montserrat"/>
                <a:ea typeface="Montserrat"/>
                <a:cs typeface="Montserrat"/>
                <a:sym typeface="Montserrat"/>
              </a:rPr>
              <a:t>Group 35</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i="1" lang="en" sz="1200">
                <a:latin typeface="Montserrat"/>
                <a:ea typeface="Montserrat"/>
                <a:cs typeface="Montserrat"/>
                <a:sym typeface="Montserrat"/>
              </a:rPr>
              <a:t>Submission 3</a:t>
            </a:r>
            <a:endParaRPr i="1"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Kadir Hasan (20101332)</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Kaji Sajjad Hossain (20101321)</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MD Zubairul Islam (20101322)</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Noshin Tabassum (20101347)</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Instructed by: Annajiat Alim Rasel </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RA and ST: Sabbir &amp; Mehnaz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INTRODUCTION</a:t>
            </a:r>
            <a:endParaRPr b="1" sz="2800">
              <a:latin typeface="Times New Roman"/>
              <a:ea typeface="Times New Roman"/>
              <a:cs typeface="Times New Roman"/>
              <a:sym typeface="Times New Roman"/>
            </a:endParaRPr>
          </a:p>
        </p:txBody>
      </p:sp>
      <p:sp>
        <p:nvSpPr>
          <p:cNvPr id="141" name="Google Shape;141;p14"/>
          <p:cNvSpPr txBox="1"/>
          <p:nvPr>
            <p:ph idx="1" type="body"/>
          </p:nvPr>
        </p:nvSpPr>
        <p:spPr>
          <a:xfrm>
            <a:off x="1221150" y="1205750"/>
            <a:ext cx="7448100" cy="3640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Social media has emerged as a primary platform for disseminating misinformation and negative political content.</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During elections, social media becomes a tool for spreading misinformation and hate speech, potentially impacting the fairness of the electoral process and leading to various crimes.</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Highlighted the importance of text processing and classification techniques in detecting misinformation</a:t>
            </a:r>
            <a:r>
              <a:rPr lang="en">
                <a:latin typeface="Times New Roman"/>
                <a:ea typeface="Times New Roman"/>
                <a:cs typeface="Times New Roman"/>
                <a:sym typeface="Times New Roman"/>
              </a:rPr>
              <a:t> such as TF-IDF, TO, Lexical comparison, clustering analysis (K-means clustering), LDA, Dictionary Based, and Naive Bayes are employed to analyze social media posts.</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Data models like Support Vector Machine, N-grams, and Word disambiguation are utilized to predict and classify sentiments as positive or negative.</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Our paper focuses on applying language/text processing methodologies to identify sentiments in Twitter, a major platform for spreading political misinformation and also improvements.</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The research aims to conduct sentiment analysis on a specific election event, using a model to identify hate speech and misinformation, and predicting the event's outcome</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Future improvements in classification and analysis methods will be discussed, exploring different perspectives and applications in the field of political discourse.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6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RELATED WORKS</a:t>
            </a:r>
            <a:endParaRPr b="1" sz="2800">
              <a:latin typeface="Times New Roman"/>
              <a:ea typeface="Times New Roman"/>
              <a:cs typeface="Times New Roman"/>
              <a:sym typeface="Times New Roman"/>
            </a:endParaRPr>
          </a:p>
        </p:txBody>
      </p:sp>
      <p:sp>
        <p:nvSpPr>
          <p:cNvPr id="147" name="Google Shape;147;p15"/>
          <p:cNvSpPr txBox="1"/>
          <p:nvPr>
            <p:ph idx="1" type="body"/>
          </p:nvPr>
        </p:nvSpPr>
        <p:spPr>
          <a:xfrm>
            <a:off x="1297500" y="1237600"/>
            <a:ext cx="7394400" cy="3516600"/>
          </a:xfrm>
          <a:prstGeom prst="rect">
            <a:avLst/>
          </a:prstGeom>
        </p:spPr>
        <p:txBody>
          <a:bodyPr anchorCtr="0" anchor="t" bIns="91425" lIns="91425" spcFirstLastPara="1" rIns="91425" wrap="square" tIns="91425">
            <a:normAutofit fontScale="25000" lnSpcReduction="20000"/>
          </a:bodyPr>
          <a:lstStyle/>
          <a:p>
            <a:pPr indent="-311150" lvl="0" marL="457200" rtl="0" algn="just">
              <a:lnSpc>
                <a:spcPct val="115000"/>
              </a:lnSpc>
              <a:spcBef>
                <a:spcPts val="0"/>
              </a:spcBef>
              <a:spcAft>
                <a:spcPts val="0"/>
              </a:spcAft>
              <a:buSzPct val="100000"/>
              <a:buFont typeface="Times New Roman"/>
              <a:buAutoNum type="arabicPeriod"/>
            </a:pPr>
            <a:r>
              <a:rPr lang="en" sz="5200">
                <a:latin typeface="Times New Roman"/>
                <a:ea typeface="Times New Roman"/>
                <a:cs typeface="Times New Roman"/>
                <a:sym typeface="Times New Roman"/>
              </a:rPr>
              <a:t>This paper [1] employs natural language processing, including Latent Dirichlet Allocation and K-means clustering, to analyze social media behavior during the 2022 Philippines Presidential Election, revealing key narratives and achieving 73% accuracy in sentiment analysis with Support Vector Machine.</a:t>
            </a:r>
            <a:endParaRPr sz="5200">
              <a:solidFill>
                <a:srgbClr val="FF0000"/>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SzPct val="100000"/>
              <a:buFont typeface="Times New Roman"/>
              <a:buAutoNum type="arabicPeriod"/>
            </a:pPr>
            <a:r>
              <a:rPr lang="en" sz="5200">
                <a:latin typeface="Times New Roman"/>
                <a:ea typeface="Times New Roman"/>
                <a:cs typeface="Times New Roman"/>
                <a:sym typeface="Times New Roman"/>
              </a:rPr>
              <a:t>Solitana et al. [2] did analysis of Twitter posts for 2016 </a:t>
            </a:r>
            <a:r>
              <a:rPr lang="en" sz="5200">
                <a:latin typeface="Times New Roman"/>
                <a:ea typeface="Times New Roman"/>
                <a:cs typeface="Times New Roman"/>
                <a:sym typeface="Times New Roman"/>
              </a:rPr>
              <a:t>Philippines</a:t>
            </a:r>
            <a:r>
              <a:rPr lang="en" sz="5200">
                <a:latin typeface="Times New Roman"/>
                <a:ea typeface="Times New Roman"/>
                <a:cs typeface="Times New Roman"/>
                <a:sym typeface="Times New Roman"/>
              </a:rPr>
              <a:t> Presidential Election where word bubbles were generated to identify hate and non hate speeches with K-means </a:t>
            </a:r>
            <a:r>
              <a:rPr lang="en" sz="5200">
                <a:latin typeface="Times New Roman"/>
                <a:ea typeface="Times New Roman"/>
                <a:cs typeface="Times New Roman"/>
                <a:sym typeface="Times New Roman"/>
              </a:rPr>
              <a:t>clustering</a:t>
            </a:r>
            <a:r>
              <a:rPr lang="en" sz="5200">
                <a:latin typeface="Times New Roman"/>
                <a:ea typeface="Times New Roman"/>
                <a:cs typeface="Times New Roman"/>
                <a:sym typeface="Times New Roman"/>
              </a:rPr>
              <a:t>. Result shows that, 53% of non hate and 47% of hate tweets has been </a:t>
            </a:r>
            <a:r>
              <a:rPr lang="en" sz="5200">
                <a:latin typeface="Times New Roman"/>
                <a:ea typeface="Times New Roman"/>
                <a:cs typeface="Times New Roman"/>
                <a:sym typeface="Times New Roman"/>
              </a:rPr>
              <a:t>scraped</a:t>
            </a:r>
            <a:r>
              <a:rPr lang="en" sz="5200">
                <a:latin typeface="Times New Roman"/>
                <a:ea typeface="Times New Roman"/>
                <a:cs typeface="Times New Roman"/>
                <a:sym typeface="Times New Roman"/>
              </a:rPr>
              <a:t> which indicates non hate tweets dominates towards the election candidates.</a:t>
            </a:r>
            <a:endParaRPr sz="5200">
              <a:solidFill>
                <a:srgbClr val="FF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ct val="100000"/>
              <a:buFont typeface="Times New Roman"/>
              <a:buAutoNum type="arabicPeriod"/>
            </a:pPr>
            <a:r>
              <a:rPr lang="en" sz="5200">
                <a:latin typeface="Times New Roman"/>
                <a:ea typeface="Times New Roman"/>
                <a:cs typeface="Times New Roman"/>
                <a:sym typeface="Times New Roman"/>
              </a:rPr>
              <a:t>This study [3] contributes to the dynamic domain of computational linguistics and political discourse analysis, in which prior research has utilized text analysis techniques such as TF-IDF, PCA, and LDA to identify recurring patterns and trends in political discourse. Previous inquiries have focused on analyzing the communication strategies employed by candidates, recognizing significant themes, and distinguishing linguistic patterns that distinguish political speakers. </a:t>
            </a:r>
            <a:endParaRPr sz="5200">
              <a:latin typeface="Times New Roman"/>
              <a:ea typeface="Times New Roman"/>
              <a:cs typeface="Times New Roman"/>
              <a:sym typeface="Times New Roman"/>
            </a:endParaRPr>
          </a:p>
          <a:p>
            <a:pPr indent="-311150" lvl="0" marL="457200" rtl="0" algn="l">
              <a:lnSpc>
                <a:spcPct val="115000"/>
              </a:lnSpc>
              <a:spcBef>
                <a:spcPts val="0"/>
              </a:spcBef>
              <a:spcAft>
                <a:spcPts val="0"/>
              </a:spcAft>
              <a:buSzPct val="100000"/>
              <a:buFont typeface="Times New Roman"/>
              <a:buAutoNum type="arabicPeriod"/>
            </a:pPr>
            <a:r>
              <a:rPr lang="en" sz="5200">
                <a:latin typeface="Times New Roman"/>
                <a:ea typeface="Times New Roman"/>
                <a:cs typeface="Times New Roman"/>
                <a:sym typeface="Times New Roman"/>
              </a:rPr>
              <a:t>The research[4] shows that twitter sentiment analysis data with the VADER model can predict the result of the United State’s president election. The result obtained from this sentiment analysis are not entirely similar to the actual result, but the overall result can represent Joe Biden’s victory over Donald Trump.</a:t>
            </a:r>
            <a:endParaRPr sz="5200">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600" y="393750"/>
            <a:ext cx="7038900" cy="6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CHALLENGES AND LIMITATIONS</a:t>
            </a:r>
            <a:endParaRPr b="1" sz="2800">
              <a:latin typeface="Times New Roman"/>
              <a:ea typeface="Times New Roman"/>
              <a:cs typeface="Times New Roman"/>
              <a:sym typeface="Times New Roman"/>
            </a:endParaRPr>
          </a:p>
        </p:txBody>
      </p:sp>
      <p:sp>
        <p:nvSpPr>
          <p:cNvPr id="153" name="Google Shape;153;p16"/>
          <p:cNvSpPr txBox="1"/>
          <p:nvPr>
            <p:ph idx="1" type="body"/>
          </p:nvPr>
        </p:nvSpPr>
        <p:spPr>
          <a:xfrm>
            <a:off x="1114175" y="1167600"/>
            <a:ext cx="7570200" cy="35637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Challenges in Data:</a:t>
            </a:r>
            <a:r>
              <a:rPr lang="en" sz="1700">
                <a:latin typeface="Times New Roman"/>
                <a:ea typeface="Times New Roman"/>
                <a:cs typeface="Times New Roman"/>
                <a:sym typeface="Times New Roman"/>
              </a:rPr>
              <a:t>  Get a good mix of data without invading privacy, deal with biases in social media, and handle different languages.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Data Processing:</a:t>
            </a:r>
            <a:r>
              <a:rPr lang="en" sz="1700">
                <a:latin typeface="Times New Roman"/>
                <a:ea typeface="Times New Roman"/>
                <a:cs typeface="Times New Roman"/>
                <a:sym typeface="Times New Roman"/>
              </a:rPr>
              <a:t> Clean up messy political language, handle different languages well, and make sure the data is ready for analysis.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Modeling and Analysis:</a:t>
            </a:r>
            <a:r>
              <a:rPr lang="en" sz="1700">
                <a:latin typeface="Times New Roman"/>
                <a:ea typeface="Times New Roman"/>
                <a:cs typeface="Times New Roman"/>
                <a:sym typeface="Times New Roman"/>
              </a:rPr>
              <a:t> Deal with uncertainty and opinions, use models that understand the context, and watch out for biases in political discussions.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Model Evaluation:</a:t>
            </a:r>
            <a:r>
              <a:rPr lang="en" sz="1700">
                <a:latin typeface="Times New Roman"/>
                <a:ea typeface="Times New Roman"/>
                <a:cs typeface="Times New Roman"/>
                <a:sym typeface="Times New Roman"/>
              </a:rPr>
              <a:t> Check how well the computer understands sentiments, use different ways to measure success, and make sure the results are reliable.</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Ethical Considerations:</a:t>
            </a:r>
            <a:r>
              <a:rPr lang="en" sz="1700">
                <a:latin typeface="Times New Roman"/>
                <a:ea typeface="Times New Roman"/>
                <a:cs typeface="Times New Roman"/>
                <a:sym typeface="Times New Roman"/>
              </a:rPr>
              <a:t> Be careful about biases in data and models, make sure everything is fair and clear, and follow rules and guidelines for doing this research.</a:t>
            </a:r>
            <a:endParaRPr sz="17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6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FUTURE WORK OR WORK PLAN</a:t>
            </a:r>
            <a:endParaRPr b="1" sz="2800">
              <a:latin typeface="Times New Roman"/>
              <a:ea typeface="Times New Roman"/>
              <a:cs typeface="Times New Roman"/>
              <a:sym typeface="Times New Roman"/>
            </a:endParaRPr>
          </a:p>
        </p:txBody>
      </p:sp>
      <p:sp>
        <p:nvSpPr>
          <p:cNvPr id="159" name="Google Shape;159;p17"/>
          <p:cNvSpPr txBox="1"/>
          <p:nvPr>
            <p:ph idx="1" type="body"/>
          </p:nvPr>
        </p:nvSpPr>
        <p:spPr>
          <a:xfrm>
            <a:off x="1297500" y="1307850"/>
            <a:ext cx="7432800" cy="36144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Improve the Preprocessing and Data Collection. Additional social media networks and languages might be used in data collection.</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improvement of techniques and models for sentiment analysis. Using NLP models at a higher level, etc.</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Investigate sentiment assessment based on aspects. Observe shifting patterns in people's attitudes toward a particular aspect of the battle.</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Social network analysis and sentiment should be combined. Social media users' opinions circulated.</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For real-time monitoring and early warning, use sentiment analysis.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Talk about privacy policies and ethics. Establish guidelines for moral social media data collection, analysis, and use.</a:t>
            </a:r>
            <a:endParaRPr sz="17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7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17550" y="429975"/>
            <a:ext cx="7038900" cy="6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CONCLUSION</a:t>
            </a:r>
            <a:endParaRPr b="1" sz="2800">
              <a:latin typeface="Times New Roman"/>
              <a:ea typeface="Times New Roman"/>
              <a:cs typeface="Times New Roman"/>
              <a:sym typeface="Times New Roman"/>
            </a:endParaRPr>
          </a:p>
        </p:txBody>
      </p:sp>
      <p:sp>
        <p:nvSpPr>
          <p:cNvPr id="165" name="Google Shape;165;p18"/>
          <p:cNvSpPr txBox="1"/>
          <p:nvPr>
            <p:ph idx="1" type="body"/>
          </p:nvPr>
        </p:nvSpPr>
        <p:spPr>
          <a:xfrm>
            <a:off x="1217550" y="1335475"/>
            <a:ext cx="7352400" cy="3708900"/>
          </a:xfrm>
          <a:prstGeom prst="rect">
            <a:avLst/>
          </a:prstGeom>
        </p:spPr>
        <p:txBody>
          <a:bodyPr anchorCtr="0" anchor="t" bIns="91425" lIns="91425" spcFirstLastPara="1" rIns="91425" wrap="square" tIns="91425">
            <a:normAutofit lnSpcReduction="10000"/>
          </a:bodyPr>
          <a:lstStyle/>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study aims to evaluate the diplomatic speeches of the political party in order to play a crucial role in shaping voter resonance and alignment with specific candidates</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By utilizing a range of Natural Language Processing (NLP) methods, including clustering and topic modeling, the strategic approaches of the political parties are unveiled</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anticipated model accuracy and f1 score emphasize the need of taking specific contextual information, such as political party names, into account for more accurate political speech classification in the context of election-related tweets</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analysis of sentiment data may provide insights into potential links between public sentiment on Twitter and election outcomes, offering a fresh viewpoint on the predictive capacity of social media sentiment</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analysis intends to achieve fine-grained sentiment categorization using NLP techniques, discriminating not only between positive, negative, and neutral sentiments, but also capturing the nuances and intensity of emotions conveyed</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6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REFERENCE</a:t>
            </a:r>
            <a:endParaRPr b="1" sz="2800">
              <a:latin typeface="Times New Roman"/>
              <a:ea typeface="Times New Roman"/>
              <a:cs typeface="Times New Roman"/>
              <a:sym typeface="Times New Roman"/>
            </a:endParaRPr>
          </a:p>
        </p:txBody>
      </p:sp>
      <p:sp>
        <p:nvSpPr>
          <p:cNvPr id="171" name="Google Shape;171;p19"/>
          <p:cNvSpPr txBox="1"/>
          <p:nvPr>
            <p:ph idx="1" type="body"/>
          </p:nvPr>
        </p:nvSpPr>
        <p:spPr>
          <a:xfrm>
            <a:off x="1297500" y="1106550"/>
            <a:ext cx="7038900" cy="3655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[1] K. Gorro, L. Lawas, R. A. Ancheta and A. Ilano, "Understanding Social Media Behavior in Philippines Presidential Election using Natural Language Processing," 2022 IEEE 7th International Conference on Information Technology and Digital Applications (ICITDA), Yogyakarta, Indonesia, 2022, pp. 1-5, doi: 10.1109/ICITDA55840.2022.9971160.</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 N. T. Solitana and C. K. Cheng, "Analyses of Hate and Non-Hate Expressions during Election using NLP," 2021 International Conference on Asian Language Processing (IALP), Singapore, Singapore, 2021, pp. 385-390, doi: 10.1109/IALP54817.2021.9675186.</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[3] K. Finity, R. Garg and M. McGaw, "A Text Analysis of the 2020 U.S. Presidential Election Campaign Speeches," 2021 Systems and Information Engineering Design Symposium (SIEDS), Charlottesville, VA, USA, 2021, pp. 1-6, doi: 10.1109/SIEDS52267.2021.9483735.</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[4] D. K. Nugroho, "US presidential election 2020 prediction based on Twitter data using lexicon-based sentiment analysis," 2021 11th International Conference on Cloud Computing, Data Science &amp; Engineering (Confluence), Noida, India, 2021, pp. 136-141, doi: 10.1109/Confluence51648.2021.9377201.</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144375" y="1736100"/>
            <a:ext cx="4587000" cy="167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200">
                <a:latin typeface="Times New Roman"/>
                <a:ea typeface="Times New Roman"/>
                <a:cs typeface="Times New Roman"/>
                <a:sym typeface="Times New Roman"/>
              </a:rPr>
              <a:t>THANK YOU</a:t>
            </a:r>
            <a:endParaRPr b="1" sz="4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