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Red Hat Display"/>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edHat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Display-italic.fntdata"/><Relationship Id="rId30" Type="http://schemas.openxmlformats.org/officeDocument/2006/relationships/font" Target="fonts/RedHatDisplay-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edHatDisplay-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4795ee0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4795ee0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4795ee0b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4795ee0b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4795ee0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4795ee0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3c790a5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3c790a5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3c790a5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3c790a5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379c53b1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379c53b1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e29e8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e29e8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379c53b1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379c53b1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cc7a1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cc7a1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379c53b1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379c53b1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4795ee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4795ee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4795ee0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4795ee0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3c790a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3c790a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3c790a5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3c790a5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25775"/>
            <a:ext cx="5017500" cy="1884900"/>
          </a:xfrm>
          <a:prstGeom prst="rect">
            <a:avLst/>
          </a:prstGeom>
          <a:solidFill>
            <a:srgbClr val="07376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rPr>
              <a:t>Election Sentiment Analysis Through Natural Language Processing of Political Discourse</a:t>
            </a:r>
            <a:endParaRPr b="1" sz="5900">
              <a:solidFill>
                <a:schemeClr val="dk2"/>
              </a:solidFill>
            </a:endParaRPr>
          </a:p>
        </p:txBody>
      </p:sp>
      <p:sp>
        <p:nvSpPr>
          <p:cNvPr id="135" name="Google Shape;135;p13"/>
          <p:cNvSpPr txBox="1"/>
          <p:nvPr>
            <p:ph idx="1" type="subTitle"/>
          </p:nvPr>
        </p:nvSpPr>
        <p:spPr>
          <a:xfrm>
            <a:off x="3537150" y="2724375"/>
            <a:ext cx="2857800" cy="1953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a:latin typeface="Montserrat"/>
                <a:ea typeface="Montserrat"/>
                <a:cs typeface="Montserrat"/>
                <a:sym typeface="Montserrat"/>
              </a:rPr>
              <a:t>Group 35</a:t>
            </a:r>
            <a:endParaRPr b="1">
              <a:latin typeface="Montserrat"/>
              <a:ea typeface="Montserrat"/>
              <a:cs typeface="Montserrat"/>
              <a:sym typeface="Montserrat"/>
            </a:endParaRPr>
          </a:p>
          <a:p>
            <a:pPr indent="0" lvl="0" marL="0" rtl="0" algn="l">
              <a:lnSpc>
                <a:spcPct val="115000"/>
              </a:lnSpc>
              <a:spcBef>
                <a:spcPts val="0"/>
              </a:spcBef>
              <a:spcAft>
                <a:spcPts val="0"/>
              </a:spcAft>
              <a:buNone/>
            </a:pPr>
            <a:r>
              <a:rPr i="1" lang="en" sz="1200">
                <a:latin typeface="Montserrat"/>
                <a:ea typeface="Montserrat"/>
                <a:cs typeface="Montserrat"/>
                <a:sym typeface="Montserrat"/>
              </a:rPr>
              <a:t>Submission 5</a:t>
            </a:r>
            <a:endParaRPr i="1"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Kadir Hasan (20101332)</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Kaji Sajjad Hossain (20101321)</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MD Zubairul Islam (20101322)</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Noshin Tabassum (20101347)</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Instructed by: Annajiat Alim Rasel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RA and ST: Sabbir &amp; Mehnaz</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latin typeface="Times New Roman"/>
                <a:ea typeface="Times New Roman"/>
                <a:cs typeface="Times New Roman"/>
                <a:sym typeface="Times New Roman"/>
              </a:rPr>
              <a:t>RESULT </a:t>
            </a:r>
            <a:r>
              <a:rPr b="1" lang="en" sz="2800">
                <a:latin typeface="Times New Roman"/>
                <a:ea typeface="Times New Roman"/>
                <a:cs typeface="Times New Roman"/>
                <a:sym typeface="Times New Roman"/>
              </a:rPr>
              <a:t>COMPARISON</a:t>
            </a:r>
            <a:r>
              <a:rPr b="1" lang="en" sz="2800">
                <a:latin typeface="Times New Roman"/>
                <a:ea typeface="Times New Roman"/>
                <a:cs typeface="Times New Roman"/>
                <a:sym typeface="Times New Roman"/>
              </a:rPr>
              <a:t> USING TEXTBLOB</a:t>
            </a:r>
            <a:endParaRPr b="1" sz="2800">
              <a:latin typeface="Times New Roman"/>
              <a:ea typeface="Times New Roman"/>
              <a:cs typeface="Times New Roman"/>
              <a:sym typeface="Times New Roman"/>
            </a:endParaRPr>
          </a:p>
        </p:txBody>
      </p:sp>
      <p:sp>
        <p:nvSpPr>
          <p:cNvPr id="203" name="Google Shape;203;p22"/>
          <p:cNvSpPr txBox="1"/>
          <p:nvPr>
            <p:ph idx="1" type="body"/>
          </p:nvPr>
        </p:nvSpPr>
        <p:spPr>
          <a:xfrm>
            <a:off x="1297500" y="1567550"/>
            <a:ext cx="7723800" cy="313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000">
                <a:latin typeface="Times New Roman"/>
                <a:ea typeface="Times New Roman"/>
                <a:cs typeface="Times New Roman"/>
                <a:sym typeface="Times New Roman"/>
              </a:rPr>
              <a:t>                </a:t>
            </a:r>
            <a:r>
              <a:rPr lang="en" sz="1000">
                <a:latin typeface="Times New Roman"/>
                <a:ea typeface="Times New Roman"/>
                <a:cs typeface="Times New Roman"/>
                <a:sym typeface="Times New Roman"/>
              </a:rPr>
              <a:t>Fig: Sentiment Analysis of Tweets(Donald Trump)                                                Fig: Sentiment Analysis of Tweets(Joe Biden)</a:t>
            </a:r>
            <a:endParaRPr sz="1000">
              <a:latin typeface="Times New Roman"/>
              <a:ea typeface="Times New Roman"/>
              <a:cs typeface="Times New Roman"/>
              <a:sym typeface="Times New Roman"/>
            </a:endParaRPr>
          </a:p>
        </p:txBody>
      </p:sp>
      <p:sp>
        <p:nvSpPr>
          <p:cNvPr id="204" name="Google Shape;20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2"/>
          <p:cNvPicPr preferRelativeResize="0"/>
          <p:nvPr/>
        </p:nvPicPr>
        <p:blipFill>
          <a:blip r:embed="rId3">
            <a:alphaModFix/>
          </a:blip>
          <a:stretch>
            <a:fillRect/>
          </a:stretch>
        </p:blipFill>
        <p:spPr>
          <a:xfrm>
            <a:off x="1401300" y="1160750"/>
            <a:ext cx="3663400" cy="3182875"/>
          </a:xfrm>
          <a:prstGeom prst="rect">
            <a:avLst/>
          </a:prstGeom>
          <a:noFill/>
          <a:ln>
            <a:noFill/>
          </a:ln>
        </p:spPr>
      </p:pic>
      <p:pic>
        <p:nvPicPr>
          <p:cNvPr id="206" name="Google Shape;206;p22"/>
          <p:cNvPicPr preferRelativeResize="0"/>
          <p:nvPr/>
        </p:nvPicPr>
        <p:blipFill>
          <a:blip r:embed="rId4">
            <a:alphaModFix/>
          </a:blip>
          <a:stretch>
            <a:fillRect/>
          </a:stretch>
        </p:blipFill>
        <p:spPr>
          <a:xfrm>
            <a:off x="5354350" y="1160750"/>
            <a:ext cx="3355749" cy="318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RESULT COMPARISON USING BERT</a:t>
            </a:r>
            <a:endParaRPr/>
          </a:p>
        </p:txBody>
      </p:sp>
      <p:sp>
        <p:nvSpPr>
          <p:cNvPr id="212" name="Google Shape;212;p23"/>
          <p:cNvSpPr txBox="1"/>
          <p:nvPr>
            <p:ph idx="1" type="body"/>
          </p:nvPr>
        </p:nvSpPr>
        <p:spPr>
          <a:xfrm>
            <a:off x="1297500" y="1607475"/>
            <a:ext cx="7482600" cy="297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000">
                <a:latin typeface="Times New Roman"/>
                <a:ea typeface="Times New Roman"/>
                <a:cs typeface="Times New Roman"/>
                <a:sym typeface="Times New Roman"/>
              </a:rPr>
              <a:t>                     </a:t>
            </a:r>
            <a:r>
              <a:rPr lang="en" sz="1000">
                <a:latin typeface="Times New Roman"/>
                <a:ea typeface="Times New Roman"/>
                <a:cs typeface="Times New Roman"/>
                <a:sym typeface="Times New Roman"/>
              </a:rPr>
              <a:t>Fig: Sentiment Analysis of Trump(BERT)                                                          Fig: Sentiment Analysis of Joe Biden</a:t>
            </a:r>
            <a:endParaRPr sz="1000">
              <a:latin typeface="Times New Roman"/>
              <a:ea typeface="Times New Roman"/>
              <a:cs typeface="Times New Roman"/>
              <a:sym typeface="Times New Roman"/>
            </a:endParaRPr>
          </a:p>
        </p:txBody>
      </p:sp>
      <p:sp>
        <p:nvSpPr>
          <p:cNvPr id="213" name="Google Shape;21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3"/>
          <p:cNvPicPr preferRelativeResize="0"/>
          <p:nvPr/>
        </p:nvPicPr>
        <p:blipFill>
          <a:blip r:embed="rId3">
            <a:alphaModFix/>
          </a:blip>
          <a:stretch>
            <a:fillRect/>
          </a:stretch>
        </p:blipFill>
        <p:spPr>
          <a:xfrm>
            <a:off x="1418200" y="1227975"/>
            <a:ext cx="3526674" cy="2970725"/>
          </a:xfrm>
          <a:prstGeom prst="rect">
            <a:avLst/>
          </a:prstGeom>
          <a:noFill/>
          <a:ln>
            <a:noFill/>
          </a:ln>
        </p:spPr>
      </p:pic>
      <p:pic>
        <p:nvPicPr>
          <p:cNvPr id="215" name="Google Shape;215;p23"/>
          <p:cNvPicPr preferRelativeResize="0"/>
          <p:nvPr/>
        </p:nvPicPr>
        <p:blipFill>
          <a:blip r:embed="rId4">
            <a:alphaModFix/>
          </a:blip>
          <a:stretch>
            <a:fillRect/>
          </a:stretch>
        </p:blipFill>
        <p:spPr>
          <a:xfrm>
            <a:off x="5203425" y="1227975"/>
            <a:ext cx="3526674" cy="297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RESULT COMPARISON USING VADER</a:t>
            </a:r>
            <a:endParaRPr/>
          </a:p>
        </p:txBody>
      </p:sp>
      <p:sp>
        <p:nvSpPr>
          <p:cNvPr id="221" name="Google Shape;221;p24"/>
          <p:cNvSpPr txBox="1"/>
          <p:nvPr>
            <p:ph idx="1" type="body"/>
          </p:nvPr>
        </p:nvSpPr>
        <p:spPr>
          <a:xfrm>
            <a:off x="1297500" y="1567550"/>
            <a:ext cx="7482600" cy="304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083">
                <a:latin typeface="Times New Roman"/>
                <a:ea typeface="Times New Roman"/>
                <a:cs typeface="Times New Roman"/>
                <a:sym typeface="Times New Roman"/>
              </a:rPr>
              <a:t>                      </a:t>
            </a:r>
            <a:r>
              <a:rPr lang="en" sz="1083">
                <a:latin typeface="Times New Roman"/>
                <a:ea typeface="Times New Roman"/>
                <a:cs typeface="Times New Roman"/>
                <a:sym typeface="Times New Roman"/>
              </a:rPr>
              <a:t>Fig: Sentiment Analysis of Trump(VADER)                                              Fig: Sentiment Analysis of Joe Biden(VADER) </a:t>
            </a:r>
            <a:endParaRPr sz="1083">
              <a:latin typeface="Times New Roman"/>
              <a:ea typeface="Times New Roman"/>
              <a:cs typeface="Times New Roman"/>
              <a:sym typeface="Times New Roman"/>
            </a:endParaRPr>
          </a:p>
        </p:txBody>
      </p:sp>
      <p:sp>
        <p:nvSpPr>
          <p:cNvPr id="222" name="Google Shape;22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24"/>
          <p:cNvPicPr preferRelativeResize="0"/>
          <p:nvPr/>
        </p:nvPicPr>
        <p:blipFill>
          <a:blip r:embed="rId3">
            <a:alphaModFix/>
          </a:blip>
          <a:stretch>
            <a:fillRect/>
          </a:stretch>
        </p:blipFill>
        <p:spPr>
          <a:xfrm>
            <a:off x="1297500" y="1068200"/>
            <a:ext cx="3797175" cy="3188650"/>
          </a:xfrm>
          <a:prstGeom prst="rect">
            <a:avLst/>
          </a:prstGeom>
          <a:noFill/>
          <a:ln>
            <a:noFill/>
          </a:ln>
        </p:spPr>
      </p:pic>
      <p:pic>
        <p:nvPicPr>
          <p:cNvPr id="224" name="Google Shape;224;p24"/>
          <p:cNvPicPr preferRelativeResize="0"/>
          <p:nvPr/>
        </p:nvPicPr>
        <p:blipFill>
          <a:blip r:embed="rId4">
            <a:alphaModFix/>
          </a:blip>
          <a:stretch>
            <a:fillRect/>
          </a:stretch>
        </p:blipFill>
        <p:spPr>
          <a:xfrm>
            <a:off x="5254475" y="1068200"/>
            <a:ext cx="3405698" cy="318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FUTURE </a:t>
            </a:r>
            <a:r>
              <a:rPr b="1" lang="en" sz="2800">
                <a:latin typeface="Times New Roman"/>
                <a:ea typeface="Times New Roman"/>
                <a:cs typeface="Times New Roman"/>
                <a:sym typeface="Times New Roman"/>
              </a:rPr>
              <a:t>WORK PLAN</a:t>
            </a:r>
            <a:endParaRPr b="1" sz="2800">
              <a:latin typeface="Times New Roman"/>
              <a:ea typeface="Times New Roman"/>
              <a:cs typeface="Times New Roman"/>
              <a:sym typeface="Times New Roman"/>
            </a:endParaRPr>
          </a:p>
        </p:txBody>
      </p:sp>
      <p:sp>
        <p:nvSpPr>
          <p:cNvPr id="230" name="Google Shape;23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just">
              <a:spcBef>
                <a:spcPts val="0"/>
              </a:spcBef>
              <a:spcAft>
                <a:spcPts val="0"/>
              </a:spcAft>
              <a:buSzPts val="1600"/>
              <a:buFont typeface="Times New Roman"/>
              <a:buChar char="●"/>
            </a:pPr>
            <a:r>
              <a:rPr b="1" lang="en" sz="1600">
                <a:latin typeface="Times New Roman"/>
                <a:ea typeface="Times New Roman"/>
                <a:cs typeface="Times New Roman"/>
                <a:sym typeface="Times New Roman"/>
              </a:rPr>
              <a:t>Cross-Linguistic Analysis:</a:t>
            </a:r>
            <a:r>
              <a:rPr lang="en" sz="1600">
                <a:latin typeface="Times New Roman"/>
                <a:ea typeface="Times New Roman"/>
                <a:cs typeface="Times New Roman"/>
                <a:sym typeface="Times New Roman"/>
              </a:rPr>
              <a:t> Expand analysis to include sentiment analysis in different languages or multilingual sentiment analysis to cater to diverse user bases.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b="1" lang="en" sz="1600">
                <a:latin typeface="Times New Roman"/>
                <a:ea typeface="Times New Roman"/>
                <a:cs typeface="Times New Roman"/>
                <a:sym typeface="Times New Roman"/>
              </a:rPr>
              <a:t>User Behavior Analysis:</a:t>
            </a:r>
            <a:r>
              <a:rPr lang="en" sz="1600">
                <a:latin typeface="Times New Roman"/>
                <a:ea typeface="Times New Roman"/>
                <a:cs typeface="Times New Roman"/>
                <a:sym typeface="Times New Roman"/>
              </a:rPr>
              <a:t> Analyze user engagement metrics (retweets, replies, user influence) to understand the impact of influential users or communities on sentiment.</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b="1" lang="en" sz="1600">
                <a:latin typeface="Times New Roman"/>
                <a:ea typeface="Times New Roman"/>
                <a:cs typeface="Times New Roman"/>
                <a:sym typeface="Times New Roman"/>
              </a:rPr>
              <a:t>Multiple Platform Data Analysis:</a:t>
            </a:r>
            <a:r>
              <a:rPr lang="en" sz="1600">
                <a:latin typeface="Times New Roman"/>
                <a:ea typeface="Times New Roman"/>
                <a:cs typeface="Times New Roman"/>
                <a:sym typeface="Times New Roman"/>
              </a:rPr>
              <a:t> Analyze data not only from the twitter data rather than other social media platforms like Facebook, Reddit, Instagram etc. We can as well work analyzing data from newspaper and speech of people.</a:t>
            </a:r>
            <a:endParaRPr sz="1600">
              <a:latin typeface="Times New Roman"/>
              <a:ea typeface="Times New Roman"/>
              <a:cs typeface="Times New Roman"/>
              <a:sym typeface="Times New Roman"/>
            </a:endParaRPr>
          </a:p>
        </p:txBody>
      </p:sp>
      <p:sp>
        <p:nvSpPr>
          <p:cNvPr id="231" name="Google Shape;23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CONCLUSION</a:t>
            </a:r>
            <a:endParaRPr b="1" sz="2800">
              <a:latin typeface="Times New Roman"/>
              <a:ea typeface="Times New Roman"/>
              <a:cs typeface="Times New Roman"/>
              <a:sym typeface="Times New Roman"/>
            </a:endParaRPr>
          </a:p>
        </p:txBody>
      </p:sp>
      <p:sp>
        <p:nvSpPr>
          <p:cNvPr id="237" name="Google Shape;23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Utilized various features within the dataset for analysis purposes. Applied visualization methods to understand and visualize tweet counts, sentiments, and other key attributes related to both candidates.</a:t>
            </a:r>
            <a:endParaRPr sz="1400">
              <a:latin typeface="Times New Roman"/>
              <a:ea typeface="Times New Roman"/>
              <a:cs typeface="Times New Roman"/>
              <a:sym typeface="Times New Roman"/>
            </a:endParaRPr>
          </a:p>
          <a:p>
            <a:pPr indent="0" lvl="0" marL="457200" rtl="0" algn="just">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Explored correlations between sentiment trends observed on Twitter and potential implications for the election outcomes, aiming to understand if sentiments influenced or reflected the electoral behavior.</a:t>
            </a:r>
            <a:endParaRPr sz="1400">
              <a:latin typeface="Times New Roman"/>
              <a:ea typeface="Times New Roman"/>
              <a:cs typeface="Times New Roman"/>
              <a:sym typeface="Times New Roman"/>
            </a:endParaRPr>
          </a:p>
          <a:p>
            <a:pPr indent="0" lvl="0" marL="457200" rtl="0" algn="just">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This research work emphasizes the need for continuous exploration, refining methodologies, and employing advanced techniques to gain deeper insights into the role of social media sentiments in elections.</a:t>
            </a:r>
            <a:endParaRPr sz="1400">
              <a:latin typeface="Times New Roman"/>
              <a:ea typeface="Times New Roman"/>
              <a:cs typeface="Times New Roman"/>
              <a:sym typeface="Times New Roman"/>
            </a:endParaRPr>
          </a:p>
          <a:p>
            <a:pPr indent="0" lvl="0" marL="457200" rtl="0" algn="just">
              <a:spcBef>
                <a:spcPts val="0"/>
              </a:spcBef>
              <a:spcAft>
                <a:spcPts val="1200"/>
              </a:spcAft>
              <a:buNone/>
            </a:pPr>
            <a:r>
              <a:t/>
            </a:r>
            <a:endParaRPr sz="1400">
              <a:latin typeface="Times New Roman"/>
              <a:ea typeface="Times New Roman"/>
              <a:cs typeface="Times New Roman"/>
              <a:sym typeface="Times New Roman"/>
            </a:endParaRPr>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144375" y="1736100"/>
            <a:ext cx="4587000" cy="167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THANK YOU</a:t>
            </a:r>
            <a:endParaRPr b="1" sz="4200">
              <a:latin typeface="Times New Roman"/>
              <a:ea typeface="Times New Roman"/>
              <a:cs typeface="Times New Roman"/>
              <a:sym typeface="Times New Roman"/>
            </a:endParaRPr>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3617050" y="919075"/>
            <a:ext cx="5017500" cy="77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142" name="Google Shape;142;p14"/>
          <p:cNvSpPr txBox="1"/>
          <p:nvPr>
            <p:ph idx="1" type="subTitle"/>
          </p:nvPr>
        </p:nvSpPr>
        <p:spPr>
          <a:xfrm>
            <a:off x="3546825" y="1690075"/>
            <a:ext cx="5542800" cy="334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RELATED WORKS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OVERVIEW OF DATASET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RESULT ANALYSIS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FUTURE WORK PLAN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CONCLUSION</a:t>
            </a:r>
            <a:endParaRPr sz="1800">
              <a:latin typeface="Times New Roman"/>
              <a:ea typeface="Times New Roman"/>
              <a:cs typeface="Times New Roman"/>
              <a:sym typeface="Times New Roman"/>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INTRODUCTION</a:t>
            </a:r>
            <a:endParaRPr b="1" sz="2800">
              <a:latin typeface="Times New Roman"/>
              <a:ea typeface="Times New Roman"/>
              <a:cs typeface="Times New Roman"/>
              <a:sym typeface="Times New Roman"/>
            </a:endParaRPr>
          </a:p>
        </p:txBody>
      </p:sp>
      <p:sp>
        <p:nvSpPr>
          <p:cNvPr id="149" name="Google Shape;149;p15"/>
          <p:cNvSpPr txBox="1"/>
          <p:nvPr>
            <p:ph idx="1" type="body"/>
          </p:nvPr>
        </p:nvSpPr>
        <p:spPr>
          <a:xfrm>
            <a:off x="1221150" y="1205750"/>
            <a:ext cx="7448100" cy="3640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research uses advanced natural language processing (NLP) to analyse political rhetoric during elections with the goal of predicting the election winner.</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Sentiment analysis is important for assessing public opinion since social media platforms—especially Twitter—are active hotspots for discourse linked to the upcoming election.</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Election-related discussions on social media offer a valuable dataset reflecting diverse viewpoints and sentiments.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NLP-driven sentiment analysis provides a means to extract, analyze, and interpret sentiments from this extensive political discourse.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Our objective is to analyze the sentiment of people throughout the election by using various Natural Language </a:t>
            </a:r>
            <a:r>
              <a:rPr lang="en" sz="1600">
                <a:latin typeface="Times New Roman"/>
                <a:ea typeface="Times New Roman"/>
                <a:cs typeface="Times New Roman"/>
                <a:sym typeface="Times New Roman"/>
              </a:rPr>
              <a:t>Processing techniques.</a:t>
            </a:r>
            <a:endParaRPr sz="1600">
              <a:latin typeface="Times New Roman"/>
              <a:ea typeface="Times New Roman"/>
              <a:cs typeface="Times New Roman"/>
              <a:sym typeface="Times New Roman"/>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RELATED WORKS</a:t>
            </a:r>
            <a:endParaRPr/>
          </a:p>
        </p:txBody>
      </p:sp>
      <p:sp>
        <p:nvSpPr>
          <p:cNvPr id="156" name="Google Shape;156;p16"/>
          <p:cNvSpPr txBox="1"/>
          <p:nvPr>
            <p:ph idx="1" type="body"/>
          </p:nvPr>
        </p:nvSpPr>
        <p:spPr>
          <a:xfrm>
            <a:off x="1297500" y="1071575"/>
            <a:ext cx="7038900" cy="3536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This paper employs natural language processing, including Latent Dirichlet Allocation and K-means clustering, to analyze social media behavior during the 2022 Philippines Presidential Election, revealing key narratives and achieving 73% accuracy in sentiment analysis with Support Vector Machine.</a:t>
            </a:r>
            <a:endParaRPr sz="1200">
              <a:solidFill>
                <a:srgbClr val="FF0000"/>
              </a:solidFill>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Solitana et al. [2] did analysis of Twitter posts for 2016 Philippines Presidential Election where word bubbles were generated to identify hate and non hate speeches with K-means clustering. Result shows that, 53% of non hate and 47% of hate tweets has been scraped which indicates non hate tweets dominates towards the election candidates.</a:t>
            </a:r>
            <a:endParaRPr sz="1200">
              <a:solidFill>
                <a:srgbClr val="FF0000"/>
              </a:solidFill>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This study [3] contributes to the dynamic domain of computational linguistics and political discourse analysis, in which prior research has utilized text analysis techniques such as TF-IDF, PCA, and LDA to identify recurring patterns and trends in political discourse. Previous inquiries have focused on analyzing the communication strategies employed by candidates, recognizing significant themes, and distinguishing linguistic patterns that distinguish political speakers.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The research[4] shows that twitter sentiment analysis data with the VADER model can predict the result of the United State’s president election. The result obtained from this sentiment analysis are not entirely similar to the actual result, but the overall result can represent Joe Biden’s victory over Donald Trump.</a:t>
            </a:r>
            <a:endParaRPr sz="1200">
              <a:latin typeface="Times New Roman"/>
              <a:ea typeface="Times New Roman"/>
              <a:cs typeface="Times New Roman"/>
              <a:sym typeface="Times New Roman"/>
            </a:endParaRPr>
          </a:p>
          <a:p>
            <a:pPr indent="0" lvl="0" marL="0" rtl="0" algn="just">
              <a:spcBef>
                <a:spcPts val="1200"/>
              </a:spcBef>
              <a:spcAft>
                <a:spcPts val="0"/>
              </a:spcAft>
              <a:buNone/>
            </a:pPr>
            <a:r>
              <a:t/>
            </a:r>
            <a:endParaRPr sz="1200">
              <a:latin typeface="Times New Roman"/>
              <a:ea typeface="Times New Roman"/>
              <a:cs typeface="Times New Roman"/>
              <a:sym typeface="Times New Roman"/>
            </a:endParaRPr>
          </a:p>
          <a:p>
            <a:pPr indent="0" lvl="0" marL="0" rtl="0" algn="just">
              <a:spcBef>
                <a:spcPts val="1200"/>
              </a:spcBef>
              <a:spcAft>
                <a:spcPts val="1200"/>
              </a:spcAft>
              <a:buNone/>
            </a:pPr>
            <a:r>
              <a:t/>
            </a:r>
            <a:endParaRPr sz="1200">
              <a:latin typeface="Times New Roman"/>
              <a:ea typeface="Times New Roman"/>
              <a:cs typeface="Times New Roman"/>
              <a:sym typeface="Times New Roman"/>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OVERVIEW OF DATASET</a:t>
            </a:r>
            <a:endParaRPr b="1" sz="2800">
              <a:latin typeface="Times New Roman"/>
              <a:ea typeface="Times New Roman"/>
              <a:cs typeface="Times New Roman"/>
              <a:sym typeface="Times New Roman"/>
            </a:endParaRPr>
          </a:p>
        </p:txBody>
      </p:sp>
      <p:sp>
        <p:nvSpPr>
          <p:cNvPr id="163" name="Google Shape;163;p17"/>
          <p:cNvSpPr txBox="1"/>
          <p:nvPr>
            <p:ph idx="1" type="body"/>
          </p:nvPr>
        </p:nvSpPr>
        <p:spPr>
          <a:xfrm>
            <a:off x="1297500" y="1237600"/>
            <a:ext cx="7394400" cy="3516600"/>
          </a:xfrm>
          <a:prstGeom prst="rect">
            <a:avLst/>
          </a:prstGeom>
        </p:spPr>
        <p:txBody>
          <a:bodyPr anchorCtr="0" anchor="t" bIns="91425" lIns="91425" spcFirstLastPara="1" rIns="91425" wrap="square" tIns="91425">
            <a:noAutofit/>
          </a:bodyPr>
          <a:lstStyle/>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Data Origin:</a:t>
            </a:r>
            <a:r>
              <a:rPr lang="en">
                <a:latin typeface="Times New Roman"/>
                <a:ea typeface="Times New Roman"/>
                <a:cs typeface="Times New Roman"/>
                <a:sym typeface="Times New Roman"/>
              </a:rPr>
              <a:t> Derived from Twitter through APIs like "status_lookup" and "snsscrape" using election-related keywords.</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Temporal Aspect:</a:t>
            </a:r>
            <a:r>
              <a:rPr lang="en">
                <a:latin typeface="Times New Roman"/>
                <a:ea typeface="Times New Roman"/>
                <a:cs typeface="Times New Roman"/>
                <a:sym typeface="Times New Roman"/>
              </a:rPr>
              <a:t> Spanning October to November 2020, capturing the evolving discourse around the election.</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Contents:</a:t>
            </a:r>
            <a:r>
              <a:rPr lang="en">
                <a:latin typeface="Times New Roman"/>
                <a:ea typeface="Times New Roman"/>
                <a:cs typeface="Times New Roman"/>
                <a:sym typeface="Times New Roman"/>
              </a:rPr>
              <a:t> Approximately 958,580 tweets were fetched and analyzed, specifically mentioning "Donald Trump" and "Joe Biden."</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Features:</a:t>
            </a:r>
            <a:r>
              <a:rPr lang="en">
                <a:latin typeface="Times New Roman"/>
                <a:ea typeface="Times New Roman"/>
                <a:cs typeface="Times New Roman"/>
                <a:sym typeface="Times New Roman"/>
              </a:rPr>
              <a:t> Main attributes included "tweet" (full tweet text), "likes," "source" (utility used for posting), "user_location," "city," and "country."</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Objective:</a:t>
            </a:r>
            <a:r>
              <a:rPr lang="en">
                <a:latin typeface="Times New Roman"/>
                <a:ea typeface="Times New Roman"/>
                <a:cs typeface="Times New Roman"/>
                <a:sym typeface="Times New Roman"/>
              </a:rPr>
              <a:t> The dataset aimed to explore the correlation between Twitter sentiment and the eventual election results.</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Analysis Focus:</a:t>
            </a:r>
            <a:r>
              <a:rPr lang="en">
                <a:latin typeface="Times New Roman"/>
                <a:ea typeface="Times New Roman"/>
                <a:cs typeface="Times New Roman"/>
                <a:sym typeface="Times New Roman"/>
              </a:rPr>
              <a:t> Considerations included whether tweets could influence or predict election outcomes, including state-wise analysis.</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Data Processing:</a:t>
            </a:r>
            <a:r>
              <a:rPr lang="en">
                <a:latin typeface="Times New Roman"/>
                <a:ea typeface="Times New Roman"/>
                <a:cs typeface="Times New Roman"/>
                <a:sym typeface="Times New Roman"/>
              </a:rPr>
              <a:t> Features underwent preprocessing, including data cleaning, and irrelevant columns like "tweet_id," "collected_at," and "user_description" were removed.</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Data Integration:</a:t>
            </a:r>
            <a:r>
              <a:rPr lang="en">
                <a:latin typeface="Times New Roman"/>
                <a:ea typeface="Times New Roman"/>
                <a:cs typeface="Times New Roman"/>
                <a:sym typeface="Times New Roman"/>
              </a:rPr>
              <a:t> Separate datasets for Trump and Biden were merged for comprehensive analysis.</a:t>
            </a:r>
            <a:endParaRPr>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b="1" lang="en">
                <a:latin typeface="Times New Roman"/>
                <a:ea typeface="Times New Roman"/>
                <a:cs typeface="Times New Roman"/>
                <a:sym typeface="Times New Roman"/>
              </a:rPr>
              <a:t>Visualization:</a:t>
            </a:r>
            <a:r>
              <a:rPr lang="en">
                <a:latin typeface="Times New Roman"/>
                <a:ea typeface="Times New Roman"/>
                <a:cs typeface="Times New Roman"/>
                <a:sym typeface="Times New Roman"/>
              </a:rPr>
              <a:t> The combined dataset was visually analyzed to understand tweet counts under different scenarios for both Trump and Biden.</a:t>
            </a:r>
            <a:endParaRPr>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a:latin typeface="Times New Roman"/>
              <a:ea typeface="Times New Roman"/>
              <a:cs typeface="Times New Roman"/>
              <a:sym typeface="Times New Roman"/>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DATASET VISUALIZATION</a:t>
            </a:r>
            <a:endParaRPr b="1" sz="2800">
              <a:latin typeface="Times New Roman"/>
              <a:ea typeface="Times New Roman"/>
              <a:cs typeface="Times New Roman"/>
              <a:sym typeface="Times New Roman"/>
            </a:endParaRPr>
          </a:p>
        </p:txBody>
      </p:sp>
      <p:sp>
        <p:nvSpPr>
          <p:cNvPr id="170" name="Google Shape;170;p18"/>
          <p:cNvSpPr txBox="1"/>
          <p:nvPr>
            <p:ph idx="1" type="body"/>
          </p:nvPr>
        </p:nvSpPr>
        <p:spPr>
          <a:xfrm>
            <a:off x="1297500" y="1180725"/>
            <a:ext cx="7682400" cy="343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sz="1827">
              <a:latin typeface="Times New Roman"/>
              <a:ea typeface="Times New Roman"/>
              <a:cs typeface="Times New Roman"/>
              <a:sym typeface="Times New Roman"/>
            </a:endParaRPr>
          </a:p>
          <a:p>
            <a:pPr indent="0" lvl="0" marL="0" rtl="0" algn="l">
              <a:spcBef>
                <a:spcPts val="1200"/>
              </a:spcBef>
              <a:spcAft>
                <a:spcPts val="0"/>
              </a:spcAft>
              <a:buNone/>
            </a:pPr>
            <a:r>
              <a:t/>
            </a:r>
            <a:endParaRPr sz="1827">
              <a:latin typeface="Times New Roman"/>
              <a:ea typeface="Times New Roman"/>
              <a:cs typeface="Times New Roman"/>
              <a:sym typeface="Times New Roman"/>
            </a:endParaRPr>
          </a:p>
          <a:p>
            <a:pPr indent="0" lvl="0" marL="0" rtl="0" algn="l">
              <a:spcBef>
                <a:spcPts val="1200"/>
              </a:spcBef>
              <a:spcAft>
                <a:spcPts val="0"/>
              </a:spcAft>
              <a:buNone/>
            </a:pPr>
            <a:r>
              <a:t/>
            </a:r>
            <a:endParaRPr sz="1827">
              <a:latin typeface="Times New Roman"/>
              <a:ea typeface="Times New Roman"/>
              <a:cs typeface="Times New Roman"/>
              <a:sym typeface="Times New Roman"/>
            </a:endParaRPr>
          </a:p>
          <a:p>
            <a:pPr indent="0" lvl="0" marL="0" rtl="0" algn="l">
              <a:spcBef>
                <a:spcPts val="1200"/>
              </a:spcBef>
              <a:spcAft>
                <a:spcPts val="0"/>
              </a:spcAft>
              <a:buNone/>
            </a:pPr>
            <a:r>
              <a:t/>
            </a:r>
            <a:endParaRPr sz="1827">
              <a:latin typeface="Times New Roman"/>
              <a:ea typeface="Times New Roman"/>
              <a:cs typeface="Times New Roman"/>
              <a:sym typeface="Times New Roman"/>
            </a:endParaRPr>
          </a:p>
          <a:p>
            <a:pPr indent="0" lvl="0" marL="0" rtl="0" algn="l">
              <a:spcBef>
                <a:spcPts val="1200"/>
              </a:spcBef>
              <a:spcAft>
                <a:spcPts val="0"/>
              </a:spcAft>
              <a:buNone/>
            </a:pPr>
            <a:r>
              <a:rPr lang="en" sz="4227">
                <a:latin typeface="Times New Roman"/>
                <a:ea typeface="Times New Roman"/>
                <a:cs typeface="Times New Roman"/>
                <a:sym typeface="Times New Roman"/>
              </a:rPr>
              <a:t>Fig: No. of Tweets Between Candidates                 Fig: No of Likes Between Candidates                   Fig: Tweets Count in Bangladesh</a:t>
            </a:r>
            <a:endParaRPr sz="4227">
              <a:latin typeface="Times New Roman"/>
              <a:ea typeface="Times New Roman"/>
              <a:cs typeface="Times New Roman"/>
              <a:sym typeface="Times New Roman"/>
            </a:endParaRPr>
          </a:p>
          <a:p>
            <a:pPr indent="0" lvl="0" marL="0" rtl="0" algn="l">
              <a:spcBef>
                <a:spcPts val="1200"/>
              </a:spcBef>
              <a:spcAft>
                <a:spcPts val="0"/>
              </a:spcAft>
              <a:buNone/>
            </a:pPr>
            <a:r>
              <a:t/>
            </a:r>
            <a:endParaRPr sz="1827">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000">
                <a:solidFill>
                  <a:srgbClr val="1E1B1F"/>
                </a:solidFill>
                <a:latin typeface="Red Hat Display"/>
                <a:ea typeface="Red Hat Display"/>
                <a:cs typeface="Red Hat Display"/>
                <a:sym typeface="Red Hat Display"/>
              </a:rPr>
              <a:t>Fig: No. of Tweets Between Candidates  </a:t>
            </a:r>
            <a:endParaRPr/>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a:blip r:embed="rId3">
            <a:alphaModFix/>
          </a:blip>
          <a:stretch>
            <a:fillRect/>
          </a:stretch>
        </p:blipFill>
        <p:spPr>
          <a:xfrm>
            <a:off x="1247600" y="1257925"/>
            <a:ext cx="2482350" cy="2919025"/>
          </a:xfrm>
          <a:prstGeom prst="rect">
            <a:avLst/>
          </a:prstGeom>
          <a:noFill/>
          <a:ln>
            <a:noFill/>
          </a:ln>
        </p:spPr>
      </p:pic>
      <p:pic>
        <p:nvPicPr>
          <p:cNvPr id="173" name="Google Shape;173;p18"/>
          <p:cNvPicPr preferRelativeResize="0"/>
          <p:nvPr/>
        </p:nvPicPr>
        <p:blipFill>
          <a:blip r:embed="rId4">
            <a:alphaModFix/>
          </a:blip>
          <a:stretch>
            <a:fillRect/>
          </a:stretch>
        </p:blipFill>
        <p:spPr>
          <a:xfrm>
            <a:off x="3870725" y="1257925"/>
            <a:ext cx="2482350" cy="2919025"/>
          </a:xfrm>
          <a:prstGeom prst="rect">
            <a:avLst/>
          </a:prstGeom>
          <a:noFill/>
          <a:ln>
            <a:noFill/>
          </a:ln>
        </p:spPr>
      </p:pic>
      <p:pic>
        <p:nvPicPr>
          <p:cNvPr id="174" name="Google Shape;174;p18"/>
          <p:cNvPicPr preferRelativeResize="0"/>
          <p:nvPr/>
        </p:nvPicPr>
        <p:blipFill>
          <a:blip r:embed="rId5">
            <a:alphaModFix/>
          </a:blip>
          <a:stretch>
            <a:fillRect/>
          </a:stretch>
        </p:blipFill>
        <p:spPr>
          <a:xfrm>
            <a:off x="6497400" y="1257925"/>
            <a:ext cx="2482350" cy="291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DATA PRE- PROCESSING GLIMPSE</a:t>
            </a:r>
            <a:endParaRPr b="1" sz="2800">
              <a:latin typeface="Times New Roman"/>
              <a:ea typeface="Times New Roman"/>
              <a:cs typeface="Times New Roman"/>
              <a:sym typeface="Times New Roman"/>
            </a:endParaRPr>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1" name="Google Shape;1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19"/>
          <p:cNvPicPr preferRelativeResize="0"/>
          <p:nvPr/>
        </p:nvPicPr>
        <p:blipFill>
          <a:blip r:embed="rId3">
            <a:alphaModFix/>
          </a:blip>
          <a:stretch>
            <a:fillRect/>
          </a:stretch>
        </p:blipFill>
        <p:spPr>
          <a:xfrm>
            <a:off x="1429300" y="1322950"/>
            <a:ext cx="6491800" cy="315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METHODOLOGY</a:t>
            </a:r>
            <a:endParaRPr b="1" sz="2800">
              <a:latin typeface="Times New Roman"/>
              <a:ea typeface="Times New Roman"/>
              <a:cs typeface="Times New Roman"/>
              <a:sym typeface="Times New Roman"/>
            </a:endParaRPr>
          </a:p>
        </p:txBody>
      </p:sp>
      <p:sp>
        <p:nvSpPr>
          <p:cNvPr id="188" name="Google Shape;188;p20"/>
          <p:cNvSpPr txBox="1"/>
          <p:nvPr>
            <p:ph idx="1" type="body"/>
          </p:nvPr>
        </p:nvSpPr>
        <p:spPr>
          <a:xfrm>
            <a:off x="1297500" y="1098350"/>
            <a:ext cx="7038900" cy="389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rPr b="1" lang="en" sz="1200">
                <a:latin typeface="Times New Roman"/>
                <a:ea typeface="Times New Roman"/>
                <a:cs typeface="Times New Roman"/>
                <a:sym typeface="Times New Roman"/>
              </a:rPr>
              <a:t>Data Preprocessing:</a:t>
            </a:r>
            <a:endParaRPr b="1" sz="1200">
              <a:latin typeface="Times New Roman"/>
              <a:ea typeface="Times New Roman"/>
              <a:cs typeface="Times New Roman"/>
              <a:sym typeface="Times New Roman"/>
            </a:endParaRPr>
          </a:p>
          <a:p>
            <a:pPr indent="-304800" lvl="0" marL="457200" rtl="0" algn="just">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Merged and cleaned data from Biden and Trump CSV files.</a:t>
            </a:r>
            <a:endParaRPr sz="1200">
              <a:latin typeface="Times New Roman"/>
              <a:ea typeface="Times New Roman"/>
              <a:cs typeface="Times New Roman"/>
              <a:sym typeface="Times New Roman"/>
            </a:endParaRPr>
          </a:p>
          <a:p>
            <a:pPr indent="-304800" lvl="0" marL="457200" rtl="0" algn="just">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Visualized tweet counts, likes, and user locations for insights.</a:t>
            </a:r>
            <a:endParaRPr sz="1200">
              <a:latin typeface="Times New Roman"/>
              <a:ea typeface="Times New Roman"/>
              <a:cs typeface="Times New Roman"/>
              <a:sym typeface="Times New Roman"/>
            </a:endParaRPr>
          </a:p>
          <a:p>
            <a:pPr indent="0" lvl="0" marL="0" rtl="0" algn="just">
              <a:spcBef>
                <a:spcPts val="0"/>
              </a:spcBef>
              <a:spcAft>
                <a:spcPts val="0"/>
              </a:spcAft>
              <a:buNone/>
            </a:pPr>
            <a:r>
              <a:rPr b="1" lang="en" sz="1200">
                <a:latin typeface="Times New Roman"/>
                <a:ea typeface="Times New Roman"/>
                <a:cs typeface="Times New Roman"/>
                <a:sym typeface="Times New Roman"/>
              </a:rPr>
              <a:t>Sentiment Analysis Models:</a:t>
            </a:r>
            <a:endParaRPr b="1" sz="1200">
              <a:latin typeface="Times New Roman"/>
              <a:ea typeface="Times New Roman"/>
              <a:cs typeface="Times New Roman"/>
              <a:sym typeface="Times New Roman"/>
            </a:endParaRPr>
          </a:p>
          <a:p>
            <a:pPr indent="0" lvl="0" marL="457200" rtl="0" algn="just">
              <a:spcBef>
                <a:spcPts val="0"/>
              </a:spcBef>
              <a:spcAft>
                <a:spcPts val="0"/>
              </a:spcAft>
              <a:buNone/>
            </a:pPr>
            <a:r>
              <a:rPr b="1" lang="en" sz="1200">
                <a:latin typeface="Times New Roman"/>
                <a:ea typeface="Times New Roman"/>
                <a:cs typeface="Times New Roman"/>
                <a:sym typeface="Times New Roman"/>
              </a:rPr>
              <a:t>TextBlob:</a:t>
            </a:r>
            <a:endParaRPr b="1" sz="1200">
              <a:latin typeface="Times New Roman"/>
              <a:ea typeface="Times New Roman"/>
              <a:cs typeface="Times New Roman"/>
              <a:sym typeface="Times New Roman"/>
            </a:endParaRPr>
          </a:p>
          <a:p>
            <a:pPr indent="-304800" lvl="1" marL="914400" rtl="0" algn="just">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Utilized TextBlob in Python for sentiment analysis, extracting sentiments (positive, negative, neutral) from tweets related to both Trump and Biden datasets by assessing polarity and subjectivity.</a:t>
            </a:r>
            <a:endParaRPr sz="1200">
              <a:latin typeface="Times New Roman"/>
              <a:ea typeface="Times New Roman"/>
              <a:cs typeface="Times New Roman"/>
              <a:sym typeface="Times New Roman"/>
            </a:endParaRPr>
          </a:p>
          <a:p>
            <a:pPr indent="0" lvl="0" marL="457200" rtl="0" algn="just">
              <a:spcBef>
                <a:spcPts val="0"/>
              </a:spcBef>
              <a:spcAft>
                <a:spcPts val="0"/>
              </a:spcAft>
              <a:buNone/>
            </a:pPr>
            <a:r>
              <a:rPr b="1" lang="en" sz="1200">
                <a:latin typeface="Times New Roman"/>
                <a:ea typeface="Times New Roman"/>
                <a:cs typeface="Times New Roman"/>
                <a:sym typeface="Times New Roman"/>
              </a:rPr>
              <a:t>BERT:</a:t>
            </a:r>
            <a:endParaRPr b="1" sz="1200">
              <a:latin typeface="Times New Roman"/>
              <a:ea typeface="Times New Roman"/>
              <a:cs typeface="Times New Roman"/>
              <a:sym typeface="Times New Roman"/>
            </a:endParaRPr>
          </a:p>
          <a:p>
            <a:pPr indent="-304800" lvl="1" marL="914400" rtl="0" algn="just">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Utilized Google's advanced BERT deep learning model for bidirectional sentiment analysis of text, comprehensively assessing sentiments (negative and positive) in the 'ClearTweet' column of the dataset.</a:t>
            </a:r>
            <a:endParaRPr sz="1200">
              <a:latin typeface="Times New Roman"/>
              <a:ea typeface="Times New Roman"/>
              <a:cs typeface="Times New Roman"/>
              <a:sym typeface="Times New Roman"/>
            </a:endParaRPr>
          </a:p>
          <a:p>
            <a:pPr indent="0" lvl="0" marL="457200" rtl="0" algn="just">
              <a:spcBef>
                <a:spcPts val="0"/>
              </a:spcBef>
              <a:spcAft>
                <a:spcPts val="0"/>
              </a:spcAft>
              <a:buNone/>
            </a:pPr>
            <a:r>
              <a:rPr b="1" lang="en" sz="1200">
                <a:latin typeface="Times New Roman"/>
                <a:ea typeface="Times New Roman"/>
                <a:cs typeface="Times New Roman"/>
                <a:sym typeface="Times New Roman"/>
              </a:rPr>
              <a:t>VADER:</a:t>
            </a:r>
            <a:endParaRPr b="1" sz="1200">
              <a:latin typeface="Times New Roman"/>
              <a:ea typeface="Times New Roman"/>
              <a:cs typeface="Times New Roman"/>
              <a:sym typeface="Times New Roman"/>
            </a:endParaRPr>
          </a:p>
          <a:p>
            <a:pPr indent="-304800" lvl="1" marL="914400" rtl="0" algn="just">
              <a:spcBef>
                <a:spcPts val="0"/>
              </a:spcBef>
              <a:spcAft>
                <a:spcPts val="0"/>
              </a:spcAft>
              <a:buClr>
                <a:schemeClr val="lt1"/>
              </a:buClr>
              <a:buSzPts val="1200"/>
              <a:buFont typeface="Times New Roman"/>
              <a:buChar char="●"/>
            </a:pPr>
            <a:r>
              <a:rPr lang="en" sz="1200">
                <a:latin typeface="Times New Roman"/>
                <a:ea typeface="Times New Roman"/>
                <a:cs typeface="Times New Roman"/>
                <a:sym typeface="Times New Roman"/>
              </a:rPr>
              <a:t>Implemented the VADER intensity analyzer by initializing libraries and defining a function to assign sentiment scores (positive, negative, neutral) based on compound scores, stored in a new column aligned with 'ClearTweet' for subsequent visualization.</a:t>
            </a:r>
            <a:endParaRPr sz="1200">
              <a:latin typeface="Times New Roman"/>
              <a:ea typeface="Times New Roman"/>
              <a:cs typeface="Times New Roman"/>
              <a:sym typeface="Times New Roman"/>
            </a:endParaRPr>
          </a:p>
          <a:p>
            <a:pPr indent="0" lvl="0" marL="0" rtl="0" algn="just">
              <a:spcBef>
                <a:spcPts val="0"/>
              </a:spcBef>
              <a:spcAft>
                <a:spcPts val="1200"/>
              </a:spcAft>
              <a:buNone/>
            </a:pPr>
            <a:r>
              <a:t/>
            </a:r>
            <a:endParaRPr sz="1200">
              <a:latin typeface="Times New Roman"/>
              <a:ea typeface="Times New Roman"/>
              <a:cs typeface="Times New Roman"/>
              <a:sym typeface="Times New Roman"/>
            </a:endParaRPr>
          </a:p>
        </p:txBody>
      </p:sp>
      <p:sp>
        <p:nvSpPr>
          <p:cNvPr id="189" name="Google Shape;1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RESULT ANALYSIS</a:t>
            </a:r>
            <a:endParaRPr b="1" sz="2800">
              <a:latin typeface="Times New Roman"/>
              <a:ea typeface="Times New Roman"/>
              <a:cs typeface="Times New Roman"/>
              <a:sym typeface="Times New Roman"/>
            </a:endParaRPr>
          </a:p>
        </p:txBody>
      </p:sp>
      <p:sp>
        <p:nvSpPr>
          <p:cNvPr id="195" name="Google Shape;19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1"/>
          <p:cNvPicPr preferRelativeResize="0"/>
          <p:nvPr/>
        </p:nvPicPr>
        <p:blipFill>
          <a:blip r:embed="rId3">
            <a:alphaModFix/>
          </a:blip>
          <a:stretch>
            <a:fillRect/>
          </a:stretch>
        </p:blipFill>
        <p:spPr>
          <a:xfrm>
            <a:off x="1619250" y="1923038"/>
            <a:ext cx="5905500" cy="1647825"/>
          </a:xfrm>
          <a:prstGeom prst="rect">
            <a:avLst/>
          </a:prstGeom>
          <a:noFill/>
          <a:ln>
            <a:noFill/>
          </a:ln>
        </p:spPr>
      </p:pic>
      <p:sp>
        <p:nvSpPr>
          <p:cNvPr id="197" name="Google Shape;19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