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sldIdLst>
    <p:sldId id="256" r:id="rId2"/>
    <p:sldId id="257" r:id="rId3"/>
    <p:sldId id="260" r:id="rId4"/>
    <p:sldId id="284" r:id="rId5"/>
    <p:sldId id="269" r:id="rId6"/>
    <p:sldId id="273" r:id="rId7"/>
    <p:sldId id="264" r:id="rId8"/>
    <p:sldId id="272" r:id="rId9"/>
    <p:sldId id="271" r:id="rId10"/>
    <p:sldId id="297" r:id="rId11"/>
    <p:sldId id="298" r:id="rId12"/>
    <p:sldId id="285" r:id="rId13"/>
    <p:sldId id="281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林素玉" initials="林素玉" lastIdx="1" clrIdx="0">
    <p:extLst>
      <p:ext uri="{19B8F6BF-5375-455C-9EA6-DF929625EA0E}">
        <p15:presenceInfo xmlns:p15="http://schemas.microsoft.com/office/powerpoint/2012/main" userId="S-1-5-21-3886091937-3993499380-1032164792-100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44" autoAdjust="0"/>
    <p:restoredTop sz="94660"/>
  </p:normalViewPr>
  <p:slideViewPr>
    <p:cSldViewPr snapToGrid="0">
      <p:cViewPr varScale="1">
        <p:scale>
          <a:sx n="43" d="100"/>
          <a:sy n="43" d="100"/>
        </p:scale>
        <p:origin x="72" y="9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3-02-16T12:10:15.070" idx="1">
    <p:pos x="10" y="10"/>
    <p:text/>
    <p:extLst>
      <p:ext uri="{C676402C-5697-4E1C-873F-D02D1690AC5C}">
        <p15:threadingInfo xmlns:p15="http://schemas.microsoft.com/office/powerpoint/2012/main" timeZoneBias="-4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665809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34873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289299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19708" y="555740"/>
            <a:ext cx="10552581" cy="5539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cs typeface="標楷體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3877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978146-4C1D-41FE-BF5E-1D7867AC1B13}" type="datetime1">
              <a:rPr lang="en-US" altLang="zh-TW" smtClean="0"/>
              <a:t>1/31/2024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2733644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45211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154957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12817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69048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9549066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82302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063059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810607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15F4C2D-478A-4501-96EA-279980EC5FE3}" type="datetimeFigureOut">
              <a:rPr lang="zh-TW" altLang="en-US" smtClean="0"/>
              <a:t>2024/1/31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D0B13E-3856-42F5-A3AC-CB9EF05E0E3C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931780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comments" Target="../comments/comment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/>
        <p:txBody>
          <a:bodyPr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天然氣生產進口事業輸儲設備查核</a:t>
            </a:r>
            <a:br>
              <a:rPr lang="zh-TW" altLang="zh-TW" sz="36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</a:b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天然氣事業部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通霄轉輸中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心、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○○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液化廠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探採 </a:t>
            </a:r>
            <a:r>
              <a:rPr lang="zh-TW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事業部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注儲工程處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2667000" y="4433311"/>
            <a:ext cx="6858000" cy="1655762"/>
          </a:xfrm>
        </p:spPr>
        <p:txBody>
          <a:bodyPr/>
          <a:lstStyle/>
          <a:p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報告人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  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○○○</a:t>
            </a:r>
          </a:p>
          <a:p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113/xx/xx</a:t>
            </a:r>
            <a:endParaRPr lang="zh-TW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endParaRPr lang="zh-TW" altLang="en-US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4" name="文字方塊 3"/>
          <p:cNvSpPr txBox="1"/>
          <p:nvPr/>
        </p:nvSpPr>
        <p:spPr>
          <a:xfrm>
            <a:off x="1925773" y="476023"/>
            <a:ext cx="763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 dirty="0"/>
              <a:t>附件</a:t>
            </a:r>
            <a:r>
              <a:rPr lang="en-US" altLang="zh-TW" dirty="0"/>
              <a:t>5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20831458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162329" y="589891"/>
            <a:ext cx="9704857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473908" y="2205259"/>
          <a:ext cx="7848600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21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824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824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</a:tblGrid>
              <a:tr h="418599">
                <a:tc gridSpan="3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10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717090" y="1489908"/>
            <a:ext cx="9362236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2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包含石油管線</a:t>
            </a: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事故列表</a:t>
            </a:r>
          </a:p>
        </p:txBody>
      </p:sp>
    </p:spTree>
    <p:extLst>
      <p:ext uri="{BB962C8B-B14F-4D97-AF65-F5344CB8AC3E}">
        <p14:creationId xmlns:p14="http://schemas.microsoft.com/office/powerpoint/2010/main" val="2916400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1210352" y="701932"/>
            <a:ext cx="9509079" cy="5539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 marL="19685"/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743200" y="2438401"/>
          <a:ext cx="7310016" cy="213950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511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68799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260730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4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作業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事故單位名稱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名稱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平行展開作為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11</a:t>
            </a:fld>
            <a:endParaRPr lang="zh-TW" altLang="en-US"/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1541392" y="1524000"/>
            <a:ext cx="9865310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 startAt="3"/>
            </a:pPr>
            <a:r>
              <a:rPr lang="en-US" altLang="zh-TW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112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年度公司其他單位輸儲設施事故，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轄區有平行展開列表</a:t>
            </a:r>
          </a:p>
        </p:txBody>
      </p:sp>
    </p:spTree>
    <p:extLst>
      <p:ext uri="{BB962C8B-B14F-4D97-AF65-F5344CB8AC3E}">
        <p14:creationId xmlns:p14="http://schemas.microsoft.com/office/powerpoint/2010/main" val="40610002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209800" y="561308"/>
            <a:ext cx="6973418" cy="5539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z="4000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陸、自主管理落實度</a:t>
            </a:r>
            <a:endParaRPr sz="4000"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6F15528-21DE-4FAA-801E-634DDDAF4B2B}" type="slidenum">
              <a:rPr lang="en-US" altLang="zh-TW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新細明體" panose="02020500000000000000" pitchFamily="18" charset="-120"/>
              </a:rPr>
              <a:pPr>
                <a:defRPr/>
              </a:pPr>
              <a:t>12</a:t>
            </a:fld>
            <a:endParaRPr lang="zh-TW" altLang="en-US">
              <a:solidFill>
                <a:prstClr val="black">
                  <a:tint val="75000"/>
                </a:prstClr>
              </a:solidFill>
              <a:latin typeface="Calibri" panose="020F0502020204030204"/>
              <a:ea typeface="新細明體" panose="02020500000000000000" pitchFamily="18" charset="-120"/>
            </a:endParaRPr>
          </a:p>
        </p:txBody>
      </p:sp>
      <p:sp>
        <p:nvSpPr>
          <p:cNvPr id="8" name="Rectangle 1"/>
          <p:cNvSpPr>
            <a:spLocks noChangeArrowheads="1"/>
          </p:cNvSpPr>
          <p:nvPr/>
        </p:nvSpPr>
        <p:spPr bwMode="auto">
          <a:xfrm>
            <a:off x="2234381" y="1402314"/>
            <a:ext cx="7543800" cy="10538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一</a:t>
            </a:r>
            <a:r>
              <a:rPr lang="en-US" altLang="zh-TW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.</a:t>
            </a:r>
            <a:r>
              <a:rPr lang="zh-TW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站場天然氣輸儲設施</a:t>
            </a:r>
            <a:r>
              <a:rPr lang="zh-HK" altLang="en-US" sz="24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內部稽核</a:t>
            </a:r>
            <a:endParaRPr lang="zh-TW" altLang="en-US" sz="2400" dirty="0">
              <a:solidFill>
                <a:prstClr val="black"/>
              </a:solidFill>
              <a:latin typeface="Calibri" panose="020F0502020204030204"/>
              <a:ea typeface="新細明體" panose="02020500000000000000" pitchFamily="18" charset="-120"/>
            </a:endParaRPr>
          </a:p>
          <a:p>
            <a:pPr marL="904875" indent="-457200" defTabSz="9144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arenR"/>
              <a:defRPr/>
            </a:pPr>
            <a:r>
              <a:rPr lang="zh-TW" altLang="en-US" sz="2000" dirty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最近一次站場天然氣輸儲設施內部稽核執行結果說明</a:t>
            </a:r>
            <a:endParaRPr lang="en-US" altLang="zh-TW" sz="2000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graphicFrame>
        <p:nvGraphicFramePr>
          <p:cNvPr id="9" name="表格 8">
            <a:extLst>
              <a:ext uri="{FF2B5EF4-FFF2-40B4-BE49-F238E27FC236}">
                <a16:creationId xmlns:a16="http://schemas.microsoft.com/office/drawing/2014/main" id="{C16406D6-50FB-4972-82D2-787CC90A01D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949200"/>
              </p:ext>
            </p:extLst>
          </p:nvPr>
        </p:nvGraphicFramePr>
        <p:xfrm>
          <a:off x="2585797" y="2743201"/>
          <a:ext cx="7020409" cy="2362201"/>
        </p:xfrm>
        <a:graphic>
          <a:graphicData uri="http://schemas.openxmlformats.org/drawingml/2006/table">
            <a:tbl>
              <a:tblPr firstRow="1" firstCol="1" bandRow="1" bandCol="1">
                <a:tableStyleId>{5C22544A-7EE6-4342-B048-85BDC9FD1C3A}</a:tableStyleId>
              </a:tblPr>
              <a:tblGrid>
                <a:gridCol w="676581">
                  <a:extLst>
                    <a:ext uri="{9D8B030D-6E8A-4147-A177-3AD203B41FA5}">
                      <a16:colId xmlns:a16="http://schemas.microsoft.com/office/drawing/2014/main" val="82374763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261849221"/>
                    </a:ext>
                  </a:extLst>
                </a:gridCol>
                <a:gridCol w="1854154">
                  <a:extLst>
                    <a:ext uri="{9D8B030D-6E8A-4147-A177-3AD203B41FA5}">
                      <a16:colId xmlns:a16="http://schemas.microsoft.com/office/drawing/2014/main" val="3796810848"/>
                    </a:ext>
                  </a:extLst>
                </a:gridCol>
                <a:gridCol w="2635520">
                  <a:extLst>
                    <a:ext uri="{9D8B030D-6E8A-4147-A177-3AD203B41FA5}">
                      <a16:colId xmlns:a16="http://schemas.microsoft.com/office/drawing/2014/main" val="3822681332"/>
                    </a:ext>
                  </a:extLst>
                </a:gridCol>
              </a:tblGrid>
              <a:tr h="49708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日期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lt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執行單位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600" b="1" kern="0" dirty="0">
                          <a:solidFill>
                            <a:schemeClr val="bg1"/>
                          </a:solidFill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  <a:cs typeface="+mn-cs"/>
                        </a:rPr>
                        <a:t>稽核缺失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1800"/>
                        </a:lnSpc>
                        <a:spcAft>
                          <a:spcPts val="0"/>
                        </a:spcAft>
                      </a:pPr>
                      <a:r>
                        <a:rPr lang="zh-TW" sz="1600" kern="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缺失改善執行狀況</a:t>
                      </a:r>
                      <a:endParaRPr lang="zh-TW" sz="24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31636447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02867621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7371304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973653968"/>
                  </a:ext>
                </a:extLst>
              </a:tr>
              <a:tr h="466278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1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6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1642620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78098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207436" y="609600"/>
            <a:ext cx="800336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/>
            <a:r>
              <a:rPr lang="zh-TW" altLang="en-US" sz="3600" spc="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柒</a:t>
            </a:r>
            <a:r>
              <a:rPr sz="3600" spc="10" dirty="0">
                <a:latin typeface="標楷體"/>
                <a:cs typeface="標楷體"/>
              </a:rPr>
              <a:t>、</a:t>
            </a:r>
            <a:r>
              <a:rPr lang="zh-TW" altLang="en-US" sz="3600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sz="3600" dirty="0">
              <a:latin typeface="標楷體"/>
              <a:cs typeface="標楷體"/>
            </a:endParaRPr>
          </a:p>
        </p:txBody>
      </p:sp>
      <p:graphicFrame>
        <p:nvGraphicFramePr>
          <p:cNvPr id="4" name="表格 3"/>
          <p:cNvGraphicFramePr>
            <a:graphicFrameLocks noGrp="1"/>
          </p:cNvGraphicFramePr>
          <p:nvPr>
            <p:extLst/>
          </p:nvPr>
        </p:nvGraphicFramePr>
        <p:xfrm>
          <a:off x="2057401" y="2667000"/>
          <a:ext cx="7976783" cy="356607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88276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827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8957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1958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4301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94462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項目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分類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編號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查核結果及建議事項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事業單位回覆及辦理情形</a:t>
                      </a:r>
                      <a:endParaRPr lang="zh-TW" sz="1600" kern="100" dirty="0">
                        <a:effectLst/>
                        <a:latin typeface="Calibri" panose="020F0502020204030204" pitchFamily="34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改善期程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(</a:t>
                      </a:r>
                      <a:r>
                        <a:rPr lang="zh-TW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請填日期</a:t>
                      </a:r>
                      <a:r>
                        <a:rPr lang="en-US" sz="1600" kern="100" dirty="0">
                          <a:effectLst/>
                          <a:latin typeface="Times New Roman"/>
                          <a:ea typeface="標楷體"/>
                          <a:cs typeface="Times New Roman"/>
                        </a:rPr>
                        <a:t>)</a:t>
                      </a:r>
                      <a:endParaRPr lang="zh-TW" sz="1600" kern="100" dirty="0">
                        <a:effectLst/>
                        <a:latin typeface="Calibri"/>
                        <a:ea typeface="新細明體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7681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61595" marR="61595" marT="9525" marB="0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13</a:t>
            </a:fld>
            <a:endParaRPr lang="zh-TW" altLang="en-US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E58604E9-6E8B-45BC-823B-1A2C9B5CB678}"/>
              </a:ext>
            </a:extLst>
          </p:cNvPr>
          <p:cNvSpPr txBox="1"/>
          <p:nvPr/>
        </p:nvSpPr>
        <p:spPr>
          <a:xfrm>
            <a:off x="1673106" y="1499801"/>
            <a:ext cx="900759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列出最近一次收到正式公文尚未改善完成之查核建議</a:t>
            </a:r>
            <a:endParaRPr lang="en-US" altLang="zh-TW" sz="2400" b="1" dirty="0">
              <a:solidFill>
                <a:srgbClr val="FF0000"/>
              </a:solidFill>
              <a:highlight>
                <a:srgbClr val="FFFF00"/>
              </a:highlight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sz="2400" b="1" dirty="0">
                <a:solidFill>
                  <a:srgbClr val="0000FF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查核當天簡報不須報告本項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，資料供查核委員參照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委員可提問</a:t>
            </a:r>
            <a:r>
              <a:rPr lang="en-US" altLang="zh-TW" sz="2400" b="1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endParaRPr lang="zh-TW" altLang="en-US" sz="2400" b="1" dirty="0">
              <a:solidFill>
                <a:srgbClr val="FF0000"/>
              </a:solidFill>
              <a:highlight>
                <a:srgbClr val="FFFF00"/>
              </a:highlight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2446296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122054" y="485198"/>
            <a:ext cx="8915400" cy="1325563"/>
          </a:xfrm>
        </p:spPr>
        <p:txBody>
          <a:bodyPr/>
          <a:lstStyle/>
          <a:p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大綱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2122054" y="1945698"/>
            <a:ext cx="7391400" cy="38639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壹、事業單位之基本資料</a:t>
            </a: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貳、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管線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管理</a:t>
            </a:r>
          </a:p>
          <a:p>
            <a:pPr marL="0" indent="0">
              <a:buNone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參、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控制室管理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肆、災害防救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伍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事故學習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陸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自主管理落實度</a:t>
            </a:r>
            <a:endParaRPr lang="zh-TW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0" indent="0">
              <a:buNone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柒、</a:t>
            </a:r>
            <a:r>
              <a:rPr lang="zh-TW" altLang="en-US" spc="5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歷年查核建議之尚未改善完成說明</a:t>
            </a:r>
            <a:endParaRPr lang="en-US" altLang="zh-TW" spc="5" dirty="0">
              <a:latin typeface="標楷體" panose="03000509000000000000" pitchFamily="65" charset="-120"/>
              <a:ea typeface="標楷體" panose="03000509000000000000" pitchFamily="65" charset="-120"/>
              <a:cs typeface="標楷體"/>
            </a:endParaRPr>
          </a:p>
        </p:txBody>
      </p:sp>
    </p:spTree>
    <p:extLst>
      <p:ext uri="{BB962C8B-B14F-4D97-AF65-F5344CB8AC3E}">
        <p14:creationId xmlns:p14="http://schemas.microsoft.com/office/powerpoint/2010/main" val="870038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壹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、事業單位之基本資料</a:t>
            </a: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lvl="0" indent="-514350">
              <a:buFont typeface="+mj-ea"/>
              <a:buAutoNum type="ea1ChtPeriod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製程單元或輸儲流程</a:t>
            </a:r>
          </a:p>
        </p:txBody>
      </p:sp>
    </p:spTree>
    <p:extLst>
      <p:ext uri="{BB962C8B-B14F-4D97-AF65-F5344CB8AC3E}">
        <p14:creationId xmlns:p14="http://schemas.microsoft.com/office/powerpoint/2010/main" val="2493188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貳、管線管理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2152650" y="1654195"/>
            <a:ext cx="8210550" cy="4159751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絕緣法蘭檢測及維護情形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TW" altLang="en-US" sz="2600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站場地上管線維護管理情形</a:t>
            </a:r>
            <a:endParaRPr lang="en-US" altLang="zh-TW" sz="2600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4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988884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2"/>
          <p:cNvSpPr txBox="1">
            <a:spLocks noGrp="1"/>
          </p:cNvSpPr>
          <p:nvPr>
            <p:ph type="title"/>
          </p:nvPr>
        </p:nvSpPr>
        <p:spPr>
          <a:xfrm>
            <a:off x="2057400" y="404674"/>
            <a:ext cx="6973418" cy="609398"/>
          </a:xfrm>
          <a:prstGeom prst="rect">
            <a:avLst/>
          </a:prstGeom>
          <a:solidFill>
            <a:schemeClr val="bg1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叁、控制室管理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5</a:t>
            </a:fld>
            <a:endParaRPr lang="zh-TW" altLang="en-US" dirty="0"/>
          </a:p>
        </p:txBody>
      </p:sp>
      <p:sp>
        <p:nvSpPr>
          <p:cNvPr id="7" name="文字方塊 6"/>
          <p:cNvSpPr txBox="1"/>
          <p:nvPr/>
        </p:nvSpPr>
        <p:spPr>
          <a:xfrm>
            <a:off x="2057399" y="1143000"/>
            <a:ext cx="8980055" cy="38236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ea"/>
              <a:buAutoNum type="ea1ChtPeriod"/>
            </a:pPr>
            <a:r>
              <a:rPr lang="zh-TW" altLang="en-US" sz="24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監控中心</a:t>
            </a:r>
            <a:endParaRPr lang="en-US" altLang="zh-TW" sz="24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轄區自訂之監控中心管理程序書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非總公司版本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管理方式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人數、輪班制、時數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班、人數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班等</a:t>
            </a:r>
            <a:r>
              <a:rPr lang="en-US" altLang="zh-TW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現有即時監測系統</a:t>
            </a:r>
            <a:endParaRPr lang="en-US" altLang="zh-TW" sz="200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各管線流量及壓力警報設定上、下限值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及依據（列表說明）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各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管線泵送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接收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模式說明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進出節點、壓力流量計位置</a:t>
            </a:r>
            <a:r>
              <a:rPr lang="en-US" altLang="zh-TW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及注意重點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流量及壓力警報發生頻率</a:t>
            </a:r>
            <a:r>
              <a:rPr lang="zh-TW" altLang="en-US" sz="2000" b="1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與設定範圍之關係探討</a:t>
            </a:r>
            <a:endParaRPr lang="en-US" altLang="zh-TW" sz="2000" b="1" dirty="0">
              <a:solidFill>
                <a:srgbClr val="FF0000"/>
              </a:solidFill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sz="200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有異常情形發生時，其操作流程圖</a:t>
            </a:r>
          </a:p>
        </p:txBody>
      </p:sp>
    </p:spTree>
    <p:extLst>
      <p:ext uri="{BB962C8B-B14F-4D97-AF65-F5344CB8AC3E}">
        <p14:creationId xmlns:p14="http://schemas.microsoft.com/office/powerpoint/2010/main" val="1029499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723209"/>
            <a:ext cx="5756564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參、控制室管理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2168236" y="1783453"/>
            <a:ext cx="8278091" cy="4351338"/>
          </a:xfrm>
        </p:spPr>
        <p:txBody>
          <a:bodyPr/>
          <a:lstStyle/>
          <a:p>
            <a:pPr>
              <a:lnSpc>
                <a:spcPct val="150000"/>
              </a:lnSpc>
              <a:buFont typeface="+mj-ea"/>
              <a:buAutoNum type="ea1ChtPeriod" startAt="2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操作人員授證與能力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合格操作人員要求及授證程序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操作人員職責要求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操作人員對於泵送管線的路徑熟悉度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操作班與轄管管線單位之互動機制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操作人員對系統之異常設定及應變之熟悉度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6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68829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noFill/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肆、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救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478106" y="1936462"/>
            <a:ext cx="10261311" cy="3442411"/>
          </a:xfrm>
        </p:spPr>
        <p:txBody>
          <a:bodyPr>
            <a:normAutofit/>
          </a:bodyPr>
          <a:lstStyle/>
          <a:p>
            <a:pPr marL="514350" indent="-514350">
              <a:buFont typeface="+mj-ea"/>
              <a:buAutoNum type="ea1ChtPeriod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地震後緊急應變處理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endParaRPr lang="en-US" altLang="zh-TW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長途輸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氣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管線事故緊急應變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配合</a:t>
            </a:r>
            <a:r>
              <a:rPr lang="zh-TW" altLang="zh-TW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處理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流程說明</a:t>
            </a:r>
            <a:r>
              <a:rPr lang="zh-TW" altLang="en-US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及執行情形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514350" indent="-514350">
              <a:buFont typeface="+mj-ea"/>
              <a:buAutoNum type="ea1ChtPeriod"/>
            </a:pP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供氣穩定應變機制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來源氣</a:t>
            </a:r>
            <a:r>
              <a:rPr lang="en-US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/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輸出氣變動之氣源切轉規劃</a:t>
            </a:r>
          </a:p>
          <a:p>
            <a:pPr marL="800100" lvl="1" indent="-342900">
              <a:lnSpc>
                <a:spcPct val="150000"/>
              </a:lnSpc>
              <a:buFont typeface="+mj-lt"/>
              <a:buAutoNum type="arabicParenR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操作流程</a:t>
            </a:r>
          </a:p>
        </p:txBody>
      </p:sp>
    </p:spTree>
    <p:extLst>
      <p:ext uri="{BB962C8B-B14F-4D97-AF65-F5344CB8AC3E}">
        <p14:creationId xmlns:p14="http://schemas.microsoft.com/office/powerpoint/2010/main" val="24285976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52650" y="723208"/>
            <a:ext cx="7886700" cy="609398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 anchor="ctr">
            <a:spAutoFit/>
          </a:bodyPr>
          <a:lstStyle/>
          <a:p>
            <a:pPr marL="12700"/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肆、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災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害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防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  <a:cs typeface="標楷體"/>
              </a:rPr>
              <a:t>救</a:t>
            </a:r>
            <a:r>
              <a:rPr lang="zh-TW" altLang="en-US" spc="-10" dirty="0">
                <a:latin typeface="標楷體" panose="03000509000000000000" pitchFamily="65" charset="-120"/>
                <a:ea typeface="標楷體" panose="03000509000000000000" pitchFamily="65" charset="-120"/>
              </a:rPr>
              <a:t>執行情況</a:t>
            </a:r>
            <a:endParaRPr spc="10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" name="內容版面配置區 2"/>
          <p:cNvSpPr>
            <a:spLocks noGrp="1"/>
          </p:cNvSpPr>
          <p:nvPr>
            <p:ph idx="1"/>
          </p:nvPr>
        </p:nvSpPr>
        <p:spPr>
          <a:xfrm>
            <a:off x="1816474" y="1703217"/>
            <a:ext cx="9537326" cy="2019310"/>
          </a:xfrm>
        </p:spPr>
        <p:txBody>
          <a:bodyPr>
            <a:noAutofit/>
          </a:bodyPr>
          <a:lstStyle/>
          <a:p>
            <a:pPr>
              <a:buFont typeface="+mj-ea"/>
              <a:buAutoNum type="ea1ChtPeriod" startAt="4"/>
            </a:pP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場站</a:t>
            </a: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及長途管線洩漏偵測設施</a:t>
            </a:r>
            <a:r>
              <a:rPr lang="zh-TW" altLang="zh-TW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管理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校正週期說明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校正標準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 marL="914400" lvl="1" indent="-457200">
              <a:lnSpc>
                <a:spcPct val="110000"/>
              </a:lnSpc>
              <a:buFont typeface="+mj-lt"/>
              <a:buAutoNum type="arabicPeriod"/>
            </a:pPr>
            <a:r>
              <a:rPr lang="zh-TW" altLang="en-US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維修、汰換機制說明</a:t>
            </a:r>
            <a:endParaRPr lang="en-US" altLang="zh-TW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  <a:p>
            <a:pPr>
              <a:buFont typeface="+mj-ea"/>
              <a:buAutoNum type="ea1ChtPeriod" startAt="4"/>
            </a:pPr>
            <a:r>
              <a:rPr lang="zh-TW" altLang="en-US" dirty="0">
                <a:solidFill>
                  <a:srgbClr val="FF0000"/>
                </a:solidFill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洩漏檢測尚未改善完成說明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(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若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年已檢測者，含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113</a:t>
            </a:r>
            <a:r>
              <a:rPr lang="zh-TW" altLang="en-US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en-US" altLang="zh-TW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)</a:t>
            </a: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8</a:t>
            </a:fld>
            <a:endParaRPr lang="zh-TW" altLang="en-US"/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664D682-FA6E-42A2-B77E-E5144029EE0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346528" y="4502081"/>
          <a:ext cx="7498944" cy="1370674"/>
        </p:xfrm>
        <a:graphic>
          <a:graphicData uri="http://schemas.openxmlformats.org/drawingml/2006/table">
            <a:tbl>
              <a:tblPr firstRow="1" firstCol="1" bandRow="1"/>
              <a:tblGrid>
                <a:gridCol w="504000">
                  <a:extLst>
                    <a:ext uri="{9D8B030D-6E8A-4147-A177-3AD203B41FA5}">
                      <a16:colId xmlns:a16="http://schemas.microsoft.com/office/drawing/2014/main" val="320258615"/>
                    </a:ext>
                  </a:extLst>
                </a:gridCol>
                <a:gridCol w="970569">
                  <a:extLst>
                    <a:ext uri="{9D8B030D-6E8A-4147-A177-3AD203B41FA5}">
                      <a16:colId xmlns:a16="http://schemas.microsoft.com/office/drawing/2014/main" val="3007859862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3240105619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1436798686"/>
                    </a:ext>
                  </a:extLst>
                </a:gridCol>
                <a:gridCol w="1008000">
                  <a:extLst>
                    <a:ext uri="{9D8B030D-6E8A-4147-A177-3AD203B41FA5}">
                      <a16:colId xmlns:a16="http://schemas.microsoft.com/office/drawing/2014/main" val="4006767415"/>
                    </a:ext>
                  </a:extLst>
                </a:gridCol>
                <a:gridCol w="1593679">
                  <a:extLst>
                    <a:ext uri="{9D8B030D-6E8A-4147-A177-3AD203B41FA5}">
                      <a16:colId xmlns:a16="http://schemas.microsoft.com/office/drawing/2014/main" val="2107366624"/>
                    </a:ext>
                  </a:extLst>
                </a:gridCol>
                <a:gridCol w="1406696">
                  <a:extLst>
                    <a:ext uri="{9D8B030D-6E8A-4147-A177-3AD203B41FA5}">
                      <a16:colId xmlns:a16="http://schemas.microsoft.com/office/drawing/2014/main" val="284010427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序號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站場名稱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檢測日期</a:t>
                      </a:r>
                      <a:endParaRPr lang="en-US" alt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(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年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月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/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日</a:t>
                      </a: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)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洩漏位置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洩漏源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甲烷濃度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改善情形說明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尚未改善完成前之防護措施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0222941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</a:t>
                      </a:r>
                      <a:r>
                        <a:rPr lang="zh-TW" alt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配氣站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111/XX/XX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XXX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xx%LEL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sz="1400" kern="100" dirty="0" err="1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xxxxx</a:t>
                      </a:r>
                      <a:r>
                        <a:rPr lang="en-US" sz="1400" kern="100" dirty="0">
                          <a:effectLst/>
                          <a:latin typeface="Times New Roman" panose="02020603050405020304" pitchFamily="18" charset="0"/>
                          <a:ea typeface="標楷體" panose="03000509000000000000" pitchFamily="65" charset="-120"/>
                          <a:cs typeface="Times New Roman" panose="02020603050405020304" pitchFamily="18" charset="0"/>
                        </a:rPr>
                        <a:t> ppm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76540706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2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92317672"/>
                  </a:ext>
                </a:extLst>
              </a:tr>
              <a:tr h="258617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en-US" altLang="zh-TW" sz="1400" kern="100" dirty="0">
                          <a:effectLst/>
                          <a:latin typeface="Times New Roman" panose="02020603050405020304" pitchFamily="18" charset="0"/>
                          <a:ea typeface="新細明體" panose="02020500000000000000" pitchFamily="18" charset="-120"/>
                          <a:cs typeface="Times New Roman" panose="02020603050405020304" pitchFamily="18" charset="0"/>
                        </a:rPr>
                        <a:t>3</a:t>
                      </a: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新細明體" panose="02020500000000000000" pitchFamily="18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endParaRPr lang="zh-TW" sz="1400" kern="100" dirty="0">
                        <a:effectLst/>
                        <a:latin typeface="Times New Roman" panose="02020603050405020304" pitchFamily="18" charset="0"/>
                        <a:ea typeface="標楷體" panose="03000509000000000000" pitchFamily="65" charset="-120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93176647"/>
                  </a:ext>
                </a:extLst>
              </a:tr>
            </a:tbl>
          </a:graphicData>
        </a:graphic>
      </p:graphicFrame>
      <p:sp>
        <p:nvSpPr>
          <p:cNvPr id="4" name="文字方塊 3">
            <a:extLst>
              <a:ext uri="{FF2B5EF4-FFF2-40B4-BE49-F238E27FC236}">
                <a16:creationId xmlns:a16="http://schemas.microsoft.com/office/drawing/2014/main" id="{BA0A503B-9813-4F10-B647-2888AD515F22}"/>
              </a:ext>
            </a:extLst>
          </p:cNvPr>
          <p:cNvSpPr txBox="1"/>
          <p:nvPr/>
        </p:nvSpPr>
        <p:spPr>
          <a:xfrm>
            <a:off x="1882589" y="6112449"/>
            <a:ext cx="8426822" cy="369332"/>
          </a:xfrm>
          <a:prstGeom prst="rect">
            <a:avLst/>
          </a:prstGeom>
          <a:solidFill>
            <a:srgbClr val="FFFF00"/>
          </a:solidFill>
        </p:spPr>
        <p:txBody>
          <a:bodyPr wrap="square" rtlCol="0">
            <a:spAutoFit/>
          </a:bodyPr>
          <a:lstStyle/>
          <a:p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前一年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(112)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以前洩漏檢測尚未改善完成處，將列入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113</a:t>
            </a:r>
            <a:r>
              <a:rPr lang="zh-TW" altLang="en-US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年查核建議，以利追蹤</a:t>
            </a:r>
            <a:r>
              <a:rPr lang="en-US" altLang="zh-TW" b="1" dirty="0">
                <a:solidFill>
                  <a:srgbClr val="0000FF"/>
                </a:solidFill>
                <a:latin typeface="標楷體" panose="03000509000000000000" pitchFamily="65" charset="-120"/>
                <a:ea typeface="標楷體" panose="03000509000000000000" pitchFamily="65" charset="-120"/>
                <a:cs typeface="Times New Roman" panose="02020603050405020304" pitchFamily="18" charset="0"/>
              </a:rPr>
              <a:t>※</a:t>
            </a:r>
            <a:endParaRPr lang="zh-TW" altLang="en-US" b="1" dirty="0">
              <a:solidFill>
                <a:srgbClr val="0000FF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455005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xfrm>
            <a:off x="2138781" y="524963"/>
            <a:ext cx="7914436" cy="615553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pPr marL="19685">
              <a:lnSpc>
                <a:spcPct val="100000"/>
              </a:lnSpc>
            </a:pP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伍</a:t>
            </a:r>
            <a:r>
              <a:rPr spc="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、</a:t>
            </a:r>
            <a:r>
              <a:rPr lang="zh-TW" altLang="en-US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事故學習</a:t>
            </a:r>
            <a:endParaRPr spc="10" dirty="0">
              <a:latin typeface="Times New Roman" panose="02020603050405020304" pitchFamily="18" charset="0"/>
              <a:ea typeface="標楷體" panose="03000509000000000000" pitchFamily="65" charset="-120"/>
              <a:cs typeface="Times New Roman" panose="02020603050405020304" pitchFamily="18" charset="0"/>
            </a:endParaRPr>
          </a:p>
        </p:txBody>
      </p:sp>
      <p:sp>
        <p:nvSpPr>
          <p:cNvPr id="3" name="投影片編號版面配置區 2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en-US" altLang="zh-TW" smtClean="0"/>
              <a:t>9</a:t>
            </a:fld>
            <a:endParaRPr lang="zh-TW" altLang="en-US"/>
          </a:p>
        </p:txBody>
      </p:sp>
      <p:graphicFrame>
        <p:nvGraphicFramePr>
          <p:cNvPr id="5" name="表格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7513082"/>
              </p:ext>
            </p:extLst>
          </p:nvPr>
        </p:nvGraphicFramePr>
        <p:xfrm>
          <a:off x="2514601" y="1890088"/>
          <a:ext cx="7238999" cy="42790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8444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3882689401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1463977310"/>
                    </a:ext>
                  </a:extLst>
                </a:gridCol>
                <a:gridCol w="10869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06561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一、虛驚事故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18599">
                <a:tc gridSpan="6"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二、作業事故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zh-TW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65109"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時間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事故</a:t>
                      </a:r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間接原因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直接原因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altLang="en-US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根本</a:t>
                      </a:r>
                      <a:r>
                        <a:rPr lang="zh-TW" alt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原因</a:t>
                      </a:r>
                      <a:endParaRPr lang="zh-TW" alt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pPr algn="ctr">
                        <a:spcAft>
                          <a:spcPts val="0"/>
                        </a:spcAft>
                      </a:pPr>
                      <a:r>
                        <a:rPr lang="zh-TW" sz="1800" kern="100" spc="-100" dirty="0">
                          <a:effectLst/>
                          <a:latin typeface="標楷體" panose="03000509000000000000" pitchFamily="65" charset="-120"/>
                          <a:ea typeface="標楷體" panose="03000509000000000000" pitchFamily="65" charset="-120"/>
                        </a:rPr>
                        <a:t>檢討改善</a:t>
                      </a:r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18599"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tc>
                  <a:txBody>
                    <a:bodyPr/>
                    <a:lstStyle/>
                    <a:p>
                      <a:endParaRPr lang="zh-TW" sz="1800" kern="100" dirty="0">
                        <a:effectLst/>
                        <a:latin typeface="標楷體" panose="03000509000000000000" pitchFamily="65" charset="-120"/>
                        <a:ea typeface="標楷體" panose="03000509000000000000" pitchFamily="65" charset="-120"/>
                      </a:endParaRPr>
                    </a:p>
                  </a:txBody>
                  <a:tcPr marL="55235" marR="55235" marT="27617" marB="27617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object 2">
            <a:extLst>
              <a:ext uri="{FF2B5EF4-FFF2-40B4-BE49-F238E27FC236}">
                <a16:creationId xmlns:a16="http://schemas.microsoft.com/office/drawing/2014/main" id="{53DC06F2-4034-43AD-8EA0-C42B8F7EB89E}"/>
              </a:ext>
            </a:extLst>
          </p:cNvPr>
          <p:cNvSpPr txBox="1">
            <a:spLocks/>
          </p:cNvSpPr>
          <p:nvPr/>
        </p:nvSpPr>
        <p:spPr>
          <a:xfrm>
            <a:off x="2286001" y="1352731"/>
            <a:ext cx="6471819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標楷體"/>
                <a:ea typeface="+mj-ea"/>
                <a:cs typeface="標楷體"/>
              </a:defRPr>
            </a:lvl1pPr>
          </a:lstStyle>
          <a:p>
            <a:pPr marL="762635" indent="-742950">
              <a:buFont typeface="+mj-ea"/>
              <a:buAutoNum type="ea1ChtPeriod"/>
            </a:pP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近</a:t>
            </a:r>
            <a:r>
              <a:rPr lang="en-US" altLang="zh-TW" sz="2400" kern="0" spc="-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3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年</a:t>
            </a:r>
            <a:r>
              <a:rPr lang="zh-TW" altLang="en-US" sz="2400" kern="0" spc="10" dirty="0">
                <a:solidFill>
                  <a:srgbClr val="FF0000"/>
                </a:solidFill>
                <a:highlight>
                  <a:srgbClr val="FFFF00"/>
                </a:highlight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轄區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事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故分析</a:t>
            </a:r>
            <a:r>
              <a:rPr lang="zh-TW" altLang="en-US" sz="2400" kern="0" spc="-25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檢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討</a:t>
            </a:r>
            <a:r>
              <a:rPr lang="zh-TW" altLang="en-US" sz="2400" kern="0" spc="-2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及</a:t>
            </a:r>
            <a:r>
              <a:rPr lang="zh-TW" altLang="en-US" sz="2400" kern="0" spc="10" dirty="0">
                <a:latin typeface="Times New Roman" panose="02020603050405020304" pitchFamily="18" charset="0"/>
                <a:ea typeface="標楷體" panose="03000509000000000000" pitchFamily="65" charset="-120"/>
                <a:cs typeface="Times New Roman" panose="02020603050405020304" pitchFamily="18" charset="0"/>
              </a:rPr>
              <a:t>改善情形</a:t>
            </a:r>
          </a:p>
        </p:txBody>
      </p:sp>
    </p:spTree>
    <p:extLst>
      <p:ext uri="{BB962C8B-B14F-4D97-AF65-F5344CB8AC3E}">
        <p14:creationId xmlns:p14="http://schemas.microsoft.com/office/powerpoint/2010/main" val="24760935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 佈景主題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佈景主題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250</TotalTime>
  <Words>662</Words>
  <Application>Microsoft Office PowerPoint</Application>
  <PresentationFormat>寬螢幕</PresentationFormat>
  <Paragraphs>135</Paragraphs>
  <Slides>13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7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13</vt:i4>
      </vt:variant>
    </vt:vector>
  </HeadingPairs>
  <TitlesOfParts>
    <vt:vector size="21" baseType="lpstr">
      <vt:lpstr>新細明體</vt:lpstr>
      <vt:lpstr>標楷體</vt:lpstr>
      <vt:lpstr>Arial</vt:lpstr>
      <vt:lpstr>Calibri</vt:lpstr>
      <vt:lpstr>Calibri Light</vt:lpstr>
      <vt:lpstr>Times New Roman</vt:lpstr>
      <vt:lpstr>Wingdings</vt:lpstr>
      <vt:lpstr>Office 佈景主題</vt:lpstr>
      <vt:lpstr>113年度 天然氣生產進口事業輸儲設備查核 天然氣事業部 通霄轉輸中心、 ○○ 液化廠、探採 事業部 注儲工程處</vt:lpstr>
      <vt:lpstr>大綱</vt:lpstr>
      <vt:lpstr>壹、事業單位之基本資料</vt:lpstr>
      <vt:lpstr>貳、管線管理</vt:lpstr>
      <vt:lpstr>叁、控制室管理</vt:lpstr>
      <vt:lpstr>參、控制室管理</vt:lpstr>
      <vt:lpstr>肆、災害防救執行情況</vt:lpstr>
      <vt:lpstr>肆、災害防救執行情況</vt:lpstr>
      <vt:lpstr>伍、事故學習</vt:lpstr>
      <vt:lpstr>伍、事故學習</vt:lpstr>
      <vt:lpstr>伍、事故學習</vt:lpstr>
      <vt:lpstr>陸、自主管理落實度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110年度 天然氣生產進口事業輸儲設備查核 天然氣(探採)事業部○○○○(液化天然氣廠、供氣中心、處理廠)</dc:title>
  <dc:creator>林素玉</dc:creator>
  <cp:lastModifiedBy>林素玉</cp:lastModifiedBy>
  <cp:revision>38</cp:revision>
  <dcterms:created xsi:type="dcterms:W3CDTF">2021-02-19T07:56:45Z</dcterms:created>
  <dcterms:modified xsi:type="dcterms:W3CDTF">2024-01-31T04:26:57Z</dcterms:modified>
</cp:coreProperties>
</file>