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9" r:id="rId2"/>
  </p:sldMasterIdLst>
  <p:notesMasterIdLst>
    <p:notesMasterId r:id="rId16"/>
  </p:notesMasterIdLst>
  <p:handoutMasterIdLst>
    <p:handoutMasterId r:id="rId17"/>
  </p:handoutMasterIdLst>
  <p:sldIdLst>
    <p:sldId id="256" r:id="rId3"/>
    <p:sldId id="278" r:id="rId4"/>
    <p:sldId id="266" r:id="rId5"/>
    <p:sldId id="291" r:id="rId6"/>
    <p:sldId id="295" r:id="rId7"/>
    <p:sldId id="284" r:id="rId8"/>
    <p:sldId id="267" r:id="rId9"/>
    <p:sldId id="296" r:id="rId10"/>
    <p:sldId id="263" r:id="rId11"/>
    <p:sldId id="297" r:id="rId12"/>
    <p:sldId id="298" r:id="rId13"/>
    <p:sldId id="290" r:id="rId14"/>
    <p:sldId id="264" r:id="rId15"/>
  </p:sldIdLst>
  <p:sldSz cx="12192000" cy="6858000"/>
  <p:notesSz cx="9928225" cy="6797675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9EDF4"/>
    <a:srgbClr val="D0D8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43" y="749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4271" y="0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B5987D-C37D-4E8A-BA42-C1D25822811C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218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4271" y="6456218"/>
            <a:ext cx="4302231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5FF207-390D-4F2F-9298-1332489B96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41934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125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2925" y="0"/>
            <a:ext cx="4303713" cy="3413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B153B6-9C8F-4A3E-8D21-7659FDC53B29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925763" y="849313"/>
            <a:ext cx="40767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188" y="3271838"/>
            <a:ext cx="7943850" cy="2676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363"/>
            <a:ext cx="4302125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2925" y="6456363"/>
            <a:ext cx="4303713" cy="3413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F934C-B212-468A-BAEB-C6347AEA345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56941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925763" y="849313"/>
            <a:ext cx="4076700" cy="2293937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3F934C-B212-468A-BAEB-C6347AEA345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968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9708" y="521589"/>
            <a:ext cx="10552581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9090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8244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06570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97659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29100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4073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765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48194F-2846-4DC9-A1CB-ABA4B10B4F15}" type="datetime1">
              <a:rPr lang="en-US" altLang="zh-TW" smtClean="0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460E42-D240-464D-BDBF-706F7D2B21F6}" type="datetime1">
              <a:rPr lang="en-US" altLang="zh-TW" smtClean="0"/>
              <a:t>1/31/2024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41A14-4691-417A-8844-17A590D27649}" type="datetime1">
              <a:rPr lang="en-US" altLang="zh-TW" smtClean="0"/>
              <a:t>1/31/2024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2C227A-6CD0-4D72-A4ED-473A6BE3F191}" type="datetime1">
              <a:rPr lang="en-US" altLang="zh-TW" smtClean="0"/>
              <a:t>1/31/2024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04093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1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2308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9706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023109" y="521589"/>
            <a:ext cx="6145783" cy="6223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75166" y="3176778"/>
            <a:ext cx="11046460" cy="3847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1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1CEB49-B8D7-4687-A33F-35E35086082B}" type="datetime1">
              <a:rPr lang="en-US" altLang="zh-TW" smtClean="0"/>
              <a:t>1/31/2024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zh-TW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6691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31403" y="1524001"/>
            <a:ext cx="8586012" cy="110543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3600" spc="-5" dirty="0">
                <a:latin typeface="Times New Roman"/>
                <a:cs typeface="Times New Roman"/>
              </a:rPr>
              <a:t>113</a:t>
            </a:r>
            <a:r>
              <a:rPr sz="3600" spc="-5" dirty="0"/>
              <a:t>年度</a:t>
            </a:r>
            <a:endParaRPr sz="3600" dirty="0">
              <a:latin typeface="Times New Roman"/>
              <a:cs typeface="Times New Roman"/>
            </a:endParaRPr>
          </a:p>
          <a:p>
            <a:pPr algn="ctr">
              <a:lnSpc>
                <a:spcPts val="4275"/>
              </a:lnSpc>
            </a:pPr>
            <a:r>
              <a:rPr lang="zh-TW" altLang="zh-TW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石油業者儲油設施查核</a:t>
            </a:r>
            <a:r>
              <a:rPr lang="zh-TW" altLang="en-US" sz="3600" dirty="0">
                <a:latin typeface="標楷體" panose="03000509000000000000" pitchFamily="65" charset="-120"/>
                <a:ea typeface="標楷體" panose="03000509000000000000" pitchFamily="65" charset="-120"/>
              </a:rPr>
              <a:t>簡報</a:t>
            </a:r>
            <a:endParaRPr sz="2400" b="1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2039631" y="4191001"/>
            <a:ext cx="8284845" cy="184665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R="141605" algn="ctr"/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報告單位</a:t>
            </a:r>
            <a:r>
              <a:rPr lang="zh-TW" altLang="en-US" sz="3200" spc="5" dirty="0"/>
              <a:t>：</a:t>
            </a:r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公司 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/>
            <a:r>
              <a:rPr lang="zh-TW" altLang="en-US" sz="3200" dirty="0"/>
              <a:t>○○</a:t>
            </a:r>
            <a:r>
              <a:rPr lang="zh-TW" altLang="en-US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供油中心</a:t>
            </a:r>
            <a:r>
              <a:rPr lang="en-US" altLang="zh-TW" sz="3200" spc="5" dirty="0">
                <a:latin typeface="標楷體" panose="03000509000000000000" pitchFamily="65" charset="-120"/>
                <a:ea typeface="標楷體" panose="03000509000000000000" pitchFamily="65" charset="-120"/>
              </a:rPr>
              <a:t>/</a:t>
            </a:r>
            <a:r>
              <a:rPr lang="zh-TW" altLang="en-US" sz="3200" dirty="0"/>
              <a:t>○○○</a:t>
            </a:r>
            <a:endParaRPr lang="en-US" altLang="zh-TW" sz="3200" spc="5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R="141605" algn="ctr"/>
            <a:r>
              <a:rPr sz="3200" spc="5" dirty="0" err="1"/>
              <a:t>報</a:t>
            </a:r>
            <a:r>
              <a:rPr sz="3200" spc="-15" dirty="0" err="1"/>
              <a:t>告人</a:t>
            </a:r>
            <a:r>
              <a:rPr lang="zh-TW" altLang="en-US" sz="3200" spc="-15" dirty="0"/>
              <a:t>：</a:t>
            </a:r>
            <a:r>
              <a:rPr lang="zh-TW" altLang="en-US" sz="3200" dirty="0"/>
              <a:t>○○</a:t>
            </a:r>
            <a:endParaRPr lang="en-US" altLang="zh-TW" sz="3200" dirty="0"/>
          </a:p>
          <a:p>
            <a:pPr marR="141605" algn="ctr"/>
            <a:r>
              <a:rPr lang="en-US" altLang="zh-TW" sz="2400" spc="-5" dirty="0">
                <a:latin typeface="Times New Roman"/>
                <a:cs typeface="Times New Roman"/>
              </a:rPr>
              <a:t>113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r>
              <a:rPr sz="2400" spc="-5" dirty="0">
                <a:latin typeface="Times New Roman"/>
                <a:cs typeface="Times New Roman"/>
              </a:rPr>
              <a:t>/</a:t>
            </a:r>
            <a:r>
              <a:rPr lang="zh-TW" altLang="en-US" sz="2400" dirty="0"/>
              <a:t>○○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133600" y="228600"/>
            <a:ext cx="91440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sz="160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附件五</a:t>
            </a:r>
            <a:endParaRPr lang="zh-TW" altLang="en-US" sz="16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</a:t>
            </a:fld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肆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73908" y="2205259"/>
          <a:ext cx="7848600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249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</a:tblGrid>
              <a:tr h="41859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717090" y="1489908"/>
            <a:ext cx="93622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2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年度公司其他單位輸儲設施事故列表</a:t>
            </a:r>
          </a:p>
        </p:txBody>
      </p:sp>
    </p:spTree>
    <p:extLst>
      <p:ext uri="{BB962C8B-B14F-4D97-AF65-F5344CB8AC3E}">
        <p14:creationId xmlns:p14="http://schemas.microsoft.com/office/powerpoint/2010/main" val="2916400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肆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743200" y="2438401"/>
          <a:ext cx="7310016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2607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平行展開作為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11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541392" y="1524000"/>
            <a:ext cx="98653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3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年度公司其他單位輸儲設施事故，</a:t>
            </a:r>
            <a:r>
              <a:rPr lang="zh-TW" altLang="en-US" sz="2400" kern="0" spc="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轄區有平行展開列表</a:t>
            </a:r>
          </a:p>
        </p:txBody>
      </p:sp>
    </p:spTree>
    <p:extLst>
      <p:ext uri="{BB962C8B-B14F-4D97-AF65-F5344CB8AC3E}">
        <p14:creationId xmlns:p14="http://schemas.microsoft.com/office/powerpoint/2010/main" val="1608356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860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伍、自主管理落實度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12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454578"/>
              </p:ext>
            </p:extLst>
          </p:nvPr>
        </p:nvGraphicFramePr>
        <p:xfrm>
          <a:off x="2585797" y="2743201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86000" y="1412146"/>
            <a:ext cx="7162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儲槽</a:t>
            </a:r>
            <a:r>
              <a:rPr lang="zh-HK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904875" indent="-4572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最近一次儲槽內部稽核執行結果說明</a:t>
            </a: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821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7436" y="609600"/>
            <a:ext cx="80033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3600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陸</a:t>
            </a:r>
            <a:r>
              <a:rPr sz="3600" spc="10" dirty="0">
                <a:latin typeface="標楷體"/>
                <a:cs typeface="標楷體"/>
              </a:rPr>
              <a:t>、</a:t>
            </a:r>
            <a:r>
              <a:rPr lang="zh-TW" altLang="en-US" sz="3600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sz="3600" dirty="0">
              <a:latin typeface="標楷體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617712"/>
              </p:ext>
            </p:extLst>
          </p:nvPr>
        </p:nvGraphicFramePr>
        <p:xfrm>
          <a:off x="2057401" y="2667000"/>
          <a:ext cx="7976783" cy="356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查核結果及建議事項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事業單位回覆及辦理情形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1673106" y="1499801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列出最近一次收到正式公文尚未改善完成之查核建議</a:t>
            </a:r>
            <a:endParaRPr lang="en-US" altLang="zh-TW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查核當天簡報不須報告本項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，資料供查核委員參照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委員可提問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52650" y="365127"/>
            <a:ext cx="7886700" cy="1082674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362201" y="1719726"/>
            <a:ext cx="6870905" cy="40611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壹、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儲槽管理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貳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管線管理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參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、控制室管理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肆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pc="1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伍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自主管理落實度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陸、</a:t>
            </a:r>
            <a:r>
              <a:rPr lang="zh-TW" altLang="en-US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92291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209800" y="1492097"/>
            <a:ext cx="7886700" cy="4881563"/>
          </a:xfrm>
        </p:spPr>
        <p:txBody>
          <a:bodyPr>
            <a:noAutofit/>
          </a:bodyPr>
          <a:lstStyle/>
          <a:p>
            <a:pPr marL="342900" indent="-342900">
              <a:lnSpc>
                <a:spcPct val="150000"/>
              </a:lnSpc>
            </a:pP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石油儲槽</a:t>
            </a:r>
            <a:r>
              <a:rPr lang="zh-TW" altLang="en-US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基本</a:t>
            </a:r>
            <a:r>
              <a:rPr lang="zh-TW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資</a:t>
            </a:r>
            <a:r>
              <a:rPr lang="zh-TW" alt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料</a:t>
            </a: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廠區儲槽配置圖</a:t>
            </a:r>
            <a:endParaRPr lang="en-US" altLang="zh-TW" sz="2000" spc="-5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儲槽概述</a:t>
            </a:r>
            <a:r>
              <a:rPr lang="en-US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含各油品座數、容量統計及具陰極防蝕系統座數</a:t>
            </a:r>
            <a:r>
              <a:rPr lang="en-US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806450" lvl="1" indent="0">
              <a:lnSpc>
                <a:spcPct val="150000"/>
              </a:lnSpc>
              <a:buNone/>
            </a:pP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如：汽油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座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萬公秉、柴油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座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萬公秉，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座皆設有陰極防蝕系統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47675" indent="-447675">
              <a:lnSpc>
                <a:spcPct val="150000"/>
              </a:lnSpc>
              <a:buFont typeface="+mj-lt"/>
              <a:buAutoNum type="ea1ChtPeriod"/>
            </a:pPr>
            <a:r>
              <a:rPr lang="zh-TW" altLang="zh-TW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各儲槽最近一次儲槽內部開放檢查結果</a:t>
            </a:r>
            <a:r>
              <a:rPr lang="zh-TW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如有異常及維修等，</a:t>
            </a:r>
            <a:r>
              <a:rPr lang="zh-TW" alt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及歷年重大維修</a:t>
            </a:r>
            <a:r>
              <a:rPr lang="en-US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TW" alt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如：更換底板、更換頂板等</a:t>
            </a:r>
            <a:r>
              <a:rPr lang="en-US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TW" alt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TW" altLang="zh-TW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請詳細說明</a:t>
            </a:r>
            <a:endParaRPr lang="en-US" altLang="zh-TW" sz="24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564564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3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84400" y="533401"/>
            <a:ext cx="7340600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壹、儲槽管理</a:t>
            </a:r>
          </a:p>
        </p:txBody>
      </p:sp>
    </p:spTree>
    <p:extLst>
      <p:ext uri="{BB962C8B-B14F-4D97-AF65-F5344CB8AC3E}">
        <p14:creationId xmlns:p14="http://schemas.microsoft.com/office/powerpoint/2010/main" val="1320514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524000" y="1524000"/>
            <a:ext cx="9829800" cy="2622703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石油儲槽</a:t>
            </a:r>
            <a:r>
              <a:rPr lang="zh-TW" altLang="en-US" sz="240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基本</a:t>
            </a: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資</a:t>
            </a: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料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廠區儲槽配置圖</a:t>
            </a:r>
            <a:endParaRPr lang="en-US" altLang="zh-TW" sz="20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儲槽概述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含各油品座數、容量統計及具陰極防蝕系統座數</a:t>
            </a:r>
            <a:r>
              <a:rPr lang="en-US" altLang="zh-TW" sz="20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6450" lvl="1" indent="0">
              <a:lnSpc>
                <a:spcPct val="150000"/>
              </a:lnSpc>
              <a:buNone/>
            </a:pP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如：汽油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5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2.5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萬公秉、柴油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萬公秉，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座皆設有陰極防蝕系統</a:t>
            </a:r>
            <a:r>
              <a:rPr lang="en-US" altLang="zh-TW" sz="2000" spc="-5" dirty="0">
                <a:solidFill>
                  <a:srgbClr val="0000FF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arenR" startAt="3"/>
            </a:pP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是否曾被環保署公告為土壤及地下水汙染控制</a:t>
            </a:r>
            <a:r>
              <a:rPr lang="en-US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整治場址，若有</a:t>
            </a:r>
            <a:r>
              <a:rPr lang="en-US" altLang="zh-TW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，請說明現況</a:t>
            </a:r>
            <a:endParaRPr lang="en-US" altLang="zh-TW" sz="2000" spc="-5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6450" lvl="1" indent="0">
              <a:lnSpc>
                <a:spcPct val="150000"/>
              </a:lnSpc>
              <a:buNone/>
            </a:pPr>
            <a:endParaRPr lang="en-US" altLang="zh-TW" sz="2000" spc="-5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564564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4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84400" y="533401"/>
            <a:ext cx="7340600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壹、儲槽管理</a:t>
            </a:r>
          </a:p>
        </p:txBody>
      </p:sp>
    </p:spTree>
    <p:extLst>
      <p:ext uri="{BB962C8B-B14F-4D97-AF65-F5344CB8AC3E}">
        <p14:creationId xmlns:p14="http://schemas.microsoft.com/office/powerpoint/2010/main" val="2061034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209800" y="1492097"/>
            <a:ext cx="9067800" cy="2927503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 startAt="2"/>
            </a:pP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各儲槽最近一次儲槽內部開放檢查結果</a:t>
            </a: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概述</a:t>
            </a:r>
          </a:p>
          <a:p>
            <a:pPr marL="457200" indent="-457200">
              <a:lnSpc>
                <a:spcPct val="150000"/>
              </a:lnSpc>
              <a:buFont typeface="+mj-ea"/>
              <a:buAutoNum type="ea1ChtPeriod" startAt="2"/>
            </a:pPr>
            <a:r>
              <a:rPr lang="zh-TW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如有異常及維修等，</a:t>
            </a:r>
            <a:r>
              <a:rPr lang="zh-TW" alt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及歷年重大維修</a:t>
            </a:r>
            <a:r>
              <a:rPr lang="en-US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如：更換底板、更換頂板等</a:t>
            </a:r>
            <a:r>
              <a:rPr lang="en-US" altLang="zh-TW" sz="2400" b="1" spc="-5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</a:t>
            </a:r>
            <a:r>
              <a:rPr lang="zh-TW" altLang="zh-TW" sz="2400" spc="-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請詳細說明</a:t>
            </a:r>
            <a:endParaRPr lang="en-US" altLang="zh-TW" sz="2400" spc="-5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>
          <a:xfrm>
            <a:off x="8564564" y="6378575"/>
            <a:ext cx="2103437" cy="342900"/>
          </a:xfrm>
        </p:spPr>
        <p:txBody>
          <a:bodyPr/>
          <a:lstStyle/>
          <a:p>
            <a:fld id="{B6F15528-21DE-4FAA-801E-634DDDAF4B2B}" type="slidenum">
              <a:rPr lang="en-US" altLang="zh-TW" smtClean="0"/>
              <a:t>5</a:t>
            </a:fld>
            <a:endParaRPr lang="zh-TW" altLang="en-US"/>
          </a:p>
        </p:txBody>
      </p:sp>
      <p:sp>
        <p:nvSpPr>
          <p:cNvPr id="6" name="矩形 5"/>
          <p:cNvSpPr/>
          <p:nvPr/>
        </p:nvSpPr>
        <p:spPr>
          <a:xfrm>
            <a:off x="2184400" y="533401"/>
            <a:ext cx="7340600" cy="769441"/>
          </a:xfrm>
          <a:prstGeom prst="rect">
            <a:avLst/>
          </a:prstGeom>
          <a:solidFill>
            <a:srgbClr val="FFFF00"/>
          </a:solidFill>
        </p:spPr>
        <p:txBody>
          <a:bodyPr wrap="square">
            <a:spAutoFit/>
          </a:bodyPr>
          <a:lstStyle/>
          <a:p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壹</a:t>
            </a:r>
            <a:r>
              <a:rPr lang="zh-TW" altLang="en-US" sz="4400" spc="-10" dirty="0">
                <a:latin typeface="標楷體" panose="03000509000000000000" pitchFamily="65" charset="-120"/>
                <a:ea typeface="標楷體" panose="03000509000000000000" pitchFamily="65" charset="-120"/>
                <a:cs typeface="+mj-cs"/>
              </a:rPr>
              <a:t>、儲槽管理</a:t>
            </a:r>
          </a:p>
        </p:txBody>
      </p:sp>
    </p:spTree>
    <p:extLst>
      <p:ext uri="{BB962C8B-B14F-4D97-AF65-F5344CB8AC3E}">
        <p14:creationId xmlns:p14="http://schemas.microsoft.com/office/powerpoint/2010/main" val="1428150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貳、管線管理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2152650" y="1654195"/>
            <a:ext cx="8210550" cy="41597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絕緣法蘭檢測及維護情形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槽區地上管線維護管理情形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888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57400" y="401598"/>
            <a:ext cx="6973418" cy="61555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叁、控制室管理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2057400" y="1143000"/>
            <a:ext cx="9677400" cy="42905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轄區自訂之監控中心管理程序書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非總公司版本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管理方式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人數、輪班制、時數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班、人數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現有即時監測系統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各管線流量及壓力警報設定上、下限值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及依據（列表說明）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管線泵送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模式說明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進出節點、壓力流量計位置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及注意重點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流量及壓力警報發生頻率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與設定範圍之關係探討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有異常情形發生時，其操作流程圖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保壓測試程序及異常警報設定值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8366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0131"/>
            <a:ext cx="7886700" cy="615553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叁、控制室管理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189521" y="1600200"/>
            <a:ext cx="7239000" cy="2808205"/>
          </a:xfrm>
        </p:spPr>
        <p:txBody>
          <a:bodyPr/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操作人員授證與能力</a:t>
            </a:r>
            <a:endParaRPr lang="zh-TW" altLang="en-US" sz="2400" b="1" dirty="0">
              <a:solidFill>
                <a:srgbClr val="00B05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合格操作人員要求及授證程序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操作人員職責要求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操作人員對於泵送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接收管線的路徑熟悉度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操作班與管線轄管單位之互動機制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操作人員對系統之異常設定及應變之熟悉度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457200"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 defTabSz="457200">
                <a:defRPr/>
              </a:pPr>
              <a:t>8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04511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38781" y="521590"/>
            <a:ext cx="7914436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肆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168053"/>
              </p:ext>
            </p:extLst>
          </p:nvPr>
        </p:nvGraphicFramePr>
        <p:xfrm>
          <a:off x="2514601" y="1890088"/>
          <a:ext cx="7238999" cy="427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146397731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一、虛驚事故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二、作業事故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alt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2286001" y="1352731"/>
            <a:ext cx="647181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/>
            </a:pP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en-US" altLang="zh-TW" sz="2400" kern="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zh-TW" altLang="en-US" sz="2400" kern="0" spc="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lang="zh-TW" altLang="en-US" sz="2400" kern="0" spc="-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改善情形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2230</TotalTime>
  <Words>698</Words>
  <Application>Microsoft Office PowerPoint</Application>
  <PresentationFormat>寬螢幕</PresentationFormat>
  <Paragraphs>124</Paragraphs>
  <Slides>13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13</vt:i4>
      </vt:variant>
    </vt:vector>
  </HeadingPairs>
  <TitlesOfParts>
    <vt:vector size="22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Theme</vt:lpstr>
      <vt:lpstr>Office 佈景主題</vt:lpstr>
      <vt:lpstr>113年度 石油業者儲油設施查核簡報</vt:lpstr>
      <vt:lpstr>大綱</vt:lpstr>
      <vt:lpstr>PowerPoint 簡報</vt:lpstr>
      <vt:lpstr>PowerPoint 簡報</vt:lpstr>
      <vt:lpstr>PowerPoint 簡報</vt:lpstr>
      <vt:lpstr>貳、管線管理</vt:lpstr>
      <vt:lpstr>叁、控制室管理</vt:lpstr>
      <vt:lpstr>叁、控制室管理</vt:lpstr>
      <vt:lpstr>肆、事故學習</vt:lpstr>
      <vt:lpstr>肆、事故學習</vt:lpstr>
      <vt:lpstr>肆、事故學習</vt:lpstr>
      <vt:lpstr>伍、自主管理落實度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105年度天然氣生產進口事業查核</dc:title>
  <dc:creator>user</dc:creator>
  <cp:lastModifiedBy>林素玉</cp:lastModifiedBy>
  <cp:revision>111</cp:revision>
  <cp:lastPrinted>2017-03-31T07:00:00Z</cp:lastPrinted>
  <dcterms:created xsi:type="dcterms:W3CDTF">2017-03-31T11:36:46Z</dcterms:created>
  <dcterms:modified xsi:type="dcterms:W3CDTF">2024-01-31T04:34:15Z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2016-04-13T00:00:00Z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2017-03-31T00:00:00Z</vt:filetime>
  </property>
</Properties>
</file>