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7"/>
  </p:notesMasterIdLst>
  <p:handoutMasterIdLst>
    <p:handoutMasterId r:id="rId28"/>
  </p:handoutMasterIdLst>
  <p:sldIdLst>
    <p:sldId id="256" r:id="rId3"/>
    <p:sldId id="278" r:id="rId4"/>
    <p:sldId id="280" r:id="rId5"/>
    <p:sldId id="281" r:id="rId6"/>
    <p:sldId id="288" r:id="rId7"/>
    <p:sldId id="282" r:id="rId8"/>
    <p:sldId id="299" r:id="rId9"/>
    <p:sldId id="292" r:id="rId10"/>
    <p:sldId id="294" r:id="rId11"/>
    <p:sldId id="300" r:id="rId12"/>
    <p:sldId id="283" r:id="rId13"/>
    <p:sldId id="291" r:id="rId14"/>
    <p:sldId id="269" r:id="rId15"/>
    <p:sldId id="267" r:id="rId16"/>
    <p:sldId id="286" r:id="rId17"/>
    <p:sldId id="266" r:id="rId18"/>
    <p:sldId id="295" r:id="rId19"/>
    <p:sldId id="262" r:id="rId20"/>
    <p:sldId id="263" r:id="rId21"/>
    <p:sldId id="297" r:id="rId22"/>
    <p:sldId id="289" r:id="rId23"/>
    <p:sldId id="287" r:id="rId24"/>
    <p:sldId id="290" r:id="rId25"/>
    <p:sldId id="264" r:id="rId26"/>
  </p:sldIdLst>
  <p:sldSz cx="12192000" cy="6858000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90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6451" y="0"/>
            <a:ext cx="4436527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89263" y="887413"/>
            <a:ext cx="4256087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2807" y="3417016"/>
            <a:ext cx="8189000" cy="2795287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2843"/>
            <a:ext cx="4434890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6451" y="6742843"/>
            <a:ext cx="4436527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89263" y="887413"/>
            <a:ext cx="4256087" cy="23955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06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6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49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8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7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02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3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7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109" y="521589"/>
            <a:ext cx="6145783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166" y="3176778"/>
            <a:ext cx="110464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403" y="1524001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113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石油業者石油管線及儲油設施查核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39631" y="4191001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/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供油中心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煉油廠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○○○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/>
            <a:r>
              <a:rPr lang="en-US" altLang="zh-TW" sz="2400" spc="-5" dirty="0">
                <a:latin typeface="Times New Roman"/>
                <a:cs typeface="Times New Roman"/>
              </a:rPr>
              <a:t>113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336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附掛橋梁檢查執行情況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若無免填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檢查方法、檢查頻率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04006"/>
              </p:ext>
            </p:extLst>
          </p:nvPr>
        </p:nvGraphicFramePr>
        <p:xfrm>
          <a:off x="2519082" y="2971563"/>
          <a:ext cx="6243918" cy="139687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57208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639567870"/>
                    </a:ext>
                  </a:extLst>
                </a:gridCol>
              </a:tblGrid>
              <a:tr h="856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橋梁名稱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長度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附掛方式、位置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檢測頻率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檢測結果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9121163" y="80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0" y="4648200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8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167398" y="1519684"/>
            <a:ext cx="9277350" cy="3291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4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管線巡檢機制介紹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含人員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外包或員工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、路徑、次數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天、日報表、配備等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巡管人員之訓練及考核項目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是否有符合轄管管線之內容物及環境特性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微洩漏之檢測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巡管方法及頻率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重點巡查作為說明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巡管與控制室之溝通方式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05905"/>
              </p:ext>
            </p:extLst>
          </p:nvPr>
        </p:nvGraphicFramePr>
        <p:xfrm>
          <a:off x="2590800" y="4419600"/>
          <a:ext cx="830579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巡檢時有發現異常情形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7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巡檢發現之異常處理追蹤結案件數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件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68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6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155108" y="1585258"/>
            <a:ext cx="8210550" cy="23771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5"/>
            </a:pP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石油海底管線</a:t>
            </a: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卸油作業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管理說明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浮蛇管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之管理、維護、保養及檢查執行情形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外海浮筒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之管理、維護、保養及檢查執行情形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海底管線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之管理、維護、保養及檢查執行情形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6D14F7-6D8B-4B51-BC57-991ECCBAC976}"/>
              </a:ext>
            </a:extLst>
          </p:cNvPr>
          <p:cNvSpPr txBox="1"/>
          <p:nvPr/>
        </p:nvSpPr>
        <p:spPr>
          <a:xfrm>
            <a:off x="2166220" y="4310390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僅</a:t>
            </a:r>
            <a:r>
              <a:rPr lang="zh-TW" alt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桃園煉油廠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大林煉油廠南區管線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須準備</a:t>
            </a:r>
            <a:r>
              <a:rPr lang="en-US" altLang="zh-TW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8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72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828800" y="1828800"/>
            <a:ext cx="9372600" cy="2974975"/>
          </a:xfrm>
        </p:spPr>
        <p:txBody>
          <a:bodyPr>
            <a:normAutofit/>
          </a:bodyPr>
          <a:lstStyle/>
          <a:p>
            <a:pPr marL="452438" indent="-452438">
              <a:lnSpc>
                <a:spcPct val="150000"/>
              </a:lnSpc>
              <a:buFont typeface="+mj-ea"/>
              <a:buAutoNum type="ea1ChtPeriod" startAt="6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年度石油管線維修檢測、汰換、防盜、防漏及緊急應變計畫表執行情況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年度預計與實際執行對照表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2438" indent="0"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若有不一致請補充說明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1143000"/>
            <a:ext cx="9144000" cy="429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保壓測試程序及異常警報設定值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6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89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524000"/>
            <a:ext cx="9829800" cy="262270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石油儲槽</a:t>
            </a:r>
            <a:r>
              <a:rPr lang="zh-TW" altLang="en-US" sz="24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儲槽概述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含各油品座數、容量統計及具陰極防蝕系統座數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6450" lvl="1" indent="0">
              <a:lnSpc>
                <a:spcPct val="150000"/>
              </a:lnSpc>
              <a:buNone/>
            </a:pP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如：汽油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萬公秉、柴油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萬公秉，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座皆設有陰極防蝕系統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是否曾被環保署公告為土壤及地下水汙染控制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整治場址，若有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，請說明現況</a:t>
            </a: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6450" lvl="1" indent="0">
              <a:lnSpc>
                <a:spcPct val="150000"/>
              </a:lnSpc>
              <a:buNone/>
            </a:pP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09800" y="1492097"/>
            <a:ext cx="9067800" cy="292750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各儲槽最近一次儲槽內部開放檢查結果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概述</a:t>
            </a: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如有異常及維修等，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及歷年重大維修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請詳細說明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42815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9555" y="489077"/>
            <a:ext cx="5617845" cy="67710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肆</a:t>
            </a:r>
            <a:r>
              <a:rPr sz="4400" spc="-10" dirty="0">
                <a:latin typeface="標楷體"/>
                <a:cs typeface="標楷體"/>
              </a:rPr>
              <a:t>、</a:t>
            </a:r>
            <a:r>
              <a:rPr sz="4400" spc="-10" dirty="0" err="1">
                <a:latin typeface="標楷體"/>
                <a:cs typeface="標楷體"/>
              </a:rPr>
              <a:t>災</a:t>
            </a:r>
            <a:r>
              <a:rPr sz="4400" dirty="0" err="1">
                <a:latin typeface="標楷體"/>
                <a:cs typeface="標楷體"/>
              </a:rPr>
              <a:t>害</a:t>
            </a:r>
            <a:r>
              <a:rPr sz="4400" spc="-10" dirty="0" err="1">
                <a:latin typeface="標楷體"/>
                <a:cs typeface="標楷體"/>
              </a:rPr>
              <a:t>防</a:t>
            </a:r>
            <a:r>
              <a:rPr sz="4400" dirty="0" err="1">
                <a:latin typeface="標楷體"/>
                <a:cs typeface="標楷體"/>
              </a:rPr>
              <a:t>救</a:t>
            </a:r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z="4400" spc="-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3984" y="1676400"/>
            <a:ext cx="8425016" cy="1596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4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24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長途輸油管線事故緊急應變處理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儲槽油料洩漏事故緊急應變處理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管線儲槽地震後緊急應變處理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68053"/>
              </p:ext>
            </p:extLst>
          </p:nvPr>
        </p:nvGraphicFramePr>
        <p:xfrm>
          <a:off x="2514601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2201" y="1719726"/>
            <a:ext cx="6870905" cy="406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、儲槽管理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災害防救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lang="en-US" altLang="zh-TW" spc="1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柒、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29258"/>
              </p:ext>
            </p:extLst>
          </p:nvPr>
        </p:nvGraphicFramePr>
        <p:xfrm>
          <a:off x="2473908" y="2205259"/>
          <a:ext cx="7848600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包含天然氣管線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28214"/>
              </p:ext>
            </p:extLst>
          </p:nvPr>
        </p:nvGraphicFramePr>
        <p:xfrm>
          <a:off x="2743200" y="2438401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541392" y="1524000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轄區有平行展開列表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22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長途管線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最近一次長途</a:t>
            </a:r>
            <a:r>
              <a:rPr lang="zh-HK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85582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23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54578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最近一次儲槽內部稽核執行結果說明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柒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17712"/>
              </p:ext>
            </p:extLst>
          </p:nvPr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60024" y="1987788"/>
            <a:ext cx="7886700" cy="3955812"/>
          </a:xfrm>
        </p:spPr>
        <p:txBody>
          <a:bodyPr>
            <a:no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石油管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管線概述：管線總數量、總長度、八大油品管線各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如：柴油管線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條、汽油管線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管線路徑圖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請參考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NCDR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公開資訊，與天然災害潛勢圖套疊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5889070" y="13233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不須放入各管線詳細資料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374" y="663835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-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0608" y="1374120"/>
            <a:ext cx="8210550" cy="129288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7550" lvl="1" indent="-26035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風險評估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95350" lvl="1" indent="0">
              <a:spcBef>
                <a:spcPts val="600"/>
              </a:spcBef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評估結果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defTabSz="457200">
                <a:defRPr/>
              </a:pPr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65502"/>
              </p:ext>
            </p:extLst>
          </p:nvPr>
        </p:nvGraphicFramePr>
        <p:xfrm>
          <a:off x="2366352" y="4798839"/>
          <a:ext cx="7863051" cy="149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98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242946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231786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4921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中、高風險管段位置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緩降措施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00413"/>
              </p:ext>
            </p:extLst>
          </p:nvPr>
        </p:nvGraphicFramePr>
        <p:xfrm>
          <a:off x="2345475" y="2667000"/>
          <a:ext cx="78630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04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38222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969281977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2008436781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已評估完成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管段總數量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19255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2895600" y="3741909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未完成評估數量及規劃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8900" lvl="7" indent="0">
              <a:lnSpc>
                <a:spcPct val="15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1AB50A5-DAD1-4FCD-932D-049D6B56CC2B}"/>
              </a:ext>
            </a:extLst>
          </p:cNvPr>
          <p:cNvSpPr txBox="1">
            <a:spLocks/>
          </p:cNvSpPr>
          <p:nvPr/>
        </p:nvSpPr>
        <p:spPr>
          <a:xfrm>
            <a:off x="2895599" y="4195993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中、高風險管段緩降措施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2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264" y="450195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9801" y="1066800"/>
            <a:ext cx="7611649" cy="99060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6450" lvl="1" indent="-349250">
              <a:spcBef>
                <a:spcPts val="1200"/>
              </a:spcBef>
              <a:buFont typeface="+mj-lt"/>
              <a:buAutoNum type="arabicPeriod" startAt="2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管線完整性評估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轄區每條管線皆須列出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24887"/>
              </p:ext>
            </p:extLst>
          </p:nvPr>
        </p:nvGraphicFramePr>
        <p:xfrm>
          <a:off x="2209800" y="2151962"/>
          <a:ext cx="796536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594301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999607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強度測試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倍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9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44397"/>
              </p:ext>
            </p:extLst>
          </p:nvPr>
        </p:nvGraphicFramePr>
        <p:xfrm>
          <a:off x="1981200" y="2733645"/>
          <a:ext cx="8534397" cy="278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</a:t>
                      </a:r>
                      <a:r>
                        <a:rPr lang="zh-TW" altLang="en-US" sz="12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符合標準要求數量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79148" y="5585628"/>
            <a:ext cx="603370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異常點原因分析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檢測差異分析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同一條管線完成兩次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兩次檢測異常統計表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93278"/>
              </p:ext>
            </p:extLst>
          </p:nvPr>
        </p:nvGraphicFramePr>
        <p:xfrm>
          <a:off x="1981200" y="2733645"/>
          <a:ext cx="8534397" cy="278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差異分析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79148" y="5585628"/>
            <a:ext cx="281102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不一致數量及比例分析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後續作為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5973CA-D59D-4ACA-8EB3-419BB7BAF783}"/>
              </a:ext>
            </a:extLst>
          </p:cNvPr>
          <p:cNvSpPr txBox="1"/>
          <p:nvPr/>
        </p:nvSpPr>
        <p:spPr>
          <a:xfrm>
            <a:off x="9121163" y="80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</p:spTree>
    <p:extLst>
      <p:ext uri="{BB962C8B-B14F-4D97-AF65-F5344CB8AC3E}">
        <p14:creationId xmlns:p14="http://schemas.microsoft.com/office/powerpoint/2010/main" val="227042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CIPS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77982"/>
              </p:ext>
            </p:extLst>
          </p:nvPr>
        </p:nvGraphicFramePr>
        <p:xfrm>
          <a:off x="2519082" y="2971563"/>
          <a:ext cx="7637928" cy="145459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41626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225621037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16699324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06962147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4032662100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2058388023"/>
                    </a:ext>
                  </a:extLst>
                </a:gridCol>
                <a:gridCol w="286409">
                  <a:extLst>
                    <a:ext uri="{9D8B030D-6E8A-4147-A177-3AD203B41FA5}">
                      <a16:colId xmlns:a16="http://schemas.microsoft.com/office/drawing/2014/main" val="2218312435"/>
                    </a:ext>
                  </a:extLst>
                </a:gridCol>
                <a:gridCol w="287074">
                  <a:extLst>
                    <a:ext uri="{9D8B030D-6E8A-4147-A177-3AD203B41FA5}">
                      <a16:colId xmlns:a16="http://schemas.microsoft.com/office/drawing/2014/main" val="140839357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80383060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225555414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590331050"/>
                    </a:ext>
                  </a:extLst>
                </a:gridCol>
              </a:tblGrid>
              <a:tr h="4283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同時檢測管線數量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折線圖產出</a:t>
                      </a:r>
                      <a:endParaRPr lang="en-US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複判日期</a:t>
                      </a:r>
                      <a:endParaRPr lang="zh-TW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合格標準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請參照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填表說明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(2)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立即改善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排程改善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需監控點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4283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級距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41762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9121163" y="80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1" y="4574558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4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12975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陰極防蝕系統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異常整流站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無則免填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10531986" y="1414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CD543F-BBA0-43BC-A975-3B37CFC2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49169"/>
              </p:ext>
            </p:extLst>
          </p:nvPr>
        </p:nvGraphicFramePr>
        <p:xfrm>
          <a:off x="1371601" y="3147421"/>
          <a:ext cx="9829799" cy="247433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46230">
                  <a:extLst>
                    <a:ext uri="{9D8B030D-6E8A-4147-A177-3AD203B41FA5}">
                      <a16:colId xmlns:a16="http://schemas.microsoft.com/office/drawing/2014/main" val="2036969452"/>
                    </a:ext>
                  </a:extLst>
                </a:gridCol>
                <a:gridCol w="1346230">
                  <a:extLst>
                    <a:ext uri="{9D8B030D-6E8A-4147-A177-3AD203B41FA5}">
                      <a16:colId xmlns:a16="http://schemas.microsoft.com/office/drawing/2014/main" val="2197951069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580576515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755372806"/>
                    </a:ext>
                  </a:extLst>
                </a:gridCol>
                <a:gridCol w="1644805">
                  <a:extLst>
                    <a:ext uri="{9D8B030D-6E8A-4147-A177-3AD203B41FA5}">
                      <a16:colId xmlns:a16="http://schemas.microsoft.com/office/drawing/2014/main" val="43788507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1779594569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2691750283"/>
                    </a:ext>
                  </a:extLst>
                </a:gridCol>
              </a:tblGrid>
              <a:tr h="985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b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異常整流站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異常起始日期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異常狀況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整流站修復進度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公司報修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設計中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112395" indent="-14732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向地方主管機關提出申請中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修復中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影響國土資訊系統管線編號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預計完成日期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58255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5754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57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2437</TotalTime>
  <Words>1834</Words>
  <Application>Microsoft Office PowerPoint</Application>
  <PresentationFormat>寬螢幕</PresentationFormat>
  <Paragraphs>528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Office 佈景主題</vt:lpstr>
      <vt:lpstr>113年度 石油業者石油管線及儲油設施查核簡報</vt:lpstr>
      <vt:lpstr>大綱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貳、控制室管理</vt:lpstr>
      <vt:lpstr>貳、控制室管理</vt:lpstr>
      <vt:lpstr>PowerPoint 簡報</vt:lpstr>
      <vt:lpstr>PowerPoint 簡報</vt:lpstr>
      <vt:lpstr>PowerPoint 簡報</vt:lpstr>
      <vt:lpstr>伍、事故學習</vt:lpstr>
      <vt:lpstr>伍、事故學習</vt:lpstr>
      <vt:lpstr>伍、事故學習</vt:lpstr>
      <vt:lpstr>陸、自主管理落實度</vt:lpstr>
      <vt:lpstr>陸、自主管理落實度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林素玉</cp:lastModifiedBy>
  <cp:revision>126</cp:revision>
  <cp:lastPrinted>2023-02-13T06:04:05Z</cp:lastPrinted>
  <dcterms:created xsi:type="dcterms:W3CDTF">2017-03-31T11:36:46Z</dcterms:created>
  <dcterms:modified xsi:type="dcterms:W3CDTF">2024-01-31T06:54:19Z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