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4" r:id="rId10"/>
    <p:sldId id="272" r:id="rId11"/>
    <p:sldId id="273" r:id="rId12"/>
  </p:sldIdLst>
  <p:sldSz cx="9144000" cy="6858000" type="screen4x3"/>
  <p:notesSz cx="9939338" cy="6807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7" cy="340360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30568" y="0"/>
            <a:ext cx="4307047" cy="340360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5265"/>
            <a:ext cx="4307047" cy="340360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30568" y="6465265"/>
            <a:ext cx="4307047" cy="340360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331" y="521589"/>
            <a:ext cx="4609337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374" y="3176778"/>
            <a:ext cx="8284845" cy="169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03" y="1524000"/>
            <a:ext cx="8586012" cy="1656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b="1" spc="-5" smtClean="0">
                <a:latin typeface="Times New Roman"/>
                <a:cs typeface="Times New Roman"/>
              </a:rPr>
              <a:t>10</a:t>
            </a:r>
            <a:r>
              <a:rPr lang="en-US" altLang="zh-TW" sz="3600" b="1" spc="-5" dirty="0">
                <a:latin typeface="Times New Roman"/>
                <a:cs typeface="Times New Roman"/>
              </a:rPr>
              <a:t>9</a:t>
            </a:r>
            <a:r>
              <a:rPr sz="3600" b="1" spc="-5" smtClean="0"/>
              <a:t>年度</a:t>
            </a:r>
            <a:endParaRPr sz="3600" b="1" dirty="0">
              <a:latin typeface="Times New Roman"/>
              <a:cs typeface="Times New Roman"/>
            </a:endParaRPr>
          </a:p>
          <a:p>
            <a:pPr algn="ctr"/>
            <a:r>
              <a:rPr lang="zh-TW" altLang="zh-TW" sz="3600" b="1" spc="-5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石油業者儲油設備檢查紀錄抽查</a:t>
            </a:r>
            <a:r>
              <a:rPr lang="zh-TW" altLang="zh-TW" sz="3600" b="1" spc="-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3600" b="1" spc="-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600" b="1" spc="-5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zh-TW" sz="3600" b="1" spc="-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維護</a:t>
            </a:r>
            <a:r>
              <a:rPr lang="zh-TW" altLang="zh-TW" sz="3600" b="1" spc="-5" dirty="0">
                <a:latin typeface="標楷體" panose="03000509000000000000" pitchFamily="65" charset="-120"/>
                <a:ea typeface="標楷體" panose="03000509000000000000" pitchFamily="65" charset="-120"/>
              </a:rPr>
              <a:t>現況</a:t>
            </a:r>
            <a:r>
              <a:rPr lang="zh-TW" altLang="zh-TW" sz="3600" b="1" spc="-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查核</a:t>
            </a:r>
            <a:r>
              <a:rPr lang="zh-TW" altLang="en-US" sz="3600" b="1" spc="-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3600" b="1" spc="-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3400" y="3962400"/>
            <a:ext cx="828484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l">
              <a:lnSpc>
                <a:spcPct val="100000"/>
              </a:lnSpc>
            </a:pP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台灣</a:t>
            </a: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中油大林煉油廠</a:t>
            </a:r>
            <a:endParaRPr lang="zh-TW" altLang="en-US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l">
              <a:lnSpc>
                <a:spcPct val="100000"/>
              </a:lnSpc>
            </a:pPr>
            <a:r>
              <a:rPr lang="zh-TW" altLang="en-US" sz="32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</a:t>
            </a:r>
            <a:r>
              <a:rPr lang="zh-TW" altLang="en-US" sz="3200" spc="-1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告人</a:t>
            </a:r>
            <a:r>
              <a:rPr lang="zh-TW" altLang="en-US" sz="3200" spc="-1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許博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淳</a:t>
            </a:r>
          </a:p>
          <a:p>
            <a:pPr marR="141605" algn="l">
              <a:lnSpc>
                <a:spcPct val="100000"/>
              </a:lnSpc>
            </a:pPr>
            <a:r>
              <a:rPr lang="zh-TW" altLang="en-US" sz="32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報告日期</a:t>
            </a:r>
            <a:r>
              <a:rPr lang="zh-TW" altLang="en-US" sz="3200" spc="-5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altLang="zh-TW" sz="32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2021/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03</a:t>
            </a:r>
            <a:r>
              <a:rPr lang="en-US" altLang="zh-TW" sz="32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31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77200" y="1910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附件六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13138"/>
            <a:ext cx="4572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zh-TW" b="1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b="1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zh-TW" altLang="zh-TW" b="1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查核項目自評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012" y="914400"/>
            <a:ext cx="521258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0"/>
            <a:ext cx="5429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3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4703" y="867878"/>
            <a:ext cx="6934200" cy="1918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r>
              <a:rPr sz="4400" spc="5" dirty="0">
                <a:latin typeface="標楷體"/>
                <a:cs typeface="標楷體"/>
              </a:rPr>
              <a:t>大綱</a:t>
            </a:r>
            <a:endParaRPr sz="4400" dirty="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200" spc="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壹</a:t>
            </a:r>
            <a:r>
              <a:rPr sz="3200" spc="-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、</a:t>
            </a: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儲槽管理</a:t>
            </a:r>
            <a:endParaRPr lang="en-US" altLang="zh-TW" sz="3200" spc="5" dirty="0" smtClean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en-US" sz="3200" spc="5" dirty="0" smtClean="0"/>
              <a:t>、</a:t>
            </a: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前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次</a:t>
            </a:r>
            <a:r>
              <a:rPr lang="zh-TW" altLang="en-US" sz="3200" spc="5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查核建議之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改善成果</a:t>
            </a:r>
            <a:endParaRPr lang="en-US" altLang="zh-TW" sz="3200" spc="5" dirty="0" smtClean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82" y="521588"/>
            <a:ext cx="69734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壹、儲槽管理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1371600"/>
            <a:ext cx="830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石油儲槽</a:t>
            </a:r>
            <a:r>
              <a:rPr lang="zh-TW" altLang="en-US" sz="2000" spc="-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z="20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儲槽資料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含編號、容量、內徑、頂板形式、啟用年份、內外部代行檢查有效期限、使用狀態</a:t>
            </a:r>
            <a:r>
              <a:rPr lang="en-US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47675" indent="-447675">
              <a:lnSpc>
                <a:spcPct val="150000"/>
              </a:lnSpc>
              <a:buFont typeface="+mj-lt"/>
              <a:buAutoNum type="ea1ChtPeriod"/>
            </a:pPr>
            <a:r>
              <a:rPr lang="zh-TW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各儲槽最近一次儲槽內部開放檢查結果如有異常及維修等，請詳細說明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ea1ChtPeriod"/>
            </a:pPr>
            <a:r>
              <a:rPr lang="en-US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年度儲槽維修工作執行說明</a:t>
            </a:r>
            <a:endParaRPr lang="en-US" altLang="zh-TW" sz="20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ea1ChtPeriod"/>
            </a:pP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陰極防蝕系統</a:t>
            </a:r>
            <a:endParaRPr lang="en-US" altLang="zh-TW" sz="20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系統介紹</a:t>
            </a:r>
            <a:r>
              <a:rPr lang="en-US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整流站數量、是否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設置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永久性參考</a:t>
            </a:r>
            <a:r>
              <a:rPr lang="zh-TW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電極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、測試點數量等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zh-TW" sz="2000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</a:t>
            </a:r>
            <a:r>
              <a:rPr lang="zh-TW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防蝕電位量測方法</a:t>
            </a:r>
            <a:r>
              <a:rPr lang="zh-TW" altLang="zh-TW" sz="2000" spc="-5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endParaRPr lang="en-US" altLang="zh-TW" sz="2000" spc="-5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判定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</a:t>
            </a:r>
            <a:r>
              <a:rPr lang="zh-TW" altLang="en-US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</a:t>
            </a:r>
            <a:endParaRPr lang="en-US" altLang="zh-TW" sz="2000" spc="-5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108</a:t>
            </a:r>
            <a:r>
              <a:rPr lang="zh-TW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度量測結果，如有異常請說明處理方式及改善</a:t>
            </a:r>
            <a:r>
              <a:rPr lang="zh-TW" altLang="zh-TW" sz="2000" spc="-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進度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1066800" y="1143000"/>
            <a:ext cx="6953549" cy="5562600"/>
            <a:chOff x="1524000" y="914400"/>
            <a:chExt cx="6153926" cy="506903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914400"/>
              <a:ext cx="6153926" cy="506903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 rot="20734861">
              <a:off x="4476080" y="3314776"/>
              <a:ext cx="2232523" cy="1482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410200" y="3581400"/>
              <a:ext cx="446918" cy="84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常壓槽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514600" y="26996"/>
            <a:ext cx="3873496" cy="82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3600" spc="-5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廠區儲槽配置圖</a:t>
            </a:r>
            <a:endParaRPr lang="en-US" altLang="zh-TW" sz="3600" spc="-5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0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8147" y="762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36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儲槽資料</a:t>
            </a:r>
            <a:endParaRPr lang="en-US" altLang="zh-TW" sz="3600" spc="-5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5" y="1307435"/>
            <a:ext cx="8867775" cy="4295775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8001000" y="4343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001000" y="3914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001000" y="53340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086600" y="26948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113/1/29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715000" y="26948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112/1/29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086600" y="29234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114/3/13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736021" y="316172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113/1/8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107621" y="316604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112/1/8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715000" y="29234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111/3/13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107621" y="340869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115/3/11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717628" y="340869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112/3/11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715000" y="366328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110/5/26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736021" y="388749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111/1/06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36021" y="41426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111/6/22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736021" y="4367507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111/7/18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715000" y="508905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112/1/12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685071" y="4620399"/>
            <a:ext cx="96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110/10/17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15000" y="4876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111/1/16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083971" y="5321424"/>
            <a:ext cx="102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112/10/31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142580" y="438852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112/7/18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083971" y="4620399"/>
            <a:ext cx="96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113/10/17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71860" y="486755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114/1/16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089228" y="508167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115/1/12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736021" y="5331171"/>
            <a:ext cx="102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111/10/31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4600" y="26996"/>
            <a:ext cx="45640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TW" sz="36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</a:t>
            </a:r>
            <a:r>
              <a:rPr lang="zh-TW" altLang="en-US" sz="36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年常壓油槽檢修</a:t>
            </a:r>
            <a:endParaRPr lang="en-US" altLang="zh-TW" sz="3600" spc="-5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483"/>
              </p:ext>
            </p:extLst>
          </p:nvPr>
        </p:nvGraphicFramePr>
        <p:xfrm>
          <a:off x="1219200" y="1295400"/>
          <a:ext cx="6477001" cy="42791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39353"/>
                <a:gridCol w="837818"/>
                <a:gridCol w="639353"/>
                <a:gridCol w="639353"/>
                <a:gridCol w="639353"/>
                <a:gridCol w="639353"/>
                <a:gridCol w="639353"/>
                <a:gridCol w="639353"/>
                <a:gridCol w="399596"/>
                <a:gridCol w="764116"/>
              </a:tblGrid>
              <a:tr h="13929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煉油廠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工場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油槽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預訂大修日期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實際大修日期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增減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天數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延誤原因說明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2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開始日期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完成日期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預定天數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開始日期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完成日期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實際天數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3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大林廠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十蒸工場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TL-08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108/08/29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108/12/26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108/08/28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109/03/13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200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+79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承攬商人力不足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大林廠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十蒸工場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TL-16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108/07/22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108/11/19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120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108/07/02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109/01/16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167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+47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承攬商人力不足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en-US" sz="5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0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0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 </a:t>
                      </a:r>
                      <a:endParaRPr lang="zh-TW" sz="5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28746" marR="287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6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98" y="0"/>
            <a:ext cx="4978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4200" y="228600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kern="100" dirty="0">
                <a:latin typeface="標楷體" panose="03000509000000000000" pitchFamily="65" charset="-120"/>
                <a:cs typeface="Times New Roman" panose="02020603050405020304" pitchFamily="18" charset="0"/>
              </a:rPr>
              <a:t>TL-08</a:t>
            </a:r>
            <a:r>
              <a:rPr lang="zh-TW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常壓槽檢修時程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58" y="696081"/>
            <a:ext cx="6516884" cy="5465837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7830442" y="696081"/>
            <a:ext cx="0" cy="524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313558" y="2590800"/>
            <a:ext cx="65168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313558" y="4267200"/>
            <a:ext cx="6516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313558" y="5715000"/>
            <a:ext cx="6516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4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76592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貳</a:t>
            </a:r>
            <a:r>
              <a:rPr sz="4000" spc="10" dirty="0" smtClean="0">
                <a:latin typeface="標楷體"/>
                <a:cs typeface="標楷體"/>
              </a:rPr>
              <a:t>、</a:t>
            </a:r>
            <a:r>
              <a:rPr sz="4000" spc="10" dirty="0" err="1" smtClean="0">
                <a:latin typeface="標楷體"/>
                <a:cs typeface="標楷體"/>
              </a:rPr>
              <a:t>前</a:t>
            </a:r>
            <a:r>
              <a:rPr sz="4000" spc="-25" dirty="0" err="1" smtClean="0">
                <a:latin typeface="標楷體"/>
                <a:cs typeface="標楷體"/>
              </a:rPr>
              <a:t>次</a:t>
            </a:r>
            <a:r>
              <a:rPr sz="4000" spc="10" dirty="0" err="1" smtClean="0">
                <a:latin typeface="標楷體"/>
                <a:cs typeface="標楷體"/>
              </a:rPr>
              <a:t>查</a:t>
            </a:r>
            <a:r>
              <a:rPr sz="4000" spc="-20" dirty="0" err="1" smtClean="0">
                <a:latin typeface="標楷體"/>
                <a:cs typeface="標楷體"/>
              </a:rPr>
              <a:t>核</a:t>
            </a:r>
            <a:r>
              <a:rPr lang="zh-TW" altLang="en-US" sz="4000" spc="-2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建議</a:t>
            </a:r>
            <a:r>
              <a:rPr sz="4000" spc="10" dirty="0" err="1" smtClean="0">
                <a:latin typeface="標楷體"/>
                <a:cs typeface="標楷體"/>
              </a:rPr>
              <a:t>之</a:t>
            </a:r>
            <a:r>
              <a:rPr sz="4000" spc="-25" dirty="0" err="1" smtClean="0">
                <a:latin typeface="標楷體"/>
                <a:cs typeface="標楷體"/>
              </a:rPr>
              <a:t>改</a:t>
            </a:r>
            <a:r>
              <a:rPr sz="4000" spc="10" dirty="0" err="1" smtClean="0">
                <a:latin typeface="標楷體"/>
                <a:cs typeface="標楷體"/>
              </a:rPr>
              <a:t>善</a:t>
            </a:r>
            <a:r>
              <a:rPr sz="4000" spc="-2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成</a:t>
            </a:r>
            <a:r>
              <a:rPr lang="zh-TW" altLang="en-US" sz="4000" spc="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果</a:t>
            </a:r>
            <a:endParaRPr sz="40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576072"/>
              </p:ext>
            </p:extLst>
          </p:nvPr>
        </p:nvGraphicFramePr>
        <p:xfrm>
          <a:off x="990600" y="1447800"/>
          <a:ext cx="7467600" cy="4467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192"/>
                <a:gridCol w="1722408"/>
                <a:gridCol w="1705969"/>
                <a:gridCol w="1353407"/>
                <a:gridCol w="1893624"/>
              </a:tblGrid>
              <a:tr h="933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年度編號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現場狀況及建議事項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事業單位回覆及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辦理情形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改善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建議及確認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改善情形</a:t>
                      </a:r>
                    </a:p>
                  </a:txBody>
                  <a:tcPr marL="61595" marR="61595" marT="9525" marB="0" anchor="ctr"/>
                </a:tc>
              </a:tr>
              <a:tr h="2800281">
                <a:tc>
                  <a:txBody>
                    <a:bodyPr/>
                    <a:lstStyle/>
                    <a:p>
                      <a:pPr rtl="0"/>
                      <a:r>
                        <a:rPr lang="en-US" altLang="zh-TW" sz="1800" b="1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107208-02T</a:t>
                      </a:r>
                      <a:endParaRPr lang="zh-TW" altLang="zh-TW" sz="1800" b="1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105.6.3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執行編號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TL-13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儲槽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柴油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趾板檢測，其檢測結果北邊的最薄處厚度量測值為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2.6mm 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，已小於設計厚度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8.0mm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的一半，該儲槽預計在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108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年開放檢查時會進行底板更換，於更換底板時請注意土壤側的腐蝕狀況，並確認儲槽陰極防蝕系統的有效性。</a:t>
                      </a:r>
                    </a:p>
                    <a:p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原預計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108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年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12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月開放檢查時檢修，但因大林廠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slop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油槽調度有困難，擬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110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年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月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TL13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開放檢查時一併修理。</a:t>
                      </a:r>
                    </a:p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110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年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月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TL13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開放檢查時會進行底板更換，於更換底板時注意土壤側的腐蝕狀況，並確認儲槽陰極防蝕系統的有效性。</a:t>
                      </a: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108.12.31</a:t>
                      </a:r>
                      <a:endParaRPr lang="zh-TW" altLang="zh-TW" sz="14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rtl="0"/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110.08.31</a:t>
                      </a:r>
                      <a:endParaRPr lang="zh-TW" altLang="zh-TW" sz="14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rtl="0"/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目前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TL13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尚未到開放檢查日期，擬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110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年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endParaRPr lang="zh-TW" altLang="zh-TW" sz="1400" dirty="0" smtClean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rtl="0"/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月</a:t>
                      </a:r>
                      <a:r>
                        <a:rPr lang="en-US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TL13</a:t>
                      </a:r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開放檢查時，將底板更換項目列為</a:t>
                      </a:r>
                    </a:p>
                    <a:p>
                      <a:pPr rtl="0"/>
                      <a:r>
                        <a:rPr lang="zh-TW" altLang="zh-TW" sz="14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重點及一併修理。</a:t>
                      </a:r>
                    </a:p>
                    <a:p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</a:tr>
              <a:tr h="323827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487</Words>
  <Application>Microsoft Office PowerPoint</Application>
  <PresentationFormat>如螢幕大小 (4:3)</PresentationFormat>
  <Paragraphs>204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標楷體</vt:lpstr>
      <vt:lpstr>Calibri</vt:lpstr>
      <vt:lpstr>Times New Roman</vt:lpstr>
      <vt:lpstr>Office Theme</vt:lpstr>
      <vt:lpstr>109年度 石油業者儲油設備檢查紀錄抽查及 維護現況查核簡報</vt:lpstr>
      <vt:lpstr>PowerPoint 簡報</vt:lpstr>
      <vt:lpstr>壹、儲槽管理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許博淳</cp:lastModifiedBy>
  <cp:revision>59</cp:revision>
  <cp:lastPrinted>2021-03-23T01:08:58Z</cp:lastPrinted>
  <dcterms:created xsi:type="dcterms:W3CDTF">2017-03-31T11:36:46Z</dcterms:created>
  <dcterms:modified xsi:type="dcterms:W3CDTF">2021-03-23T06:05:16Z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