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  <p:sldMasterId id="2147483698" r:id="rId3"/>
  </p:sldMasterIdLst>
  <p:sldIdLst>
    <p:sldId id="256" r:id="rId4"/>
    <p:sldId id="257" r:id="rId5"/>
    <p:sldId id="260" r:id="rId6"/>
    <p:sldId id="284" r:id="rId7"/>
    <p:sldId id="306" r:id="rId8"/>
    <p:sldId id="307" r:id="rId9"/>
    <p:sldId id="286" r:id="rId10"/>
    <p:sldId id="283" r:id="rId11"/>
    <p:sldId id="264" r:id="rId12"/>
    <p:sldId id="272" r:id="rId13"/>
    <p:sldId id="302" r:id="rId14"/>
    <p:sldId id="271" r:id="rId15"/>
    <p:sldId id="297" r:id="rId16"/>
    <p:sldId id="298" r:id="rId17"/>
    <p:sldId id="287" r:id="rId18"/>
    <p:sldId id="29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素玉" initials="林素玉" lastIdx="1" clrIdx="0">
    <p:extLst>
      <p:ext uri="{19B8F6BF-5375-455C-9EA6-DF929625EA0E}">
        <p15:presenceInfo xmlns:p15="http://schemas.microsoft.com/office/powerpoint/2012/main" userId="S-1-5-21-3886091937-3993499380-103216479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0000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6T12:10:15.07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6T12:10:15.07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96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17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20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55740"/>
            <a:ext cx="1055258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910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635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827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498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900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248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947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66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33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67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117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618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1232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21589"/>
            <a:ext cx="10552581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9159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194F-2846-4DC9-A1CB-ABA4B10B4F15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8429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0E42-D240-464D-BDBF-706F7D2B21F6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137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A14-4691-417A-8844-17A590D27649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8726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227A-6CD0-4D72-A4ED-473A6BE3F191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534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62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83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18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67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4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61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72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65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06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3109" y="521589"/>
            <a:ext cx="6145783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166" y="3176778"/>
            <a:ext cx="1104646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61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114</a:t>
            </a: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天然氣生產進口事業輸儲設備查核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天然氣事業部○○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液化天然氣廠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67000" y="4415382"/>
            <a:ext cx="6858000" cy="1655762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○○○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114/xx/xx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60649" y="36844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附件</a:t>
            </a:r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3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伍、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救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816474" y="1703216"/>
            <a:ext cx="9537326" cy="4285207"/>
          </a:xfrm>
        </p:spPr>
        <p:txBody>
          <a:bodyPr>
            <a:noAutofit/>
          </a:bodyPr>
          <a:lstStyle/>
          <a:p>
            <a:pPr>
              <a:buFont typeface="+mj-ea"/>
              <a:buAutoNum type="ea1ChtPeriod" startAt="4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場站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及長途管線洩漏偵測設施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校正週期說明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校正標準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維修、汰換機制說明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+mj-ea"/>
              <a:buAutoNum type="ea1ChtPeriod" startAt="4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場站洩漏偵測自主檢測執行情況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檢測方法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檢測頻度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檢測範圍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檢測標準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檢測結果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50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伍、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救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816474" y="1703216"/>
            <a:ext cx="9537326" cy="2868783"/>
          </a:xfrm>
        </p:spPr>
        <p:txBody>
          <a:bodyPr>
            <a:noAutofit/>
          </a:bodyPr>
          <a:lstStyle/>
          <a:p>
            <a:pPr marL="514350" indent="-514350">
              <a:buFont typeface="+mj-ea"/>
              <a:buAutoNum type="ea1ChtPeriod" startAt="6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洩漏檢測尚未改善完成說明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114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年已檢測者，含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114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664D682-FA6E-42A2-B77E-E5144029E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74497"/>
              </p:ext>
            </p:extLst>
          </p:nvPr>
        </p:nvGraphicFramePr>
        <p:xfrm>
          <a:off x="2346528" y="2595754"/>
          <a:ext cx="8270672" cy="1370674"/>
        </p:xfrm>
        <a:graphic>
          <a:graphicData uri="http://schemas.openxmlformats.org/drawingml/2006/table">
            <a:tbl>
              <a:tblPr firstRow="1" firstCol="1" bandRow="1"/>
              <a:tblGrid>
                <a:gridCol w="555867">
                  <a:extLst>
                    <a:ext uri="{9D8B030D-6E8A-4147-A177-3AD203B41FA5}">
                      <a16:colId xmlns:a16="http://schemas.microsoft.com/office/drawing/2014/main" val="320258615"/>
                    </a:ext>
                  </a:extLst>
                </a:gridCol>
                <a:gridCol w="1070452">
                  <a:extLst>
                    <a:ext uri="{9D8B030D-6E8A-4147-A177-3AD203B41FA5}">
                      <a16:colId xmlns:a16="http://schemas.microsoft.com/office/drawing/2014/main" val="3007859862"/>
                    </a:ext>
                  </a:extLst>
                </a:gridCol>
                <a:gridCol w="1111735">
                  <a:extLst>
                    <a:ext uri="{9D8B030D-6E8A-4147-A177-3AD203B41FA5}">
                      <a16:colId xmlns:a16="http://schemas.microsoft.com/office/drawing/2014/main" val="3240105619"/>
                    </a:ext>
                  </a:extLst>
                </a:gridCol>
                <a:gridCol w="1111735">
                  <a:extLst>
                    <a:ext uri="{9D8B030D-6E8A-4147-A177-3AD203B41FA5}">
                      <a16:colId xmlns:a16="http://schemas.microsoft.com/office/drawing/2014/main" val="1436798686"/>
                    </a:ext>
                  </a:extLst>
                </a:gridCol>
                <a:gridCol w="1111735">
                  <a:extLst>
                    <a:ext uri="{9D8B030D-6E8A-4147-A177-3AD203B41FA5}">
                      <a16:colId xmlns:a16="http://schemas.microsoft.com/office/drawing/2014/main" val="4006767415"/>
                    </a:ext>
                  </a:extLst>
                </a:gridCol>
                <a:gridCol w="1757687">
                  <a:extLst>
                    <a:ext uri="{9D8B030D-6E8A-4147-A177-3AD203B41FA5}">
                      <a16:colId xmlns:a16="http://schemas.microsoft.com/office/drawing/2014/main" val="2107366624"/>
                    </a:ext>
                  </a:extLst>
                </a:gridCol>
                <a:gridCol w="1551461">
                  <a:extLst>
                    <a:ext uri="{9D8B030D-6E8A-4147-A177-3AD203B41FA5}">
                      <a16:colId xmlns:a16="http://schemas.microsoft.com/office/drawing/2014/main" val="2840104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序號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站場名稱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檢測日期</a:t>
                      </a:r>
                      <a:endParaRPr lang="en-US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洩漏位置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洩漏源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甲烷濃度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改善情形說明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尚未改善完成前之防護措施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222941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配氣站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113/XX/XX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XXX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xx%LEL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xxxxx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ppm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40706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17672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7664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BA0A503B-9813-4F10-B647-2888AD515F22}"/>
              </a:ext>
            </a:extLst>
          </p:cNvPr>
          <p:cNvSpPr txBox="1"/>
          <p:nvPr/>
        </p:nvSpPr>
        <p:spPr>
          <a:xfrm>
            <a:off x="2001067" y="4864009"/>
            <a:ext cx="953732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前一年</a:t>
            </a:r>
            <a:r>
              <a:rPr lang="en-US" altLang="zh-TW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(113)</a:t>
            </a:r>
            <a:r>
              <a:rPr lang="zh-TW" altLang="en-US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以前洩漏檢測尚未改善完成處，將列入</a:t>
            </a:r>
            <a:r>
              <a:rPr lang="en-US" altLang="zh-TW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114</a:t>
            </a:r>
            <a:r>
              <a:rPr lang="zh-TW" altLang="en-US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年查核建議，以利追蹤</a:t>
            </a:r>
            <a:r>
              <a:rPr lang="en-US" altLang="zh-TW" sz="20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sz="2000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230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38781" y="524963"/>
            <a:ext cx="8323656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陸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64851"/>
              </p:ext>
            </p:extLst>
          </p:nvPr>
        </p:nvGraphicFramePr>
        <p:xfrm>
          <a:off x="2138781" y="1934278"/>
          <a:ext cx="8422434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701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264701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264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事故日期</a:t>
                      </a:r>
                      <a:endParaRPr lang="zh-TW" altLang="zh-TW" sz="1800" kern="100" spc="-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2286001" y="1352731"/>
            <a:ext cx="842243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受查單位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(111-</a:t>
            </a: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迄今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  <p:extLst>
      <p:ext uri="{BB962C8B-B14F-4D97-AF65-F5344CB8AC3E}">
        <p14:creationId xmlns:p14="http://schemas.microsoft.com/office/powerpoint/2010/main" val="247609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717090" y="572813"/>
            <a:ext cx="8986769" cy="5710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陸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5160"/>
              </p:ext>
            </p:extLst>
          </p:nvPr>
        </p:nvGraphicFramePr>
        <p:xfrm>
          <a:off x="1900518" y="2205259"/>
          <a:ext cx="8946776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065">
                  <a:extLst>
                    <a:ext uri="{9D8B030D-6E8A-4147-A177-3AD203B41FA5}">
                      <a16:colId xmlns:a16="http://schemas.microsoft.com/office/drawing/2014/main" val="454378155"/>
                    </a:ext>
                  </a:extLst>
                </a:gridCol>
                <a:gridCol w="2239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9323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717090" y="1489908"/>
            <a:ext cx="93622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包含石油管線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事故列表</a:t>
            </a:r>
          </a:p>
        </p:txBody>
      </p:sp>
    </p:spTree>
    <p:extLst>
      <p:ext uri="{BB962C8B-B14F-4D97-AF65-F5344CB8AC3E}">
        <p14:creationId xmlns:p14="http://schemas.microsoft.com/office/powerpoint/2010/main" val="291640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06979" y="541909"/>
            <a:ext cx="9381153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陸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76833"/>
              </p:ext>
            </p:extLst>
          </p:nvPr>
        </p:nvGraphicFramePr>
        <p:xfrm>
          <a:off x="1541391" y="2438401"/>
          <a:ext cx="9346741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283">
                  <a:extLst>
                    <a:ext uri="{9D8B030D-6E8A-4147-A177-3AD203B41FA5}">
                      <a16:colId xmlns:a16="http://schemas.microsoft.com/office/drawing/2014/main" val="2227324022"/>
                    </a:ext>
                  </a:extLst>
                </a:gridCol>
                <a:gridCol w="165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163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745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14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541392" y="1524000"/>
            <a:ext cx="98653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3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年度公司其他單位輸儲設施事故，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受查單位有平行展開者請列表</a:t>
            </a:r>
          </a:p>
        </p:txBody>
      </p:sp>
    </p:spTree>
    <p:extLst>
      <p:ext uri="{BB962C8B-B14F-4D97-AF65-F5344CB8AC3E}">
        <p14:creationId xmlns:p14="http://schemas.microsoft.com/office/powerpoint/2010/main" val="4061000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09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柒、自主管理落實度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34381" y="1402314"/>
            <a:ext cx="8343972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液化天然氣廠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天然氣輸儲設備</a:t>
            </a:r>
            <a:r>
              <a:rPr kumimoji="0" lang="zh-HK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0487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最近一次液化天然氣廠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天然氣輸儲設備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內部稽核執行結果說明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64454"/>
              </p:ext>
            </p:extLst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6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7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spc="5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捌</a:t>
            </a:r>
            <a:r>
              <a:rPr kumimoji="0" sz="3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/>
                <a:ea typeface="+mn-ea"/>
                <a:cs typeface="標楷體"/>
              </a:rPr>
              <a:t>、</a:t>
            </a:r>
            <a:r>
              <a:rPr kumimoji="0" lang="zh-TW" altLang="en-US" sz="3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kumimoji="0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/>
              <a:ea typeface="+mn-ea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57401" y="2667000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673106" y="1499801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壹、事業單位之基本資料</a:t>
            </a: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貳、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參、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控制室管理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肆、設施管理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伍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災害防救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陸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事故學習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柒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自主管理落實度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捌、</a:t>
            </a:r>
            <a:r>
              <a:rPr lang="zh-TW" altLang="en-US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03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壹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、事業單位之基本資料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ea1ChtPeriod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製程單元或輸儲流程</a:t>
            </a:r>
          </a:p>
        </p:txBody>
      </p:sp>
    </p:spTree>
    <p:extLst>
      <p:ext uri="{BB962C8B-B14F-4D97-AF65-F5344CB8AC3E}">
        <p14:creationId xmlns:p14="http://schemas.microsoft.com/office/powerpoint/2010/main" val="249318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貳、管線管理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2152650" y="1654195"/>
            <a:ext cx="8210550" cy="41597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絕緣法蘭檢測及維護情形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站場地上管線維護管理情形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888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4675"/>
            <a:ext cx="6973418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7400" y="901173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現有即時監測系統、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各管線壓力計及流量計之校正週期、最近一次校正日期及校正結果</a:t>
            </a:r>
            <a:r>
              <a:rPr lang="zh-TW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TW" smtClean="0"/>
              <a:pPr/>
              <a:t>5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D10741F-2E1D-4814-8464-E3A3C04D5A6D}"/>
              </a:ext>
            </a:extLst>
          </p:cNvPr>
          <p:cNvGraphicFramePr>
            <a:graphicFrameLocks noGrp="1"/>
          </p:cNvGraphicFramePr>
          <p:nvPr/>
        </p:nvGraphicFramePr>
        <p:xfrm>
          <a:off x="1676402" y="2989415"/>
          <a:ext cx="9524995" cy="168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425">
                  <a:extLst>
                    <a:ext uri="{9D8B030D-6E8A-4147-A177-3AD203B41FA5}">
                      <a16:colId xmlns:a16="http://schemas.microsoft.com/office/drawing/2014/main" val="1147236493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546449298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3411777520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1045382388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3174517286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3498343091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3199454943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2812315280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103430437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1511489417"/>
                    </a:ext>
                  </a:extLst>
                </a:gridCol>
                <a:gridCol w="836757">
                  <a:extLst>
                    <a:ext uri="{9D8B030D-6E8A-4147-A177-3AD203B41FA5}">
                      <a16:colId xmlns:a16="http://schemas.microsoft.com/office/drawing/2014/main" val="3372748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管線識別碼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自有端是否有設置壓力計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壓力計校正週期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壓力計最近一次校正日期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壓力計最近一次校正結果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自有端是否有設置流量計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流量計型式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質量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超音波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/…)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流量計最小精度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流量計校正週期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流量計最近一次校正日期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流量計最近一次校正結果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8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056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06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4675"/>
            <a:ext cx="6973418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7400" y="901173"/>
            <a:ext cx="9144000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4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各管線流量及壓力警報設定上、下限值及依據</a:t>
            </a:r>
            <a:r>
              <a:rPr lang="zh-TW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（列表說明）</a:t>
            </a:r>
            <a:endParaRPr lang="en-US" altLang="zh-TW" sz="2000" b="1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6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保壓測試程序、保壓之壓力值及異常警報設定值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無此作業則免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TW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altLang="zh-TW" smtClean="0"/>
              <a:pPr/>
              <a:t>6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D10741F-2E1D-4814-8464-E3A3C04D5A6D}"/>
              </a:ext>
            </a:extLst>
          </p:cNvPr>
          <p:cNvGraphicFramePr>
            <a:graphicFrameLocks noGrp="1"/>
          </p:cNvGraphicFramePr>
          <p:nvPr/>
        </p:nvGraphicFramePr>
        <p:xfrm>
          <a:off x="1828799" y="1981200"/>
          <a:ext cx="9144001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856">
                  <a:extLst>
                    <a:ext uri="{9D8B030D-6E8A-4147-A177-3AD203B41FA5}">
                      <a16:colId xmlns:a16="http://schemas.microsoft.com/office/drawing/2014/main" val="1147236493"/>
                    </a:ext>
                  </a:extLst>
                </a:gridCol>
                <a:gridCol w="1343320">
                  <a:extLst>
                    <a:ext uri="{9D8B030D-6E8A-4147-A177-3AD203B41FA5}">
                      <a16:colId xmlns:a16="http://schemas.microsoft.com/office/drawing/2014/main" val="1693509478"/>
                    </a:ext>
                  </a:extLst>
                </a:gridCol>
                <a:gridCol w="1269765">
                  <a:extLst>
                    <a:ext uri="{9D8B030D-6E8A-4147-A177-3AD203B41FA5}">
                      <a16:colId xmlns:a16="http://schemas.microsoft.com/office/drawing/2014/main" val="1679811458"/>
                    </a:ext>
                  </a:extLst>
                </a:gridCol>
                <a:gridCol w="1269765">
                  <a:extLst>
                    <a:ext uri="{9D8B030D-6E8A-4147-A177-3AD203B41FA5}">
                      <a16:colId xmlns:a16="http://schemas.microsoft.com/office/drawing/2014/main" val="2575217548"/>
                    </a:ext>
                  </a:extLst>
                </a:gridCol>
                <a:gridCol w="1269765">
                  <a:extLst>
                    <a:ext uri="{9D8B030D-6E8A-4147-A177-3AD203B41FA5}">
                      <a16:colId xmlns:a16="http://schemas.microsoft.com/office/drawing/2014/main" val="2305703047"/>
                    </a:ext>
                  </a:extLst>
                </a:gridCol>
                <a:gridCol w="1269765">
                  <a:extLst>
                    <a:ext uri="{9D8B030D-6E8A-4147-A177-3AD203B41FA5}">
                      <a16:colId xmlns:a16="http://schemas.microsoft.com/office/drawing/2014/main" val="339844691"/>
                    </a:ext>
                  </a:extLst>
                </a:gridCol>
                <a:gridCol w="1269765">
                  <a:extLst>
                    <a:ext uri="{9D8B030D-6E8A-4147-A177-3AD203B41FA5}">
                      <a16:colId xmlns:a16="http://schemas.microsoft.com/office/drawing/2014/main" val="3085182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管線識別碼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負責泵送或接收之控制室名稱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操作壓力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歷史操作壓力變動範圍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(%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或絕對值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起泵至穩態之時間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約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XX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分鐘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壓力警報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上下限設定值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流量警報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上下限設定值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8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63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13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叁、控制室管理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89521" y="1600200"/>
            <a:ext cx="7239000" cy="3429000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操作人員授證與能力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合格操作人員要求及授證程序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操作人員職責要求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操作人員對於轄屬管線的路徑熟悉度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操作班與管線單位之互動機制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7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51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肆、設施管理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廠區風險評估介紹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低溫儲槽維護管理說明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氣化設備維護管理說明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卸收設備維護管理說明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52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73201" y="1724026"/>
            <a:ext cx="10095255" cy="4151841"/>
          </a:xfrm>
        </p:spPr>
        <p:txBody>
          <a:bodyPr>
            <a:normAutofit/>
          </a:bodyPr>
          <a:lstStyle/>
          <a:p>
            <a:pPr marL="12700" marR="5080" indent="-514350">
              <a:lnSpc>
                <a:spcPct val="200000"/>
              </a:lnSpc>
              <a:buFont typeface="+mj-ea"/>
              <a:buAutoNum type="ea1ChtPeriod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地震後緊急應變處理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r>
              <a:rPr lang="en-US" altLang="zh-TW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實例</a:t>
            </a:r>
            <a:r>
              <a:rPr lang="en-US" altLang="zh-TW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供氣穩定應變機制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來源氣變動之氣源切轉規劃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操作流程</a:t>
            </a: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伍、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救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2">
            <a:extLst>
              <a:ext uri="{FF2B5EF4-FFF2-40B4-BE49-F238E27FC236}">
                <a16:creationId xmlns:a16="http://schemas.microsoft.com/office/drawing/2014/main" id="{6D52F8C0-FB4E-45B7-AD0E-F395CB08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9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859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1806</TotalTime>
  <Words>865</Words>
  <Application>Microsoft Office PowerPoint</Application>
  <PresentationFormat>寬螢幕</PresentationFormat>
  <Paragraphs>185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1_Office 佈景主題</vt:lpstr>
      <vt:lpstr>Office Theme</vt:lpstr>
      <vt:lpstr>114年度 天然氣生產進口事業輸儲設備查核 天然氣事業部○○液化天然氣廠</vt:lpstr>
      <vt:lpstr>大綱</vt:lpstr>
      <vt:lpstr>壹、事業單位之基本資料</vt:lpstr>
      <vt:lpstr>貳、管線管理</vt:lpstr>
      <vt:lpstr>叁、控制室管理</vt:lpstr>
      <vt:lpstr>叁、控制室管理</vt:lpstr>
      <vt:lpstr>叁、控制室管理</vt:lpstr>
      <vt:lpstr>肆、設施管理</vt:lpstr>
      <vt:lpstr>伍、災害防救執行情況</vt:lpstr>
      <vt:lpstr>伍、災害防救執行情況</vt:lpstr>
      <vt:lpstr>伍、災害防救執行情況</vt:lpstr>
      <vt:lpstr>陸、事故學習</vt:lpstr>
      <vt:lpstr>陸、事故學習</vt:lpstr>
      <vt:lpstr>陸、事故學習</vt:lpstr>
      <vt:lpstr>柒、自主管理落實度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110年度 天然氣生產進口事業輸儲設備查核 天然氣(探採)事業部○○○○(液化天然氣廠、供氣中心、處理廠)</dc:title>
  <dc:creator>林素玉</dc:creator>
  <cp:lastModifiedBy>林素玉</cp:lastModifiedBy>
  <cp:revision>87</cp:revision>
  <dcterms:created xsi:type="dcterms:W3CDTF">2021-02-19T07:56:45Z</dcterms:created>
  <dcterms:modified xsi:type="dcterms:W3CDTF">2025-02-11T06:59:49Z</dcterms:modified>
</cp:coreProperties>
</file>