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  <p:sldMasterId id="2147483698" r:id="rId3"/>
  </p:sldMasterIdLst>
  <p:sldIdLst>
    <p:sldId id="256" r:id="rId4"/>
    <p:sldId id="257" r:id="rId5"/>
    <p:sldId id="260" r:id="rId6"/>
    <p:sldId id="266" r:id="rId7"/>
    <p:sldId id="274" r:id="rId8"/>
    <p:sldId id="288" r:id="rId9"/>
    <p:sldId id="289" r:id="rId10"/>
    <p:sldId id="300" r:id="rId11"/>
    <p:sldId id="292" r:id="rId12"/>
    <p:sldId id="294" r:id="rId13"/>
    <p:sldId id="301" r:id="rId14"/>
    <p:sldId id="295" r:id="rId15"/>
    <p:sldId id="304" r:id="rId16"/>
    <p:sldId id="303" r:id="rId17"/>
    <p:sldId id="296" r:id="rId18"/>
    <p:sldId id="306" r:id="rId19"/>
    <p:sldId id="307" r:id="rId20"/>
    <p:sldId id="286" r:id="rId21"/>
    <p:sldId id="264" r:id="rId22"/>
    <p:sldId id="272" r:id="rId23"/>
    <p:sldId id="302" r:id="rId24"/>
    <p:sldId id="271" r:id="rId25"/>
    <p:sldId id="297" r:id="rId26"/>
    <p:sldId id="298" r:id="rId27"/>
    <p:sldId id="287" r:id="rId28"/>
    <p:sldId id="283" r:id="rId29"/>
    <p:sldId id="29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素玉" initials="林素玉" lastIdx="1" clrIdx="0">
    <p:extLst>
      <p:ext uri="{19B8F6BF-5375-455C-9EA6-DF929625EA0E}">
        <p15:presenceInfo xmlns:p15="http://schemas.microsoft.com/office/powerpoint/2012/main" userId="S-1-5-21-3886091937-3993499380-103216479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0000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6T12:10:15.0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6T12:10:15.0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96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1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2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55740"/>
            <a:ext cx="1055258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910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63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82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49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900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248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947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66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33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7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17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618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123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159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429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137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8726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534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6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83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8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67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4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61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72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65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06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61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天然氣事業部○○供氣中心</a:t>
            </a:r>
            <a:r>
              <a:rPr lang="zh-TW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通霄轉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輸中心、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探採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事業部 天然氣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處理廠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、採油工程處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67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0649" y="36844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12975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陰極防蝕系統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異常整流站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無則免填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CD543F-BBA0-43BC-A975-3B37CFC2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27101"/>
              </p:ext>
            </p:extLst>
          </p:nvPr>
        </p:nvGraphicFramePr>
        <p:xfrm>
          <a:off x="1371601" y="3147421"/>
          <a:ext cx="9829799" cy="247433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46230">
                  <a:extLst>
                    <a:ext uri="{9D8B030D-6E8A-4147-A177-3AD203B41FA5}">
                      <a16:colId xmlns:a16="http://schemas.microsoft.com/office/drawing/2014/main" val="2036969452"/>
                    </a:ext>
                  </a:extLst>
                </a:gridCol>
                <a:gridCol w="1346230">
                  <a:extLst>
                    <a:ext uri="{9D8B030D-6E8A-4147-A177-3AD203B41FA5}">
                      <a16:colId xmlns:a16="http://schemas.microsoft.com/office/drawing/2014/main" val="2197951069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580576515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755372806"/>
                    </a:ext>
                  </a:extLst>
                </a:gridCol>
                <a:gridCol w="1644805">
                  <a:extLst>
                    <a:ext uri="{9D8B030D-6E8A-4147-A177-3AD203B41FA5}">
                      <a16:colId xmlns:a16="http://schemas.microsoft.com/office/drawing/2014/main" val="43788507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1779594569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2691750283"/>
                    </a:ext>
                  </a:extLst>
                </a:gridCol>
              </a:tblGrid>
              <a:tr h="98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b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異常整流站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異常起始日期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異常狀況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整流站修復進度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公司報修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設計中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112395" indent="-14732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向地方主管機關提出申請中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修復中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影響國土資訊系統管線編號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預計完成日期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858255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5754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57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附掛橋樑檢查執行情況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若無免填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檢查方法、檢查頻率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11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/>
        </p:nvGraphicFramePr>
        <p:xfrm>
          <a:off x="2519082" y="2971563"/>
          <a:ext cx="6243918" cy="139687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57208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639567870"/>
                    </a:ext>
                  </a:extLst>
                </a:gridCol>
              </a:tblGrid>
              <a:tr h="856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橋梁名稱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長度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附掛方式、位置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檢測頻率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檢測結果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0" y="4648200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261" y="661261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489261" y="1394178"/>
            <a:ext cx="9562160" cy="496217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3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管線巡檢機制介紹</a:t>
            </a:r>
            <a:endParaRPr lang="en-US" altLang="zh-TW" sz="20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請列出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級地震後巡管重點、位置，並列出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113.04.03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花蓮地震及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114.1.21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大埔地震後相關作為。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是否有符合轄管管線之內容物及環境特性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微洩漏之檢測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29258"/>
              </p:ext>
            </p:extLst>
          </p:nvPr>
        </p:nvGraphicFramePr>
        <p:xfrm>
          <a:off x="1723305" y="2592251"/>
          <a:ext cx="10197763" cy="167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  <a:gridCol w="1772636">
                  <a:extLst>
                    <a:ext uri="{9D8B030D-6E8A-4147-A177-3AD203B41FA5}">
                      <a16:colId xmlns:a16="http://schemas.microsoft.com/office/drawing/2014/main" val="2354253288"/>
                    </a:ext>
                  </a:extLst>
                </a:gridCol>
                <a:gridCol w="1478564">
                  <a:extLst>
                    <a:ext uri="{9D8B030D-6E8A-4147-A177-3AD203B41FA5}">
                      <a16:colId xmlns:a16="http://schemas.microsoft.com/office/drawing/2014/main" val="928495940"/>
                    </a:ext>
                  </a:extLst>
                </a:gridCol>
                <a:gridCol w="1049868">
                  <a:extLst>
                    <a:ext uri="{9D8B030D-6E8A-4147-A177-3AD203B41FA5}">
                      <a16:colId xmlns:a16="http://schemas.microsoft.com/office/drawing/2014/main" val="3650882740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路徑或位置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頻率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週期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巡檢人數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員工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外包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巡檢方式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步行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騎車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開車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巡檢項目及執行工作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57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例行巡管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56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加強巡管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6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261" y="661261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489261" y="1394179"/>
            <a:ext cx="9562160" cy="135849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3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arenR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60007"/>
              </p:ext>
            </p:extLst>
          </p:nvPr>
        </p:nvGraphicFramePr>
        <p:xfrm>
          <a:off x="1811125" y="2947162"/>
          <a:ext cx="8305799" cy="287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4795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113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巡檢時有發現異常情形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76170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巡檢發現之異常處理追蹤結案件數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件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8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8070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F10CCA6-D99C-4D54-8F09-9BDE3E2C4C07}"/>
              </a:ext>
            </a:extLst>
          </p:cNvPr>
          <p:cNvSpPr/>
          <p:nvPr/>
        </p:nvSpPr>
        <p:spPr bwMode="auto">
          <a:xfrm>
            <a:off x="1811125" y="6019207"/>
            <a:ext cx="8305799" cy="36512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47675" indent="-279400" algn="l">
              <a:buFont typeface="標楷體" panose="03000509000000000000" pitchFamily="65" charset="-120"/>
              <a:buChar char="※"/>
            </a:pPr>
            <a:r>
              <a:rPr lang="zh-TW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巡檢發現異常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」：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請以長途管線處新定義統計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82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11FB0-20A2-48FD-B1FD-20B030B3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0D8A7-DF5E-47D1-B890-8EBA3958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26" y="1825625"/>
            <a:ext cx="8858693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巡檢異常分析說明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未會勘，卻已開挖；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無則免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預防再發生之作為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A8987A-40F3-4D64-A70D-09DEBF7B9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544619"/>
              </p:ext>
            </p:extLst>
          </p:nvPr>
        </p:nvGraphicFramePr>
        <p:xfrm>
          <a:off x="2324986" y="2642395"/>
          <a:ext cx="7641051" cy="1126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6786">
                  <a:extLst>
                    <a:ext uri="{9D8B030D-6E8A-4147-A177-3AD203B41FA5}">
                      <a16:colId xmlns:a16="http://schemas.microsoft.com/office/drawing/2014/main" val="3193178312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2978232522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3567173504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1644391887"/>
                    </a:ext>
                  </a:extLst>
                </a:gridCol>
                <a:gridCol w="1378770">
                  <a:extLst>
                    <a:ext uri="{9D8B030D-6E8A-4147-A177-3AD203B41FA5}">
                      <a16:colId xmlns:a16="http://schemas.microsoft.com/office/drawing/2014/main" val="3382116512"/>
                    </a:ext>
                  </a:extLst>
                </a:gridCol>
                <a:gridCol w="1098936">
                  <a:extLst>
                    <a:ext uri="{9D8B030D-6E8A-4147-A177-3AD203B41FA5}">
                      <a16:colId xmlns:a16="http://schemas.microsoft.com/office/drawing/2014/main" val="1950294520"/>
                    </a:ext>
                  </a:extLst>
                </a:gridCol>
              </a:tblGrid>
              <a:tr h="2810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effectLst/>
                        </a:rPr>
                        <a:t>地點</a:t>
                      </a:r>
                      <a:r>
                        <a:rPr lang="en-US" altLang="zh-HK" sz="1200" kern="100" dirty="0">
                          <a:effectLst/>
                        </a:rPr>
                        <a:t>(</a:t>
                      </a:r>
                      <a:r>
                        <a:rPr lang="zh-TW" altLang="en-US" sz="1200" kern="100" dirty="0">
                          <a:effectLst/>
                        </a:rPr>
                        <a:t>縣市政府</a:t>
                      </a:r>
                      <a:r>
                        <a:rPr lang="en-US" altLang="zh-TW" sz="1200" kern="100" dirty="0">
                          <a:effectLst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原因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713215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甲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08:00-12:00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057107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乙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12:00-18:00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739083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丙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18:00-08:00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0543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0BD5F0-B076-47AE-9DDC-03ECBF4E5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808021"/>
              </p:ext>
            </p:extLst>
          </p:nvPr>
        </p:nvGraphicFramePr>
        <p:xfrm>
          <a:off x="2324985" y="4159250"/>
          <a:ext cx="7641051" cy="1235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6786">
                  <a:extLst>
                    <a:ext uri="{9D8B030D-6E8A-4147-A177-3AD203B41FA5}">
                      <a16:colId xmlns:a16="http://schemas.microsoft.com/office/drawing/2014/main" val="943187944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3068885059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2921708281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1552627614"/>
                    </a:ext>
                  </a:extLst>
                </a:gridCol>
                <a:gridCol w="1378771">
                  <a:extLst>
                    <a:ext uri="{9D8B030D-6E8A-4147-A177-3AD203B41FA5}">
                      <a16:colId xmlns:a16="http://schemas.microsoft.com/office/drawing/2014/main" val="452882476"/>
                    </a:ext>
                  </a:extLst>
                </a:gridCol>
                <a:gridCol w="1098935">
                  <a:extLst>
                    <a:ext uri="{9D8B030D-6E8A-4147-A177-3AD203B41FA5}">
                      <a16:colId xmlns:a16="http://schemas.microsoft.com/office/drawing/2014/main" val="3211524668"/>
                    </a:ext>
                  </a:extLst>
                </a:gridCol>
              </a:tblGrid>
              <a:tr h="4093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effectLst/>
                        </a:rPr>
                        <a:t>施工單位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effectLst/>
                        </a:rPr>
                        <a:t>次數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道路主管機關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其他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952112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台電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公路局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029640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台水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高公局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5308337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中華電信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縣市政府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39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8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828800" y="1828800"/>
            <a:ext cx="9699812" cy="29749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4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年度天然氣管線維修檢測、汰換、防盜、防漏及緊急應變計畫表執行情況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03288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年度預計與實際執行對照表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2438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若有不一致請補充說明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4675"/>
            <a:ext cx="6973418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現有即時監測系統、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各管線壓力計及流量計之校正週期、最近一次校正日期及校正結果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TW" smtClean="0"/>
              <a:pPr/>
              <a:t>16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25153"/>
              </p:ext>
            </p:extLst>
          </p:nvPr>
        </p:nvGraphicFramePr>
        <p:xfrm>
          <a:off x="1676402" y="2989415"/>
          <a:ext cx="9524995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425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546449298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411777520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1045382388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174517286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498343091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199454943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2812315280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103430437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1511489417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372748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自有端是否有設置壓力計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自有端是否有設置流量計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流量計型式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質量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超音波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/…)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流量計最小精度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5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6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4675"/>
            <a:ext cx="6973418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4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各管線流量及壓力警報設定上、下限值及依據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6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保壓測試程序、保壓之壓力值及異常警報設定值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無此作業則免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TW" smtClean="0"/>
              <a:pPr/>
              <a:t>17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76948"/>
              </p:ext>
            </p:extLst>
          </p:nvPr>
        </p:nvGraphicFramePr>
        <p:xfrm>
          <a:off x="1828799" y="1981200"/>
          <a:ext cx="914400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856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1343320">
                  <a:extLst>
                    <a:ext uri="{9D8B030D-6E8A-4147-A177-3AD203B41FA5}">
                      <a16:colId xmlns:a16="http://schemas.microsoft.com/office/drawing/2014/main" val="1693509478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1679811458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2575217548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2305703047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339844691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3085182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負責泵送或接收之控制室名稱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操作壓力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歷史操作壓力變動範圍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(%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或絕對值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起泵至穩態之時間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約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分鐘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6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13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叁、控制室管理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3201" y="1724026"/>
            <a:ext cx="10095255" cy="4151841"/>
          </a:xfrm>
        </p:spPr>
        <p:txBody>
          <a:bodyPr>
            <a:normAutofit/>
          </a:bodyPr>
          <a:lstStyle/>
          <a:p>
            <a:pPr marL="12700" marR="5080" indent="-514350">
              <a:lnSpc>
                <a:spcPct val="200000"/>
              </a:lnSpc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氣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管線事故緊急應變處理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700" marR="5080" indent="-514350">
              <a:lnSpc>
                <a:spcPct val="200000"/>
              </a:lnSpc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地震後緊急應變處理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供氣穩定應變機制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來源氣變動之氣源切轉規劃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操作流程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肆、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2">
            <a:extLst>
              <a:ext uri="{FF2B5EF4-FFF2-40B4-BE49-F238E27FC236}">
                <a16:creationId xmlns:a16="http://schemas.microsoft.com/office/drawing/2014/main" id="{6D52F8C0-FB4E-45B7-AD0E-F395CB08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19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貳、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肆、災害防救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事故學習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柒、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肆、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816474" y="1703216"/>
            <a:ext cx="9537326" cy="4285207"/>
          </a:xfrm>
        </p:spPr>
        <p:txBody>
          <a:bodyPr>
            <a:noAutofit/>
          </a:bodyPr>
          <a:lstStyle/>
          <a:p>
            <a:pPr>
              <a:buFont typeface="+mj-ea"/>
              <a:buAutoNum type="ea1ChtPeriod" startAt="4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場站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及長途管線洩漏偵測設施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校正週期說明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校正標準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維修、汰換機制說明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+mj-ea"/>
              <a:buAutoNum type="ea1ChtPeriod" startAt="4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場站洩漏偵測自主檢測執行情況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檢測方法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檢測頻度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檢測範圍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檢測標準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檢測結果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500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肆、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816474" y="1703216"/>
            <a:ext cx="9537326" cy="2868783"/>
          </a:xfrm>
        </p:spPr>
        <p:txBody>
          <a:bodyPr>
            <a:noAutofit/>
          </a:bodyPr>
          <a:lstStyle/>
          <a:p>
            <a:pPr marL="514350" indent="-514350">
              <a:buFont typeface="+mj-ea"/>
              <a:buAutoNum type="ea1ChtPeriod" startAt="6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洩漏檢測尚未改善完成說明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年已檢測者，含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21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64D682-FA6E-42A2-B77E-E5144029E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74497"/>
              </p:ext>
            </p:extLst>
          </p:nvPr>
        </p:nvGraphicFramePr>
        <p:xfrm>
          <a:off x="2346528" y="2595754"/>
          <a:ext cx="8270672" cy="1370674"/>
        </p:xfrm>
        <a:graphic>
          <a:graphicData uri="http://schemas.openxmlformats.org/drawingml/2006/table">
            <a:tbl>
              <a:tblPr firstRow="1" firstCol="1" bandRow="1"/>
              <a:tblGrid>
                <a:gridCol w="555867">
                  <a:extLst>
                    <a:ext uri="{9D8B030D-6E8A-4147-A177-3AD203B41FA5}">
                      <a16:colId xmlns:a16="http://schemas.microsoft.com/office/drawing/2014/main" val="320258615"/>
                    </a:ext>
                  </a:extLst>
                </a:gridCol>
                <a:gridCol w="1070452">
                  <a:extLst>
                    <a:ext uri="{9D8B030D-6E8A-4147-A177-3AD203B41FA5}">
                      <a16:colId xmlns:a16="http://schemas.microsoft.com/office/drawing/2014/main" val="3007859862"/>
                    </a:ext>
                  </a:extLst>
                </a:gridCol>
                <a:gridCol w="1111735">
                  <a:extLst>
                    <a:ext uri="{9D8B030D-6E8A-4147-A177-3AD203B41FA5}">
                      <a16:colId xmlns:a16="http://schemas.microsoft.com/office/drawing/2014/main" val="3240105619"/>
                    </a:ext>
                  </a:extLst>
                </a:gridCol>
                <a:gridCol w="1111735">
                  <a:extLst>
                    <a:ext uri="{9D8B030D-6E8A-4147-A177-3AD203B41FA5}">
                      <a16:colId xmlns:a16="http://schemas.microsoft.com/office/drawing/2014/main" val="1436798686"/>
                    </a:ext>
                  </a:extLst>
                </a:gridCol>
                <a:gridCol w="1111735">
                  <a:extLst>
                    <a:ext uri="{9D8B030D-6E8A-4147-A177-3AD203B41FA5}">
                      <a16:colId xmlns:a16="http://schemas.microsoft.com/office/drawing/2014/main" val="4006767415"/>
                    </a:ext>
                  </a:extLst>
                </a:gridCol>
                <a:gridCol w="1757687">
                  <a:extLst>
                    <a:ext uri="{9D8B030D-6E8A-4147-A177-3AD203B41FA5}">
                      <a16:colId xmlns:a16="http://schemas.microsoft.com/office/drawing/2014/main" val="2107366624"/>
                    </a:ext>
                  </a:extLst>
                </a:gridCol>
                <a:gridCol w="1551461">
                  <a:extLst>
                    <a:ext uri="{9D8B030D-6E8A-4147-A177-3AD203B41FA5}">
                      <a16:colId xmlns:a16="http://schemas.microsoft.com/office/drawing/2014/main" val="2840104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站場名稱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檢測日期</a:t>
                      </a:r>
                      <a:endParaRPr lang="en-US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洩漏位置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洩漏源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甲烷濃度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改善情形說明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尚未改善完成前之防護措施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22941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配氣站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113/XX/XX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xx%LEL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xxxxx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ppm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0706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17672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7664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A0A503B-9813-4F10-B647-2888AD515F22}"/>
              </a:ext>
            </a:extLst>
          </p:cNvPr>
          <p:cNvSpPr txBox="1"/>
          <p:nvPr/>
        </p:nvSpPr>
        <p:spPr>
          <a:xfrm>
            <a:off x="2001067" y="4864009"/>
            <a:ext cx="953732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前一年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(113)</a:t>
            </a:r>
            <a:r>
              <a:rPr lang="zh-TW" altLang="en-US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以前洩漏檢測尚未改善完成處，將列入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114</a:t>
            </a:r>
            <a:r>
              <a:rPr lang="zh-TW" altLang="en-US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年查核建議，以利追蹤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0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230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8781" y="524963"/>
            <a:ext cx="8323656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64851"/>
              </p:ext>
            </p:extLst>
          </p:nvPr>
        </p:nvGraphicFramePr>
        <p:xfrm>
          <a:off x="2138781" y="1934278"/>
          <a:ext cx="8422434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01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264701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264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事故日期</a:t>
                      </a:r>
                      <a:endParaRPr lang="zh-TW" altLang="zh-TW" sz="1800" kern="100" spc="-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84224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(111-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迄今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5160"/>
              </p:ext>
            </p:extLst>
          </p:nvPr>
        </p:nvGraphicFramePr>
        <p:xfrm>
          <a:off x="1900518" y="2205259"/>
          <a:ext cx="894677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065">
                  <a:extLst>
                    <a:ext uri="{9D8B030D-6E8A-4147-A177-3AD203B41FA5}">
                      <a16:colId xmlns:a16="http://schemas.microsoft.com/office/drawing/2014/main" val="454378155"/>
                    </a:ext>
                  </a:extLst>
                </a:gridCol>
                <a:gridCol w="223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9323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23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包含石油管線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76833"/>
              </p:ext>
            </p:extLst>
          </p:nvPr>
        </p:nvGraphicFramePr>
        <p:xfrm>
          <a:off x="1541391" y="2438401"/>
          <a:ext cx="9346741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283">
                  <a:extLst>
                    <a:ext uri="{9D8B030D-6E8A-4147-A177-3AD203B41FA5}">
                      <a16:colId xmlns:a16="http://schemas.microsoft.com/office/drawing/2014/main" val="2227324022"/>
                    </a:ext>
                  </a:extLst>
                </a:gridCol>
                <a:gridCol w="165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163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745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541392" y="1524000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受查單位有平行展開者請列表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kumimoji="0" lang="zh-HK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64454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>
                <a:defRPr/>
              </a:pPr>
              <a:t>26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83271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其他天然氣輸儲設施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最近一次其他天然氣輸儲設施內部稽核執行結果說明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1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柒</a:t>
            </a:r>
            <a:r>
              <a:rPr kumimoji="0" sz="3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/>
                <a:ea typeface="+mn-ea"/>
                <a:cs typeface="標楷體"/>
              </a:rPr>
              <a:t>、</a:t>
            </a:r>
            <a:r>
              <a:rPr kumimoji="0" lang="zh-TW" altLang="en-US" sz="3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/>
              <a:ea typeface="+mn-ea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壹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、事業單位之基本資料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79115"/>
            <a:ext cx="10515600" cy="2026285"/>
          </a:xfrm>
        </p:spPr>
        <p:txBody>
          <a:bodyPr>
            <a:normAutofit fontScale="77500" lnSpcReduction="20000"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天然氣管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管線路徑圖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NCDR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公開資訊，</a:t>
            </a:r>
            <a:r>
              <a:rPr lang="zh-TW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與天然災害潛勢圖套疊</a:t>
            </a:r>
            <a:r>
              <a:rPr lang="zh-TW" alt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，如有影響請填寫下表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168400" lvl="1" indent="0">
              <a:lnSpc>
                <a:spcPct val="150000"/>
              </a:lnSpc>
              <a:buNone/>
            </a:pPr>
            <a:r>
              <a:rPr lang="zh-TW" alt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套疊型態至少包含：活動斷層敏感區域、土壤液化區、土石流潛勢區、淹水潛勢區等</a:t>
            </a:r>
            <a:endParaRPr lang="en-US" altLang="zh-TW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06472"/>
              </p:ext>
            </p:extLst>
          </p:nvPr>
        </p:nvGraphicFramePr>
        <p:xfrm>
          <a:off x="1700530" y="3851910"/>
          <a:ext cx="92608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720">
                  <a:extLst>
                    <a:ext uri="{9D8B030D-6E8A-4147-A177-3AD203B41FA5}">
                      <a16:colId xmlns:a16="http://schemas.microsoft.com/office/drawing/2014/main" val="1507164014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2146195938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695256061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400970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天然災害潛勢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型態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如：斷層、土壤液化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影響管線編號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加強作為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42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31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60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96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09871A3-88F2-4A53-8AF8-35CC85D76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6374" y="663835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sz="4000" spc="-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59BDB9C-4B48-465A-8929-32325924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608" y="1374120"/>
            <a:ext cx="8210550" cy="129288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7550" lvl="1" indent="-26035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風險評估</a:t>
            </a:r>
            <a:r>
              <a:rPr lang="en-US" altLang="zh-TW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所有管線</a:t>
            </a:r>
            <a:r>
              <a:rPr lang="en-US" altLang="zh-TW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95350" lvl="1" indent="0">
              <a:spcBef>
                <a:spcPts val="600"/>
              </a:spcBef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評估結果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6A52CBF-E37D-4F00-B4F8-9D9E1191D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93437"/>
              </p:ext>
            </p:extLst>
          </p:nvPr>
        </p:nvGraphicFramePr>
        <p:xfrm>
          <a:off x="2345475" y="2667000"/>
          <a:ext cx="78630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04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38222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969281977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2008436781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已評估完成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管段總數量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19255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</a:tbl>
          </a:graphicData>
        </a:graphic>
      </p:graphicFrame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45CE4EB8-8B90-4E0F-A26C-DC936FE4FF37}"/>
              </a:ext>
            </a:extLst>
          </p:cNvPr>
          <p:cNvSpPr txBox="1">
            <a:spLocks/>
          </p:cNvSpPr>
          <p:nvPr/>
        </p:nvSpPr>
        <p:spPr>
          <a:xfrm>
            <a:off x="2895600" y="3741909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未完成評估數量及規劃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8900" lvl="7" indent="0">
              <a:lnSpc>
                <a:spcPct val="15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F72431C-0A14-40DD-8134-A564DA438967}"/>
              </a:ext>
            </a:extLst>
          </p:cNvPr>
          <p:cNvSpPr txBox="1">
            <a:spLocks/>
          </p:cNvSpPr>
          <p:nvPr/>
        </p:nvSpPr>
        <p:spPr>
          <a:xfrm>
            <a:off x="2895599" y="4195993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D06BDBB-28E4-424A-B01B-BD62CB4DB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09558"/>
              </p:ext>
            </p:extLst>
          </p:nvPr>
        </p:nvGraphicFramePr>
        <p:xfrm>
          <a:off x="2366352" y="4798839"/>
          <a:ext cx="853024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693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2035565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942058">
                  <a:extLst>
                    <a:ext uri="{9D8B030D-6E8A-4147-A177-3AD203B41FA5}">
                      <a16:colId xmlns:a16="http://schemas.microsoft.com/office/drawing/2014/main" val="3903992862"/>
                    </a:ext>
                  </a:extLst>
                </a:gridCol>
                <a:gridCol w="1942058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877874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492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中、高風險管段位置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造成高風險之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主要因子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緩降措施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8050101XXXX1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8050101XXXX2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8050101XXXX3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264" y="450195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9801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6450" lvl="1" indent="-349250"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管線完整性評估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393131"/>
              </p:ext>
            </p:extLst>
          </p:nvPr>
        </p:nvGraphicFramePr>
        <p:xfrm>
          <a:off x="2209800" y="2151962"/>
          <a:ext cx="796536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8050101XXXX1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8050101XXXX2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8050101XXXX3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9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9148" y="5585628"/>
            <a:ext cx="603370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異常點原因分析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046113A-EC2D-49E4-8C53-5B5AA1567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78532"/>
              </p:ext>
            </p:extLst>
          </p:nvPr>
        </p:nvGraphicFramePr>
        <p:xfrm>
          <a:off x="520890" y="2779068"/>
          <a:ext cx="11395878" cy="2536204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133971">
                  <a:extLst>
                    <a:ext uri="{9D8B030D-6E8A-4147-A177-3AD203B41FA5}">
                      <a16:colId xmlns:a16="http://schemas.microsoft.com/office/drawing/2014/main" val="2075771783"/>
                    </a:ext>
                  </a:extLst>
                </a:gridCol>
                <a:gridCol w="443125">
                  <a:extLst>
                    <a:ext uri="{9D8B030D-6E8A-4147-A177-3AD203B41FA5}">
                      <a16:colId xmlns:a16="http://schemas.microsoft.com/office/drawing/2014/main" val="662857452"/>
                    </a:ext>
                  </a:extLst>
                </a:gridCol>
                <a:gridCol w="564352">
                  <a:extLst>
                    <a:ext uri="{9D8B030D-6E8A-4147-A177-3AD203B41FA5}">
                      <a16:colId xmlns:a16="http://schemas.microsoft.com/office/drawing/2014/main" val="118332061"/>
                    </a:ext>
                  </a:extLst>
                </a:gridCol>
                <a:gridCol w="449569">
                  <a:extLst>
                    <a:ext uri="{9D8B030D-6E8A-4147-A177-3AD203B41FA5}">
                      <a16:colId xmlns:a16="http://schemas.microsoft.com/office/drawing/2014/main" val="2735467087"/>
                    </a:ext>
                  </a:extLst>
                </a:gridCol>
                <a:gridCol w="401743">
                  <a:extLst>
                    <a:ext uri="{9D8B030D-6E8A-4147-A177-3AD203B41FA5}">
                      <a16:colId xmlns:a16="http://schemas.microsoft.com/office/drawing/2014/main" val="902292947"/>
                    </a:ext>
                  </a:extLst>
                </a:gridCol>
                <a:gridCol w="248697">
                  <a:extLst>
                    <a:ext uri="{9D8B030D-6E8A-4147-A177-3AD203B41FA5}">
                      <a16:colId xmlns:a16="http://schemas.microsoft.com/office/drawing/2014/main" val="3553550980"/>
                    </a:ext>
                  </a:extLst>
                </a:gridCol>
                <a:gridCol w="388534">
                  <a:extLst>
                    <a:ext uri="{9D8B030D-6E8A-4147-A177-3AD203B41FA5}">
                      <a16:colId xmlns:a16="http://schemas.microsoft.com/office/drawing/2014/main" val="28591479"/>
                    </a:ext>
                  </a:extLst>
                </a:gridCol>
                <a:gridCol w="233212">
                  <a:extLst>
                    <a:ext uri="{9D8B030D-6E8A-4147-A177-3AD203B41FA5}">
                      <a16:colId xmlns:a16="http://schemas.microsoft.com/office/drawing/2014/main" val="2897539864"/>
                    </a:ext>
                  </a:extLst>
                </a:gridCol>
                <a:gridCol w="394006">
                  <a:extLst>
                    <a:ext uri="{9D8B030D-6E8A-4147-A177-3AD203B41FA5}">
                      <a16:colId xmlns:a16="http://schemas.microsoft.com/office/drawing/2014/main" val="324269345"/>
                    </a:ext>
                  </a:extLst>
                </a:gridCol>
                <a:gridCol w="256434">
                  <a:extLst>
                    <a:ext uri="{9D8B030D-6E8A-4147-A177-3AD203B41FA5}">
                      <a16:colId xmlns:a16="http://schemas.microsoft.com/office/drawing/2014/main" val="2851588527"/>
                    </a:ext>
                  </a:extLst>
                </a:gridCol>
                <a:gridCol w="371587">
                  <a:extLst>
                    <a:ext uri="{9D8B030D-6E8A-4147-A177-3AD203B41FA5}">
                      <a16:colId xmlns:a16="http://schemas.microsoft.com/office/drawing/2014/main" val="4117485428"/>
                    </a:ext>
                  </a:extLst>
                </a:gridCol>
                <a:gridCol w="250158">
                  <a:extLst>
                    <a:ext uri="{9D8B030D-6E8A-4147-A177-3AD203B41FA5}">
                      <a16:colId xmlns:a16="http://schemas.microsoft.com/office/drawing/2014/main" val="2275322054"/>
                    </a:ext>
                  </a:extLst>
                </a:gridCol>
                <a:gridCol w="377059">
                  <a:extLst>
                    <a:ext uri="{9D8B030D-6E8A-4147-A177-3AD203B41FA5}">
                      <a16:colId xmlns:a16="http://schemas.microsoft.com/office/drawing/2014/main" val="3800979750"/>
                    </a:ext>
                  </a:extLst>
                </a:gridCol>
                <a:gridCol w="235119">
                  <a:extLst>
                    <a:ext uri="{9D8B030D-6E8A-4147-A177-3AD203B41FA5}">
                      <a16:colId xmlns:a16="http://schemas.microsoft.com/office/drawing/2014/main" val="3088943753"/>
                    </a:ext>
                  </a:extLst>
                </a:gridCol>
                <a:gridCol w="392902">
                  <a:extLst>
                    <a:ext uri="{9D8B030D-6E8A-4147-A177-3AD203B41FA5}">
                      <a16:colId xmlns:a16="http://schemas.microsoft.com/office/drawing/2014/main" val="1360043500"/>
                    </a:ext>
                  </a:extLst>
                </a:gridCol>
                <a:gridCol w="291957">
                  <a:extLst>
                    <a:ext uri="{9D8B030D-6E8A-4147-A177-3AD203B41FA5}">
                      <a16:colId xmlns:a16="http://schemas.microsoft.com/office/drawing/2014/main" val="1351901446"/>
                    </a:ext>
                  </a:extLst>
                </a:gridCol>
                <a:gridCol w="388265">
                  <a:extLst>
                    <a:ext uri="{9D8B030D-6E8A-4147-A177-3AD203B41FA5}">
                      <a16:colId xmlns:a16="http://schemas.microsoft.com/office/drawing/2014/main" val="2620890868"/>
                    </a:ext>
                  </a:extLst>
                </a:gridCol>
                <a:gridCol w="350150">
                  <a:extLst>
                    <a:ext uri="{9D8B030D-6E8A-4147-A177-3AD203B41FA5}">
                      <a16:colId xmlns:a16="http://schemas.microsoft.com/office/drawing/2014/main" val="2048013035"/>
                    </a:ext>
                  </a:extLst>
                </a:gridCol>
                <a:gridCol w="375003">
                  <a:extLst>
                    <a:ext uri="{9D8B030D-6E8A-4147-A177-3AD203B41FA5}">
                      <a16:colId xmlns:a16="http://schemas.microsoft.com/office/drawing/2014/main" val="2008008067"/>
                    </a:ext>
                  </a:extLst>
                </a:gridCol>
                <a:gridCol w="568220">
                  <a:extLst>
                    <a:ext uri="{9D8B030D-6E8A-4147-A177-3AD203B41FA5}">
                      <a16:colId xmlns:a16="http://schemas.microsoft.com/office/drawing/2014/main" val="1356746092"/>
                    </a:ext>
                  </a:extLst>
                </a:gridCol>
                <a:gridCol w="339365">
                  <a:extLst>
                    <a:ext uri="{9D8B030D-6E8A-4147-A177-3AD203B41FA5}">
                      <a16:colId xmlns:a16="http://schemas.microsoft.com/office/drawing/2014/main" val="1327484355"/>
                    </a:ext>
                  </a:extLst>
                </a:gridCol>
                <a:gridCol w="584461">
                  <a:extLst>
                    <a:ext uri="{9D8B030D-6E8A-4147-A177-3AD203B41FA5}">
                      <a16:colId xmlns:a16="http://schemas.microsoft.com/office/drawing/2014/main" val="837787993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4085277663"/>
                    </a:ext>
                  </a:extLst>
                </a:gridCol>
                <a:gridCol w="414687">
                  <a:extLst>
                    <a:ext uri="{9D8B030D-6E8A-4147-A177-3AD203B41FA5}">
                      <a16:colId xmlns:a16="http://schemas.microsoft.com/office/drawing/2014/main" val="976377882"/>
                    </a:ext>
                  </a:extLst>
                </a:gridCol>
                <a:gridCol w="530655">
                  <a:extLst>
                    <a:ext uri="{9D8B030D-6E8A-4147-A177-3AD203B41FA5}">
                      <a16:colId xmlns:a16="http://schemas.microsoft.com/office/drawing/2014/main" val="570576512"/>
                    </a:ext>
                  </a:extLst>
                </a:gridCol>
                <a:gridCol w="382613">
                  <a:extLst>
                    <a:ext uri="{9D8B030D-6E8A-4147-A177-3AD203B41FA5}">
                      <a16:colId xmlns:a16="http://schemas.microsoft.com/office/drawing/2014/main" val="2846538476"/>
                    </a:ext>
                  </a:extLst>
                </a:gridCol>
                <a:gridCol w="492613">
                  <a:extLst>
                    <a:ext uri="{9D8B030D-6E8A-4147-A177-3AD203B41FA5}">
                      <a16:colId xmlns:a16="http://schemas.microsoft.com/office/drawing/2014/main" val="3329032066"/>
                    </a:ext>
                  </a:extLst>
                </a:gridCol>
              </a:tblGrid>
              <a:tr h="109241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sz="1100" kern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</a:t>
                      </a:r>
                      <a:r>
                        <a:rPr lang="zh-TW" sz="1100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符合標準要求數量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含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62388"/>
                  </a:ext>
                </a:extLst>
              </a:tr>
              <a:tr h="942437">
                <a:tc vMerge="1">
                  <a:txBody>
                    <a:bodyPr/>
                    <a:lstStyle/>
                    <a:p>
                      <a:pPr algn="ctr"/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UT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腐蝕深度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(%)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縣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市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所在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950247"/>
                  </a:ext>
                </a:extLst>
              </a:tr>
              <a:tr h="5013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8050101XXXXX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110/09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111/09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標楷體" panose="03000509000000000000" pitchFamily="65" charset="-120"/>
                        </a:rPr>
                        <a:t>1234567.123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標楷體" panose="03000509000000000000" pitchFamily="65" charset="-120"/>
                        </a:rPr>
                        <a:t>123456.123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台北市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檢測差異分析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同一條管線完成兩次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兩次檢測異常統計表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2733645"/>
          <a:ext cx="8534397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差異分析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9148" y="5585628"/>
            <a:ext cx="281102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不一致數量及比例分析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後續作為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3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CIPS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/>
        </p:nvGraphicFramePr>
        <p:xfrm>
          <a:off x="2519082" y="2971563"/>
          <a:ext cx="7637928" cy="145459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41626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225621037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16699324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06962147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4032662100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2058388023"/>
                    </a:ext>
                  </a:extLst>
                </a:gridCol>
                <a:gridCol w="286409">
                  <a:extLst>
                    <a:ext uri="{9D8B030D-6E8A-4147-A177-3AD203B41FA5}">
                      <a16:colId xmlns:a16="http://schemas.microsoft.com/office/drawing/2014/main" val="2218312435"/>
                    </a:ext>
                  </a:extLst>
                </a:gridCol>
                <a:gridCol w="287074">
                  <a:extLst>
                    <a:ext uri="{9D8B030D-6E8A-4147-A177-3AD203B41FA5}">
                      <a16:colId xmlns:a16="http://schemas.microsoft.com/office/drawing/2014/main" val="140839357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80383060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225555414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590331050"/>
                    </a:ext>
                  </a:extLst>
                </a:gridCol>
              </a:tblGrid>
              <a:tr h="4283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同時檢測管線數量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折線圖產出</a:t>
                      </a:r>
                      <a:endParaRPr lang="en-US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複判日期</a:t>
                      </a:r>
                      <a:endParaRPr lang="zh-TW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合格標準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請參照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填表說明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(2)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立即改善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排程改善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需監控點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428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級距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41762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1" y="4574558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4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1801</TotalTime>
  <Words>2119</Words>
  <Application>Microsoft Office PowerPoint</Application>
  <PresentationFormat>寬螢幕</PresentationFormat>
  <Paragraphs>647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PMingLiU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1_Office 佈景主題</vt:lpstr>
      <vt:lpstr>Office Theme</vt:lpstr>
      <vt:lpstr>114年度 天然氣生產進口事業輸儲設備查核 天然氣事業部○○供氣中心、 通霄轉輸中心、探採事業部 天然氣處理廠、採油工程處</vt:lpstr>
      <vt:lpstr>大綱</vt:lpstr>
      <vt:lpstr>壹、事業單位之基本資料</vt:lpstr>
      <vt:lpstr>PowerPoint 簡報</vt:lpstr>
      <vt:lpstr>貳、管線管理</vt:lpstr>
      <vt:lpstr>貳、管線管理</vt:lpstr>
      <vt:lpstr>貳、管線管理</vt:lpstr>
      <vt:lpstr>壹、管線管理</vt:lpstr>
      <vt:lpstr>貳、管線管理</vt:lpstr>
      <vt:lpstr>貳、管線管理</vt:lpstr>
      <vt:lpstr>壹、管線管理</vt:lpstr>
      <vt:lpstr>貳、管線管理</vt:lpstr>
      <vt:lpstr>貳、管線管理</vt:lpstr>
      <vt:lpstr>貳、管線管理</vt:lpstr>
      <vt:lpstr>貳、管線管理</vt:lpstr>
      <vt:lpstr>叁、控制室管理</vt:lpstr>
      <vt:lpstr>叁、控制室管理</vt:lpstr>
      <vt:lpstr>叁、控制室管理</vt:lpstr>
      <vt:lpstr>肆、災害防救執行情況</vt:lpstr>
      <vt:lpstr>肆、災害防救執行情況</vt:lpstr>
      <vt:lpstr>肆、災害防救執行情況</vt:lpstr>
      <vt:lpstr>伍、事故學習</vt:lpstr>
      <vt:lpstr>伍、事故學習</vt:lpstr>
      <vt:lpstr>伍、事故學習</vt:lpstr>
      <vt:lpstr>陸、自主管理落實度</vt:lpstr>
      <vt:lpstr>陸、自主管理落實度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林素玉</cp:lastModifiedBy>
  <cp:revision>85</cp:revision>
  <dcterms:created xsi:type="dcterms:W3CDTF">2021-02-19T07:56:45Z</dcterms:created>
  <dcterms:modified xsi:type="dcterms:W3CDTF">2025-02-11T06:53:41Z</dcterms:modified>
</cp:coreProperties>
</file>