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78" r:id="rId4"/>
    <p:sldId id="298" r:id="rId5"/>
    <p:sldId id="301" r:id="rId6"/>
    <p:sldId id="302" r:id="rId7"/>
    <p:sldId id="286" r:id="rId8"/>
    <p:sldId id="266" r:id="rId9"/>
    <p:sldId id="295" r:id="rId10"/>
    <p:sldId id="262" r:id="rId11"/>
    <p:sldId id="263" r:id="rId12"/>
    <p:sldId id="297" r:id="rId13"/>
    <p:sldId id="289" r:id="rId14"/>
    <p:sldId id="290" r:id="rId15"/>
    <p:sldId id="299" r:id="rId16"/>
    <p:sldId id="300" r:id="rId17"/>
  </p:sldIdLst>
  <p:sldSz cx="12192000" cy="6858000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0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9263" y="887413"/>
            <a:ext cx="4256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89263" y="887413"/>
            <a:ext cx="4256087" cy="23955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9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8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7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7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13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114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9631" y="4191001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114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4999" y="521589"/>
            <a:ext cx="8763001" cy="622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5861"/>
              </p:ext>
            </p:extLst>
          </p:nvPr>
        </p:nvGraphicFramePr>
        <p:xfrm>
          <a:off x="2514601" y="1890088"/>
          <a:ext cx="7848600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83819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3639"/>
              </p:ext>
            </p:extLst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844">
                  <a:extLst>
                    <a:ext uri="{9D8B030D-6E8A-4147-A177-3AD203B41FA5}">
                      <a16:colId xmlns:a16="http://schemas.microsoft.com/office/drawing/2014/main" val="4181338354"/>
                    </a:ext>
                  </a:extLst>
                </a:gridCol>
                <a:gridCol w="195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包含天然氣管線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47381"/>
              </p:ext>
            </p:extLst>
          </p:nvPr>
        </p:nvGraphicFramePr>
        <p:xfrm>
          <a:off x="1541392" y="2590800"/>
          <a:ext cx="9296398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05">
                  <a:extLst>
                    <a:ext uri="{9D8B030D-6E8A-4147-A177-3AD203B41FA5}">
                      <a16:colId xmlns:a16="http://schemas.microsoft.com/office/drawing/2014/main" val="2972811605"/>
                    </a:ext>
                  </a:extLst>
                </a:gridCol>
                <a:gridCol w="163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73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163343" y="1582317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受查單位有平行展開者請列表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28912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柒、職業安全衛生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05000" y="1752600"/>
            <a:ext cx="8077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41338" indent="-54133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職業安全衛生管理概況</a:t>
            </a: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98538" lvl="1" indent="-54133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目前推動的職業安全衛生相關活動計畫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98538" lvl="1" indent="-54133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職業災害類型及特性</a:t>
            </a: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98538" lvl="1" indent="-54133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年職業災害發生情形</a:t>
            </a: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98538" lvl="1" indent="-54133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四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定期檢討結果</a:t>
            </a: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98538" lvl="1" indent="-54133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五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降低職災之精進策略及措施</a:t>
            </a: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4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捌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201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、儲槽管理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災害防救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en-US" altLang="zh-TW" spc="1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柒、</a:t>
            </a:r>
            <a:r>
              <a:rPr lang="zh-TW" altLang="en-US" spc="1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職業安全衛生</a:t>
            </a:r>
            <a:endParaRPr lang="en-US" altLang="zh-TW" spc="10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0" indent="0">
              <a:buNone/>
            </a:pP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捌、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4108EE-335C-47EA-B076-29E9BFA765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TW" smtClean="0"/>
              <a:pPr/>
              <a:t>3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177F6FA-117B-48DA-AB98-B2D24DF477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2600" y="522288"/>
            <a:ext cx="6146800" cy="62230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pc="10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3719EC-FCB7-46DD-85EA-A562C31E4517}"/>
              </a:ext>
            </a:extLst>
          </p:cNvPr>
          <p:cNvSpPr txBox="1"/>
          <p:nvPr/>
        </p:nvSpPr>
        <p:spPr>
          <a:xfrm>
            <a:off x="2209800" y="1371600"/>
            <a:ext cx="5638800" cy="1141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清管站介紹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清管站維謢管理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3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現有即時監測系統、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各管線壓力計及流量計之校正週期、最近一次校正日期及校正結果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676403" y="2989415"/>
          <a:ext cx="9679177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84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09533">
                  <a:extLst>
                    <a:ext uri="{9D8B030D-6E8A-4147-A177-3AD203B41FA5}">
                      <a16:colId xmlns:a16="http://schemas.microsoft.com/office/drawing/2014/main" val="67937300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54644929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1177752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4538238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74517286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98343091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99454943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281231528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343043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51148941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372748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洩漏監控系統</a:t>
                      </a:r>
                      <a:b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(LDS,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防盜油系統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,DCS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自有端是否有設置壓力計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自有端是否有設置流量計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流量計型式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質量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超音波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/…)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流量計最小精度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5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1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4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各管線流量及壓力警報設定上、下限值及依據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6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保壓測試程序、保壓之壓力值及異常警報設定值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無此作業則免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828799" y="1981200"/>
          <a:ext cx="9144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923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22175">
                  <a:extLst>
                    <a:ext uri="{9D8B030D-6E8A-4147-A177-3AD203B41FA5}">
                      <a16:colId xmlns:a16="http://schemas.microsoft.com/office/drawing/2014/main" val="1693509478"/>
                    </a:ext>
                  </a:extLst>
                </a:gridCol>
                <a:gridCol w="824638">
                  <a:extLst>
                    <a:ext uri="{9D8B030D-6E8A-4147-A177-3AD203B41FA5}">
                      <a16:colId xmlns:a16="http://schemas.microsoft.com/office/drawing/2014/main" val="772907599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167981145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57521754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305703047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39844691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08518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負責泵送或接收之控制室名稱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泵送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路過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操作壓力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歷史操作壓力變動範圍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或絕對值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起泵至穩態之時間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分鐘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6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3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39800" y="1524000"/>
            <a:ext cx="10871200" cy="26227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不須列出全數儲槽完整資料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是否曾被環保署公告為土壤及地下水汙染控制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整治場址，若有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，請說明現況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09800" y="1492097"/>
            <a:ext cx="9067800" cy="483250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近三年內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儲槽內部開放檢查</a:t>
            </a:r>
            <a:r>
              <a:rPr lang="zh-TW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及維修說明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如：底板內容物側零星點蝕，最大點蝕深度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、底板塗層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EPOXY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局部脫落劣化，僅針對局部修補等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及儲槽壽命評估結果</a:t>
            </a:r>
            <a:endParaRPr lang="en-US" altLang="zh-TW" sz="2400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b="1" spc="-5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b="1" spc="-5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ea1ChtPeriod" startAt="2"/>
            </a:pPr>
            <a:endParaRPr lang="zh-TW" altLang="en-US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A82AAC-BDB5-4AA0-9C5E-50BEA7C7D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75709"/>
              </p:ext>
            </p:extLst>
          </p:nvPr>
        </p:nvGraphicFramePr>
        <p:xfrm>
          <a:off x="1555750" y="3429000"/>
          <a:ext cx="100266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22">
                  <a:extLst>
                    <a:ext uri="{9D8B030D-6E8A-4147-A177-3AD203B41FA5}">
                      <a16:colId xmlns:a16="http://schemas.microsoft.com/office/drawing/2014/main" val="2525938798"/>
                    </a:ext>
                  </a:extLst>
                </a:gridCol>
                <a:gridCol w="1380922">
                  <a:extLst>
                    <a:ext uri="{9D8B030D-6E8A-4147-A177-3AD203B41FA5}">
                      <a16:colId xmlns:a16="http://schemas.microsoft.com/office/drawing/2014/main" val="733163953"/>
                    </a:ext>
                  </a:extLst>
                </a:gridCol>
                <a:gridCol w="1702206">
                  <a:extLst>
                    <a:ext uri="{9D8B030D-6E8A-4147-A177-3AD203B41FA5}">
                      <a16:colId xmlns:a16="http://schemas.microsoft.com/office/drawing/2014/main" val="19485569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690218140"/>
                    </a:ext>
                  </a:extLst>
                </a:gridCol>
                <a:gridCol w="2111609">
                  <a:extLst>
                    <a:ext uri="{9D8B030D-6E8A-4147-A177-3AD203B41FA5}">
                      <a16:colId xmlns:a16="http://schemas.microsoft.com/office/drawing/2014/main" val="1082327530"/>
                    </a:ext>
                  </a:extLst>
                </a:gridCol>
                <a:gridCol w="936391">
                  <a:extLst>
                    <a:ext uri="{9D8B030D-6E8A-4147-A177-3AD203B41FA5}">
                      <a16:colId xmlns:a16="http://schemas.microsoft.com/office/drawing/2014/main" val="326734790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儲槽編號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開放年度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底板壽命評估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最近一次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開放檢查結果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維修內容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5813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TW" altLang="en-US" dirty="0"/>
                        <a:t>例：</a:t>
                      </a:r>
                      <a:r>
                        <a:rPr lang="en-US" altLang="zh-TW" dirty="0"/>
                        <a:t>T-01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112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底板內容物側減薄</a:t>
                      </a:r>
                      <a:r>
                        <a:rPr lang="en-US" altLang="zh-TW" dirty="0"/>
                        <a:t>30%~50%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點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1.&gt;40%</a:t>
                      </a:r>
                      <a:r>
                        <a:rPr lang="zh-TW" altLang="en-US" dirty="0"/>
                        <a:t>點銲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處、</a:t>
                      </a:r>
                      <a:r>
                        <a:rPr lang="en-US" altLang="zh-TW" dirty="0"/>
                        <a:t>30%~40%</a:t>
                      </a:r>
                      <a:r>
                        <a:rPr lang="zh-TW" altLang="en-US" dirty="0"/>
                        <a:t>塗層保護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925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底板內容物側減薄</a:t>
                      </a:r>
                      <a:r>
                        <a:rPr lang="en-US" altLang="zh-TW" dirty="0"/>
                        <a:t>&gt;50%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點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貼板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15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564175"/>
            <a:ext cx="9753600" cy="6771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肆</a:t>
            </a:r>
            <a:r>
              <a:rPr sz="4400" spc="-10" dirty="0">
                <a:latin typeface="標楷體"/>
                <a:cs typeface="標楷體"/>
              </a:rPr>
              <a:t>、</a:t>
            </a:r>
            <a:r>
              <a:rPr sz="4400" spc="-10" dirty="0" err="1">
                <a:latin typeface="標楷體"/>
                <a:cs typeface="標楷體"/>
              </a:rPr>
              <a:t>災</a:t>
            </a:r>
            <a:r>
              <a:rPr sz="4400" dirty="0" err="1">
                <a:latin typeface="標楷體"/>
                <a:cs typeface="標楷體"/>
              </a:rPr>
              <a:t>害</a:t>
            </a:r>
            <a:r>
              <a:rPr sz="4400" spc="-10" dirty="0" err="1">
                <a:latin typeface="標楷體"/>
                <a:cs typeface="標楷體"/>
              </a:rPr>
              <a:t>防</a:t>
            </a:r>
            <a:r>
              <a:rPr sz="4400" dirty="0" err="1">
                <a:latin typeface="標楷體"/>
                <a:cs typeface="標楷體"/>
              </a:rPr>
              <a:t>救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z="4400" spc="-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676400"/>
            <a:ext cx="10041808" cy="3154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200000"/>
              </a:lnSpc>
            </a:pPr>
            <a:r>
              <a:rPr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20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儲槽油料洩漏事故緊急應變處理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20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三、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管線儲槽地震後緊急應變處理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150000"/>
              </a:lnSpc>
            </a:pP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1014</Words>
  <Application>Microsoft Office PowerPoint</Application>
  <PresentationFormat>寬螢幕</PresentationFormat>
  <Paragraphs>185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Office 佈景主題</vt:lpstr>
      <vt:lpstr>114年度 石油業者儲油設施查核簡報</vt:lpstr>
      <vt:lpstr>大綱</vt:lpstr>
      <vt:lpstr>壹、管線管理</vt:lpstr>
      <vt:lpstr>貳、控制室管理</vt:lpstr>
      <vt:lpstr>貳、控制室管理</vt:lpstr>
      <vt:lpstr>貳、控制室管理</vt:lpstr>
      <vt:lpstr>PowerPoint 簡報</vt:lpstr>
      <vt:lpstr>PowerPoint 簡報</vt:lpstr>
      <vt:lpstr>PowerPoint 簡報</vt:lpstr>
      <vt:lpstr>伍、事故學習</vt:lpstr>
      <vt:lpstr>伍、事故學習</vt:lpstr>
      <vt:lpstr>伍、事故學習</vt:lpstr>
      <vt:lpstr>陸、自主管理落實度</vt:lpstr>
      <vt:lpstr>柒、職業安全衛生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157</cp:revision>
  <cp:lastPrinted>2023-02-13T06:04:05Z</cp:lastPrinted>
  <dcterms:created xsi:type="dcterms:W3CDTF">2017-03-31T11:36:46Z</dcterms:created>
  <dcterms:modified xsi:type="dcterms:W3CDTF">2025-02-11T04:16:17Z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