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</p:sldMasterIdLst>
  <p:notesMasterIdLst>
    <p:notesMasterId r:id="rId16"/>
  </p:notesMasterIdLst>
  <p:handoutMasterIdLst>
    <p:handoutMasterId r:id="rId17"/>
  </p:handoutMasterIdLst>
  <p:sldIdLst>
    <p:sldId id="256" r:id="rId3"/>
    <p:sldId id="278" r:id="rId4"/>
    <p:sldId id="266" r:id="rId5"/>
    <p:sldId id="295" r:id="rId6"/>
    <p:sldId id="284" r:id="rId7"/>
    <p:sldId id="267" r:id="rId8"/>
    <p:sldId id="301" r:id="rId9"/>
    <p:sldId id="286" r:id="rId10"/>
    <p:sldId id="263" r:id="rId11"/>
    <p:sldId id="297" r:id="rId12"/>
    <p:sldId id="289" r:id="rId13"/>
    <p:sldId id="290" r:id="rId14"/>
    <p:sldId id="300" r:id="rId15"/>
  </p:sldIdLst>
  <p:sldSz cx="12192000" cy="6858000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4F81B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43" y="710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39884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4272" y="0"/>
            <a:ext cx="4302231" cy="339884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59B5987D-C37D-4E8A-BA42-C1D25822811C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6456218"/>
            <a:ext cx="4302231" cy="339884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4272" y="6456218"/>
            <a:ext cx="4302231" cy="339884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9C5FF207-390D-4F2F-9298-1332489B96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193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2926" y="0"/>
            <a:ext cx="4303713" cy="341313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11B153B6-9C8F-4A3E-8D21-7659FDC53B29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188" y="3271839"/>
            <a:ext cx="7943850" cy="2676525"/>
          </a:xfrm>
          <a:prstGeom prst="rect">
            <a:avLst/>
          </a:prstGeom>
        </p:spPr>
        <p:txBody>
          <a:bodyPr vert="horz" lIns="91433" tIns="45717" rIns="91433" bIns="45717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2926" y="6456363"/>
            <a:ext cx="4303713" cy="341312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FB3F934C-B212-468A-BAEB-C6347AEA34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69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925763" y="849313"/>
            <a:ext cx="4076700" cy="229393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F934C-B212-468A-BAEB-C6347AEA345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6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9708" y="521589"/>
            <a:ext cx="10552581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8146-4C1D-41FE-BF5E-1D7867AC1B13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91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063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863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49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187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771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027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9708" y="521589"/>
            <a:ext cx="10552581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8146-4C1D-41FE-BF5E-1D7867AC1B13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913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8194F-2846-4DC9-A1CB-ABA4B10B4F15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60E42-D240-464D-BDBF-706F7D2B21F6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41A14-4691-417A-8844-17A590D27649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C227A-6CD0-4D72-A4ED-473A6BE3F191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53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53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38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27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23109" y="521589"/>
            <a:ext cx="6145783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5166" y="3176778"/>
            <a:ext cx="1104646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EB49-B8D7-4687-A33F-35E35086082B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EB49-B8D7-4687-A33F-35E35086082B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9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1403" y="1524001"/>
            <a:ext cx="8586012" cy="1105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5" dirty="0">
                <a:latin typeface="Times New Roman"/>
                <a:cs typeface="Times New Roman"/>
              </a:rPr>
              <a:t>114</a:t>
            </a:r>
            <a:r>
              <a:rPr sz="3600" spc="-5" dirty="0"/>
              <a:t>年度</a:t>
            </a:r>
            <a:endParaRPr sz="3600" dirty="0">
              <a:latin typeface="Times New Roman"/>
              <a:cs typeface="Times New Roman"/>
            </a:endParaRPr>
          </a:p>
          <a:p>
            <a:pPr algn="ctr">
              <a:lnSpc>
                <a:spcPts val="4275"/>
              </a:lnSpc>
            </a:pPr>
            <a:r>
              <a:rPr lang="zh-TW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石油業者儲油設施查核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簡報</a:t>
            </a:r>
            <a:endParaRPr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057400" y="4196705"/>
            <a:ext cx="8284845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41605" algn="ctr"/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報告單位</a:t>
            </a:r>
            <a:r>
              <a:rPr lang="zh-TW" altLang="en-US" sz="3200" spc="5" dirty="0"/>
              <a:t>：</a:t>
            </a:r>
            <a:r>
              <a:rPr lang="zh-TW" altLang="en-US" sz="3200" dirty="0"/>
              <a:t>○○</a:t>
            </a: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公司 </a:t>
            </a:r>
            <a:endParaRPr lang="en-US" altLang="zh-TW" sz="3200" spc="5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R="141605" algn="ctr"/>
            <a:r>
              <a:rPr lang="zh-TW" altLang="en-US" sz="3200" dirty="0"/>
              <a:t>○○</a:t>
            </a: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供油中心</a:t>
            </a:r>
            <a:r>
              <a:rPr lang="en-US" altLang="zh-TW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3200" dirty="0"/>
              <a:t>○○○</a:t>
            </a:r>
            <a:endParaRPr lang="en-US" altLang="zh-TW" sz="3200" spc="5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R="141605" algn="ctr"/>
            <a:r>
              <a:rPr sz="3200" spc="5" dirty="0" err="1"/>
              <a:t>報</a:t>
            </a:r>
            <a:r>
              <a:rPr sz="3200" spc="-15" dirty="0" err="1"/>
              <a:t>告人</a:t>
            </a:r>
            <a:r>
              <a:rPr lang="zh-TW" altLang="en-US" sz="3200" spc="-15" dirty="0"/>
              <a:t>：</a:t>
            </a:r>
            <a:r>
              <a:rPr lang="zh-TW" altLang="en-US" sz="3200" dirty="0"/>
              <a:t>○○</a:t>
            </a:r>
            <a:endParaRPr lang="en-US" altLang="zh-TW" sz="3200" dirty="0"/>
          </a:p>
          <a:p>
            <a:pPr marR="141605" algn="ctr"/>
            <a:r>
              <a:rPr lang="en-US" altLang="zh-TW" sz="2400" spc="-5" dirty="0">
                <a:latin typeface="Times New Roman"/>
                <a:cs typeface="Times New Roman"/>
              </a:rPr>
              <a:t>114</a:t>
            </a:r>
            <a:r>
              <a:rPr sz="2400" spc="-5" dirty="0">
                <a:latin typeface="Times New Roman"/>
                <a:cs typeface="Times New Roman"/>
              </a:rPr>
              <a:t>/</a:t>
            </a:r>
            <a:r>
              <a:rPr lang="zh-TW" altLang="en-US" sz="2400" dirty="0"/>
              <a:t>○○</a:t>
            </a:r>
            <a:r>
              <a:rPr sz="2400" spc="-5" dirty="0">
                <a:latin typeface="Times New Roman"/>
                <a:cs typeface="Times New Roman"/>
              </a:rPr>
              <a:t>/</a:t>
            </a:r>
            <a:r>
              <a:rPr lang="zh-TW" altLang="en-US" sz="2400" dirty="0"/>
              <a:t>○○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57200" y="228600"/>
            <a:ext cx="9144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附件</a:t>
            </a:r>
            <a:r>
              <a:rPr lang="en-US" altLang="zh-TW" sz="16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</a:t>
            </a:fld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9685"/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肆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433639"/>
              </p:ext>
            </p:extLst>
          </p:nvPr>
        </p:nvGraphicFramePr>
        <p:xfrm>
          <a:off x="2473908" y="2205259"/>
          <a:ext cx="7848600" cy="213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844">
                  <a:extLst>
                    <a:ext uri="{9D8B030D-6E8A-4147-A177-3AD203B41FA5}">
                      <a16:colId xmlns:a16="http://schemas.microsoft.com/office/drawing/2014/main" val="4181338354"/>
                    </a:ext>
                  </a:extLst>
                </a:gridCol>
                <a:gridCol w="1959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4456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</a:tblGrid>
              <a:tr h="418599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作業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solidFill>
                            <a:srgbClr val="00B050"/>
                          </a:solidFill>
                          <a:effectLst/>
                          <a:highlight>
                            <a:srgbClr val="FFFF00"/>
                          </a:highligh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事故日期</a:t>
                      </a:r>
                      <a:endParaRPr lang="zh-TW" sz="1800" kern="100" dirty="0">
                        <a:solidFill>
                          <a:srgbClr val="00B050"/>
                        </a:solidFill>
                        <a:effectLst/>
                        <a:highlight>
                          <a:srgbClr val="FFFF00"/>
                        </a:highlight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事故單位名稱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10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1717090" y="1489908"/>
            <a:ext cx="936223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 startAt="2"/>
            </a:pP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113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年度公司其他單位輸儲設施事故列表</a:t>
            </a:r>
          </a:p>
        </p:txBody>
      </p:sp>
    </p:spTree>
    <p:extLst>
      <p:ext uri="{BB962C8B-B14F-4D97-AF65-F5344CB8AC3E}">
        <p14:creationId xmlns:p14="http://schemas.microsoft.com/office/powerpoint/2010/main" val="2916400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9685"/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肆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547381"/>
              </p:ext>
            </p:extLst>
          </p:nvPr>
        </p:nvGraphicFramePr>
        <p:xfrm>
          <a:off x="1541392" y="2590800"/>
          <a:ext cx="9296398" cy="213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405">
                  <a:extLst>
                    <a:ext uri="{9D8B030D-6E8A-4147-A177-3AD203B41FA5}">
                      <a16:colId xmlns:a16="http://schemas.microsoft.com/office/drawing/2014/main" val="2972811605"/>
                    </a:ext>
                  </a:extLst>
                </a:gridCol>
                <a:gridCol w="1639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3264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2731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作業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00" dirty="0">
                          <a:solidFill>
                            <a:srgbClr val="00B050"/>
                          </a:solidFill>
                          <a:effectLst/>
                          <a:highlight>
                            <a:srgbClr val="FFFF00"/>
                          </a:highligh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事故日期</a:t>
                      </a:r>
                      <a:endParaRPr lang="zh-TW" altLang="zh-TW" sz="1800" kern="100" dirty="0">
                        <a:solidFill>
                          <a:srgbClr val="00B050"/>
                        </a:solidFill>
                        <a:effectLst/>
                        <a:highlight>
                          <a:srgbClr val="FFFF00"/>
                        </a:highlight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事故單位名稱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平行展開作為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11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1163343" y="1582317"/>
            <a:ext cx="986531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 startAt="3"/>
            </a:pP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113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年度公司其他單位輸儲設施事故，</a:t>
            </a:r>
            <a:r>
              <a:rPr lang="zh-TW" altLang="en-US" sz="2400" kern="0" spc="1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受查單位有平行展開者請列表</a:t>
            </a:r>
          </a:p>
        </p:txBody>
      </p:sp>
    </p:spTree>
    <p:extLst>
      <p:ext uri="{BB962C8B-B14F-4D97-AF65-F5344CB8AC3E}">
        <p14:creationId xmlns:p14="http://schemas.microsoft.com/office/powerpoint/2010/main" val="406100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286000" y="561308"/>
            <a:ext cx="6973418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伍、自主管理落實度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12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428912"/>
              </p:ext>
            </p:extLst>
          </p:nvPr>
        </p:nvGraphicFramePr>
        <p:xfrm>
          <a:off x="2585797" y="2743201"/>
          <a:ext cx="7020409" cy="23622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676581">
                  <a:extLst>
                    <a:ext uri="{9D8B030D-6E8A-4147-A177-3AD203B41FA5}">
                      <a16:colId xmlns:a16="http://schemas.microsoft.com/office/drawing/2014/main" val="82374763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261849221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796810848"/>
                    </a:ext>
                  </a:extLst>
                </a:gridCol>
                <a:gridCol w="2635520">
                  <a:extLst>
                    <a:ext uri="{9D8B030D-6E8A-4147-A177-3AD203B41FA5}">
                      <a16:colId xmlns:a16="http://schemas.microsoft.com/office/drawing/2014/main" val="3822681332"/>
                    </a:ext>
                  </a:extLst>
                </a:gridCol>
              </a:tblGrid>
              <a:tr h="497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執行單位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稽核缺失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缺失改善執行狀況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1636447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867621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1304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65396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262061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86000" y="1412146"/>
            <a:ext cx="7162800" cy="105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en-US" altLang="zh-TW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儲槽</a:t>
            </a:r>
            <a:r>
              <a:rPr lang="zh-HK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904875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arenR"/>
              <a:defRPr/>
            </a:pP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最近一次儲槽內部稽核執行結果說明</a:t>
            </a:r>
            <a:endParaRPr lang="en-US" altLang="zh-TW" sz="2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821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7436" y="609600"/>
            <a:ext cx="800336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3600" spc="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陸</a:t>
            </a:r>
            <a:r>
              <a:rPr sz="3600" spc="10" dirty="0">
                <a:latin typeface="標楷體"/>
                <a:cs typeface="標楷體"/>
              </a:rPr>
              <a:t>、</a:t>
            </a:r>
            <a:r>
              <a:rPr lang="zh-TW" altLang="en-US" sz="3600" spc="5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歷年查核建議之尚未改善完成說明</a:t>
            </a:r>
            <a:endParaRPr sz="3600" dirty="0">
              <a:latin typeface="標楷體"/>
              <a:cs typeface="標楷體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57401" y="2667000"/>
          <a:ext cx="7976783" cy="3566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2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9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5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3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6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項目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分類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編號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查核結果及建議事項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事業單位回覆及辦理情形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改善期程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(</a:t>
                      </a: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請填日期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)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58604E9-6E8B-45BC-823B-1A2C9B5CB678}"/>
              </a:ext>
            </a:extLst>
          </p:cNvPr>
          <p:cNvSpPr txBox="1"/>
          <p:nvPr/>
        </p:nvSpPr>
        <p:spPr>
          <a:xfrm>
            <a:off x="1673106" y="1499801"/>
            <a:ext cx="9007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列出最近一次收到正式公文尚未改善完成之查核建議</a:t>
            </a:r>
            <a:endParaRPr lang="en-US" altLang="zh-TW" sz="24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查核當天簡報不須報告本項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，資料供查核委員參照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委員可提問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400" b="1" dirty="0">
              <a:solidFill>
                <a:srgbClr val="FF000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082674"/>
          </a:xfrm>
        </p:spPr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62201" y="1719726"/>
            <a:ext cx="6870905" cy="3461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壹、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儲槽管理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貳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管線管理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參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、控制室管理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肆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pc="1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伍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自主管理落實度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陸、</a:t>
            </a:r>
            <a:r>
              <a:rPr lang="zh-TW" altLang="en-US" spc="5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歷年查核建議之尚未改善完成說明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229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39800" y="1524000"/>
            <a:ext cx="10871200" cy="2622703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石油儲槽</a:t>
            </a:r>
            <a:r>
              <a:rPr lang="zh-TW" altLang="en-US" sz="24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基本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</a:t>
            </a: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料</a:t>
            </a: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廠區儲槽配置圖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儲槽概述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含各油品座數、容量統計及具陰極防蝕系統座數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r>
              <a:rPr lang="en-US" altLang="zh-TW" sz="20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不須列出全數儲槽完整資料</a:t>
            </a:r>
            <a:r>
              <a:rPr lang="en-US" altLang="zh-TW" sz="20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06450" lvl="1" indent="0">
              <a:lnSpc>
                <a:spcPct val="150000"/>
              </a:lnSpc>
              <a:buNone/>
            </a:pP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如：汽油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2.5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萬公秉、柴油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萬公秉，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座皆設有陰極防蝕系統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是否曾被環保署公告為土壤及地下水汙染控制</a:t>
            </a:r>
            <a:r>
              <a:rPr lang="en-US" altLang="zh-TW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整治場址，若有</a:t>
            </a:r>
            <a:r>
              <a:rPr lang="en-US" altLang="zh-TW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，請說明現況</a:t>
            </a:r>
            <a:endParaRPr lang="en-US" altLang="zh-TW" sz="2000" spc="-5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564564" y="6378575"/>
            <a:ext cx="2103437" cy="342900"/>
          </a:xfrm>
        </p:spPr>
        <p:txBody>
          <a:bodyPr/>
          <a:lstStyle/>
          <a:p>
            <a:fld id="{B6F15528-21DE-4FAA-801E-634DDDAF4B2B}" type="slidenum">
              <a:rPr lang="en-US" altLang="zh-TW" smtClean="0"/>
              <a:t>3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184400" y="533401"/>
            <a:ext cx="7340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spc="-10" dirty="0"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壹、儲槽管理</a:t>
            </a:r>
          </a:p>
        </p:txBody>
      </p:sp>
    </p:spTree>
    <p:extLst>
      <p:ext uri="{BB962C8B-B14F-4D97-AF65-F5344CB8AC3E}">
        <p14:creationId xmlns:p14="http://schemas.microsoft.com/office/powerpoint/2010/main" val="132051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209800" y="1492097"/>
            <a:ext cx="9067800" cy="4832502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 startAt="2"/>
            </a:pPr>
            <a:r>
              <a:rPr lang="zh-TW" altLang="en-US" sz="24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近三年內</a:t>
            </a:r>
            <a:r>
              <a:rPr lang="zh-TW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儲槽內部開放檢查</a:t>
            </a:r>
            <a:r>
              <a:rPr lang="zh-TW" altLang="zh-TW" sz="2400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結果</a:t>
            </a:r>
            <a:r>
              <a:rPr lang="zh-TW" altLang="en-US" sz="2400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及維修說明</a:t>
            </a:r>
            <a:r>
              <a:rPr lang="en-US" altLang="zh-TW" sz="2400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如：底板內容物側零星點蝕，最大點蝕深度</a:t>
            </a:r>
            <a:r>
              <a:rPr lang="en-US" altLang="zh-TW" sz="2400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25%</a:t>
            </a:r>
            <a:r>
              <a:rPr lang="zh-TW" altLang="en-US" sz="2400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、底板塗層</a:t>
            </a:r>
            <a:r>
              <a:rPr lang="en-US" altLang="zh-TW" sz="2400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EPOXY</a:t>
            </a:r>
            <a:r>
              <a:rPr lang="zh-TW" altLang="en-US" sz="2400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局部脫落劣化，僅針對局部修補等</a:t>
            </a:r>
            <a:r>
              <a:rPr lang="en-US" altLang="zh-TW" sz="2400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及儲槽壽命評估結果</a:t>
            </a:r>
            <a:endParaRPr lang="en-US" altLang="zh-TW" sz="2400" b="1" spc="-5" dirty="0">
              <a:solidFill>
                <a:srgbClr val="00B05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ea1ChtPeriod" startAt="2"/>
            </a:pPr>
            <a:endParaRPr lang="en-US" altLang="zh-TW" sz="2400" b="1" spc="-5" dirty="0">
              <a:solidFill>
                <a:srgbClr val="00B0F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ea1ChtPeriod" startAt="2"/>
            </a:pPr>
            <a:endParaRPr lang="en-US" altLang="zh-TW" sz="2400" b="1" spc="-5" dirty="0">
              <a:solidFill>
                <a:srgbClr val="00B0F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ea1ChtPeriod" startAt="2"/>
            </a:pP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ea"/>
              <a:buAutoNum type="ea1ChtPeriod" startAt="2"/>
            </a:pPr>
            <a:endParaRPr lang="zh-TW" altLang="en-US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ea1ChtPeriod" startAt="2"/>
            </a:pPr>
            <a:r>
              <a:rPr lang="zh-TW" alt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歷年重大維修</a:t>
            </a:r>
            <a:r>
              <a:rPr lang="en-US" altLang="zh-TW" sz="24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如：更換底板、更換頂板等</a:t>
            </a:r>
            <a:r>
              <a:rPr lang="en-US" altLang="zh-TW" sz="24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請詳細說明</a:t>
            </a: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564564" y="6378575"/>
            <a:ext cx="2103437" cy="342900"/>
          </a:xfrm>
        </p:spPr>
        <p:txBody>
          <a:bodyPr/>
          <a:lstStyle/>
          <a:p>
            <a:fld id="{B6F15528-21DE-4FAA-801E-634DDDAF4B2B}" type="slidenum">
              <a:rPr lang="en-US" altLang="zh-TW" smtClean="0"/>
              <a:t>4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184400" y="533401"/>
            <a:ext cx="7340600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TW" altLang="en-US" sz="4400" spc="-10" dirty="0"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壹、儲槽管理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CA82AAC-BDB5-4AA0-9C5E-50BEA7C7D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275709"/>
              </p:ext>
            </p:extLst>
          </p:nvPr>
        </p:nvGraphicFramePr>
        <p:xfrm>
          <a:off x="1555750" y="3429000"/>
          <a:ext cx="1002665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922">
                  <a:extLst>
                    <a:ext uri="{9D8B030D-6E8A-4147-A177-3AD203B41FA5}">
                      <a16:colId xmlns:a16="http://schemas.microsoft.com/office/drawing/2014/main" val="2525938798"/>
                    </a:ext>
                  </a:extLst>
                </a:gridCol>
                <a:gridCol w="1380922">
                  <a:extLst>
                    <a:ext uri="{9D8B030D-6E8A-4147-A177-3AD203B41FA5}">
                      <a16:colId xmlns:a16="http://schemas.microsoft.com/office/drawing/2014/main" val="733163953"/>
                    </a:ext>
                  </a:extLst>
                </a:gridCol>
                <a:gridCol w="1702206">
                  <a:extLst>
                    <a:ext uri="{9D8B030D-6E8A-4147-A177-3AD203B41FA5}">
                      <a16:colId xmlns:a16="http://schemas.microsoft.com/office/drawing/2014/main" val="194855692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690218140"/>
                    </a:ext>
                  </a:extLst>
                </a:gridCol>
                <a:gridCol w="2111609">
                  <a:extLst>
                    <a:ext uri="{9D8B030D-6E8A-4147-A177-3AD203B41FA5}">
                      <a16:colId xmlns:a16="http://schemas.microsoft.com/office/drawing/2014/main" val="1082327530"/>
                    </a:ext>
                  </a:extLst>
                </a:gridCol>
                <a:gridCol w="936391">
                  <a:extLst>
                    <a:ext uri="{9D8B030D-6E8A-4147-A177-3AD203B41FA5}">
                      <a16:colId xmlns:a16="http://schemas.microsoft.com/office/drawing/2014/main" val="326734790"/>
                    </a:ext>
                  </a:extLst>
                </a:gridCol>
              </a:tblGrid>
              <a:tr h="56896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儲槽編號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開放年度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底板壽命評估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最近一次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開放檢查結果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維修內容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58132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TW" altLang="en-US" dirty="0"/>
                        <a:t>例：</a:t>
                      </a:r>
                      <a:r>
                        <a:rPr lang="en-US" altLang="zh-TW" dirty="0"/>
                        <a:t>T-01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112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</a:t>
                      </a:r>
                      <a:r>
                        <a:rPr lang="zh-TW" altLang="en-US" dirty="0"/>
                        <a:t>底板內容物側減薄</a:t>
                      </a:r>
                      <a:r>
                        <a:rPr lang="en-US" altLang="zh-TW" dirty="0"/>
                        <a:t>30%~50%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點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1.&gt;40%</a:t>
                      </a:r>
                      <a:r>
                        <a:rPr lang="zh-TW" altLang="en-US" dirty="0"/>
                        <a:t>點銲</a:t>
                      </a:r>
                      <a:r>
                        <a:rPr lang="en-US" altLang="zh-TW" dirty="0"/>
                        <a:t>5</a:t>
                      </a:r>
                      <a:r>
                        <a:rPr lang="zh-TW" altLang="en-US" dirty="0"/>
                        <a:t>處、</a:t>
                      </a:r>
                      <a:r>
                        <a:rPr lang="en-US" altLang="zh-TW" dirty="0"/>
                        <a:t>30%~40%</a:t>
                      </a:r>
                      <a:r>
                        <a:rPr lang="zh-TW" altLang="en-US" dirty="0"/>
                        <a:t>塗層保護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9925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2.</a:t>
                      </a:r>
                      <a:r>
                        <a:rPr lang="zh-TW" altLang="en-US" dirty="0"/>
                        <a:t>底板內容物側減薄</a:t>
                      </a:r>
                      <a:r>
                        <a:rPr lang="en-US" altLang="zh-TW" dirty="0"/>
                        <a:t>&gt;50%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點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2.</a:t>
                      </a:r>
                      <a:r>
                        <a:rPr lang="zh-TW" altLang="en-US" dirty="0"/>
                        <a:t>貼板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308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150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貳、管線管理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2152650" y="1654195"/>
            <a:ext cx="8210550" cy="41597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絕緣法蘭檢測及維護情形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槽區地上管線維護管理情形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888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401598"/>
            <a:ext cx="6973418" cy="615553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叁、控制室管理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057400" y="901173"/>
            <a:ext cx="9144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監控中心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轄區自訂之監控中心管理程序書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非總公司版本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管理方式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人數、輪班制、時數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班、人數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現有即時監測系統、</a:t>
            </a: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各管線壓力計及流量計之校正週期、最近一次校正日期及校正結果</a:t>
            </a:r>
            <a:r>
              <a:rPr lang="zh-TW" altLang="en-US" sz="2000" b="1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（列表說明）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Aft>
                <a:spcPts val="300"/>
              </a:spcAft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D10741F-2E1D-4814-8464-E3A3C04D5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741714"/>
              </p:ext>
            </p:extLst>
          </p:nvPr>
        </p:nvGraphicFramePr>
        <p:xfrm>
          <a:off x="1676403" y="2989415"/>
          <a:ext cx="9679177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184">
                  <a:extLst>
                    <a:ext uri="{9D8B030D-6E8A-4147-A177-3AD203B41FA5}">
                      <a16:colId xmlns:a16="http://schemas.microsoft.com/office/drawing/2014/main" val="1147236493"/>
                    </a:ext>
                  </a:extLst>
                </a:gridCol>
                <a:gridCol w="1209533">
                  <a:extLst>
                    <a:ext uri="{9D8B030D-6E8A-4147-A177-3AD203B41FA5}">
                      <a16:colId xmlns:a16="http://schemas.microsoft.com/office/drawing/2014/main" val="679373008"/>
                    </a:ext>
                  </a:extLst>
                </a:gridCol>
                <a:gridCol w="744046">
                  <a:extLst>
                    <a:ext uri="{9D8B030D-6E8A-4147-A177-3AD203B41FA5}">
                      <a16:colId xmlns:a16="http://schemas.microsoft.com/office/drawing/2014/main" val="546449298"/>
                    </a:ext>
                  </a:extLst>
                </a:gridCol>
                <a:gridCol w="744046">
                  <a:extLst>
                    <a:ext uri="{9D8B030D-6E8A-4147-A177-3AD203B41FA5}">
                      <a16:colId xmlns:a16="http://schemas.microsoft.com/office/drawing/2014/main" val="3411777520"/>
                    </a:ext>
                  </a:extLst>
                </a:gridCol>
                <a:gridCol w="744046">
                  <a:extLst>
                    <a:ext uri="{9D8B030D-6E8A-4147-A177-3AD203B41FA5}">
                      <a16:colId xmlns:a16="http://schemas.microsoft.com/office/drawing/2014/main" val="1045382388"/>
                    </a:ext>
                  </a:extLst>
                </a:gridCol>
                <a:gridCol w="744046">
                  <a:extLst>
                    <a:ext uri="{9D8B030D-6E8A-4147-A177-3AD203B41FA5}">
                      <a16:colId xmlns:a16="http://schemas.microsoft.com/office/drawing/2014/main" val="3174517286"/>
                    </a:ext>
                  </a:extLst>
                </a:gridCol>
                <a:gridCol w="744046">
                  <a:extLst>
                    <a:ext uri="{9D8B030D-6E8A-4147-A177-3AD203B41FA5}">
                      <a16:colId xmlns:a16="http://schemas.microsoft.com/office/drawing/2014/main" val="3498343091"/>
                    </a:ext>
                  </a:extLst>
                </a:gridCol>
                <a:gridCol w="744046">
                  <a:extLst>
                    <a:ext uri="{9D8B030D-6E8A-4147-A177-3AD203B41FA5}">
                      <a16:colId xmlns:a16="http://schemas.microsoft.com/office/drawing/2014/main" val="3199454943"/>
                    </a:ext>
                  </a:extLst>
                </a:gridCol>
                <a:gridCol w="744046">
                  <a:extLst>
                    <a:ext uri="{9D8B030D-6E8A-4147-A177-3AD203B41FA5}">
                      <a16:colId xmlns:a16="http://schemas.microsoft.com/office/drawing/2014/main" val="2812315280"/>
                    </a:ext>
                  </a:extLst>
                </a:gridCol>
                <a:gridCol w="744046">
                  <a:extLst>
                    <a:ext uri="{9D8B030D-6E8A-4147-A177-3AD203B41FA5}">
                      <a16:colId xmlns:a16="http://schemas.microsoft.com/office/drawing/2014/main" val="103430437"/>
                    </a:ext>
                  </a:extLst>
                </a:gridCol>
                <a:gridCol w="744046">
                  <a:extLst>
                    <a:ext uri="{9D8B030D-6E8A-4147-A177-3AD203B41FA5}">
                      <a16:colId xmlns:a16="http://schemas.microsoft.com/office/drawing/2014/main" val="1511489417"/>
                    </a:ext>
                  </a:extLst>
                </a:gridCol>
                <a:gridCol w="744046">
                  <a:extLst>
                    <a:ext uri="{9D8B030D-6E8A-4147-A177-3AD203B41FA5}">
                      <a16:colId xmlns:a16="http://schemas.microsoft.com/office/drawing/2014/main" val="33727483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管線識別碼</a:t>
                      </a:r>
                      <a:endParaRPr lang="en-US" altLang="zh-TW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洩漏監控系統</a:t>
                      </a:r>
                      <a:b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altLang="zh-TW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(LDS,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防盜油系統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,DCS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系統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...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8139" marR="8139" marT="16279" marB="1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自有端是否有設置壓力計</a:t>
                      </a:r>
                    </a:p>
                  </a:txBody>
                  <a:tcPr marL="8139" marR="8139" marT="16279" marB="1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壓力計校正週期</a:t>
                      </a:r>
                    </a:p>
                  </a:txBody>
                  <a:tcPr marL="8139" marR="8139" marT="16279" marB="1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壓力計最近一次校正日期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壓力計最近一次校正結果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自有端是否有設置流量計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流量計型式</a:t>
                      </a:r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質量</a:t>
                      </a:r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超音波</a:t>
                      </a:r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/…)</a:t>
                      </a:r>
                      <a:endParaRPr lang="zh-TW" altLang="en-US" sz="1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流量計最小精度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流量計校正週期</a:t>
                      </a:r>
                    </a:p>
                  </a:txBody>
                  <a:tcPr marL="8139" marR="8139" marT="16279" marB="1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流量計最近一次校正日期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流量計最近一次校正結果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4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8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056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36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401598"/>
            <a:ext cx="6973418" cy="615553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叁、控制室管理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057400" y="901173"/>
            <a:ext cx="9144000" cy="407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監控中心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spcAft>
                <a:spcPts val="300"/>
              </a:spcAft>
              <a:buFont typeface="+mj-lt"/>
              <a:buAutoNum type="arabicPeriod" startAt="4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各管線流量及壓力警報設定上、下限值及依據</a:t>
            </a:r>
            <a:r>
              <a:rPr lang="zh-TW" altLang="en-US" sz="2000" b="1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（列表說明）</a:t>
            </a:r>
            <a:endParaRPr lang="en-US" altLang="zh-TW" sz="2000" b="1" dirty="0">
              <a:solidFill>
                <a:srgbClr val="00B05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Aft>
                <a:spcPts val="300"/>
              </a:spcAft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Aft>
                <a:spcPts val="300"/>
              </a:spcAft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Aft>
                <a:spcPts val="300"/>
              </a:spcAft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Aft>
                <a:spcPts val="300"/>
              </a:spcAft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 startAt="6"/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 startAt="5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</a:t>
            </a:r>
            <a:r>
              <a:rPr lang="zh-TW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管線泵送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接收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模式說明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進出節點、壓力流量計位置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及注意重點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 startAt="5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流量及壓力警報發生頻率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與設定範圍之關係探討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 startAt="5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有異常情形發生時，其操作流程圖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 startAt="5"/>
            </a:pP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保壓測試程序、保壓之壓力值及異常警報設定值</a:t>
            </a:r>
            <a:r>
              <a:rPr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無此作業則免</a:t>
            </a:r>
            <a:r>
              <a:rPr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>
              <a:solidFill>
                <a:srgbClr val="00B0F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D10741F-2E1D-4814-8464-E3A3C04D5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85031"/>
              </p:ext>
            </p:extLst>
          </p:nvPr>
        </p:nvGraphicFramePr>
        <p:xfrm>
          <a:off x="1828799" y="1981200"/>
          <a:ext cx="9144001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923">
                  <a:extLst>
                    <a:ext uri="{9D8B030D-6E8A-4147-A177-3AD203B41FA5}">
                      <a16:colId xmlns:a16="http://schemas.microsoft.com/office/drawing/2014/main" val="1147236493"/>
                    </a:ext>
                  </a:extLst>
                </a:gridCol>
                <a:gridCol w="1222175">
                  <a:extLst>
                    <a:ext uri="{9D8B030D-6E8A-4147-A177-3AD203B41FA5}">
                      <a16:colId xmlns:a16="http://schemas.microsoft.com/office/drawing/2014/main" val="1693509478"/>
                    </a:ext>
                  </a:extLst>
                </a:gridCol>
                <a:gridCol w="824638">
                  <a:extLst>
                    <a:ext uri="{9D8B030D-6E8A-4147-A177-3AD203B41FA5}">
                      <a16:colId xmlns:a16="http://schemas.microsoft.com/office/drawing/2014/main" val="772907599"/>
                    </a:ext>
                  </a:extLst>
                </a:gridCol>
                <a:gridCol w="1155253">
                  <a:extLst>
                    <a:ext uri="{9D8B030D-6E8A-4147-A177-3AD203B41FA5}">
                      <a16:colId xmlns:a16="http://schemas.microsoft.com/office/drawing/2014/main" val="1679811458"/>
                    </a:ext>
                  </a:extLst>
                </a:gridCol>
                <a:gridCol w="1155253">
                  <a:extLst>
                    <a:ext uri="{9D8B030D-6E8A-4147-A177-3AD203B41FA5}">
                      <a16:colId xmlns:a16="http://schemas.microsoft.com/office/drawing/2014/main" val="2575217548"/>
                    </a:ext>
                  </a:extLst>
                </a:gridCol>
                <a:gridCol w="1155253">
                  <a:extLst>
                    <a:ext uri="{9D8B030D-6E8A-4147-A177-3AD203B41FA5}">
                      <a16:colId xmlns:a16="http://schemas.microsoft.com/office/drawing/2014/main" val="2305703047"/>
                    </a:ext>
                  </a:extLst>
                </a:gridCol>
                <a:gridCol w="1155253">
                  <a:extLst>
                    <a:ext uri="{9D8B030D-6E8A-4147-A177-3AD203B41FA5}">
                      <a16:colId xmlns:a16="http://schemas.microsoft.com/office/drawing/2014/main" val="339844691"/>
                    </a:ext>
                  </a:extLst>
                </a:gridCol>
                <a:gridCol w="1155253">
                  <a:extLst>
                    <a:ext uri="{9D8B030D-6E8A-4147-A177-3AD203B41FA5}">
                      <a16:colId xmlns:a16="http://schemas.microsoft.com/office/drawing/2014/main" val="3085182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管線識別碼</a:t>
                      </a:r>
                      <a:endParaRPr lang="en-US" altLang="zh-TW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負責泵送或接收之控制室名稱</a:t>
                      </a:r>
                    </a:p>
                  </a:txBody>
                  <a:tcPr marL="8139" marR="8139" marT="16279" marB="1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泵送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路過</a:t>
                      </a:r>
                    </a:p>
                  </a:txBody>
                  <a:tcPr marL="8139" marR="8139" marT="16279" marB="1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操作壓力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歷史操作壓力變動範圍</a:t>
                      </a:r>
                      <a:endParaRPr lang="en-US" altLang="zh-TW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(%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或絕對值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起泵至穩態之時間</a:t>
                      </a:r>
                      <a:endParaRPr lang="en-US" altLang="zh-TW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約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XX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分鐘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壓力警報</a:t>
                      </a:r>
                      <a:endParaRPr lang="en-US" altLang="zh-TW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上下限設定值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流量警報</a:t>
                      </a:r>
                      <a:endParaRPr lang="en-US" altLang="zh-TW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上下限設定值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4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8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63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132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叁</a:t>
            </a:r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、控制室管理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189521" y="1600200"/>
            <a:ext cx="7239000" cy="3429000"/>
          </a:xfrm>
        </p:spPr>
        <p:txBody>
          <a:bodyPr/>
          <a:lstStyle/>
          <a:p>
            <a:pPr>
              <a:lnSpc>
                <a:spcPct val="150000"/>
              </a:lnSpc>
              <a:buFont typeface="+mj-ea"/>
              <a:buAutoNum type="ea1ChtPeriod" startAt="2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操作人員授證與能力</a:t>
            </a:r>
            <a:endParaRPr lang="zh-TW" altLang="en-US" sz="2400" b="1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合格操作人員要求及授證程序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操作人員職責要求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操作人員對於轄屬管線的路徑熟悉度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操作班與管線單位之互動機制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操作人員對系統之異常設定及應變之熟悉度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8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8519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904999" y="521589"/>
            <a:ext cx="8763001" cy="622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9685"/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肆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55861"/>
              </p:ext>
            </p:extLst>
          </p:nvPr>
        </p:nvGraphicFramePr>
        <p:xfrm>
          <a:off x="2514601" y="1890088"/>
          <a:ext cx="7848600" cy="4279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8535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1178535">
                  <a:extLst>
                    <a:ext uri="{9D8B030D-6E8A-4147-A177-3AD203B41FA5}">
                      <a16:colId xmlns:a16="http://schemas.microsoft.com/office/drawing/2014/main" val="1463977310"/>
                    </a:ext>
                  </a:extLst>
                </a:gridCol>
                <a:gridCol w="1178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8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一、虛驚事故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solidFill>
                            <a:srgbClr val="00B050"/>
                          </a:solidFill>
                          <a:effectLst/>
                          <a:highlight>
                            <a:srgbClr val="FFFF00"/>
                          </a:highligh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事故日期</a:t>
                      </a:r>
                      <a:endParaRPr lang="zh-TW" altLang="zh-TW" sz="1800" kern="100" dirty="0">
                        <a:solidFill>
                          <a:srgbClr val="00B050"/>
                        </a:solidFill>
                        <a:effectLst/>
                        <a:highlight>
                          <a:srgbClr val="FFFF00"/>
                        </a:highlight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二、作業事故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solidFill>
                            <a:srgbClr val="00B050"/>
                          </a:solidFill>
                          <a:effectLst/>
                          <a:highlight>
                            <a:srgbClr val="FFFF00"/>
                          </a:highligh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事故日期</a:t>
                      </a:r>
                      <a:endParaRPr lang="zh-TW" altLang="zh-TW" sz="1800" kern="100" dirty="0">
                        <a:solidFill>
                          <a:srgbClr val="00B050"/>
                        </a:solidFill>
                        <a:effectLst/>
                        <a:highlight>
                          <a:srgbClr val="FFFF00"/>
                        </a:highlight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alt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alt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9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2286001" y="1352731"/>
            <a:ext cx="838199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/>
            </a:pPr>
            <a:r>
              <a:rPr lang="zh-TW" altLang="en-US" sz="2400" kern="0" spc="1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受查單位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近</a:t>
            </a:r>
            <a:r>
              <a:rPr lang="en-US" altLang="zh-TW" sz="2400" kern="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kern="0" spc="1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(111</a:t>
            </a:r>
            <a:r>
              <a:rPr lang="zh-TW" altLang="en-US" sz="2400" kern="0" spc="1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kern="0" spc="1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400" kern="0" spc="1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迄今</a:t>
            </a:r>
            <a:r>
              <a:rPr lang="en-US" altLang="zh-TW" sz="2400" kern="0" spc="1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kern="0" spc="1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故分析</a:t>
            </a:r>
            <a:r>
              <a:rPr lang="zh-TW" altLang="en-US" sz="2400" kern="0" spc="-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討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改善情形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3092</TotalTime>
  <Words>886</Words>
  <Application>Microsoft Office PowerPoint</Application>
  <PresentationFormat>寬螢幕</PresentationFormat>
  <Paragraphs>170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標楷體</vt:lpstr>
      <vt:lpstr>Arial</vt:lpstr>
      <vt:lpstr>Calibri</vt:lpstr>
      <vt:lpstr>Calibri Light</vt:lpstr>
      <vt:lpstr>Times New Roman</vt:lpstr>
      <vt:lpstr>Wingdings</vt:lpstr>
      <vt:lpstr>Office Theme</vt:lpstr>
      <vt:lpstr>Office 佈景主題</vt:lpstr>
      <vt:lpstr>114年度 石油業者儲油設施查核簡報</vt:lpstr>
      <vt:lpstr>大綱</vt:lpstr>
      <vt:lpstr>PowerPoint 簡報</vt:lpstr>
      <vt:lpstr>PowerPoint 簡報</vt:lpstr>
      <vt:lpstr>貳、管線管理</vt:lpstr>
      <vt:lpstr>叁、控制室管理</vt:lpstr>
      <vt:lpstr>叁、控制室管理</vt:lpstr>
      <vt:lpstr>叁、控制室管理</vt:lpstr>
      <vt:lpstr>肆、事故學習</vt:lpstr>
      <vt:lpstr>肆、事故學習</vt:lpstr>
      <vt:lpstr>肆、事故學習</vt:lpstr>
      <vt:lpstr>伍、自主管理落實度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105年度天然氣生產進口事業查核</dc:title>
  <dc:creator>user</dc:creator>
  <cp:lastModifiedBy>林素玉</cp:lastModifiedBy>
  <cp:revision>166</cp:revision>
  <cp:lastPrinted>2025-02-11T03:20:00Z</cp:lastPrinted>
  <dcterms:created xsi:type="dcterms:W3CDTF">2017-03-31T11:36:46Z</dcterms:created>
  <dcterms:modified xsi:type="dcterms:W3CDTF">2025-02-11T03:57:30Z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2017-03-31T00:00:00Z</vt:filetime>
  </property>
</Properties>
</file>