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9"/>
  </p:notesMasterIdLst>
  <p:handoutMasterIdLst>
    <p:handoutMasterId r:id="rId30"/>
  </p:handoutMasterIdLst>
  <p:sldIdLst>
    <p:sldId id="256" r:id="rId3"/>
    <p:sldId id="278" r:id="rId4"/>
    <p:sldId id="280" r:id="rId5"/>
    <p:sldId id="301" r:id="rId6"/>
    <p:sldId id="281" r:id="rId7"/>
    <p:sldId id="288" r:id="rId8"/>
    <p:sldId id="282" r:id="rId9"/>
    <p:sldId id="299" r:id="rId10"/>
    <p:sldId id="292" r:id="rId11"/>
    <p:sldId id="294" r:id="rId12"/>
    <p:sldId id="300" r:id="rId13"/>
    <p:sldId id="304" r:id="rId14"/>
    <p:sldId id="305" r:id="rId15"/>
    <p:sldId id="303" r:id="rId16"/>
    <p:sldId id="269" r:id="rId17"/>
    <p:sldId id="306" r:id="rId18"/>
    <p:sldId id="307" r:id="rId19"/>
    <p:sldId id="286" r:id="rId20"/>
    <p:sldId id="266" r:id="rId21"/>
    <p:sldId id="295" r:id="rId22"/>
    <p:sldId id="263" r:id="rId23"/>
    <p:sldId id="297" r:id="rId24"/>
    <p:sldId id="289" r:id="rId25"/>
    <p:sldId id="287" r:id="rId26"/>
    <p:sldId id="290" r:id="rId27"/>
    <p:sldId id="264" r:id="rId28"/>
  </p:sldIdLst>
  <p:sldSz cx="12192000" cy="6858000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0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9263" y="887413"/>
            <a:ext cx="4256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89263" y="887413"/>
            <a:ext cx="4256087" cy="23955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9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8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7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5925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114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台灣中油金馬行銷中心、松山航油中心、高雄機場航油中心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9631" y="4191001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中心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114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12975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陰極防蝕系統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異常整流站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無則免填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CD543F-BBA0-43BC-A975-3B37CFC2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4062"/>
              </p:ext>
            </p:extLst>
          </p:nvPr>
        </p:nvGraphicFramePr>
        <p:xfrm>
          <a:off x="1371601" y="3147421"/>
          <a:ext cx="9829799" cy="247433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46230">
                  <a:extLst>
                    <a:ext uri="{9D8B030D-6E8A-4147-A177-3AD203B41FA5}">
                      <a16:colId xmlns:a16="http://schemas.microsoft.com/office/drawing/2014/main" val="2036969452"/>
                    </a:ext>
                  </a:extLst>
                </a:gridCol>
                <a:gridCol w="1346230">
                  <a:extLst>
                    <a:ext uri="{9D8B030D-6E8A-4147-A177-3AD203B41FA5}">
                      <a16:colId xmlns:a16="http://schemas.microsoft.com/office/drawing/2014/main" val="2197951069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580576515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755372806"/>
                    </a:ext>
                  </a:extLst>
                </a:gridCol>
                <a:gridCol w="1644805">
                  <a:extLst>
                    <a:ext uri="{9D8B030D-6E8A-4147-A177-3AD203B41FA5}">
                      <a16:colId xmlns:a16="http://schemas.microsoft.com/office/drawing/2014/main" val="43788507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1779594569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2691750283"/>
                    </a:ext>
                  </a:extLst>
                </a:gridCol>
              </a:tblGrid>
              <a:tr h="98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異常整流站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異常起始日期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異常狀況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整流站修復進度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公司報修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112395" indent="-14732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向地方主管機關提出申請中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修復中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影響國土資訊系統管線編號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預計完成日期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858255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5754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7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附掛橋梁檢查執行情況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若無免填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檢查方法、檢查頻率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04006"/>
              </p:ext>
            </p:extLst>
          </p:nvPr>
        </p:nvGraphicFramePr>
        <p:xfrm>
          <a:off x="2519082" y="2971563"/>
          <a:ext cx="6243918" cy="139687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57208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639567870"/>
                    </a:ext>
                  </a:extLst>
                </a:gridCol>
              </a:tblGrid>
              <a:tr h="856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橋梁名稱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附掛方式、位置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檢測頻率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檢測結果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0" y="4648200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8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61" y="661261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489261" y="1394178"/>
            <a:ext cx="9562160" cy="496217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3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管線巡檢機制介紹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請列出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級地震後巡管重點、位置，並列出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113.04.03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花蓮地震及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114.1.21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大埔地震後相關作為。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微洩漏之檢測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23305" y="2592251"/>
          <a:ext cx="10197763" cy="167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  <a:gridCol w="1772636">
                  <a:extLst>
                    <a:ext uri="{9D8B030D-6E8A-4147-A177-3AD203B41FA5}">
                      <a16:colId xmlns:a16="http://schemas.microsoft.com/office/drawing/2014/main" val="2354253288"/>
                    </a:ext>
                  </a:extLst>
                </a:gridCol>
                <a:gridCol w="1478564">
                  <a:extLst>
                    <a:ext uri="{9D8B030D-6E8A-4147-A177-3AD203B41FA5}">
                      <a16:colId xmlns:a16="http://schemas.microsoft.com/office/drawing/2014/main" val="928495940"/>
                    </a:ext>
                  </a:extLst>
                </a:gridCol>
                <a:gridCol w="1049868">
                  <a:extLst>
                    <a:ext uri="{9D8B030D-6E8A-4147-A177-3AD203B41FA5}">
                      <a16:colId xmlns:a16="http://schemas.microsoft.com/office/drawing/2014/main" val="365088274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路徑或位置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頻率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週期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巡檢人數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員工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外包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巡檢方式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步行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騎車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開車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巡檢項目及執行工作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57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例行巡管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6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加強巡管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61" y="661261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489261" y="1394179"/>
            <a:ext cx="9562160" cy="135849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3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arenR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11125" y="2947162"/>
          <a:ext cx="8305799" cy="287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47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113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巡檢時有發現異常情形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6170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巡檢發現之異常處理追蹤結案件數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8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070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F10CCA6-D99C-4D54-8F09-9BDE3E2C4C07}"/>
              </a:ext>
            </a:extLst>
          </p:cNvPr>
          <p:cNvSpPr/>
          <p:nvPr/>
        </p:nvSpPr>
        <p:spPr bwMode="auto">
          <a:xfrm>
            <a:off x="1811125" y="6019207"/>
            <a:ext cx="8305799" cy="36512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47675" indent="-279400" algn="l">
              <a:buFont typeface="標楷體" panose="03000509000000000000" pitchFamily="65" charset="-120"/>
              <a:buChar char="※"/>
            </a:pPr>
            <a:r>
              <a:rPr lang="zh-TW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巡檢發現異常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」：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請以長途管線處新定義統計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82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1FB0-20A2-48FD-B1FD-20B030B3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、管線管理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0D8A7-DF5E-47D1-B890-8EBA3958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26" y="1825625"/>
            <a:ext cx="8858693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巡檢異常分析說明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未會勘，卻已開挖；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預防再發生之作為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A8987A-40F3-4D64-A70D-09DEBF7B9FE7}"/>
              </a:ext>
            </a:extLst>
          </p:cNvPr>
          <p:cNvGraphicFramePr>
            <a:graphicFrameLocks noGrp="1"/>
          </p:cNvGraphicFramePr>
          <p:nvPr/>
        </p:nvGraphicFramePr>
        <p:xfrm>
          <a:off x="2324986" y="2642395"/>
          <a:ext cx="7641051" cy="1126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786">
                  <a:extLst>
                    <a:ext uri="{9D8B030D-6E8A-4147-A177-3AD203B41FA5}">
                      <a16:colId xmlns:a16="http://schemas.microsoft.com/office/drawing/2014/main" val="3193178312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2978232522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3567173504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1644391887"/>
                    </a:ext>
                  </a:extLst>
                </a:gridCol>
                <a:gridCol w="1378770">
                  <a:extLst>
                    <a:ext uri="{9D8B030D-6E8A-4147-A177-3AD203B41FA5}">
                      <a16:colId xmlns:a16="http://schemas.microsoft.com/office/drawing/2014/main" val="3382116512"/>
                    </a:ext>
                  </a:extLst>
                </a:gridCol>
                <a:gridCol w="1098936">
                  <a:extLst>
                    <a:ext uri="{9D8B030D-6E8A-4147-A177-3AD203B41FA5}">
                      <a16:colId xmlns:a16="http://schemas.microsoft.com/office/drawing/2014/main" val="1950294520"/>
                    </a:ext>
                  </a:extLst>
                </a:gridCol>
              </a:tblGrid>
              <a:tr h="281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地點</a:t>
                      </a:r>
                      <a:r>
                        <a:rPr lang="en-US" altLang="zh-HK" sz="1200" kern="100" dirty="0">
                          <a:effectLst/>
                        </a:rPr>
                        <a:t>(</a:t>
                      </a:r>
                      <a:r>
                        <a:rPr lang="zh-TW" altLang="en-US" sz="1200" kern="100" dirty="0">
                          <a:effectLst/>
                        </a:rPr>
                        <a:t>縣市政府</a:t>
                      </a:r>
                      <a:r>
                        <a:rPr lang="en-US" altLang="zh-TW" sz="12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原因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713215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甲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08:00-12:00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57107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12:00-18:00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739083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18:00-08:00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0543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0BD5F0-B076-47AE-9DDC-03ECBF4E56FB}"/>
              </a:ext>
            </a:extLst>
          </p:cNvPr>
          <p:cNvGraphicFramePr>
            <a:graphicFrameLocks noGrp="1"/>
          </p:cNvGraphicFramePr>
          <p:nvPr/>
        </p:nvGraphicFramePr>
        <p:xfrm>
          <a:off x="2324985" y="4159250"/>
          <a:ext cx="7641051" cy="1235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786">
                  <a:extLst>
                    <a:ext uri="{9D8B030D-6E8A-4147-A177-3AD203B41FA5}">
                      <a16:colId xmlns:a16="http://schemas.microsoft.com/office/drawing/2014/main" val="943187944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3068885059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2921708281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1552627614"/>
                    </a:ext>
                  </a:extLst>
                </a:gridCol>
                <a:gridCol w="1378771">
                  <a:extLst>
                    <a:ext uri="{9D8B030D-6E8A-4147-A177-3AD203B41FA5}">
                      <a16:colId xmlns:a16="http://schemas.microsoft.com/office/drawing/2014/main" val="452882476"/>
                    </a:ext>
                  </a:extLst>
                </a:gridCol>
                <a:gridCol w="1098935">
                  <a:extLst>
                    <a:ext uri="{9D8B030D-6E8A-4147-A177-3AD203B41FA5}">
                      <a16:colId xmlns:a16="http://schemas.microsoft.com/office/drawing/2014/main" val="3211524668"/>
                    </a:ext>
                  </a:extLst>
                </a:gridCol>
              </a:tblGrid>
              <a:tr h="4093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施工單位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次數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道路主管機關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其他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952112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台電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公路局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029640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台水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高公局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308337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中華電信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縣市政府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3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28800" y="1828800"/>
            <a:ext cx="9372600" cy="29749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4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若有不一致請補充說明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pc="-1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現有即時監測系統、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各管線壓力計及流量計之校正週期、最近一次校正日期及校正結果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676403" y="2989415"/>
          <a:ext cx="9679177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84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09533">
                  <a:extLst>
                    <a:ext uri="{9D8B030D-6E8A-4147-A177-3AD203B41FA5}">
                      <a16:colId xmlns:a16="http://schemas.microsoft.com/office/drawing/2014/main" val="67937300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54644929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1177752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4538238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74517286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98343091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99454943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281231528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343043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51148941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372748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洩漏監控系統</a:t>
                      </a:r>
                      <a:b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(LDS,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防盜油系統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,DCS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自有端是否有設置壓力計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自有端是否有設置流量計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流量計型式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質量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超音波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/…)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流量計最小精度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5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57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4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各管線流量及壓力警報設定上、下限值及依據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6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保壓測試程序、保壓之壓力值及異常警報設定值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無此作業則免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828799" y="1981200"/>
          <a:ext cx="9144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923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22175">
                  <a:extLst>
                    <a:ext uri="{9D8B030D-6E8A-4147-A177-3AD203B41FA5}">
                      <a16:colId xmlns:a16="http://schemas.microsoft.com/office/drawing/2014/main" val="1693509478"/>
                    </a:ext>
                  </a:extLst>
                </a:gridCol>
                <a:gridCol w="824638">
                  <a:extLst>
                    <a:ext uri="{9D8B030D-6E8A-4147-A177-3AD203B41FA5}">
                      <a16:colId xmlns:a16="http://schemas.microsoft.com/office/drawing/2014/main" val="772907599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167981145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57521754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305703047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39844691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08518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負責泵送或接收之控制室名稱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泵送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路過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操作壓力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歷史操作壓力變動範圍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或絕對值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起泵至穩態之時間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分鐘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6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3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39800" y="1524000"/>
            <a:ext cx="10871200" cy="26227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不須列出全數儲槽完整資料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是否曾被環保署公告為土壤及地下水汙染控制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整治場址，若有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，請說明現況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600200"/>
            <a:ext cx="6870905" cy="40611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zh-TW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sz="2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、儲槽管理</a:t>
            </a:r>
            <a:endParaRPr lang="en-US" altLang="zh-TW" sz="2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800" b="0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zh-TW" altLang="zh-TW" sz="2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800" b="0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sz="2800" b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陸、</a:t>
            </a:r>
            <a:r>
              <a:rPr lang="zh-TW" altLang="en-US" sz="2800" b="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sz="2800" b="0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09800" y="1492097"/>
            <a:ext cx="9067800" cy="483250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近三年內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儲槽內部開放檢查</a:t>
            </a:r>
            <a:r>
              <a:rPr lang="zh-TW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及維修說明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如：底板內容物側零星點蝕，最大點蝕深度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、底板塗層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EPOXY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局部脫落劣化，僅針對局部修補等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及儲槽壽命評估結果</a:t>
            </a:r>
            <a:endParaRPr lang="en-US" altLang="zh-TW" sz="2400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b="1" spc="-5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b="1" spc="-5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ea1ChtPeriod" startAt="2"/>
            </a:pPr>
            <a:endParaRPr lang="zh-TW" altLang="en-US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A82AAC-BDB5-4AA0-9C5E-50BEA7C7D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75709"/>
              </p:ext>
            </p:extLst>
          </p:nvPr>
        </p:nvGraphicFramePr>
        <p:xfrm>
          <a:off x="1555750" y="3429000"/>
          <a:ext cx="100266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22">
                  <a:extLst>
                    <a:ext uri="{9D8B030D-6E8A-4147-A177-3AD203B41FA5}">
                      <a16:colId xmlns:a16="http://schemas.microsoft.com/office/drawing/2014/main" val="2525938798"/>
                    </a:ext>
                  </a:extLst>
                </a:gridCol>
                <a:gridCol w="1380922">
                  <a:extLst>
                    <a:ext uri="{9D8B030D-6E8A-4147-A177-3AD203B41FA5}">
                      <a16:colId xmlns:a16="http://schemas.microsoft.com/office/drawing/2014/main" val="733163953"/>
                    </a:ext>
                  </a:extLst>
                </a:gridCol>
                <a:gridCol w="1702206">
                  <a:extLst>
                    <a:ext uri="{9D8B030D-6E8A-4147-A177-3AD203B41FA5}">
                      <a16:colId xmlns:a16="http://schemas.microsoft.com/office/drawing/2014/main" val="19485569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690218140"/>
                    </a:ext>
                  </a:extLst>
                </a:gridCol>
                <a:gridCol w="2111609">
                  <a:extLst>
                    <a:ext uri="{9D8B030D-6E8A-4147-A177-3AD203B41FA5}">
                      <a16:colId xmlns:a16="http://schemas.microsoft.com/office/drawing/2014/main" val="1082327530"/>
                    </a:ext>
                  </a:extLst>
                </a:gridCol>
                <a:gridCol w="936391">
                  <a:extLst>
                    <a:ext uri="{9D8B030D-6E8A-4147-A177-3AD203B41FA5}">
                      <a16:colId xmlns:a16="http://schemas.microsoft.com/office/drawing/2014/main" val="326734790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儲槽編號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開放年度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底板壽命評估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最近一次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開放檢查結果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維修內容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5813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TW" altLang="en-US" dirty="0"/>
                        <a:t>例：</a:t>
                      </a:r>
                      <a:r>
                        <a:rPr lang="en-US" altLang="zh-TW" dirty="0"/>
                        <a:t>T-01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112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底板內容物側減薄</a:t>
                      </a:r>
                      <a:r>
                        <a:rPr lang="en-US" altLang="zh-TW" dirty="0"/>
                        <a:t>30%~50%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點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1.&gt;40%</a:t>
                      </a:r>
                      <a:r>
                        <a:rPr lang="zh-TW" altLang="en-US" dirty="0"/>
                        <a:t>點銲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處、</a:t>
                      </a:r>
                      <a:r>
                        <a:rPr lang="en-US" altLang="zh-TW" dirty="0"/>
                        <a:t>30%~40%</a:t>
                      </a:r>
                      <a:r>
                        <a:rPr lang="zh-TW" altLang="en-US" dirty="0"/>
                        <a:t>塗層保護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925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底板內容物側減薄</a:t>
                      </a:r>
                      <a:r>
                        <a:rPr lang="en-US" altLang="zh-TW" dirty="0"/>
                        <a:t>&gt;50%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點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貼板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15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4999" y="521589"/>
            <a:ext cx="8763001" cy="622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5861"/>
              </p:ext>
            </p:extLst>
          </p:nvPr>
        </p:nvGraphicFramePr>
        <p:xfrm>
          <a:off x="2514601" y="1890088"/>
          <a:ext cx="7848600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83819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3639"/>
              </p:ext>
            </p:extLst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844">
                  <a:extLst>
                    <a:ext uri="{9D8B030D-6E8A-4147-A177-3AD203B41FA5}">
                      <a16:colId xmlns:a16="http://schemas.microsoft.com/office/drawing/2014/main" val="4181338354"/>
                    </a:ext>
                  </a:extLst>
                </a:gridCol>
                <a:gridCol w="195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包含天然氣管線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47381"/>
              </p:ext>
            </p:extLst>
          </p:nvPr>
        </p:nvGraphicFramePr>
        <p:xfrm>
          <a:off x="1541392" y="2590800"/>
          <a:ext cx="9296398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05">
                  <a:extLst>
                    <a:ext uri="{9D8B030D-6E8A-4147-A177-3AD203B41FA5}">
                      <a16:colId xmlns:a16="http://schemas.microsoft.com/office/drawing/2014/main" val="2972811605"/>
                    </a:ext>
                  </a:extLst>
                </a:gridCol>
                <a:gridCol w="163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73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163343" y="1582317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受查單位有平行展開者請列表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lang="zh-HK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37919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28912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600" y="1935093"/>
            <a:ext cx="9193776" cy="2865507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管線概述：管線總數量、總長度、八大油品管線各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如：柴油管線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條、汽油管線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5889070" y="13233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369" y="2047023"/>
            <a:ext cx="10936778" cy="1610577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z="2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管線路徑圖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NCDR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公開資訊，，</a:t>
            </a:r>
            <a:r>
              <a:rPr lang="zh-TW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與天然災害潛勢圖套疊</a:t>
            </a: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，如有影響請填寫下表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68400" lvl="1" indent="0">
              <a:lnSpc>
                <a:spcPct val="150000"/>
              </a:lnSpc>
              <a:buNone/>
            </a:pP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套疊型態至少包含：活動斷層敏感區域、土壤液化區、土石流潛勢區、淹水潛勢區等</a:t>
            </a:r>
            <a:endParaRPr lang="en-US" altLang="zh-TW" sz="2000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arenR" startAt="3"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6903417" y="152612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28593"/>
              </p:ext>
            </p:extLst>
          </p:nvPr>
        </p:nvGraphicFramePr>
        <p:xfrm>
          <a:off x="1676400" y="4004670"/>
          <a:ext cx="92608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720">
                  <a:extLst>
                    <a:ext uri="{9D8B030D-6E8A-4147-A177-3AD203B41FA5}">
                      <a16:colId xmlns:a16="http://schemas.microsoft.com/office/drawing/2014/main" val="1507164014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146195938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69525606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400970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天然災害潛勢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型態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如：斷層、土壤液化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影響管線編號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加強作為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42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31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6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0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74" y="66383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0608" y="1374120"/>
            <a:ext cx="8210550" cy="12928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7550" lvl="1" indent="-26035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r>
              <a:rPr lang="en-US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所有管線</a:t>
            </a:r>
            <a:r>
              <a:rPr lang="en-US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95350" lvl="1" indent="0">
              <a:spcBef>
                <a:spcPts val="60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defTabSz="457200">
                <a:defRPr/>
              </a:pPr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85025"/>
              </p:ext>
            </p:extLst>
          </p:nvPr>
        </p:nvGraphicFramePr>
        <p:xfrm>
          <a:off x="2366352" y="4798839"/>
          <a:ext cx="853024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693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035565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942058">
                  <a:extLst>
                    <a:ext uri="{9D8B030D-6E8A-4147-A177-3AD203B41FA5}">
                      <a16:colId xmlns:a16="http://schemas.microsoft.com/office/drawing/2014/main" val="3903992862"/>
                    </a:ext>
                  </a:extLst>
                </a:gridCol>
                <a:gridCol w="1942058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877874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造成高風險之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主要因子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58067"/>
              </p:ext>
            </p:extLst>
          </p:nvPr>
        </p:nvGraphicFramePr>
        <p:xfrm>
          <a:off x="2345475" y="266700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2895600" y="3741909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未完成評估數量及規劃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8900" lvl="7" indent="0">
              <a:lnSpc>
                <a:spcPct val="15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1AB50A5-DAD1-4FCD-932D-049D6B56CC2B}"/>
              </a:ext>
            </a:extLst>
          </p:cNvPr>
          <p:cNvSpPr txBox="1">
            <a:spLocks/>
          </p:cNvSpPr>
          <p:nvPr/>
        </p:nvSpPr>
        <p:spPr>
          <a:xfrm>
            <a:off x="2895599" y="4195993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264" y="450195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9801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管線完整性評估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4887"/>
              </p:ext>
            </p:extLst>
          </p:nvPr>
        </p:nvGraphicFramePr>
        <p:xfrm>
          <a:off x="2209800" y="2151962"/>
          <a:ext cx="796536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148" y="5585628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81DC79-5906-4362-ACD7-92F7E84C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41459"/>
              </p:ext>
            </p:extLst>
          </p:nvPr>
        </p:nvGraphicFramePr>
        <p:xfrm>
          <a:off x="520890" y="2779068"/>
          <a:ext cx="11395878" cy="253620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133971">
                  <a:extLst>
                    <a:ext uri="{9D8B030D-6E8A-4147-A177-3AD203B41FA5}">
                      <a16:colId xmlns:a16="http://schemas.microsoft.com/office/drawing/2014/main" val="2075771783"/>
                    </a:ext>
                  </a:extLst>
                </a:gridCol>
                <a:gridCol w="443125">
                  <a:extLst>
                    <a:ext uri="{9D8B030D-6E8A-4147-A177-3AD203B41FA5}">
                      <a16:colId xmlns:a16="http://schemas.microsoft.com/office/drawing/2014/main" val="662857452"/>
                    </a:ext>
                  </a:extLst>
                </a:gridCol>
                <a:gridCol w="564352">
                  <a:extLst>
                    <a:ext uri="{9D8B030D-6E8A-4147-A177-3AD203B41FA5}">
                      <a16:colId xmlns:a16="http://schemas.microsoft.com/office/drawing/2014/main" val="118332061"/>
                    </a:ext>
                  </a:extLst>
                </a:gridCol>
                <a:gridCol w="449569">
                  <a:extLst>
                    <a:ext uri="{9D8B030D-6E8A-4147-A177-3AD203B41FA5}">
                      <a16:colId xmlns:a16="http://schemas.microsoft.com/office/drawing/2014/main" val="2735467087"/>
                    </a:ext>
                  </a:extLst>
                </a:gridCol>
                <a:gridCol w="401743">
                  <a:extLst>
                    <a:ext uri="{9D8B030D-6E8A-4147-A177-3AD203B41FA5}">
                      <a16:colId xmlns:a16="http://schemas.microsoft.com/office/drawing/2014/main" val="902292947"/>
                    </a:ext>
                  </a:extLst>
                </a:gridCol>
                <a:gridCol w="248697">
                  <a:extLst>
                    <a:ext uri="{9D8B030D-6E8A-4147-A177-3AD203B41FA5}">
                      <a16:colId xmlns:a16="http://schemas.microsoft.com/office/drawing/2014/main" val="3553550980"/>
                    </a:ext>
                  </a:extLst>
                </a:gridCol>
                <a:gridCol w="388534">
                  <a:extLst>
                    <a:ext uri="{9D8B030D-6E8A-4147-A177-3AD203B41FA5}">
                      <a16:colId xmlns:a16="http://schemas.microsoft.com/office/drawing/2014/main" val="28591479"/>
                    </a:ext>
                  </a:extLst>
                </a:gridCol>
                <a:gridCol w="233212">
                  <a:extLst>
                    <a:ext uri="{9D8B030D-6E8A-4147-A177-3AD203B41FA5}">
                      <a16:colId xmlns:a16="http://schemas.microsoft.com/office/drawing/2014/main" val="2897539864"/>
                    </a:ext>
                  </a:extLst>
                </a:gridCol>
                <a:gridCol w="394006">
                  <a:extLst>
                    <a:ext uri="{9D8B030D-6E8A-4147-A177-3AD203B41FA5}">
                      <a16:colId xmlns:a16="http://schemas.microsoft.com/office/drawing/2014/main" val="324269345"/>
                    </a:ext>
                  </a:extLst>
                </a:gridCol>
                <a:gridCol w="256434">
                  <a:extLst>
                    <a:ext uri="{9D8B030D-6E8A-4147-A177-3AD203B41FA5}">
                      <a16:colId xmlns:a16="http://schemas.microsoft.com/office/drawing/2014/main" val="2851588527"/>
                    </a:ext>
                  </a:extLst>
                </a:gridCol>
                <a:gridCol w="371587">
                  <a:extLst>
                    <a:ext uri="{9D8B030D-6E8A-4147-A177-3AD203B41FA5}">
                      <a16:colId xmlns:a16="http://schemas.microsoft.com/office/drawing/2014/main" val="4117485428"/>
                    </a:ext>
                  </a:extLst>
                </a:gridCol>
                <a:gridCol w="250158">
                  <a:extLst>
                    <a:ext uri="{9D8B030D-6E8A-4147-A177-3AD203B41FA5}">
                      <a16:colId xmlns:a16="http://schemas.microsoft.com/office/drawing/2014/main" val="2275322054"/>
                    </a:ext>
                  </a:extLst>
                </a:gridCol>
                <a:gridCol w="377059">
                  <a:extLst>
                    <a:ext uri="{9D8B030D-6E8A-4147-A177-3AD203B41FA5}">
                      <a16:colId xmlns:a16="http://schemas.microsoft.com/office/drawing/2014/main" val="3800979750"/>
                    </a:ext>
                  </a:extLst>
                </a:gridCol>
                <a:gridCol w="235119">
                  <a:extLst>
                    <a:ext uri="{9D8B030D-6E8A-4147-A177-3AD203B41FA5}">
                      <a16:colId xmlns:a16="http://schemas.microsoft.com/office/drawing/2014/main" val="3088943753"/>
                    </a:ext>
                  </a:extLst>
                </a:gridCol>
                <a:gridCol w="392902">
                  <a:extLst>
                    <a:ext uri="{9D8B030D-6E8A-4147-A177-3AD203B41FA5}">
                      <a16:colId xmlns:a16="http://schemas.microsoft.com/office/drawing/2014/main" val="1360043500"/>
                    </a:ext>
                  </a:extLst>
                </a:gridCol>
                <a:gridCol w="291957">
                  <a:extLst>
                    <a:ext uri="{9D8B030D-6E8A-4147-A177-3AD203B41FA5}">
                      <a16:colId xmlns:a16="http://schemas.microsoft.com/office/drawing/2014/main" val="1351901446"/>
                    </a:ext>
                  </a:extLst>
                </a:gridCol>
                <a:gridCol w="388265">
                  <a:extLst>
                    <a:ext uri="{9D8B030D-6E8A-4147-A177-3AD203B41FA5}">
                      <a16:colId xmlns:a16="http://schemas.microsoft.com/office/drawing/2014/main" val="2620890868"/>
                    </a:ext>
                  </a:extLst>
                </a:gridCol>
                <a:gridCol w="350150">
                  <a:extLst>
                    <a:ext uri="{9D8B030D-6E8A-4147-A177-3AD203B41FA5}">
                      <a16:colId xmlns:a16="http://schemas.microsoft.com/office/drawing/2014/main" val="2048013035"/>
                    </a:ext>
                  </a:extLst>
                </a:gridCol>
                <a:gridCol w="375003">
                  <a:extLst>
                    <a:ext uri="{9D8B030D-6E8A-4147-A177-3AD203B41FA5}">
                      <a16:colId xmlns:a16="http://schemas.microsoft.com/office/drawing/2014/main" val="2008008067"/>
                    </a:ext>
                  </a:extLst>
                </a:gridCol>
                <a:gridCol w="568220">
                  <a:extLst>
                    <a:ext uri="{9D8B030D-6E8A-4147-A177-3AD203B41FA5}">
                      <a16:colId xmlns:a16="http://schemas.microsoft.com/office/drawing/2014/main" val="1356746092"/>
                    </a:ext>
                  </a:extLst>
                </a:gridCol>
                <a:gridCol w="339365">
                  <a:extLst>
                    <a:ext uri="{9D8B030D-6E8A-4147-A177-3AD203B41FA5}">
                      <a16:colId xmlns:a16="http://schemas.microsoft.com/office/drawing/2014/main" val="1327484355"/>
                    </a:ext>
                  </a:extLst>
                </a:gridCol>
                <a:gridCol w="584461">
                  <a:extLst>
                    <a:ext uri="{9D8B030D-6E8A-4147-A177-3AD203B41FA5}">
                      <a16:colId xmlns:a16="http://schemas.microsoft.com/office/drawing/2014/main" val="837787993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4085277663"/>
                    </a:ext>
                  </a:extLst>
                </a:gridCol>
                <a:gridCol w="414687">
                  <a:extLst>
                    <a:ext uri="{9D8B030D-6E8A-4147-A177-3AD203B41FA5}">
                      <a16:colId xmlns:a16="http://schemas.microsoft.com/office/drawing/2014/main" val="976377882"/>
                    </a:ext>
                  </a:extLst>
                </a:gridCol>
                <a:gridCol w="530655">
                  <a:extLst>
                    <a:ext uri="{9D8B030D-6E8A-4147-A177-3AD203B41FA5}">
                      <a16:colId xmlns:a16="http://schemas.microsoft.com/office/drawing/2014/main" val="570576512"/>
                    </a:ext>
                  </a:extLst>
                </a:gridCol>
                <a:gridCol w="382613">
                  <a:extLst>
                    <a:ext uri="{9D8B030D-6E8A-4147-A177-3AD203B41FA5}">
                      <a16:colId xmlns:a16="http://schemas.microsoft.com/office/drawing/2014/main" val="2846538476"/>
                    </a:ext>
                  </a:extLst>
                </a:gridCol>
                <a:gridCol w="492613">
                  <a:extLst>
                    <a:ext uri="{9D8B030D-6E8A-4147-A177-3AD203B41FA5}">
                      <a16:colId xmlns:a16="http://schemas.microsoft.com/office/drawing/2014/main" val="3329032066"/>
                    </a:ext>
                  </a:extLst>
                </a:gridCol>
              </a:tblGrid>
              <a:tr h="109241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sz="1100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62388"/>
                  </a:ext>
                </a:extLst>
              </a:tr>
              <a:tr h="942437">
                <a:tc vMerge="1">
                  <a:txBody>
                    <a:bodyPr/>
                    <a:lstStyle/>
                    <a:p>
                      <a:pPr algn="ctr"/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UT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腐蝕深度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縣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市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所在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50247"/>
                  </a:ext>
                </a:extLst>
              </a:tr>
              <a:tr h="5013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8070101XXXXX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1234567.123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台北市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檢測差異分析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同一條管線完成兩次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兩次檢測異常統計表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93278"/>
              </p:ext>
            </p:extLst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差異分析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28110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不一致數量及比例分析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後續作為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2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CIPS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77982"/>
              </p:ext>
            </p:extLst>
          </p:nvPr>
        </p:nvGraphicFramePr>
        <p:xfrm>
          <a:off x="2519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折線圖產出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複判日期</a:t>
                      </a:r>
                      <a:endParaRPr lang="zh-TW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1" y="4574558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2222</Words>
  <Application>Microsoft Office PowerPoint</Application>
  <PresentationFormat>寬螢幕</PresentationFormat>
  <Paragraphs>644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PMingLiU</vt:lpstr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Office 佈景主題</vt:lpstr>
      <vt:lpstr>114年度 石油業者石油管線及儲油設施查核簡報 (台灣中油金馬行銷中心、松山航油中心、高雄機場航油中心)</vt:lpstr>
      <vt:lpstr>大綱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貳、控制室管理</vt:lpstr>
      <vt:lpstr>貳、控制室管理</vt:lpstr>
      <vt:lpstr>貳、控制室管理</vt:lpstr>
      <vt:lpstr>PowerPoint 簡報</vt:lpstr>
      <vt:lpstr>PowerPoint 簡報</vt:lpstr>
      <vt:lpstr>肆、事故學習</vt:lpstr>
      <vt:lpstr>肆、事故學習</vt:lpstr>
      <vt:lpstr>肆、事故學習</vt:lpstr>
      <vt:lpstr>伍、自主管理落實度</vt:lpstr>
      <vt:lpstr>伍、自主管理落實度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159</cp:revision>
  <cp:lastPrinted>2023-02-13T06:04:05Z</cp:lastPrinted>
  <dcterms:created xsi:type="dcterms:W3CDTF">2017-03-31T11:36:46Z</dcterms:created>
  <dcterms:modified xsi:type="dcterms:W3CDTF">2025-02-11T04:15:11Z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