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9" r:id="rId2"/>
  </p:sldMasterIdLst>
  <p:notesMasterIdLst>
    <p:notesMasterId r:id="rId27"/>
  </p:notesMasterIdLst>
  <p:handoutMasterIdLst>
    <p:handoutMasterId r:id="rId28"/>
  </p:handoutMasterIdLst>
  <p:sldIdLst>
    <p:sldId id="256" r:id="rId3"/>
    <p:sldId id="278" r:id="rId4"/>
    <p:sldId id="280" r:id="rId5"/>
    <p:sldId id="301" r:id="rId6"/>
    <p:sldId id="281" r:id="rId7"/>
    <p:sldId id="288" r:id="rId8"/>
    <p:sldId id="282" r:id="rId9"/>
    <p:sldId id="299" r:id="rId10"/>
    <p:sldId id="292" r:id="rId11"/>
    <p:sldId id="294" r:id="rId12"/>
    <p:sldId id="300" r:id="rId13"/>
    <p:sldId id="304" r:id="rId14"/>
    <p:sldId id="305" r:id="rId15"/>
    <p:sldId id="303" r:id="rId16"/>
    <p:sldId id="269" r:id="rId17"/>
    <p:sldId id="306" r:id="rId18"/>
    <p:sldId id="307" r:id="rId19"/>
    <p:sldId id="286" r:id="rId20"/>
    <p:sldId id="262" r:id="rId21"/>
    <p:sldId id="263" r:id="rId22"/>
    <p:sldId id="297" r:id="rId23"/>
    <p:sldId id="289" r:id="rId24"/>
    <p:sldId id="287" r:id="rId25"/>
    <p:sldId id="264" r:id="rId26"/>
  </p:sldIdLst>
  <p:sldSz cx="12192000" cy="6858000"/>
  <p:notesSz cx="10234613" cy="70993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D0D8E8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950" y="43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9" cy="354965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797838" y="0"/>
            <a:ext cx="4434999" cy="354965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>
              <a:defRPr sz="1200"/>
            </a:lvl1pPr>
          </a:lstStyle>
          <a:p>
            <a:fld id="{59B5987D-C37D-4E8A-BA42-C1D25822811C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1" y="6742692"/>
            <a:ext cx="4434999" cy="354965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797838" y="6742692"/>
            <a:ext cx="4434999" cy="354965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r">
              <a:defRPr sz="1200"/>
            </a:lvl1pPr>
          </a:lstStyle>
          <a:p>
            <a:fld id="{9C5FF207-390D-4F2F-9298-1332489B96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1934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90" cy="356458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796451" y="0"/>
            <a:ext cx="4436527" cy="356458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>
              <a:defRPr sz="1200"/>
            </a:lvl1pPr>
          </a:lstStyle>
          <a:p>
            <a:fld id="{11B153B6-9C8F-4A3E-8D21-7659FDC53B29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989263" y="887413"/>
            <a:ext cx="4256087" cy="23955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9" tIns="47380" rIns="94759" bIns="4738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1022807" y="3417016"/>
            <a:ext cx="8189000" cy="2795287"/>
          </a:xfrm>
          <a:prstGeom prst="rect">
            <a:avLst/>
          </a:prstGeom>
        </p:spPr>
        <p:txBody>
          <a:bodyPr vert="horz" lIns="94759" tIns="47380" rIns="94759" bIns="4738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742843"/>
            <a:ext cx="4434890" cy="356457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796451" y="6742843"/>
            <a:ext cx="4436527" cy="356457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r">
              <a:defRPr sz="1200"/>
            </a:lvl1pPr>
          </a:lstStyle>
          <a:p>
            <a:fld id="{FB3F934C-B212-468A-BAEB-C6347AEA34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5694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989263" y="887413"/>
            <a:ext cx="4256087" cy="239553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F934C-B212-468A-BAEB-C6347AEA345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968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19708" y="521589"/>
            <a:ext cx="10552581" cy="622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84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8146-4C1D-41FE-BF5E-1D7867AC1B13}" type="datetime1">
              <a:rPr lang="en-US" altLang="zh-TW" smtClean="0"/>
              <a:t>2/11/2025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5914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0063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3863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549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187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7771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202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8194F-2846-4DC9-A1CB-ABA4B10B4F15}" type="datetime1">
              <a:rPr lang="en-US" altLang="zh-TW" smtClean="0"/>
              <a:t>2/11/2025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84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84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60E42-D240-464D-BDBF-706F7D2B21F6}" type="datetime1">
              <a:rPr lang="en-US" altLang="zh-TW" smtClean="0"/>
              <a:t>2/11/2025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41A14-4691-417A-8844-17A590D27649}" type="datetime1">
              <a:rPr lang="en-US" altLang="zh-TW" smtClean="0"/>
              <a:t>2/11/2025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C227A-6CD0-4D72-A4ED-473A6BE3F191}" type="datetime1">
              <a:rPr lang="en-US" altLang="zh-TW" smtClean="0"/>
              <a:t>2/11/2025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7534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753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238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4272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23109" y="521589"/>
            <a:ext cx="6145783" cy="622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5166" y="3176778"/>
            <a:ext cx="11046460" cy="384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CEB49-B8D7-4687-A33F-35E35086082B}" type="datetime1">
              <a:rPr lang="en-US" altLang="zh-TW" smtClean="0"/>
              <a:t>2/11/2025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CEB49-B8D7-4687-A33F-35E35086082B}" type="datetime1">
              <a:rPr lang="en-US" altLang="zh-TW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69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1403" y="1524001"/>
            <a:ext cx="8586012" cy="1105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600" spc="-5" dirty="0">
                <a:latin typeface="Times New Roman"/>
                <a:cs typeface="Times New Roman"/>
              </a:rPr>
              <a:t>114</a:t>
            </a:r>
            <a:r>
              <a:rPr sz="3600" spc="-5" dirty="0"/>
              <a:t>年度</a:t>
            </a:r>
            <a:endParaRPr sz="3600" dirty="0">
              <a:latin typeface="Times New Roman"/>
              <a:cs typeface="Times New Roman"/>
            </a:endParaRPr>
          </a:p>
          <a:p>
            <a:pPr algn="ctr">
              <a:lnSpc>
                <a:spcPts val="4275"/>
              </a:lnSpc>
            </a:pPr>
            <a:r>
              <a:rPr lang="zh-TW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石油業者</a:t>
            </a:r>
            <a:r>
              <a:rPr lang="zh-TW" altLang="zh-TW" sz="3600">
                <a:latin typeface="標楷體" panose="03000509000000000000" pitchFamily="65" charset="-120"/>
                <a:ea typeface="標楷體" panose="03000509000000000000" pitchFamily="65" charset="-120"/>
              </a:rPr>
              <a:t>石油管線</a:t>
            </a:r>
            <a:r>
              <a:rPr lang="zh-TW" altLang="en-US" sz="3600">
                <a:latin typeface="標楷體" panose="03000509000000000000" pitchFamily="65" charset="-120"/>
                <a:ea typeface="標楷體" panose="03000509000000000000" pitchFamily="65" charset="-120"/>
              </a:rPr>
              <a:t>及儲油設施</a:t>
            </a:r>
            <a:r>
              <a:rPr lang="zh-TW" altLang="zh-TW" sz="3600">
                <a:latin typeface="標楷體" panose="03000509000000000000" pitchFamily="65" charset="-120"/>
                <a:ea typeface="標楷體" panose="03000509000000000000" pitchFamily="65" charset="-120"/>
              </a:rPr>
              <a:t>查核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簡報</a:t>
            </a:r>
            <a:endParaRPr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039631" y="4191001"/>
            <a:ext cx="8284845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41605" algn="ctr"/>
            <a:r>
              <a:rPr lang="zh-TW" altLang="en-US" sz="3200" spc="5" dirty="0">
                <a:latin typeface="標楷體" panose="03000509000000000000" pitchFamily="65" charset="-120"/>
                <a:ea typeface="標楷體" panose="03000509000000000000" pitchFamily="65" charset="-120"/>
              </a:rPr>
              <a:t>報告單位</a:t>
            </a:r>
            <a:r>
              <a:rPr lang="zh-TW" altLang="en-US" sz="3200" spc="5" dirty="0"/>
              <a:t>：</a:t>
            </a:r>
            <a:r>
              <a:rPr lang="zh-TW" altLang="en-US" sz="3200" dirty="0"/>
              <a:t>○○</a:t>
            </a:r>
            <a:r>
              <a:rPr lang="zh-TW" altLang="en-US" sz="3200" spc="5" dirty="0">
                <a:latin typeface="標楷體" panose="03000509000000000000" pitchFamily="65" charset="-120"/>
                <a:ea typeface="標楷體" panose="03000509000000000000" pitchFamily="65" charset="-120"/>
              </a:rPr>
              <a:t>公司 </a:t>
            </a:r>
            <a:endParaRPr lang="en-US" altLang="zh-TW" sz="3200" spc="5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R="141605" algn="ctr"/>
            <a:r>
              <a:rPr lang="zh-TW" altLang="en-US" sz="3200" dirty="0"/>
              <a:t>○○</a:t>
            </a:r>
            <a:r>
              <a:rPr lang="zh-TW" altLang="en-US" sz="3200" spc="5" dirty="0">
                <a:latin typeface="標楷體" panose="03000509000000000000" pitchFamily="65" charset="-120"/>
                <a:ea typeface="標楷體" panose="03000509000000000000" pitchFamily="65" charset="-120"/>
              </a:rPr>
              <a:t>供油中心</a:t>
            </a:r>
            <a:r>
              <a:rPr lang="en-US" altLang="zh-TW" sz="3200" spc="5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3200" dirty="0"/>
              <a:t>○○</a:t>
            </a:r>
            <a:r>
              <a:rPr lang="zh-TW" altLang="en-US" sz="3200" spc="5" dirty="0">
                <a:latin typeface="標楷體" panose="03000509000000000000" pitchFamily="65" charset="-120"/>
                <a:ea typeface="標楷體" panose="03000509000000000000" pitchFamily="65" charset="-120"/>
              </a:rPr>
              <a:t>煉油廠</a:t>
            </a:r>
            <a:r>
              <a:rPr lang="en-US" altLang="zh-TW" sz="3200" spc="5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3200" dirty="0"/>
              <a:t>○○○</a:t>
            </a:r>
            <a:endParaRPr lang="en-US" altLang="zh-TW" sz="3200" spc="5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R="141605" algn="ctr"/>
            <a:r>
              <a:rPr sz="3200" spc="5" dirty="0" err="1"/>
              <a:t>報</a:t>
            </a:r>
            <a:r>
              <a:rPr sz="3200" spc="-15" dirty="0" err="1"/>
              <a:t>告人</a:t>
            </a:r>
            <a:r>
              <a:rPr lang="zh-TW" altLang="en-US" sz="3200" spc="-15" dirty="0"/>
              <a:t>：</a:t>
            </a:r>
            <a:r>
              <a:rPr lang="zh-TW" altLang="en-US" sz="3200" dirty="0"/>
              <a:t>○○</a:t>
            </a:r>
            <a:endParaRPr lang="en-US" altLang="zh-TW" sz="3200" dirty="0"/>
          </a:p>
          <a:p>
            <a:pPr marR="141605" algn="ctr"/>
            <a:r>
              <a:rPr lang="en-US" altLang="zh-TW" sz="2400" spc="-5" dirty="0">
                <a:latin typeface="Times New Roman"/>
                <a:cs typeface="Times New Roman"/>
              </a:rPr>
              <a:t>114</a:t>
            </a:r>
            <a:r>
              <a:rPr sz="2400" spc="-5" dirty="0">
                <a:latin typeface="Times New Roman"/>
                <a:cs typeface="Times New Roman"/>
              </a:rPr>
              <a:t>/</a:t>
            </a:r>
            <a:r>
              <a:rPr lang="zh-TW" altLang="en-US" sz="2400" dirty="0"/>
              <a:t>○○</a:t>
            </a:r>
            <a:r>
              <a:rPr sz="2400" spc="-5" dirty="0">
                <a:latin typeface="Times New Roman"/>
                <a:cs typeface="Times New Roman"/>
              </a:rPr>
              <a:t>/</a:t>
            </a:r>
            <a:r>
              <a:rPr lang="zh-TW" altLang="en-US" sz="2400" dirty="0"/>
              <a:t>○○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57200" y="228600"/>
            <a:ext cx="9144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附件</a:t>
            </a:r>
            <a:r>
              <a:rPr lang="en-US" altLang="zh-TW" sz="16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</a:t>
            </a:fld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750908"/>
            <a:ext cx="7886700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壹、管線管理</a:t>
            </a:r>
            <a:endParaRPr sz="4000"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52649" y="1525626"/>
            <a:ext cx="7637928" cy="1297533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altLang="en-US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二</a:t>
            </a:r>
            <a:r>
              <a:rPr lang="en-US" altLang="zh-TW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</a:t>
            </a:r>
            <a:r>
              <a:rPr lang="zh-TW" altLang="zh-TW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管線完整性管理</a:t>
            </a:r>
            <a:endParaRPr lang="en-US" altLang="zh-TW" sz="24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47675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5. 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陰極防蝕系統</a:t>
            </a:r>
            <a:endParaRPr lang="en-US" altLang="zh-TW" sz="20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90575" indent="-342900">
              <a:spcBef>
                <a:spcPts val="0"/>
              </a:spcBef>
              <a:spcAft>
                <a:spcPts val="1200"/>
              </a:spcAft>
              <a:buAutoNum type="arabicParenBoth"/>
            </a:pPr>
            <a:r>
              <a:rPr lang="zh-TW" altLang="en-US" sz="18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異常整流站</a:t>
            </a:r>
            <a:r>
              <a:rPr lang="en-US" altLang="zh-TW" sz="1800" spc="-5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1800" spc="-5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無則免填</a:t>
            </a:r>
            <a:r>
              <a:rPr lang="en-US" altLang="zh-TW" sz="1800" spc="-5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10</a:t>
            </a:fld>
            <a:endParaRPr lang="zh-TW" alt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2CD543F-BBA0-43BC-A975-3B37CFC24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34062"/>
              </p:ext>
            </p:extLst>
          </p:nvPr>
        </p:nvGraphicFramePr>
        <p:xfrm>
          <a:off x="1371601" y="3147421"/>
          <a:ext cx="9829799" cy="2474336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1346230">
                  <a:extLst>
                    <a:ext uri="{9D8B030D-6E8A-4147-A177-3AD203B41FA5}">
                      <a16:colId xmlns:a16="http://schemas.microsoft.com/office/drawing/2014/main" val="2036969452"/>
                    </a:ext>
                  </a:extLst>
                </a:gridCol>
                <a:gridCol w="1346230">
                  <a:extLst>
                    <a:ext uri="{9D8B030D-6E8A-4147-A177-3AD203B41FA5}">
                      <a16:colId xmlns:a16="http://schemas.microsoft.com/office/drawing/2014/main" val="2197951069"/>
                    </a:ext>
                  </a:extLst>
                </a:gridCol>
                <a:gridCol w="1430635">
                  <a:extLst>
                    <a:ext uri="{9D8B030D-6E8A-4147-A177-3AD203B41FA5}">
                      <a16:colId xmlns:a16="http://schemas.microsoft.com/office/drawing/2014/main" val="580576515"/>
                    </a:ext>
                  </a:extLst>
                </a:gridCol>
                <a:gridCol w="1430635">
                  <a:extLst>
                    <a:ext uri="{9D8B030D-6E8A-4147-A177-3AD203B41FA5}">
                      <a16:colId xmlns:a16="http://schemas.microsoft.com/office/drawing/2014/main" val="755372806"/>
                    </a:ext>
                  </a:extLst>
                </a:gridCol>
                <a:gridCol w="1644805">
                  <a:extLst>
                    <a:ext uri="{9D8B030D-6E8A-4147-A177-3AD203B41FA5}">
                      <a16:colId xmlns:a16="http://schemas.microsoft.com/office/drawing/2014/main" val="43788507"/>
                    </a:ext>
                  </a:extLst>
                </a:gridCol>
                <a:gridCol w="1315632">
                  <a:extLst>
                    <a:ext uri="{9D8B030D-6E8A-4147-A177-3AD203B41FA5}">
                      <a16:colId xmlns:a16="http://schemas.microsoft.com/office/drawing/2014/main" val="1779594569"/>
                    </a:ext>
                  </a:extLst>
                </a:gridCol>
                <a:gridCol w="1315632">
                  <a:extLst>
                    <a:ext uri="{9D8B030D-6E8A-4147-A177-3AD203B41FA5}">
                      <a16:colId xmlns:a16="http://schemas.microsoft.com/office/drawing/2014/main" val="2691750283"/>
                    </a:ext>
                  </a:extLst>
                </a:gridCol>
              </a:tblGrid>
              <a:tr h="98563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br>
                        <a:rPr lang="en-US" sz="1600" b="1" kern="100" dirty="0">
                          <a:solidFill>
                            <a:schemeClr val="tx1"/>
                          </a:solidFill>
                          <a:effectLst/>
                          <a:latin typeface="標楷體" panose="03000509000000000000" pitchFamily="65" charset="-120"/>
                          <a:cs typeface="Times New Roman" panose="02020603050405020304" pitchFamily="18" charset="0"/>
                        </a:rPr>
                      </a:br>
                      <a:r>
                        <a:rPr lang="zh-TW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異常整流站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名稱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異常起始日期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異常狀況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整流站修復進度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zh-TW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公司報修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2.</a:t>
                      </a:r>
                      <a:r>
                        <a:rPr lang="zh-TW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設計中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112395" indent="-147320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3.</a:t>
                      </a:r>
                      <a:r>
                        <a:rPr lang="zh-TW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向地方主管機關提出申請中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4.</a:t>
                      </a:r>
                      <a:r>
                        <a:rPr lang="zh-TW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修復中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影響國土資訊系統管線編號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zh-TW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預計完成日期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備註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6858255"/>
                  </a:ext>
                </a:extLst>
              </a:tr>
              <a:tr h="2618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635754"/>
                  </a:ext>
                </a:extLst>
              </a:tr>
              <a:tr h="26180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710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6572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750908"/>
            <a:ext cx="7886700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壹、管線管理</a:t>
            </a:r>
            <a:endParaRPr sz="4000"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52649" y="1525626"/>
            <a:ext cx="7637928" cy="312257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altLang="en-US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二</a:t>
            </a:r>
            <a:r>
              <a:rPr lang="en-US" altLang="zh-TW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</a:t>
            </a:r>
            <a:r>
              <a:rPr lang="zh-TW" altLang="zh-TW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管線完整性管理</a:t>
            </a:r>
            <a:endParaRPr lang="en-US" altLang="zh-TW" sz="24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47675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6. 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附掛橋梁檢查執行情況</a:t>
            </a: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若無免填</a:t>
            </a: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790575" indent="-342900">
              <a:spcBef>
                <a:spcPts val="0"/>
              </a:spcBef>
              <a:spcAft>
                <a:spcPts val="1200"/>
              </a:spcAft>
              <a:buAutoNum type="arabicParenBoth"/>
            </a:pPr>
            <a:r>
              <a:rPr lang="zh-TW" altLang="en-US" sz="18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檢查方法、檢查頻率</a:t>
            </a:r>
            <a:endParaRPr lang="en-US" altLang="zh-TW" sz="18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90575" indent="-342900">
              <a:spcBef>
                <a:spcPts val="0"/>
              </a:spcBef>
              <a:spcAft>
                <a:spcPts val="1200"/>
              </a:spcAft>
              <a:buAutoNum type="arabicParenBoth"/>
            </a:pPr>
            <a:endParaRPr lang="en-US" altLang="zh-TW" sz="18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11</a:t>
            </a:fld>
            <a:endParaRPr lang="zh-TW" alt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D63F089-2D3B-43B1-9B23-82826E144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704006"/>
              </p:ext>
            </p:extLst>
          </p:nvPr>
        </p:nvGraphicFramePr>
        <p:xfrm>
          <a:off x="2519082" y="2971563"/>
          <a:ext cx="6243918" cy="1396878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1357208">
                  <a:extLst>
                    <a:ext uri="{9D8B030D-6E8A-4147-A177-3AD203B41FA5}">
                      <a16:colId xmlns:a16="http://schemas.microsoft.com/office/drawing/2014/main" val="4183593799"/>
                    </a:ext>
                  </a:extLst>
                </a:gridCol>
                <a:gridCol w="814132">
                  <a:extLst>
                    <a:ext uri="{9D8B030D-6E8A-4147-A177-3AD203B41FA5}">
                      <a16:colId xmlns:a16="http://schemas.microsoft.com/office/drawing/2014/main" val="1395861552"/>
                    </a:ext>
                  </a:extLst>
                </a:gridCol>
                <a:gridCol w="815091">
                  <a:extLst>
                    <a:ext uri="{9D8B030D-6E8A-4147-A177-3AD203B41FA5}">
                      <a16:colId xmlns:a16="http://schemas.microsoft.com/office/drawing/2014/main" val="1210132923"/>
                    </a:ext>
                  </a:extLst>
                </a:gridCol>
                <a:gridCol w="814132">
                  <a:extLst>
                    <a:ext uri="{9D8B030D-6E8A-4147-A177-3AD203B41FA5}">
                      <a16:colId xmlns:a16="http://schemas.microsoft.com/office/drawing/2014/main" val="2391024736"/>
                    </a:ext>
                  </a:extLst>
                </a:gridCol>
                <a:gridCol w="815091">
                  <a:extLst>
                    <a:ext uri="{9D8B030D-6E8A-4147-A177-3AD203B41FA5}">
                      <a16:colId xmlns:a16="http://schemas.microsoft.com/office/drawing/2014/main" val="4147556822"/>
                    </a:ext>
                  </a:extLst>
                </a:gridCol>
                <a:gridCol w="814132">
                  <a:extLst>
                    <a:ext uri="{9D8B030D-6E8A-4147-A177-3AD203B41FA5}">
                      <a16:colId xmlns:a16="http://schemas.microsoft.com/office/drawing/2014/main" val="1429059625"/>
                    </a:ext>
                  </a:extLst>
                </a:gridCol>
                <a:gridCol w="814132">
                  <a:extLst>
                    <a:ext uri="{9D8B030D-6E8A-4147-A177-3AD203B41FA5}">
                      <a16:colId xmlns:a16="http://schemas.microsoft.com/office/drawing/2014/main" val="1639567870"/>
                    </a:ext>
                  </a:extLst>
                </a:gridCol>
              </a:tblGrid>
              <a:tr h="85668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國土</a:t>
                      </a:r>
                      <a:r>
                        <a:rPr lang="zh-TW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資訊系統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管線編號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alt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橋梁名稱</a:t>
                      </a:r>
                      <a:endParaRPr lang="zh-TW" sz="1000" kern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alt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長度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附掛方式、位置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altLang="en-US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檢測頻率</a:t>
                      </a:r>
                      <a:endParaRPr lang="zh-TW" altLang="zh-TW" sz="12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</a:t>
                      </a:r>
                      <a:r>
                        <a:rPr lang="zh-TW" alt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方法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alt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檢測結果</a:t>
                      </a:r>
                      <a:endParaRPr lang="zh-TW" sz="1000" kern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1175625"/>
                  </a:ext>
                </a:extLst>
              </a:tr>
              <a:tr h="2700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816888"/>
                  </a:ext>
                </a:extLst>
              </a:tr>
              <a:tr h="2700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58510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484D691C-206C-473D-B97B-A7696DBC08F5}"/>
              </a:ext>
            </a:extLst>
          </p:cNvPr>
          <p:cNvSpPr/>
          <p:nvPr/>
        </p:nvSpPr>
        <p:spPr>
          <a:xfrm>
            <a:off x="2590800" y="4648200"/>
            <a:ext cx="6168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TW" b="1" spc="-5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 </a:t>
            </a:r>
            <a:r>
              <a:rPr lang="zh-TW" altLang="en-US" b="1" spc="-5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異常點尚未改善完成之規劃說明，及相對應的加強作為</a:t>
            </a:r>
            <a:endParaRPr lang="en-US" altLang="zh-TW" b="1" spc="-5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684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9261" y="661261"/>
            <a:ext cx="7886700" cy="5539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壹、管線管理</a:t>
            </a:r>
            <a:endParaRPr sz="4000"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1489261" y="1394178"/>
            <a:ext cx="9562160" cy="4962172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ea1ChtPeriod" startAt="3"/>
            </a:pP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洩漏偵測方案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r>
              <a:rPr lang="zh-TW" altLang="en-US" sz="2000" b="1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管線巡檢機制介紹</a:t>
            </a:r>
            <a:endParaRPr lang="en-US" altLang="zh-TW" sz="2000" b="1" dirty="0">
              <a:solidFill>
                <a:srgbClr val="00B05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endParaRPr lang="en-US" altLang="zh-TW" sz="2000" b="1" dirty="0">
              <a:solidFill>
                <a:srgbClr val="0000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r>
              <a:rPr lang="zh-TW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請列出</a:t>
            </a:r>
            <a:r>
              <a:rPr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級地震後巡管重點、位置，並列出</a:t>
            </a:r>
            <a:r>
              <a:rPr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113.04.03</a:t>
            </a:r>
            <a:r>
              <a:rPr lang="zh-TW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花蓮地震及</a:t>
            </a:r>
            <a:r>
              <a:rPr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114.1.21</a:t>
            </a:r>
            <a:r>
              <a:rPr lang="zh-TW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大埔地震後相關作為。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巡管人員之訓練及考核項目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是否有符合轄管管線之內容物及環境特性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spcBef>
                <a:spcPts val="800"/>
              </a:spcBef>
              <a:buFont typeface="+mj-lt"/>
              <a:buAutoNum type="arabicParenR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微洩漏之檢測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巡管方法及頻率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12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723305" y="2592251"/>
          <a:ext cx="10197763" cy="16734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2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16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7733">
                  <a:extLst>
                    <a:ext uri="{9D8B030D-6E8A-4147-A177-3AD203B41FA5}">
                      <a16:colId xmlns:a16="http://schemas.microsoft.com/office/drawing/2014/main" val="2433105768"/>
                    </a:ext>
                  </a:extLst>
                </a:gridCol>
                <a:gridCol w="1772636">
                  <a:extLst>
                    <a:ext uri="{9D8B030D-6E8A-4147-A177-3AD203B41FA5}">
                      <a16:colId xmlns:a16="http://schemas.microsoft.com/office/drawing/2014/main" val="2354253288"/>
                    </a:ext>
                  </a:extLst>
                </a:gridCol>
                <a:gridCol w="1478564">
                  <a:extLst>
                    <a:ext uri="{9D8B030D-6E8A-4147-A177-3AD203B41FA5}">
                      <a16:colId xmlns:a16="http://schemas.microsoft.com/office/drawing/2014/main" val="928495940"/>
                    </a:ext>
                  </a:extLst>
                </a:gridCol>
                <a:gridCol w="1049868">
                  <a:extLst>
                    <a:ext uri="{9D8B030D-6E8A-4147-A177-3AD203B41FA5}">
                      <a16:colId xmlns:a16="http://schemas.microsoft.com/office/drawing/2014/main" val="3650882740"/>
                    </a:ext>
                  </a:extLst>
                </a:gridCol>
              </a:tblGrid>
              <a:tr h="2184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類 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路徑或位置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頻率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次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週期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巡檢人數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員工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外包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巡檢方式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步行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騎車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開車</a:t>
                      </a: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巡檢項目及執行工作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備註</a:t>
                      </a: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7857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例行巡管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56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加強巡管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1865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9261" y="661261"/>
            <a:ext cx="7886700" cy="5539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壹、管線管理</a:t>
            </a:r>
            <a:endParaRPr sz="4000"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1489261" y="1394179"/>
            <a:ext cx="9562160" cy="1358490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ea1ChtPeriod" startAt="3"/>
            </a:pP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洩漏偵測方案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spcBef>
                <a:spcPts val="800"/>
              </a:spcBef>
              <a:buFont typeface="+mj-lt"/>
              <a:buAutoNum type="arabicParenR" startAt="5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重點巡查作為說明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spcBef>
                <a:spcPts val="800"/>
              </a:spcBef>
              <a:buFont typeface="+mj-lt"/>
              <a:buAutoNum type="arabicParenR" startAt="5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巡檢異常次數統計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13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811125" y="2947162"/>
          <a:ext cx="8305799" cy="2877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1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1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1964">
                  <a:extLst>
                    <a:ext uri="{9D8B030D-6E8A-4147-A177-3AD203B41FA5}">
                      <a16:colId xmlns:a16="http://schemas.microsoft.com/office/drawing/2014/main" val="2433105768"/>
                    </a:ext>
                  </a:extLst>
                </a:gridCol>
              </a:tblGrid>
              <a:tr h="47959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類 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111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年次數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112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年次數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113</a:t>
                      </a:r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年次數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592"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已會勘，開挖未通知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592"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已會勘，但開挖作業時，仍挖損管線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592"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未會勘，卻已開挖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5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800" kern="1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巡檢時有發現異常情形</a:t>
                      </a: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sz="1800" kern="1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次</a:t>
                      </a: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800" kern="100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2376170"/>
                  </a:ext>
                </a:extLst>
              </a:tr>
              <a:tr h="47959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巡檢發現之異常處理追蹤結案件數</a:t>
                      </a: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800" kern="1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件</a:t>
                      </a:r>
                      <a:r>
                        <a:rPr lang="en-US" sz="1800" kern="1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800" kern="100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2680701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CF10CCA6-D99C-4D54-8F09-9BDE3E2C4C07}"/>
              </a:ext>
            </a:extLst>
          </p:cNvPr>
          <p:cNvSpPr/>
          <p:nvPr/>
        </p:nvSpPr>
        <p:spPr bwMode="auto">
          <a:xfrm>
            <a:off x="1811125" y="6019207"/>
            <a:ext cx="8305799" cy="365126"/>
          </a:xfrm>
          <a:prstGeom prst="rect">
            <a:avLst/>
          </a:prstGeom>
          <a:solidFill>
            <a:srgbClr val="FFFF9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47675" indent="-279400" algn="l">
              <a:buFont typeface="標楷體" panose="03000509000000000000" pitchFamily="65" charset="-120"/>
              <a:buChar char="※"/>
            </a:pPr>
            <a:r>
              <a:rPr lang="zh-TW" altLang="en-US" dirty="0">
                <a:solidFill>
                  <a:srgbClr val="FF0000"/>
                </a:solidFill>
                <a:latin typeface="PMingLiU" panose="02020500000000000000" pitchFamily="18" charset="-120"/>
                <a:ea typeface="PMingLiU" panose="02020500000000000000" pitchFamily="18" charset="-120"/>
                <a:cs typeface="Times New Roman" panose="02020603050405020304" pitchFamily="18" charset="0"/>
              </a:rPr>
              <a:t>「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巡檢發現異常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」：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請以長途管線處新定義統計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7828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B11FB0-20A2-48FD-B1FD-20B030B3C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壹</a:t>
            </a:r>
            <a:r>
              <a:rPr lang="zh-TW" altLang="en-US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、管線管理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E0D8A7-DF5E-47D1-B890-8EBA3958F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8926" y="1825625"/>
            <a:ext cx="8858693" cy="46672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巡檢異常分析說明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未會勘，卻已開挖；</a:t>
            </a:r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無則免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zh-TW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TW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TW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TW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TW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TW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TW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預防再發生之作為</a:t>
            </a:r>
            <a:endParaRPr lang="en-US" altLang="zh-TW" b="1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zh-TW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CA8987A-40F3-4D64-A70D-09DEBF7B9FE7}"/>
              </a:ext>
            </a:extLst>
          </p:cNvPr>
          <p:cNvGraphicFramePr>
            <a:graphicFrameLocks noGrp="1"/>
          </p:cNvGraphicFramePr>
          <p:nvPr/>
        </p:nvGraphicFramePr>
        <p:xfrm>
          <a:off x="2324986" y="2642395"/>
          <a:ext cx="7641051" cy="11268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6786">
                  <a:extLst>
                    <a:ext uri="{9D8B030D-6E8A-4147-A177-3AD203B41FA5}">
                      <a16:colId xmlns:a16="http://schemas.microsoft.com/office/drawing/2014/main" val="3193178312"/>
                    </a:ext>
                  </a:extLst>
                </a:gridCol>
                <a:gridCol w="1238853">
                  <a:extLst>
                    <a:ext uri="{9D8B030D-6E8A-4147-A177-3AD203B41FA5}">
                      <a16:colId xmlns:a16="http://schemas.microsoft.com/office/drawing/2014/main" val="2978232522"/>
                    </a:ext>
                  </a:extLst>
                </a:gridCol>
                <a:gridCol w="1238853">
                  <a:extLst>
                    <a:ext uri="{9D8B030D-6E8A-4147-A177-3AD203B41FA5}">
                      <a16:colId xmlns:a16="http://schemas.microsoft.com/office/drawing/2014/main" val="3567173504"/>
                    </a:ext>
                  </a:extLst>
                </a:gridCol>
                <a:gridCol w="1238853">
                  <a:extLst>
                    <a:ext uri="{9D8B030D-6E8A-4147-A177-3AD203B41FA5}">
                      <a16:colId xmlns:a16="http://schemas.microsoft.com/office/drawing/2014/main" val="1644391887"/>
                    </a:ext>
                  </a:extLst>
                </a:gridCol>
                <a:gridCol w="1378770">
                  <a:extLst>
                    <a:ext uri="{9D8B030D-6E8A-4147-A177-3AD203B41FA5}">
                      <a16:colId xmlns:a16="http://schemas.microsoft.com/office/drawing/2014/main" val="3382116512"/>
                    </a:ext>
                  </a:extLst>
                </a:gridCol>
                <a:gridCol w="1098936">
                  <a:extLst>
                    <a:ext uri="{9D8B030D-6E8A-4147-A177-3AD203B41FA5}">
                      <a16:colId xmlns:a16="http://schemas.microsoft.com/office/drawing/2014/main" val="1950294520"/>
                    </a:ext>
                  </a:extLst>
                </a:gridCol>
              </a:tblGrid>
              <a:tr h="28100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200" kern="100" dirty="0">
                          <a:effectLst/>
                        </a:rPr>
                        <a:t>地點</a:t>
                      </a:r>
                      <a:r>
                        <a:rPr lang="en-US" altLang="zh-HK" sz="1200" kern="100" dirty="0">
                          <a:effectLst/>
                        </a:rPr>
                        <a:t>(</a:t>
                      </a:r>
                      <a:r>
                        <a:rPr lang="zh-TW" altLang="en-US" sz="1200" kern="100" dirty="0">
                          <a:effectLst/>
                        </a:rPr>
                        <a:t>縣市政府</a:t>
                      </a:r>
                      <a:r>
                        <a:rPr lang="en-US" altLang="zh-TW" sz="1200" kern="100" dirty="0">
                          <a:effectLst/>
                        </a:rPr>
                        <a:t>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200" kern="100">
                          <a:effectLst/>
                        </a:rPr>
                        <a:t>次數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200" kern="100">
                          <a:effectLst/>
                        </a:rPr>
                        <a:t>原因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200" kern="100">
                          <a:effectLst/>
                        </a:rPr>
                        <a:t>次數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200" kern="100">
                          <a:effectLst/>
                        </a:rPr>
                        <a:t>時間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200" kern="100">
                          <a:effectLst/>
                        </a:rPr>
                        <a:t>次數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1713215"/>
                  </a:ext>
                </a:extLst>
              </a:tr>
              <a:tr h="28194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2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甲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08:00-12:00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96057107"/>
                  </a:ext>
                </a:extLst>
              </a:tr>
              <a:tr h="28194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乙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12:00-18:00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6739083"/>
                  </a:ext>
                </a:extLst>
              </a:tr>
              <a:tr h="28194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200" kern="100" dirty="0">
                          <a:effectLst/>
                          <a:latin typeface="+mn-lt"/>
                          <a:ea typeface="+mn-ea"/>
                          <a:cs typeface="+mn-cs"/>
                        </a:rPr>
                        <a:t>丙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18:00-08:00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205437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20BD5F0-B076-47AE-9DDC-03ECBF4E56FB}"/>
              </a:ext>
            </a:extLst>
          </p:cNvPr>
          <p:cNvGraphicFramePr>
            <a:graphicFrameLocks noGrp="1"/>
          </p:cNvGraphicFramePr>
          <p:nvPr/>
        </p:nvGraphicFramePr>
        <p:xfrm>
          <a:off x="2324985" y="4159250"/>
          <a:ext cx="7641051" cy="12353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46786">
                  <a:extLst>
                    <a:ext uri="{9D8B030D-6E8A-4147-A177-3AD203B41FA5}">
                      <a16:colId xmlns:a16="http://schemas.microsoft.com/office/drawing/2014/main" val="943187944"/>
                    </a:ext>
                  </a:extLst>
                </a:gridCol>
                <a:gridCol w="1238853">
                  <a:extLst>
                    <a:ext uri="{9D8B030D-6E8A-4147-A177-3AD203B41FA5}">
                      <a16:colId xmlns:a16="http://schemas.microsoft.com/office/drawing/2014/main" val="3068885059"/>
                    </a:ext>
                  </a:extLst>
                </a:gridCol>
                <a:gridCol w="1238853">
                  <a:extLst>
                    <a:ext uri="{9D8B030D-6E8A-4147-A177-3AD203B41FA5}">
                      <a16:colId xmlns:a16="http://schemas.microsoft.com/office/drawing/2014/main" val="2921708281"/>
                    </a:ext>
                  </a:extLst>
                </a:gridCol>
                <a:gridCol w="1238853">
                  <a:extLst>
                    <a:ext uri="{9D8B030D-6E8A-4147-A177-3AD203B41FA5}">
                      <a16:colId xmlns:a16="http://schemas.microsoft.com/office/drawing/2014/main" val="1552627614"/>
                    </a:ext>
                  </a:extLst>
                </a:gridCol>
                <a:gridCol w="1378771">
                  <a:extLst>
                    <a:ext uri="{9D8B030D-6E8A-4147-A177-3AD203B41FA5}">
                      <a16:colId xmlns:a16="http://schemas.microsoft.com/office/drawing/2014/main" val="452882476"/>
                    </a:ext>
                  </a:extLst>
                </a:gridCol>
                <a:gridCol w="1098935">
                  <a:extLst>
                    <a:ext uri="{9D8B030D-6E8A-4147-A177-3AD203B41FA5}">
                      <a16:colId xmlns:a16="http://schemas.microsoft.com/office/drawing/2014/main" val="3211524668"/>
                    </a:ext>
                  </a:extLst>
                </a:gridCol>
              </a:tblGrid>
              <a:tr h="40936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200" kern="100" dirty="0">
                          <a:effectLst/>
                        </a:rPr>
                        <a:t>施工單位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200" kern="100" dirty="0">
                          <a:effectLst/>
                        </a:rPr>
                        <a:t>次數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HK" sz="1200" kern="100">
                          <a:effectLst/>
                        </a:rPr>
                        <a:t>道路主管機關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200" kern="100">
                          <a:effectLst/>
                        </a:rPr>
                        <a:t>次數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200" kern="100">
                          <a:effectLst/>
                        </a:rPr>
                        <a:t>其他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6952112"/>
                  </a:ext>
                </a:extLst>
              </a:tr>
              <a:tr h="27532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200" kern="100" dirty="0">
                          <a:solidFill>
                            <a:schemeClr val="tx1"/>
                          </a:solidFill>
                          <a:effectLst/>
                        </a:rPr>
                        <a:t>台電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200" kern="100">
                          <a:effectLst/>
                        </a:rPr>
                        <a:t>公路局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8029640"/>
                  </a:ext>
                </a:extLst>
              </a:tr>
              <a:tr h="27532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200" kern="100" dirty="0">
                          <a:solidFill>
                            <a:schemeClr val="tx1"/>
                          </a:solidFill>
                          <a:effectLst/>
                        </a:rPr>
                        <a:t>台水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200" kern="100">
                          <a:effectLst/>
                        </a:rPr>
                        <a:t>高公局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5308337"/>
                  </a:ext>
                </a:extLst>
              </a:tr>
              <a:tr h="27532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200" kern="100" dirty="0">
                          <a:solidFill>
                            <a:schemeClr val="tx1"/>
                          </a:solidFill>
                          <a:effectLst/>
                        </a:rPr>
                        <a:t>中華電信</a:t>
                      </a:r>
                      <a:endParaRPr lang="zh-TW" sz="12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HK" sz="1200" kern="100">
                          <a:effectLst/>
                        </a:rPr>
                        <a:t>縣市政府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2399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7786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723208"/>
            <a:ext cx="7886700" cy="6093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壹、管線管理</a:t>
            </a:r>
            <a:endParaRPr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828800" y="1828800"/>
            <a:ext cx="9372600" cy="297497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ea1ChtPeriod" startAt="4"/>
            </a:pP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113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年度石油管線維修檢測、汰換、防盜、防漏及緊急應變計畫表執行情況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11213" indent="-365125">
              <a:lnSpc>
                <a:spcPct val="150000"/>
              </a:lnSpc>
              <a:buFont typeface="+mj-lt"/>
              <a:buAutoNum type="arabicParenR"/>
            </a:pP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113</a:t>
            </a:r>
            <a:r>
              <a:rPr lang="zh-TW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年度預計與實際執行對照表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52438" indent="0">
              <a:buNone/>
            </a:pP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若有不一致請補充說明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8564564" y="6378575"/>
            <a:ext cx="2103437" cy="342900"/>
          </a:xfrm>
        </p:spPr>
        <p:txBody>
          <a:bodyPr/>
          <a:lstStyle/>
          <a:p>
            <a:fld id="{B6F15528-21DE-4FAA-801E-634DDDAF4B2B}" type="slidenum">
              <a:rPr lang="en-US" altLang="zh-TW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1116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401598"/>
            <a:ext cx="6973418" cy="615553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貳</a:t>
            </a:r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、控制室管理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057400" y="901173"/>
            <a:ext cx="9144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ea1Cht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監控中心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spcAft>
                <a:spcPts val="300"/>
              </a:spcAft>
              <a:buFont typeface="+mj-lt"/>
              <a:buAutoNum type="arabicPeriod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轄區自訂之監控中心管理程序書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非總公司版本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914400" lvl="1" indent="-457200">
              <a:spcAft>
                <a:spcPts val="300"/>
              </a:spcAft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管理方式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人數、輪班制、時數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班、人數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班等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914400" lvl="1" indent="-457200">
              <a:spcAft>
                <a:spcPts val="300"/>
              </a:spcAft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現有即時監測系統、</a:t>
            </a:r>
            <a:r>
              <a:rPr lang="zh-TW" altLang="en-US" sz="2000" b="1" dirty="0">
                <a:solidFill>
                  <a:srgbClr val="00B05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各管線壓力計及流量計之校正週期、最近一次校正日期及校正結果</a:t>
            </a:r>
            <a:r>
              <a:rPr lang="zh-TW" altLang="en-US" sz="2000" b="1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（列表說明）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spcAft>
                <a:spcPts val="300"/>
              </a:spcAft>
              <a:buFont typeface="+mj-lt"/>
              <a:buAutoNum type="arabicPeriod"/>
            </a:pP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Aft>
                <a:spcPts val="300"/>
              </a:spcAft>
            </a:pP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16</a:t>
            </a:fld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D10741F-2E1D-4814-8464-E3A3C04D5A6D}"/>
              </a:ext>
            </a:extLst>
          </p:cNvPr>
          <p:cNvGraphicFramePr>
            <a:graphicFrameLocks noGrp="1"/>
          </p:cNvGraphicFramePr>
          <p:nvPr/>
        </p:nvGraphicFramePr>
        <p:xfrm>
          <a:off x="1676403" y="2989415"/>
          <a:ext cx="9679177" cy="189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9184">
                  <a:extLst>
                    <a:ext uri="{9D8B030D-6E8A-4147-A177-3AD203B41FA5}">
                      <a16:colId xmlns:a16="http://schemas.microsoft.com/office/drawing/2014/main" val="1147236493"/>
                    </a:ext>
                  </a:extLst>
                </a:gridCol>
                <a:gridCol w="1209533">
                  <a:extLst>
                    <a:ext uri="{9D8B030D-6E8A-4147-A177-3AD203B41FA5}">
                      <a16:colId xmlns:a16="http://schemas.microsoft.com/office/drawing/2014/main" val="679373008"/>
                    </a:ext>
                  </a:extLst>
                </a:gridCol>
                <a:gridCol w="744046">
                  <a:extLst>
                    <a:ext uri="{9D8B030D-6E8A-4147-A177-3AD203B41FA5}">
                      <a16:colId xmlns:a16="http://schemas.microsoft.com/office/drawing/2014/main" val="546449298"/>
                    </a:ext>
                  </a:extLst>
                </a:gridCol>
                <a:gridCol w="744046">
                  <a:extLst>
                    <a:ext uri="{9D8B030D-6E8A-4147-A177-3AD203B41FA5}">
                      <a16:colId xmlns:a16="http://schemas.microsoft.com/office/drawing/2014/main" val="3411777520"/>
                    </a:ext>
                  </a:extLst>
                </a:gridCol>
                <a:gridCol w="744046">
                  <a:extLst>
                    <a:ext uri="{9D8B030D-6E8A-4147-A177-3AD203B41FA5}">
                      <a16:colId xmlns:a16="http://schemas.microsoft.com/office/drawing/2014/main" val="1045382388"/>
                    </a:ext>
                  </a:extLst>
                </a:gridCol>
                <a:gridCol w="744046">
                  <a:extLst>
                    <a:ext uri="{9D8B030D-6E8A-4147-A177-3AD203B41FA5}">
                      <a16:colId xmlns:a16="http://schemas.microsoft.com/office/drawing/2014/main" val="3174517286"/>
                    </a:ext>
                  </a:extLst>
                </a:gridCol>
                <a:gridCol w="744046">
                  <a:extLst>
                    <a:ext uri="{9D8B030D-6E8A-4147-A177-3AD203B41FA5}">
                      <a16:colId xmlns:a16="http://schemas.microsoft.com/office/drawing/2014/main" val="3498343091"/>
                    </a:ext>
                  </a:extLst>
                </a:gridCol>
                <a:gridCol w="744046">
                  <a:extLst>
                    <a:ext uri="{9D8B030D-6E8A-4147-A177-3AD203B41FA5}">
                      <a16:colId xmlns:a16="http://schemas.microsoft.com/office/drawing/2014/main" val="3199454943"/>
                    </a:ext>
                  </a:extLst>
                </a:gridCol>
                <a:gridCol w="744046">
                  <a:extLst>
                    <a:ext uri="{9D8B030D-6E8A-4147-A177-3AD203B41FA5}">
                      <a16:colId xmlns:a16="http://schemas.microsoft.com/office/drawing/2014/main" val="2812315280"/>
                    </a:ext>
                  </a:extLst>
                </a:gridCol>
                <a:gridCol w="744046">
                  <a:extLst>
                    <a:ext uri="{9D8B030D-6E8A-4147-A177-3AD203B41FA5}">
                      <a16:colId xmlns:a16="http://schemas.microsoft.com/office/drawing/2014/main" val="103430437"/>
                    </a:ext>
                  </a:extLst>
                </a:gridCol>
                <a:gridCol w="744046">
                  <a:extLst>
                    <a:ext uri="{9D8B030D-6E8A-4147-A177-3AD203B41FA5}">
                      <a16:colId xmlns:a16="http://schemas.microsoft.com/office/drawing/2014/main" val="1511489417"/>
                    </a:ext>
                  </a:extLst>
                </a:gridCol>
                <a:gridCol w="744046">
                  <a:extLst>
                    <a:ext uri="{9D8B030D-6E8A-4147-A177-3AD203B41FA5}">
                      <a16:colId xmlns:a16="http://schemas.microsoft.com/office/drawing/2014/main" val="33727483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管線識別碼</a:t>
                      </a:r>
                      <a:endParaRPr lang="en-US" altLang="zh-TW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名稱</a:t>
                      </a:r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洩漏監控系統</a:t>
                      </a:r>
                      <a:b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</a:br>
                      <a:r>
                        <a:rPr lang="en-US" altLang="zh-TW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(LDS,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防盜油系統</a:t>
                      </a:r>
                      <a:r>
                        <a:rPr lang="en-US" altLang="zh-TW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,DCS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系統</a:t>
                      </a:r>
                      <a:r>
                        <a:rPr lang="en-US" altLang="zh-TW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...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marL="8139" marR="8139" marT="16279" marB="1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自有端是否有設置壓力計</a:t>
                      </a:r>
                    </a:p>
                  </a:txBody>
                  <a:tcPr marL="8139" marR="8139" marT="16279" marB="1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壓力計校正週期</a:t>
                      </a:r>
                    </a:p>
                  </a:txBody>
                  <a:tcPr marL="8139" marR="8139" marT="16279" marB="1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壓力計最近一次校正日期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壓力計最近一次校正結果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自有端是否有設置流量計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流量計型式</a:t>
                      </a:r>
                      <a:r>
                        <a:rPr lang="en-US" altLang="zh-TW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質量</a:t>
                      </a:r>
                      <a:r>
                        <a:rPr lang="en-US" altLang="zh-TW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超音波</a:t>
                      </a:r>
                      <a:r>
                        <a:rPr lang="en-US" altLang="zh-TW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/…)</a:t>
                      </a:r>
                      <a:endParaRPr lang="zh-TW" altLang="en-US" sz="14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1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流量計最小精度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流量計校正週期</a:t>
                      </a:r>
                    </a:p>
                  </a:txBody>
                  <a:tcPr marL="8139" marR="8139" marT="16279" marB="1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流量計最近一次校正日期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流量計最近一次校正結果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40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88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056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5065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401598"/>
            <a:ext cx="6973418" cy="615553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貳</a:t>
            </a:r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、控制室管理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057400" y="901173"/>
            <a:ext cx="9144000" cy="4070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ea1Cht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監控中心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續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914400" lvl="1" indent="-457200">
              <a:spcAft>
                <a:spcPts val="300"/>
              </a:spcAft>
              <a:buFont typeface="+mj-lt"/>
              <a:buAutoNum type="arabicPeriod" startAt="4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各管線流量及壓力警報設定上、下限值及依據</a:t>
            </a:r>
            <a:r>
              <a:rPr lang="zh-TW" altLang="en-US" sz="2000" b="1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（列表說明）</a:t>
            </a:r>
            <a:endParaRPr lang="en-US" altLang="zh-TW" sz="2000" b="1" dirty="0">
              <a:solidFill>
                <a:srgbClr val="00B05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Aft>
                <a:spcPts val="300"/>
              </a:spcAft>
            </a:pP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Aft>
                <a:spcPts val="300"/>
              </a:spcAft>
            </a:pP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Aft>
                <a:spcPts val="300"/>
              </a:spcAft>
            </a:pP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Aft>
                <a:spcPts val="300"/>
              </a:spcAft>
            </a:pP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spcAft>
                <a:spcPts val="300"/>
              </a:spcAft>
              <a:buFont typeface="+mj-lt"/>
              <a:buAutoNum type="arabicPeriod" startAt="6"/>
            </a:pP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spcAft>
                <a:spcPts val="300"/>
              </a:spcAft>
              <a:buFont typeface="+mj-lt"/>
              <a:buAutoNum type="arabicPeriod" startAt="5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</a:t>
            </a:r>
            <a:r>
              <a:rPr lang="zh-TW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管線泵送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接收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模式說明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進出節點、壓力流量計位置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及注意重點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spcAft>
                <a:spcPts val="300"/>
              </a:spcAft>
              <a:buFont typeface="+mj-lt"/>
              <a:buAutoNum type="arabicPeriod" startAt="5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流量及壓力警報發生頻率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與設定範圍之關係探討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spcAft>
                <a:spcPts val="300"/>
              </a:spcAft>
              <a:buFont typeface="+mj-lt"/>
              <a:buAutoNum type="arabicPeriod" startAt="5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有異常情形發生時，其操作流程圖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spcAft>
                <a:spcPts val="300"/>
              </a:spcAft>
              <a:buFont typeface="+mj-lt"/>
              <a:buAutoNum type="arabicPeriod" startAt="5"/>
            </a:pPr>
            <a:r>
              <a:rPr lang="zh-TW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保壓測試程序、保壓之壓力值及異常警報設定值</a:t>
            </a:r>
            <a:r>
              <a:rPr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無此作業則免</a:t>
            </a:r>
            <a:r>
              <a:rPr lang="en-US" altLang="zh-TW" sz="2000" b="1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b="1" dirty="0">
              <a:solidFill>
                <a:srgbClr val="00B0F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17</a:t>
            </a:fld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D10741F-2E1D-4814-8464-E3A3C04D5A6D}"/>
              </a:ext>
            </a:extLst>
          </p:cNvPr>
          <p:cNvGraphicFramePr>
            <a:graphicFrameLocks noGrp="1"/>
          </p:cNvGraphicFramePr>
          <p:nvPr/>
        </p:nvGraphicFramePr>
        <p:xfrm>
          <a:off x="1828799" y="1981200"/>
          <a:ext cx="9144001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923">
                  <a:extLst>
                    <a:ext uri="{9D8B030D-6E8A-4147-A177-3AD203B41FA5}">
                      <a16:colId xmlns:a16="http://schemas.microsoft.com/office/drawing/2014/main" val="1147236493"/>
                    </a:ext>
                  </a:extLst>
                </a:gridCol>
                <a:gridCol w="1222175">
                  <a:extLst>
                    <a:ext uri="{9D8B030D-6E8A-4147-A177-3AD203B41FA5}">
                      <a16:colId xmlns:a16="http://schemas.microsoft.com/office/drawing/2014/main" val="1693509478"/>
                    </a:ext>
                  </a:extLst>
                </a:gridCol>
                <a:gridCol w="824638">
                  <a:extLst>
                    <a:ext uri="{9D8B030D-6E8A-4147-A177-3AD203B41FA5}">
                      <a16:colId xmlns:a16="http://schemas.microsoft.com/office/drawing/2014/main" val="772907599"/>
                    </a:ext>
                  </a:extLst>
                </a:gridCol>
                <a:gridCol w="1155253">
                  <a:extLst>
                    <a:ext uri="{9D8B030D-6E8A-4147-A177-3AD203B41FA5}">
                      <a16:colId xmlns:a16="http://schemas.microsoft.com/office/drawing/2014/main" val="1679811458"/>
                    </a:ext>
                  </a:extLst>
                </a:gridCol>
                <a:gridCol w="1155253">
                  <a:extLst>
                    <a:ext uri="{9D8B030D-6E8A-4147-A177-3AD203B41FA5}">
                      <a16:colId xmlns:a16="http://schemas.microsoft.com/office/drawing/2014/main" val="2575217548"/>
                    </a:ext>
                  </a:extLst>
                </a:gridCol>
                <a:gridCol w="1155253">
                  <a:extLst>
                    <a:ext uri="{9D8B030D-6E8A-4147-A177-3AD203B41FA5}">
                      <a16:colId xmlns:a16="http://schemas.microsoft.com/office/drawing/2014/main" val="2305703047"/>
                    </a:ext>
                  </a:extLst>
                </a:gridCol>
                <a:gridCol w="1155253">
                  <a:extLst>
                    <a:ext uri="{9D8B030D-6E8A-4147-A177-3AD203B41FA5}">
                      <a16:colId xmlns:a16="http://schemas.microsoft.com/office/drawing/2014/main" val="339844691"/>
                    </a:ext>
                  </a:extLst>
                </a:gridCol>
                <a:gridCol w="1155253">
                  <a:extLst>
                    <a:ext uri="{9D8B030D-6E8A-4147-A177-3AD203B41FA5}">
                      <a16:colId xmlns:a16="http://schemas.microsoft.com/office/drawing/2014/main" val="30851829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管線識別碼</a:t>
                      </a:r>
                      <a:endParaRPr lang="en-US" altLang="zh-TW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名稱</a:t>
                      </a:r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負責泵送或接收之控制室名稱</a:t>
                      </a:r>
                    </a:p>
                  </a:txBody>
                  <a:tcPr marL="8139" marR="8139" marT="16279" marB="1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接收</a:t>
                      </a:r>
                      <a:r>
                        <a:rPr lang="en-US" altLang="zh-TW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泵送</a:t>
                      </a:r>
                      <a:r>
                        <a:rPr lang="en-US" altLang="zh-TW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4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路過</a:t>
                      </a:r>
                    </a:p>
                  </a:txBody>
                  <a:tcPr marL="8139" marR="8139" marT="16279" marB="1627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操作壓力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歷史操作壓力變動範圍</a:t>
                      </a:r>
                      <a:endParaRPr lang="en-US" altLang="zh-TW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(%</a:t>
                      </a:r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或絕對值</a:t>
                      </a:r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起泵至穩態之時間</a:t>
                      </a:r>
                      <a:endParaRPr lang="en-US" altLang="zh-TW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(</a:t>
                      </a:r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約</a:t>
                      </a:r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XX</a:t>
                      </a:r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分鐘</a:t>
                      </a:r>
                      <a:r>
                        <a:rPr lang="en-US" altLang="zh-TW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)</a:t>
                      </a:r>
                      <a:endParaRPr lang="zh-TW" altLang="en-US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壓力警報</a:t>
                      </a:r>
                      <a:endParaRPr lang="en-US" altLang="zh-TW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上下限設定值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流量警報</a:t>
                      </a:r>
                      <a:endParaRPr lang="en-US" altLang="zh-TW" sz="1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  <a:p>
                      <a:pPr algn="ctr"/>
                      <a:r>
                        <a:rPr lang="zh-TW" altLang="en-US" sz="1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上下限設定值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40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088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663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132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723208"/>
            <a:ext cx="7886700" cy="60939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貳、控制室管理</a:t>
            </a:r>
            <a:endParaRPr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189521" y="1600200"/>
            <a:ext cx="7239000" cy="3429000"/>
          </a:xfrm>
        </p:spPr>
        <p:txBody>
          <a:bodyPr/>
          <a:lstStyle/>
          <a:p>
            <a:pPr>
              <a:lnSpc>
                <a:spcPct val="150000"/>
              </a:lnSpc>
              <a:buFont typeface="+mj-ea"/>
              <a:buAutoNum type="ea1ChtPeriod" startAt="2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操作人員授證與能力</a:t>
            </a:r>
            <a:endParaRPr lang="zh-TW" altLang="en-US" sz="2400" b="1" dirty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合格操作人員要求及授證程序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操作人員職責要求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操作人員對於轄屬管線的路徑熟悉度</a:t>
            </a: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操作班與管線單位之互動機制</a:t>
            </a: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操作人員對系統之異常設定及應變之熟悉度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18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8519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5400" y="564175"/>
            <a:ext cx="9753600" cy="67710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z="4400" spc="-10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叁</a:t>
            </a:r>
            <a:r>
              <a:rPr sz="4400" spc="-10" dirty="0">
                <a:latin typeface="標楷體"/>
                <a:cs typeface="標楷體"/>
              </a:rPr>
              <a:t>、</a:t>
            </a:r>
            <a:r>
              <a:rPr sz="4400" spc="-10" dirty="0" err="1">
                <a:latin typeface="標楷體"/>
                <a:cs typeface="標楷體"/>
              </a:rPr>
              <a:t>災</a:t>
            </a:r>
            <a:r>
              <a:rPr sz="4400" dirty="0" err="1">
                <a:latin typeface="標楷體"/>
                <a:cs typeface="標楷體"/>
              </a:rPr>
              <a:t>害</a:t>
            </a:r>
            <a:r>
              <a:rPr sz="4400" spc="-10" dirty="0" err="1">
                <a:latin typeface="標楷體"/>
                <a:cs typeface="標楷體"/>
              </a:rPr>
              <a:t>防</a:t>
            </a:r>
            <a:r>
              <a:rPr sz="4400" dirty="0" err="1">
                <a:latin typeface="標楷體"/>
                <a:cs typeface="標楷體"/>
              </a:rPr>
              <a:t>救</a:t>
            </a:r>
            <a:r>
              <a:rPr lang="zh-TW" altLang="en-US" sz="4400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執行情況</a:t>
            </a:r>
            <a:endParaRPr sz="4400" spc="-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5400" y="1676400"/>
            <a:ext cx="10041808" cy="31541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200000"/>
              </a:lnSpc>
            </a:pPr>
            <a:r>
              <a:rPr sz="28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一</a:t>
            </a:r>
            <a:r>
              <a:rPr lang="zh-TW" altLang="en-US" sz="2800"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長途輸油管線事故緊急應變處理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流程說明</a:t>
            </a:r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及執行情形</a:t>
            </a:r>
            <a:r>
              <a:rPr lang="en-US" altLang="zh-TW" sz="280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80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實例</a:t>
            </a:r>
            <a:r>
              <a:rPr lang="en-US" altLang="zh-TW" sz="280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12700" marR="5080">
              <a:lnSpc>
                <a:spcPct val="200000"/>
              </a:lnSpc>
            </a:pP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二、</a:t>
            </a:r>
            <a:r>
              <a:rPr lang="zh-TW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儲槽油料洩漏事故緊急應變處理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流程說明</a:t>
            </a:r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及執行情形</a:t>
            </a:r>
            <a:r>
              <a:rPr lang="en-US" altLang="zh-TW" sz="280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80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實例</a:t>
            </a:r>
            <a:r>
              <a:rPr lang="en-US" altLang="zh-TW" sz="280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12700" marR="5080">
              <a:lnSpc>
                <a:spcPct val="200000"/>
              </a:lnSpc>
            </a:pP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三、</a:t>
            </a:r>
            <a:r>
              <a:rPr lang="zh-TW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管線儲槽地震後緊急應變處理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流程說明</a:t>
            </a:r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及執行情形</a:t>
            </a:r>
            <a:r>
              <a:rPr lang="en-US" altLang="zh-TW" sz="280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80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實例</a:t>
            </a:r>
            <a:r>
              <a:rPr lang="en-US" altLang="zh-TW" sz="280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12700" marR="5080">
              <a:lnSpc>
                <a:spcPct val="150000"/>
              </a:lnSpc>
            </a:pPr>
            <a:endParaRPr lang="en-US" altLang="zh-TW" sz="28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19</a:t>
            </a:fld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082674"/>
          </a:xfrm>
        </p:spPr>
        <p:txBody>
          <a:bodyPr/>
          <a:lstStyle/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大綱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62201" y="1719726"/>
            <a:ext cx="6870905" cy="40611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壹、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管線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管理</a:t>
            </a: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貳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控制室管理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參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、災害防救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肆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spc="1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事故學習</a:t>
            </a:r>
            <a:endParaRPr lang="zh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伍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自主管理落實度</a:t>
            </a:r>
            <a:endParaRPr lang="en-US" altLang="zh-TW" spc="1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spc="10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陸、</a:t>
            </a:r>
            <a:r>
              <a:rPr lang="zh-TW" altLang="en-US" spc="5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歷年查核建議之尚未改善完成說明</a:t>
            </a:r>
            <a:endParaRPr lang="zh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2291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904999" y="521589"/>
            <a:ext cx="8763001" cy="6223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9685"/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肆</a:t>
            </a:r>
            <a:r>
              <a:rPr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事故學習</a:t>
            </a:r>
            <a:endParaRPr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55861"/>
              </p:ext>
            </p:extLst>
          </p:nvPr>
        </p:nvGraphicFramePr>
        <p:xfrm>
          <a:off x="2514601" y="1890088"/>
          <a:ext cx="7848600" cy="4279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7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8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8535">
                  <a:extLst>
                    <a:ext uri="{9D8B030D-6E8A-4147-A177-3AD203B41FA5}">
                      <a16:colId xmlns:a16="http://schemas.microsoft.com/office/drawing/2014/main" val="3882689401"/>
                    </a:ext>
                  </a:extLst>
                </a:gridCol>
                <a:gridCol w="1178535">
                  <a:extLst>
                    <a:ext uri="{9D8B030D-6E8A-4147-A177-3AD203B41FA5}">
                      <a16:colId xmlns:a16="http://schemas.microsoft.com/office/drawing/2014/main" val="1463977310"/>
                    </a:ext>
                  </a:extLst>
                </a:gridCol>
                <a:gridCol w="1178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8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599">
                <a:tc gridSpan="6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一、虛驚事故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solidFill>
                            <a:srgbClr val="00B050"/>
                          </a:solidFill>
                          <a:effectLst/>
                          <a:highlight>
                            <a:srgbClr val="FFFF00"/>
                          </a:highlight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事故日期</a:t>
                      </a:r>
                      <a:endParaRPr lang="zh-TW" altLang="zh-TW" sz="1800" kern="100" dirty="0">
                        <a:solidFill>
                          <a:srgbClr val="00B050"/>
                        </a:solidFill>
                        <a:effectLst/>
                        <a:highlight>
                          <a:srgbClr val="FFFF00"/>
                        </a:highlight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間接原因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直接原因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根本</a:t>
                      </a: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檢討改善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599">
                <a:tc gridSpan="6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二、作業事故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solidFill>
                            <a:srgbClr val="00B050"/>
                          </a:solidFill>
                          <a:effectLst/>
                          <a:highlight>
                            <a:srgbClr val="FFFF00"/>
                          </a:highlight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事故日期</a:t>
                      </a:r>
                      <a:endParaRPr lang="zh-TW" altLang="zh-TW" sz="1800" kern="100" dirty="0">
                        <a:solidFill>
                          <a:srgbClr val="00B050"/>
                        </a:solidFill>
                        <a:effectLst/>
                        <a:highlight>
                          <a:srgbClr val="FFFF00"/>
                        </a:highlight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間接原因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直接原因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根本</a:t>
                      </a:r>
                      <a:r>
                        <a:rPr lang="zh-TW" alt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原因</a:t>
                      </a:r>
                      <a:endParaRPr lang="zh-TW" alt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檢討改善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20</a:t>
            </a:fld>
            <a:endParaRPr lang="zh-TW" alt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3DC06F2-4034-43AD-8EA0-C42B8F7EB89E}"/>
              </a:ext>
            </a:extLst>
          </p:cNvPr>
          <p:cNvSpPr txBox="1">
            <a:spLocks/>
          </p:cNvSpPr>
          <p:nvPr/>
        </p:nvSpPr>
        <p:spPr>
          <a:xfrm>
            <a:off x="2286001" y="1352731"/>
            <a:ext cx="838199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ea typeface="+mj-ea"/>
                <a:cs typeface="標楷體"/>
              </a:defRPr>
            </a:lvl1pPr>
          </a:lstStyle>
          <a:p>
            <a:pPr marL="762635" indent="-742950">
              <a:buFont typeface="+mj-ea"/>
              <a:buAutoNum type="ea1ChtPeriod"/>
            </a:pPr>
            <a:r>
              <a:rPr lang="zh-TW" altLang="en-US" sz="2400" kern="0" spc="1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受查單位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近</a:t>
            </a:r>
            <a:r>
              <a:rPr lang="en-US" altLang="zh-TW" sz="2400" kern="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kern="0" spc="1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(111</a:t>
            </a:r>
            <a:r>
              <a:rPr lang="zh-TW" altLang="en-US" sz="2400" kern="0" spc="1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kern="0" spc="1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sz="2400" kern="0" spc="1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迄今</a:t>
            </a:r>
            <a:r>
              <a:rPr lang="en-US" altLang="zh-TW" sz="2400" kern="0" spc="1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400" kern="0" spc="1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400" kern="0" spc="-2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故分析</a:t>
            </a:r>
            <a:r>
              <a:rPr lang="zh-TW" altLang="en-US" sz="2400" kern="0" spc="-2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討</a:t>
            </a:r>
            <a:r>
              <a:rPr lang="zh-TW" altLang="en-US" sz="2400" kern="0" spc="-2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改善情形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9685"/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肆</a:t>
            </a:r>
            <a:r>
              <a:rPr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事故學習</a:t>
            </a:r>
            <a:endParaRPr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433639"/>
              </p:ext>
            </p:extLst>
          </p:nvPr>
        </p:nvGraphicFramePr>
        <p:xfrm>
          <a:off x="2473908" y="2205259"/>
          <a:ext cx="7848600" cy="2139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9844">
                  <a:extLst>
                    <a:ext uri="{9D8B030D-6E8A-4147-A177-3AD203B41FA5}">
                      <a16:colId xmlns:a16="http://schemas.microsoft.com/office/drawing/2014/main" val="4181338354"/>
                    </a:ext>
                  </a:extLst>
                </a:gridCol>
                <a:gridCol w="1959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4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4456">
                  <a:extLst>
                    <a:ext uri="{9D8B030D-6E8A-4147-A177-3AD203B41FA5}">
                      <a16:colId xmlns:a16="http://schemas.microsoft.com/office/drawing/2014/main" val="3882689401"/>
                    </a:ext>
                  </a:extLst>
                </a:gridCol>
              </a:tblGrid>
              <a:tr h="418599"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一、</a:t>
                      </a: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作業</a:t>
                      </a: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solidFill>
                            <a:srgbClr val="00B050"/>
                          </a:solidFill>
                          <a:effectLst/>
                          <a:highlight>
                            <a:srgbClr val="FFFF00"/>
                          </a:highlight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事故日期</a:t>
                      </a:r>
                      <a:endParaRPr lang="zh-TW" sz="1800" kern="100" dirty="0">
                        <a:solidFill>
                          <a:srgbClr val="00B050"/>
                        </a:solidFill>
                        <a:effectLst/>
                        <a:highlight>
                          <a:srgbClr val="FFFF00"/>
                        </a:highlight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事故單位名稱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名稱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21</a:t>
            </a:fld>
            <a:endParaRPr lang="zh-TW" alt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3DC06F2-4034-43AD-8EA0-C42B8F7EB89E}"/>
              </a:ext>
            </a:extLst>
          </p:cNvPr>
          <p:cNvSpPr txBox="1">
            <a:spLocks/>
          </p:cNvSpPr>
          <p:nvPr/>
        </p:nvSpPr>
        <p:spPr>
          <a:xfrm>
            <a:off x="1717090" y="1489908"/>
            <a:ext cx="936223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ea typeface="+mj-ea"/>
                <a:cs typeface="標楷體"/>
              </a:defRPr>
            </a:lvl1pPr>
          </a:lstStyle>
          <a:p>
            <a:pPr marL="762635" indent="-742950">
              <a:buFont typeface="+mj-ea"/>
              <a:buAutoNum type="ea1ChtPeriod" startAt="2"/>
            </a:pPr>
            <a:r>
              <a:rPr lang="en-US" altLang="zh-TW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113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年度公司其他單位輸儲設施</a:t>
            </a:r>
            <a:r>
              <a:rPr lang="en-US" altLang="zh-TW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包含天然氣管線</a:t>
            </a:r>
            <a:r>
              <a:rPr lang="en-US" altLang="zh-TW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事故列表</a:t>
            </a:r>
          </a:p>
        </p:txBody>
      </p:sp>
    </p:spTree>
    <p:extLst>
      <p:ext uri="{BB962C8B-B14F-4D97-AF65-F5344CB8AC3E}">
        <p14:creationId xmlns:p14="http://schemas.microsoft.com/office/powerpoint/2010/main" val="29164008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9685"/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肆</a:t>
            </a:r>
            <a:r>
              <a:rPr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事故學習</a:t>
            </a:r>
            <a:endParaRPr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547381"/>
              </p:ext>
            </p:extLst>
          </p:nvPr>
        </p:nvGraphicFramePr>
        <p:xfrm>
          <a:off x="1541392" y="2590800"/>
          <a:ext cx="9296398" cy="2139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9405">
                  <a:extLst>
                    <a:ext uri="{9D8B030D-6E8A-4147-A177-3AD203B41FA5}">
                      <a16:colId xmlns:a16="http://schemas.microsoft.com/office/drawing/2014/main" val="2972811605"/>
                    </a:ext>
                  </a:extLst>
                </a:gridCol>
                <a:gridCol w="16394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3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3264">
                  <a:extLst>
                    <a:ext uri="{9D8B030D-6E8A-4147-A177-3AD203B41FA5}">
                      <a16:colId xmlns:a16="http://schemas.microsoft.com/office/drawing/2014/main" val="3882689401"/>
                    </a:ext>
                  </a:extLst>
                </a:gridCol>
                <a:gridCol w="2731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59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一、</a:t>
                      </a: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作業</a:t>
                      </a: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00" dirty="0">
                          <a:solidFill>
                            <a:srgbClr val="00B050"/>
                          </a:solidFill>
                          <a:effectLst/>
                          <a:highlight>
                            <a:srgbClr val="FFFF00"/>
                          </a:highlight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事故日期</a:t>
                      </a:r>
                      <a:endParaRPr lang="zh-TW" altLang="zh-TW" sz="1800" kern="100" dirty="0">
                        <a:solidFill>
                          <a:srgbClr val="00B050"/>
                        </a:solidFill>
                        <a:effectLst/>
                        <a:highlight>
                          <a:srgbClr val="FFFF00"/>
                        </a:highlight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事故單位名稱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名稱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平行展開作為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22</a:t>
            </a:fld>
            <a:endParaRPr lang="zh-TW" alt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3DC06F2-4034-43AD-8EA0-C42B8F7EB89E}"/>
              </a:ext>
            </a:extLst>
          </p:cNvPr>
          <p:cNvSpPr txBox="1">
            <a:spLocks/>
          </p:cNvSpPr>
          <p:nvPr/>
        </p:nvSpPr>
        <p:spPr>
          <a:xfrm>
            <a:off x="1163343" y="1582317"/>
            <a:ext cx="986531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ea typeface="+mj-ea"/>
                <a:cs typeface="標楷體"/>
              </a:defRPr>
            </a:lvl1pPr>
          </a:lstStyle>
          <a:p>
            <a:pPr marL="762635" indent="-742950">
              <a:buFont typeface="+mj-ea"/>
              <a:buAutoNum type="ea1ChtPeriod" startAt="3"/>
            </a:pPr>
            <a:r>
              <a:rPr lang="en-US" altLang="zh-TW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113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年度公司其他單位輸儲設施事故，</a:t>
            </a:r>
            <a:r>
              <a:rPr lang="zh-TW" altLang="en-US" sz="2400" kern="0" spc="1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受查單位有平行展開者請列表</a:t>
            </a:r>
          </a:p>
        </p:txBody>
      </p:sp>
    </p:spTree>
    <p:extLst>
      <p:ext uri="{BB962C8B-B14F-4D97-AF65-F5344CB8AC3E}">
        <p14:creationId xmlns:p14="http://schemas.microsoft.com/office/powerpoint/2010/main" val="4061000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2209800" y="561308"/>
            <a:ext cx="6973418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伍、自主管理落實度</a:t>
            </a:r>
            <a:endParaRPr sz="4000"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23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234381" y="1402314"/>
            <a:ext cx="7543800" cy="1053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一</a:t>
            </a:r>
            <a:r>
              <a:rPr lang="en-US" altLang="zh-TW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長途管線</a:t>
            </a:r>
            <a:r>
              <a:rPr lang="zh-HK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內部稽核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904875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arenR"/>
              <a:defRPr/>
            </a:pPr>
            <a:r>
              <a:rPr lang="zh-TW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最近一次長途</a:t>
            </a:r>
            <a:r>
              <a:rPr lang="zh-HK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管線</a:t>
            </a:r>
            <a:r>
              <a:rPr lang="zh-TW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內部稽核執行結果說明</a:t>
            </a:r>
            <a:endParaRPr lang="en-US" altLang="zh-TW" sz="20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16406D6-50FB-4972-82D2-787CC90A0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837919"/>
              </p:ext>
            </p:extLst>
          </p:nvPr>
        </p:nvGraphicFramePr>
        <p:xfrm>
          <a:off x="2585797" y="2743201"/>
          <a:ext cx="7020409" cy="2362201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676581">
                  <a:extLst>
                    <a:ext uri="{9D8B030D-6E8A-4147-A177-3AD203B41FA5}">
                      <a16:colId xmlns:a16="http://schemas.microsoft.com/office/drawing/2014/main" val="82374763"/>
                    </a:ext>
                  </a:extLst>
                </a:gridCol>
                <a:gridCol w="1854154">
                  <a:extLst>
                    <a:ext uri="{9D8B030D-6E8A-4147-A177-3AD203B41FA5}">
                      <a16:colId xmlns:a16="http://schemas.microsoft.com/office/drawing/2014/main" val="3261849221"/>
                    </a:ext>
                  </a:extLst>
                </a:gridCol>
                <a:gridCol w="1854154">
                  <a:extLst>
                    <a:ext uri="{9D8B030D-6E8A-4147-A177-3AD203B41FA5}">
                      <a16:colId xmlns:a16="http://schemas.microsoft.com/office/drawing/2014/main" val="3796810848"/>
                    </a:ext>
                  </a:extLst>
                </a:gridCol>
                <a:gridCol w="2635520">
                  <a:extLst>
                    <a:ext uri="{9D8B030D-6E8A-4147-A177-3AD203B41FA5}">
                      <a16:colId xmlns:a16="http://schemas.microsoft.com/office/drawing/2014/main" val="3822681332"/>
                    </a:ext>
                  </a:extLst>
                </a:gridCol>
              </a:tblGrid>
              <a:tr h="4970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日期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600" b="1" kern="0" dirty="0">
                          <a:solidFill>
                            <a:schemeClr val="lt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執行單位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600" b="1" kern="0" dirty="0">
                          <a:solidFill>
                            <a:schemeClr val="lt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稽核缺失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缺失改善執行狀況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1636447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2867621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13048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3653968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262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3767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07436" y="609600"/>
            <a:ext cx="800336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z="3600" spc="10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陸</a:t>
            </a:r>
            <a:r>
              <a:rPr sz="3600" spc="10" dirty="0">
                <a:latin typeface="標楷體"/>
                <a:cs typeface="標楷體"/>
              </a:rPr>
              <a:t>、</a:t>
            </a:r>
            <a:r>
              <a:rPr lang="zh-TW" altLang="en-US" sz="3600" spc="5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歷年查核建議之尚未改善完成說明</a:t>
            </a:r>
            <a:endParaRPr sz="3600" dirty="0">
              <a:latin typeface="標楷體"/>
              <a:cs typeface="標楷體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617712"/>
              </p:ext>
            </p:extLst>
          </p:nvPr>
        </p:nvGraphicFramePr>
        <p:xfrm>
          <a:off x="2057401" y="2667000"/>
          <a:ext cx="7976783" cy="35660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2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95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58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30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6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項目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分類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編號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查核結果及建議事項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事業單位回覆及辦理情形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改善期程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(</a:t>
                      </a: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請填日期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)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24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58604E9-6E8B-45BC-823B-1A2C9B5CB678}"/>
              </a:ext>
            </a:extLst>
          </p:cNvPr>
          <p:cNvSpPr txBox="1"/>
          <p:nvPr/>
        </p:nvSpPr>
        <p:spPr>
          <a:xfrm>
            <a:off x="1673106" y="1499801"/>
            <a:ext cx="90075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r>
              <a:rPr lang="zh-TW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列出最近一次收到正式公文尚未改善完成之查核建議</a:t>
            </a:r>
            <a:endParaRPr lang="en-US" altLang="zh-TW" sz="2400" b="1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r>
              <a:rPr lang="zh-TW" altLang="en-US" sz="2400" b="1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查核當天簡報不須報告本項</a:t>
            </a:r>
            <a:r>
              <a:rPr lang="zh-TW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，資料供查核委員參照</a:t>
            </a:r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委員可提問</a:t>
            </a:r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2400" b="1" dirty="0">
              <a:solidFill>
                <a:srgbClr val="FF0000"/>
              </a:solidFill>
              <a:highlight>
                <a:srgbClr val="FFFF00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750908"/>
            <a:ext cx="7886700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壹、管線管理</a:t>
            </a:r>
            <a:endParaRPr sz="4000"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52600" y="1935093"/>
            <a:ext cx="9193776" cy="2865507"/>
          </a:xfrm>
        </p:spPr>
        <p:txBody>
          <a:bodyPr>
            <a:noAutofit/>
          </a:bodyPr>
          <a:lstStyle/>
          <a:p>
            <a:pPr marL="571500" indent="-514350">
              <a:lnSpc>
                <a:spcPct val="150000"/>
              </a:lnSpc>
              <a:buFont typeface="+mj-ea"/>
              <a:buAutoNum type="ea1Cht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石油管</a:t>
            </a:r>
            <a:r>
              <a:rPr lang="zh-TW" altLang="en-US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線基本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</a:t>
            </a:r>
            <a:r>
              <a:rPr lang="zh-TW" altLang="en-US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料</a:t>
            </a:r>
            <a:endParaRPr lang="en-US" altLang="zh-TW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0287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管線概述：管線總數量、總長度、八大油品管線各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條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如：柴油管線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條、汽油管線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X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條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10287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管線方塊示意圖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請加入閥箱位置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3</a:t>
            </a:fld>
            <a:endParaRPr lang="zh-TW" alt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58604E9-6E8B-45BC-823B-1A2C9B5CB678}"/>
              </a:ext>
            </a:extLst>
          </p:cNvPr>
          <p:cNvSpPr txBox="1"/>
          <p:nvPr/>
        </p:nvSpPr>
        <p:spPr>
          <a:xfrm>
            <a:off x="5889070" y="1323300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r>
              <a:rPr lang="zh-TW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不須放入各管線詳細資料</a:t>
            </a:r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endParaRPr lang="zh-TW" altLang="en-US" sz="2400" b="1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185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750908"/>
            <a:ext cx="7886700" cy="5539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壹、管線管理</a:t>
            </a:r>
            <a:endParaRPr sz="4000"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90369" y="2047023"/>
            <a:ext cx="10936778" cy="1610577"/>
          </a:xfrm>
        </p:spPr>
        <p:txBody>
          <a:bodyPr>
            <a:noAutofit/>
          </a:bodyPr>
          <a:lstStyle/>
          <a:p>
            <a:pPr marL="571500" indent="-514350">
              <a:lnSpc>
                <a:spcPct val="150000"/>
              </a:lnSpc>
              <a:buFont typeface="+mj-ea"/>
              <a:buAutoNum type="ea1Cht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石油管</a:t>
            </a:r>
            <a:r>
              <a:rPr lang="zh-TW" altLang="en-US" sz="200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線基本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料</a:t>
            </a: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續</a:t>
            </a: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1143000" lvl="1" indent="-457200">
              <a:lnSpc>
                <a:spcPct val="150000"/>
              </a:lnSpc>
              <a:buFont typeface="+mj-lt"/>
              <a:buAutoNum type="arabicParenR" startAt="3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管線路徑圖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請參考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NCDR</a:t>
            </a:r>
            <a:r>
              <a:rPr lang="zh-TW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公開資訊，，</a:t>
            </a:r>
            <a:r>
              <a:rPr lang="zh-TW" altLang="zh-TW" sz="200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與天然災害潛勢圖套疊</a:t>
            </a:r>
            <a:r>
              <a:rPr lang="zh-TW" altLang="en-US" sz="200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，如有影響請填寫下表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1168400" lvl="1" indent="0">
              <a:lnSpc>
                <a:spcPct val="150000"/>
              </a:lnSpc>
              <a:buNone/>
            </a:pPr>
            <a:r>
              <a:rPr lang="zh-TW" altLang="en-US" sz="200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套疊型態至少包含：活動斷層敏感區域、土壤液化區、土石流潛勢區、淹水潛勢區等</a:t>
            </a:r>
            <a:endParaRPr lang="en-US" altLang="zh-TW" sz="2000" dirty="0">
              <a:solidFill>
                <a:srgbClr val="00B05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143000" lvl="1" indent="-457200">
              <a:lnSpc>
                <a:spcPct val="150000"/>
              </a:lnSpc>
              <a:buFont typeface="+mj-lt"/>
              <a:buAutoNum type="arabicParenR" startAt="3"/>
            </a:pPr>
            <a:endParaRPr lang="zh-TW" altLang="en-US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4</a:t>
            </a:fld>
            <a:endParaRPr lang="zh-TW" alt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58604E9-6E8B-45BC-823B-1A2C9B5CB678}"/>
              </a:ext>
            </a:extLst>
          </p:cNvPr>
          <p:cNvSpPr txBox="1"/>
          <p:nvPr/>
        </p:nvSpPr>
        <p:spPr>
          <a:xfrm>
            <a:off x="6903417" y="1526123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r>
              <a:rPr lang="zh-TW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不須放入各管線詳細資料</a:t>
            </a:r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endParaRPr lang="zh-TW" altLang="en-US" sz="2400" b="1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328593"/>
              </p:ext>
            </p:extLst>
          </p:nvPr>
        </p:nvGraphicFramePr>
        <p:xfrm>
          <a:off x="1676400" y="4004670"/>
          <a:ext cx="926084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5720">
                  <a:extLst>
                    <a:ext uri="{9D8B030D-6E8A-4147-A177-3AD203B41FA5}">
                      <a16:colId xmlns:a16="http://schemas.microsoft.com/office/drawing/2014/main" val="1507164014"/>
                    </a:ext>
                  </a:extLst>
                </a:gridCol>
                <a:gridCol w="2583180">
                  <a:extLst>
                    <a:ext uri="{9D8B030D-6E8A-4147-A177-3AD203B41FA5}">
                      <a16:colId xmlns:a16="http://schemas.microsoft.com/office/drawing/2014/main" val="2146195938"/>
                    </a:ext>
                  </a:extLst>
                </a:gridCol>
                <a:gridCol w="2423160">
                  <a:extLst>
                    <a:ext uri="{9D8B030D-6E8A-4147-A177-3AD203B41FA5}">
                      <a16:colId xmlns:a16="http://schemas.microsoft.com/office/drawing/2014/main" val="3695256061"/>
                    </a:ext>
                  </a:extLst>
                </a:gridCol>
                <a:gridCol w="1668780">
                  <a:extLst>
                    <a:ext uri="{9D8B030D-6E8A-4147-A177-3AD203B41FA5}">
                      <a16:colId xmlns:a16="http://schemas.microsoft.com/office/drawing/2014/main" val="4009706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天然災害潛勢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型態</a:t>
                      </a:r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如：斷層、土壤液化</a:t>
                      </a:r>
                      <a:r>
                        <a:rPr lang="en-US" altLang="zh-TW" dirty="0"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…)</a:t>
                      </a:r>
                      <a:endParaRPr lang="zh-TW" altLang="en-US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影響管線編號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加強作為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備註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1424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1183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316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860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3505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26374" y="663835"/>
            <a:ext cx="7886700" cy="5539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壹、管線管理</a:t>
            </a:r>
            <a:endParaRPr sz="4000" spc="-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10608" y="1374120"/>
            <a:ext cx="8210550" cy="129288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+mj-ea"/>
              <a:buAutoNum type="ea1ChtPeriod" startAt="2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管線完整性管理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17550" lvl="1" indent="-260350">
              <a:spcBef>
                <a:spcPts val="600"/>
              </a:spcBef>
              <a:buFont typeface="+mj-lt"/>
              <a:buAutoNum type="arabicPeriod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風險評估</a:t>
            </a:r>
            <a:r>
              <a:rPr lang="en-US" altLang="zh-TW" sz="200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所有管線</a:t>
            </a:r>
            <a:r>
              <a:rPr lang="en-US" altLang="zh-TW" sz="200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895350" lvl="1" indent="0">
              <a:spcBef>
                <a:spcPts val="600"/>
              </a:spcBef>
              <a:buNone/>
            </a:pP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評估結果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pPr defTabSz="457200">
                <a:defRPr/>
              </a:pPr>
              <a:t>5</a:t>
            </a:fld>
            <a:endParaRPr lang="zh-TW" altLang="en-US" dirty="0">
              <a:solidFill>
                <a:prstClr val="black">
                  <a:tint val="75000"/>
                </a:prst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06FD2AA-DB1B-422A-9248-1C37A5039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885025"/>
              </p:ext>
            </p:extLst>
          </p:nvPr>
        </p:nvGraphicFramePr>
        <p:xfrm>
          <a:off x="2366352" y="4798839"/>
          <a:ext cx="8530248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2693">
                  <a:extLst>
                    <a:ext uri="{9D8B030D-6E8A-4147-A177-3AD203B41FA5}">
                      <a16:colId xmlns:a16="http://schemas.microsoft.com/office/drawing/2014/main" val="3978550119"/>
                    </a:ext>
                  </a:extLst>
                </a:gridCol>
                <a:gridCol w="2035565">
                  <a:extLst>
                    <a:ext uri="{9D8B030D-6E8A-4147-A177-3AD203B41FA5}">
                      <a16:colId xmlns:a16="http://schemas.microsoft.com/office/drawing/2014/main" val="1685265338"/>
                    </a:ext>
                  </a:extLst>
                </a:gridCol>
                <a:gridCol w="1942058">
                  <a:extLst>
                    <a:ext uri="{9D8B030D-6E8A-4147-A177-3AD203B41FA5}">
                      <a16:colId xmlns:a16="http://schemas.microsoft.com/office/drawing/2014/main" val="3903992862"/>
                    </a:ext>
                  </a:extLst>
                </a:gridCol>
                <a:gridCol w="1942058">
                  <a:extLst>
                    <a:ext uri="{9D8B030D-6E8A-4147-A177-3AD203B41FA5}">
                      <a16:colId xmlns:a16="http://schemas.microsoft.com/office/drawing/2014/main" val="2462298306"/>
                    </a:ext>
                  </a:extLst>
                </a:gridCol>
                <a:gridCol w="877874">
                  <a:extLst>
                    <a:ext uri="{9D8B030D-6E8A-4147-A177-3AD203B41FA5}">
                      <a16:colId xmlns:a16="http://schemas.microsoft.com/office/drawing/2014/main" val="3850264439"/>
                    </a:ext>
                  </a:extLst>
                </a:gridCol>
              </a:tblGrid>
              <a:tr h="49214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管線識別碼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中、高風險管段位置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造成高風險之</a:t>
                      </a:r>
                      <a:endParaRPr lang="en-US" altLang="zh-TW" sz="16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主要因子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kern="12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緩降措施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備註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5312904"/>
                  </a:ext>
                </a:extLst>
              </a:tr>
              <a:tr h="29096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8070101XXXX1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378405"/>
                  </a:ext>
                </a:extLst>
              </a:tr>
              <a:tr h="2909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8070101XXXX2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5032854"/>
                  </a:ext>
                </a:extLst>
              </a:tr>
              <a:tr h="2909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8070101XXXX3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5376446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906FD2AA-DB1B-422A-9248-1C37A5039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058067"/>
              </p:ext>
            </p:extLst>
          </p:nvPr>
        </p:nvGraphicFramePr>
        <p:xfrm>
          <a:off x="2345475" y="2667000"/>
          <a:ext cx="786305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042">
                  <a:extLst>
                    <a:ext uri="{9D8B030D-6E8A-4147-A177-3AD203B41FA5}">
                      <a16:colId xmlns:a16="http://schemas.microsoft.com/office/drawing/2014/main" val="3978550119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685265338"/>
                    </a:ext>
                  </a:extLst>
                </a:gridCol>
                <a:gridCol w="1382220">
                  <a:extLst>
                    <a:ext uri="{9D8B030D-6E8A-4147-A177-3AD203B41FA5}">
                      <a16:colId xmlns:a16="http://schemas.microsoft.com/office/drawing/2014/main" val="2462298306"/>
                    </a:ext>
                  </a:extLst>
                </a:gridCol>
                <a:gridCol w="1153620">
                  <a:extLst>
                    <a:ext uri="{9D8B030D-6E8A-4147-A177-3AD203B41FA5}">
                      <a16:colId xmlns:a16="http://schemas.microsoft.com/office/drawing/2014/main" val="969281977"/>
                    </a:ext>
                  </a:extLst>
                </a:gridCol>
                <a:gridCol w="1153620">
                  <a:extLst>
                    <a:ext uri="{9D8B030D-6E8A-4147-A177-3AD203B41FA5}">
                      <a16:colId xmlns:a16="http://schemas.microsoft.com/office/drawing/2014/main" val="2008436781"/>
                    </a:ext>
                  </a:extLst>
                </a:gridCol>
                <a:gridCol w="1047749">
                  <a:extLst>
                    <a:ext uri="{9D8B030D-6E8A-4147-A177-3AD203B41FA5}">
                      <a16:colId xmlns:a16="http://schemas.microsoft.com/office/drawing/2014/main" val="3850264439"/>
                    </a:ext>
                  </a:extLst>
                </a:gridCol>
              </a:tblGrid>
              <a:tr h="33260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已評估完成</a:t>
                      </a:r>
                      <a:endParaRPr lang="en-US" altLang="zh-TW" sz="16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TW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管線數量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管段總數量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低風險管段數量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中風險管段數量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高風險管段數量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備註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5312904"/>
                  </a:ext>
                </a:extLst>
              </a:tr>
              <a:tr h="192559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378405"/>
                  </a:ext>
                </a:extLst>
              </a:tr>
            </a:tbl>
          </a:graphicData>
        </a:graphic>
      </p:graphicFrame>
      <p:sp>
        <p:nvSpPr>
          <p:cNvPr id="8" name="內容版面配置區 2"/>
          <p:cNvSpPr txBox="1">
            <a:spLocks/>
          </p:cNvSpPr>
          <p:nvPr/>
        </p:nvSpPr>
        <p:spPr>
          <a:xfrm>
            <a:off x="2895600" y="3741909"/>
            <a:ext cx="3952875" cy="584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514350" indent="-5143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+mj-ea"/>
              <a:buAutoNum type="ea1ChtPeriod"/>
              <a:defRPr sz="28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  <a:defRPr sz="24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900" lvl="7" indent="0">
              <a:lnSpc>
                <a:spcPct val="150000"/>
              </a:lnSpc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未完成評估數量及規劃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8900" lvl="7" indent="0">
              <a:lnSpc>
                <a:spcPct val="150000"/>
              </a:lnSpc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71AB50A5-DAD1-4FCD-932D-049D6B56CC2B}"/>
              </a:ext>
            </a:extLst>
          </p:cNvPr>
          <p:cNvSpPr txBox="1">
            <a:spLocks/>
          </p:cNvSpPr>
          <p:nvPr/>
        </p:nvSpPr>
        <p:spPr>
          <a:xfrm>
            <a:off x="2895599" y="4195993"/>
            <a:ext cx="3952875" cy="5845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514350" indent="-5143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+mj-ea"/>
              <a:buAutoNum type="ea1ChtPeriod"/>
              <a:defRPr sz="28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+mj-lt"/>
              <a:buAutoNum type="arabicPeriod"/>
              <a:defRPr sz="24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900" lvl="7" indent="0">
              <a:lnSpc>
                <a:spcPct val="150000"/>
              </a:lnSpc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中、高風險管段緩降措施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323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7264" y="450195"/>
            <a:ext cx="7886700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壹、管線管理</a:t>
            </a:r>
            <a:endParaRPr sz="4000"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209801" y="1066800"/>
            <a:ext cx="7611649" cy="990600"/>
          </a:xfrm>
        </p:spPr>
        <p:txBody>
          <a:bodyPr>
            <a:normAutofit/>
          </a:bodyPr>
          <a:lstStyle/>
          <a:p>
            <a:pPr>
              <a:buFont typeface="+mj-ea"/>
              <a:buAutoNum type="ea1ChtPeriod" startAt="2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管線完整性管理</a:t>
            </a:r>
            <a:endParaRPr lang="en-US" altLang="zh-TW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6450" lvl="1" indent="-349250">
              <a:spcBef>
                <a:spcPts val="1200"/>
              </a:spcBef>
              <a:buFont typeface="+mj-lt"/>
              <a:buAutoNum type="arabicPeriod" startAt="2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管線完整性評估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轄區每條管線皆須列出</a:t>
            </a:r>
            <a:r>
              <a:rPr lang="en-US" altLang="zh-TW" sz="20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6</a:t>
            </a:fld>
            <a:endParaRPr lang="zh-TW" alt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06FD2AA-DB1B-422A-9248-1C37A50396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124887"/>
              </p:ext>
            </p:extLst>
          </p:nvPr>
        </p:nvGraphicFramePr>
        <p:xfrm>
          <a:off x="2209800" y="2151962"/>
          <a:ext cx="7965360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3978550119"/>
                    </a:ext>
                  </a:extLst>
                </a:gridCol>
                <a:gridCol w="1560379">
                  <a:extLst>
                    <a:ext uri="{9D8B030D-6E8A-4147-A177-3AD203B41FA5}">
                      <a16:colId xmlns:a16="http://schemas.microsoft.com/office/drawing/2014/main" val="1685265338"/>
                    </a:ext>
                  </a:extLst>
                </a:gridCol>
                <a:gridCol w="1594301">
                  <a:extLst>
                    <a:ext uri="{9D8B030D-6E8A-4147-A177-3AD203B41FA5}">
                      <a16:colId xmlns:a16="http://schemas.microsoft.com/office/drawing/2014/main" val="2462298306"/>
                    </a:ext>
                  </a:extLst>
                </a:gridCol>
                <a:gridCol w="1668780">
                  <a:extLst>
                    <a:ext uri="{9D8B030D-6E8A-4147-A177-3AD203B41FA5}">
                      <a16:colId xmlns:a16="http://schemas.microsoft.com/office/drawing/2014/main" val="2099960784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3850264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管線識別碼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ILI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</a:t>
                      </a:r>
                      <a:endParaRPr lang="en-US" altLang="zh-TW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執行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預估日期</a:t>
                      </a:r>
                      <a:endParaRPr lang="en-US" altLang="zh-TW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民國年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強度測試</a:t>
                      </a:r>
                      <a:endParaRPr lang="en-US" altLang="zh-TW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壓力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1.25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倍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執行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預估日期</a:t>
                      </a:r>
                      <a:endParaRPr lang="en-US" altLang="zh-TW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民國年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ECDA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執行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預估日期</a:t>
                      </a:r>
                      <a:endParaRPr lang="en-US" altLang="zh-TW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民國年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備註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5312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8070101XXXX1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範例：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111/03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378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8070101XXXX2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範例：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111/03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5032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8070101XXXX3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範例：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111/03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5376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5706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834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6721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0429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599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750908"/>
            <a:ext cx="7886700" cy="5539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壹、管線管理</a:t>
            </a:r>
            <a:endParaRPr sz="4000"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52650" y="1525626"/>
            <a:ext cx="7886700" cy="144617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Font typeface="+mj-ea"/>
              <a:buAutoNum type="ea1ChtPeriod" startAt="2"/>
            </a:pPr>
            <a:r>
              <a:rPr lang="zh-TW" altLang="zh-TW" sz="2400" spc="-5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管線完整性管理</a:t>
            </a:r>
            <a:endParaRPr lang="en-US" altLang="zh-TW" sz="2400" spc="-5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buFont typeface="+mj-lt"/>
              <a:buAutoNum type="arabicPeriod" startAt="3"/>
            </a:pP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ILI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檢測追蹤執行情況</a:t>
            </a:r>
            <a:endParaRPr lang="en-US" altLang="zh-TW" sz="20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2" indent="0">
              <a:spcBef>
                <a:spcPts val="600"/>
              </a:spcBef>
              <a:buNone/>
            </a:pPr>
            <a:r>
              <a:rPr lang="en-US" altLang="zh-TW" sz="18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en-US" sz="18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異常統計表</a:t>
            </a:r>
            <a:endParaRPr lang="en-US" altLang="zh-TW" sz="18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7</a:t>
            </a:fld>
            <a:endParaRPr lang="zh-TW" alt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79148" y="5585628"/>
            <a:ext cx="6033703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TW" b="1" spc="-5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en-US" b="1" spc="-5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異常點原因分析</a:t>
            </a:r>
            <a:endParaRPr lang="en-US" altLang="zh-TW" b="1" spc="-5" dirty="0">
              <a:solidFill>
                <a:srgbClr val="00B05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altLang="zh-TW" b="1" spc="-5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 </a:t>
            </a:r>
            <a:r>
              <a:rPr lang="zh-TW" altLang="en-US" b="1" spc="-5" dirty="0">
                <a:solidFill>
                  <a:srgbClr val="00B050"/>
                </a:solidFill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異常點尚未改善完成之規劃說明，及相對應的加強作為</a:t>
            </a:r>
            <a:endParaRPr lang="en-US" altLang="zh-TW" b="1" spc="-5" dirty="0">
              <a:solidFill>
                <a:srgbClr val="00B050"/>
              </a:solidFill>
              <a:highlight>
                <a:srgbClr val="FFFF00"/>
              </a:highlight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C81DC79-5906-4362-ACD7-92F7E84CC2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941459"/>
              </p:ext>
            </p:extLst>
          </p:nvPr>
        </p:nvGraphicFramePr>
        <p:xfrm>
          <a:off x="520890" y="2779068"/>
          <a:ext cx="11395878" cy="2536204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1133971">
                  <a:extLst>
                    <a:ext uri="{9D8B030D-6E8A-4147-A177-3AD203B41FA5}">
                      <a16:colId xmlns:a16="http://schemas.microsoft.com/office/drawing/2014/main" val="2075771783"/>
                    </a:ext>
                  </a:extLst>
                </a:gridCol>
                <a:gridCol w="443125">
                  <a:extLst>
                    <a:ext uri="{9D8B030D-6E8A-4147-A177-3AD203B41FA5}">
                      <a16:colId xmlns:a16="http://schemas.microsoft.com/office/drawing/2014/main" val="662857452"/>
                    </a:ext>
                  </a:extLst>
                </a:gridCol>
                <a:gridCol w="564352">
                  <a:extLst>
                    <a:ext uri="{9D8B030D-6E8A-4147-A177-3AD203B41FA5}">
                      <a16:colId xmlns:a16="http://schemas.microsoft.com/office/drawing/2014/main" val="118332061"/>
                    </a:ext>
                  </a:extLst>
                </a:gridCol>
                <a:gridCol w="449569">
                  <a:extLst>
                    <a:ext uri="{9D8B030D-6E8A-4147-A177-3AD203B41FA5}">
                      <a16:colId xmlns:a16="http://schemas.microsoft.com/office/drawing/2014/main" val="2735467087"/>
                    </a:ext>
                  </a:extLst>
                </a:gridCol>
                <a:gridCol w="401743">
                  <a:extLst>
                    <a:ext uri="{9D8B030D-6E8A-4147-A177-3AD203B41FA5}">
                      <a16:colId xmlns:a16="http://schemas.microsoft.com/office/drawing/2014/main" val="902292947"/>
                    </a:ext>
                  </a:extLst>
                </a:gridCol>
                <a:gridCol w="248697">
                  <a:extLst>
                    <a:ext uri="{9D8B030D-6E8A-4147-A177-3AD203B41FA5}">
                      <a16:colId xmlns:a16="http://schemas.microsoft.com/office/drawing/2014/main" val="3553550980"/>
                    </a:ext>
                  </a:extLst>
                </a:gridCol>
                <a:gridCol w="388534">
                  <a:extLst>
                    <a:ext uri="{9D8B030D-6E8A-4147-A177-3AD203B41FA5}">
                      <a16:colId xmlns:a16="http://schemas.microsoft.com/office/drawing/2014/main" val="28591479"/>
                    </a:ext>
                  </a:extLst>
                </a:gridCol>
                <a:gridCol w="233212">
                  <a:extLst>
                    <a:ext uri="{9D8B030D-6E8A-4147-A177-3AD203B41FA5}">
                      <a16:colId xmlns:a16="http://schemas.microsoft.com/office/drawing/2014/main" val="2897539864"/>
                    </a:ext>
                  </a:extLst>
                </a:gridCol>
                <a:gridCol w="394006">
                  <a:extLst>
                    <a:ext uri="{9D8B030D-6E8A-4147-A177-3AD203B41FA5}">
                      <a16:colId xmlns:a16="http://schemas.microsoft.com/office/drawing/2014/main" val="324269345"/>
                    </a:ext>
                  </a:extLst>
                </a:gridCol>
                <a:gridCol w="256434">
                  <a:extLst>
                    <a:ext uri="{9D8B030D-6E8A-4147-A177-3AD203B41FA5}">
                      <a16:colId xmlns:a16="http://schemas.microsoft.com/office/drawing/2014/main" val="2851588527"/>
                    </a:ext>
                  </a:extLst>
                </a:gridCol>
                <a:gridCol w="371587">
                  <a:extLst>
                    <a:ext uri="{9D8B030D-6E8A-4147-A177-3AD203B41FA5}">
                      <a16:colId xmlns:a16="http://schemas.microsoft.com/office/drawing/2014/main" val="4117485428"/>
                    </a:ext>
                  </a:extLst>
                </a:gridCol>
                <a:gridCol w="250158">
                  <a:extLst>
                    <a:ext uri="{9D8B030D-6E8A-4147-A177-3AD203B41FA5}">
                      <a16:colId xmlns:a16="http://schemas.microsoft.com/office/drawing/2014/main" val="2275322054"/>
                    </a:ext>
                  </a:extLst>
                </a:gridCol>
                <a:gridCol w="377059">
                  <a:extLst>
                    <a:ext uri="{9D8B030D-6E8A-4147-A177-3AD203B41FA5}">
                      <a16:colId xmlns:a16="http://schemas.microsoft.com/office/drawing/2014/main" val="3800979750"/>
                    </a:ext>
                  </a:extLst>
                </a:gridCol>
                <a:gridCol w="235119">
                  <a:extLst>
                    <a:ext uri="{9D8B030D-6E8A-4147-A177-3AD203B41FA5}">
                      <a16:colId xmlns:a16="http://schemas.microsoft.com/office/drawing/2014/main" val="3088943753"/>
                    </a:ext>
                  </a:extLst>
                </a:gridCol>
                <a:gridCol w="392902">
                  <a:extLst>
                    <a:ext uri="{9D8B030D-6E8A-4147-A177-3AD203B41FA5}">
                      <a16:colId xmlns:a16="http://schemas.microsoft.com/office/drawing/2014/main" val="1360043500"/>
                    </a:ext>
                  </a:extLst>
                </a:gridCol>
                <a:gridCol w="291957">
                  <a:extLst>
                    <a:ext uri="{9D8B030D-6E8A-4147-A177-3AD203B41FA5}">
                      <a16:colId xmlns:a16="http://schemas.microsoft.com/office/drawing/2014/main" val="1351901446"/>
                    </a:ext>
                  </a:extLst>
                </a:gridCol>
                <a:gridCol w="388265">
                  <a:extLst>
                    <a:ext uri="{9D8B030D-6E8A-4147-A177-3AD203B41FA5}">
                      <a16:colId xmlns:a16="http://schemas.microsoft.com/office/drawing/2014/main" val="2620890868"/>
                    </a:ext>
                  </a:extLst>
                </a:gridCol>
                <a:gridCol w="350150">
                  <a:extLst>
                    <a:ext uri="{9D8B030D-6E8A-4147-A177-3AD203B41FA5}">
                      <a16:colId xmlns:a16="http://schemas.microsoft.com/office/drawing/2014/main" val="2048013035"/>
                    </a:ext>
                  </a:extLst>
                </a:gridCol>
                <a:gridCol w="375003">
                  <a:extLst>
                    <a:ext uri="{9D8B030D-6E8A-4147-A177-3AD203B41FA5}">
                      <a16:colId xmlns:a16="http://schemas.microsoft.com/office/drawing/2014/main" val="2008008067"/>
                    </a:ext>
                  </a:extLst>
                </a:gridCol>
                <a:gridCol w="568220">
                  <a:extLst>
                    <a:ext uri="{9D8B030D-6E8A-4147-A177-3AD203B41FA5}">
                      <a16:colId xmlns:a16="http://schemas.microsoft.com/office/drawing/2014/main" val="1356746092"/>
                    </a:ext>
                  </a:extLst>
                </a:gridCol>
                <a:gridCol w="339365">
                  <a:extLst>
                    <a:ext uri="{9D8B030D-6E8A-4147-A177-3AD203B41FA5}">
                      <a16:colId xmlns:a16="http://schemas.microsoft.com/office/drawing/2014/main" val="1327484355"/>
                    </a:ext>
                  </a:extLst>
                </a:gridCol>
                <a:gridCol w="584461">
                  <a:extLst>
                    <a:ext uri="{9D8B030D-6E8A-4147-A177-3AD203B41FA5}">
                      <a16:colId xmlns:a16="http://schemas.microsoft.com/office/drawing/2014/main" val="837787993"/>
                    </a:ext>
                  </a:extLst>
                </a:gridCol>
                <a:gridCol w="537421">
                  <a:extLst>
                    <a:ext uri="{9D8B030D-6E8A-4147-A177-3AD203B41FA5}">
                      <a16:colId xmlns:a16="http://schemas.microsoft.com/office/drawing/2014/main" val="4085277663"/>
                    </a:ext>
                  </a:extLst>
                </a:gridCol>
                <a:gridCol w="414687">
                  <a:extLst>
                    <a:ext uri="{9D8B030D-6E8A-4147-A177-3AD203B41FA5}">
                      <a16:colId xmlns:a16="http://schemas.microsoft.com/office/drawing/2014/main" val="976377882"/>
                    </a:ext>
                  </a:extLst>
                </a:gridCol>
                <a:gridCol w="530655">
                  <a:extLst>
                    <a:ext uri="{9D8B030D-6E8A-4147-A177-3AD203B41FA5}">
                      <a16:colId xmlns:a16="http://schemas.microsoft.com/office/drawing/2014/main" val="570576512"/>
                    </a:ext>
                  </a:extLst>
                </a:gridCol>
                <a:gridCol w="382613">
                  <a:extLst>
                    <a:ext uri="{9D8B030D-6E8A-4147-A177-3AD203B41FA5}">
                      <a16:colId xmlns:a16="http://schemas.microsoft.com/office/drawing/2014/main" val="2846538476"/>
                    </a:ext>
                  </a:extLst>
                </a:gridCol>
                <a:gridCol w="492613">
                  <a:extLst>
                    <a:ext uri="{9D8B030D-6E8A-4147-A177-3AD203B41FA5}">
                      <a16:colId xmlns:a16="http://schemas.microsoft.com/office/drawing/2014/main" val="3329032066"/>
                    </a:ext>
                  </a:extLst>
                </a:gridCol>
              </a:tblGrid>
              <a:tr h="1092418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9pPr>
                    </a:lstStyle>
                    <a:p>
                      <a:pPr algn="ctr"/>
                      <a:r>
                        <a:rPr lang="zh-TW" sz="1100" kern="0" dirty="0"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國土資訊系統管線編號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方法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最近一次執行年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報告產出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檢測長度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公里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減薄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30%-40%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9pPr>
                    </a:lstStyle>
                    <a:p>
                      <a:pPr algn="ctr"/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減薄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40%-50%</a:t>
                      </a: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減薄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50%</a:t>
                      </a: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以上數量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Dent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外部腐蝕保護電位</a:t>
                      </a:r>
                      <a:r>
                        <a:rPr lang="zh-TW" sz="1100" ker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不</a:t>
                      </a:r>
                      <a:r>
                        <a:rPr lang="zh-TW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符合標準要求數量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附件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40%</a:t>
                      </a: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以上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含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異常點尚未改善完成之座標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備註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562388"/>
                  </a:ext>
                </a:extLst>
              </a:tr>
              <a:tr h="942437">
                <a:tc vMerge="1">
                  <a:txBody>
                    <a:bodyPr/>
                    <a:lstStyle/>
                    <a:p>
                      <a:pPr algn="ctr"/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5725" algn="l"/>
                        </a:tabLs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UT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85725" algn="l"/>
                        </a:tabLs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MFL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spc="-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spc="-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altLang="en-US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外</a:t>
                      </a:r>
                      <a:endParaRPr lang="zh-TW" altLang="en-US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spc="-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spc="-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altLang="en-US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spc="-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spc="-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altLang="en-US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外</a:t>
                      </a:r>
                      <a:endParaRPr lang="zh-TW" altLang="en-US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spc="-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spc="-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altLang="en-US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spc="-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spc="-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altLang="en-US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外</a:t>
                      </a:r>
                      <a:endParaRPr lang="zh-TW" altLang="en-US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spc="-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spc="-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altLang="en-US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&gt;12%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altLang="en-US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TW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座標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zh-TW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座標</a:t>
                      </a:r>
                      <a:endParaRPr lang="zh-TW" altLang="en-US" sz="1100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1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腐蝕深度</a:t>
                      </a: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(%)</a:t>
                      </a:r>
                      <a:endParaRPr lang="zh-TW" altLang="en-US" sz="1100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縣</a:t>
                      </a: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市</a:t>
                      </a: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TW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所在</a:t>
                      </a:r>
                      <a:endParaRPr lang="zh-TW" altLang="en-US" sz="1100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sz="11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備註</a:t>
                      </a:r>
                      <a:endParaRPr lang="zh-TW" altLang="en-US" sz="1100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950247"/>
                  </a:ext>
                </a:extLst>
              </a:tr>
              <a:tr h="5013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solidFill>
                            <a:schemeClr val="tx1"/>
                          </a:solidFill>
                        </a:rPr>
                        <a:t>範例：</a:t>
                      </a:r>
                      <a:endParaRPr lang="en-US" altLang="zh-TW" sz="11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8070101XXXXX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MFL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110/09</a:t>
                      </a:r>
                    </a:p>
                  </a:txBody>
                  <a:tcPr marL="38100" marR="3810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111/09</a:t>
                      </a:r>
                    </a:p>
                  </a:txBody>
                  <a:tcPr marL="38100" marR="3810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38100" marR="3810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100" marR="3810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8100" marR="3810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</a:t>
                      </a:r>
                    </a:p>
                  </a:txBody>
                  <a:tcPr marL="38100" marR="3810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100" marR="3810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8100" marR="3810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8100" marR="3810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38100" marR="3810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100" marR="3810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8100" marR="3810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8100" marR="3810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38100" marR="3810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8100" marR="3810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8100" marR="3810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8100" marR="3810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標楷體" panose="03000509000000000000" pitchFamily="65" charset="-120"/>
                        </a:rPr>
                        <a:t>1234567.123</a:t>
                      </a:r>
                      <a:endParaRPr lang="zh-TW" sz="1200" kern="100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標楷體" panose="03000509000000000000" pitchFamily="65" charset="-120"/>
                        </a:rPr>
                        <a:t>123456.123</a:t>
                      </a:r>
                      <a:endParaRPr lang="zh-TW" sz="1200" kern="100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zh-TW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台北市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33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8554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750908"/>
            <a:ext cx="7886700" cy="5539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壹、管線管理</a:t>
            </a:r>
            <a:endParaRPr sz="4000"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52650" y="1525626"/>
            <a:ext cx="7886700" cy="144617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buFont typeface="+mj-ea"/>
              <a:buAutoNum type="ea1ChtPeriod" startAt="2"/>
            </a:pPr>
            <a:r>
              <a:rPr lang="zh-TW" altLang="zh-TW" sz="2400" spc="-5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管線完整性管理</a:t>
            </a:r>
            <a:endParaRPr lang="en-US" altLang="zh-TW" sz="2400" spc="-5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  <a:buFont typeface="+mj-lt"/>
              <a:buAutoNum type="arabicPeriod" startAt="3"/>
            </a:pP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ILI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檢測差異分析</a:t>
            </a: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同一條管線完成兩次</a:t>
            </a: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ILI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檢測</a:t>
            </a: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914400" lvl="2" indent="0">
              <a:spcBef>
                <a:spcPts val="600"/>
              </a:spcBef>
              <a:buNone/>
            </a:pPr>
            <a:r>
              <a:rPr lang="en-US" altLang="zh-TW" sz="18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en-US" sz="18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兩次檢測異常統計表</a:t>
            </a:r>
            <a:endParaRPr lang="en-US" altLang="zh-TW" sz="18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8</a:t>
            </a:fld>
            <a:endParaRPr lang="zh-TW" alt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B405073-9114-4638-8861-466A172CA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093278"/>
              </p:ext>
            </p:extLst>
          </p:nvPr>
        </p:nvGraphicFramePr>
        <p:xfrm>
          <a:off x="1981200" y="2733645"/>
          <a:ext cx="8534397" cy="2787670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1086909">
                  <a:extLst>
                    <a:ext uri="{9D8B030D-6E8A-4147-A177-3AD203B41FA5}">
                      <a16:colId xmlns:a16="http://schemas.microsoft.com/office/drawing/2014/main" val="2589748125"/>
                    </a:ext>
                  </a:extLst>
                </a:gridCol>
                <a:gridCol w="544226">
                  <a:extLst>
                    <a:ext uri="{9D8B030D-6E8A-4147-A177-3AD203B41FA5}">
                      <a16:colId xmlns:a16="http://schemas.microsoft.com/office/drawing/2014/main" val="78566327"/>
                    </a:ext>
                  </a:extLst>
                </a:gridCol>
                <a:gridCol w="502465">
                  <a:extLst>
                    <a:ext uri="{9D8B030D-6E8A-4147-A177-3AD203B41FA5}">
                      <a16:colId xmlns:a16="http://schemas.microsoft.com/office/drawing/2014/main" val="941620487"/>
                    </a:ext>
                  </a:extLst>
                </a:gridCol>
                <a:gridCol w="392775">
                  <a:extLst>
                    <a:ext uri="{9D8B030D-6E8A-4147-A177-3AD203B41FA5}">
                      <a16:colId xmlns:a16="http://schemas.microsoft.com/office/drawing/2014/main" val="2733641014"/>
                    </a:ext>
                  </a:extLst>
                </a:gridCol>
                <a:gridCol w="351014">
                  <a:extLst>
                    <a:ext uri="{9D8B030D-6E8A-4147-A177-3AD203B41FA5}">
                      <a16:colId xmlns:a16="http://schemas.microsoft.com/office/drawing/2014/main" val="4001517999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342571871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2286916729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3719000132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1630338817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3379379474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2924077387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4098654568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1147062952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261657943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3532793612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2443048101"/>
                    </a:ext>
                  </a:extLst>
                </a:gridCol>
                <a:gridCol w="351014">
                  <a:extLst>
                    <a:ext uri="{9D8B030D-6E8A-4147-A177-3AD203B41FA5}">
                      <a16:colId xmlns:a16="http://schemas.microsoft.com/office/drawing/2014/main" val="1231084634"/>
                    </a:ext>
                  </a:extLst>
                </a:gridCol>
                <a:gridCol w="351014">
                  <a:extLst>
                    <a:ext uri="{9D8B030D-6E8A-4147-A177-3AD203B41FA5}">
                      <a16:colId xmlns:a16="http://schemas.microsoft.com/office/drawing/2014/main" val="1832984042"/>
                    </a:ext>
                  </a:extLst>
                </a:gridCol>
                <a:gridCol w="335618">
                  <a:extLst>
                    <a:ext uri="{9D8B030D-6E8A-4147-A177-3AD203B41FA5}">
                      <a16:colId xmlns:a16="http://schemas.microsoft.com/office/drawing/2014/main" val="90831212"/>
                    </a:ext>
                  </a:extLst>
                </a:gridCol>
                <a:gridCol w="654302">
                  <a:extLst>
                    <a:ext uri="{9D8B030D-6E8A-4147-A177-3AD203B41FA5}">
                      <a16:colId xmlns:a16="http://schemas.microsoft.com/office/drawing/2014/main" val="1395603494"/>
                    </a:ext>
                  </a:extLst>
                </a:gridCol>
                <a:gridCol w="654302">
                  <a:extLst>
                    <a:ext uri="{9D8B030D-6E8A-4147-A177-3AD203B41FA5}">
                      <a16:colId xmlns:a16="http://schemas.microsoft.com/office/drawing/2014/main" val="670499223"/>
                    </a:ext>
                  </a:extLst>
                </a:gridCol>
              </a:tblGrid>
              <a:tr h="478921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國土資訊系統管線編號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</a:t>
                      </a:r>
                      <a:endParaRPr lang="en-US" altLang="zh-TW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方法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執行年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報告產出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檢測長度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公里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減薄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30%-40%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減薄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40%-50%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減薄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50%</a:t>
                      </a: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以上</a:t>
                      </a:r>
                      <a:endParaRPr lang="en-US" altLang="zh-TW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Dent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alt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差異分析</a:t>
                      </a:r>
                      <a:endParaRPr lang="zh-TW" sz="10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備註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395964"/>
                  </a:ext>
                </a:extLst>
              </a:tr>
              <a:tr h="16145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85725" algn="l"/>
                        </a:tabLs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&gt;12%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459864"/>
                  </a:ext>
                </a:extLst>
              </a:tr>
              <a:tr h="64037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UT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MFL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139435"/>
                  </a:ext>
                </a:extLst>
              </a:tr>
              <a:tr h="42691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solidFill>
                            <a:schemeClr val="tx1"/>
                          </a:solidFill>
                        </a:rPr>
                        <a:t>範例：</a:t>
                      </a:r>
                      <a:endParaRPr lang="en-US" altLang="zh-TW" sz="11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8070101XXXX1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MFL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111/03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111/05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2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6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1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4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3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8137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1151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03015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181400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079148" y="5585628"/>
            <a:ext cx="2811026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TW" b="1" spc="-5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en-US" b="1" spc="-5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不一致數量及比例分析</a:t>
            </a:r>
            <a:endParaRPr lang="en-US" altLang="zh-TW" b="1" spc="-5" dirty="0">
              <a:solidFill>
                <a:srgbClr val="00B05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altLang="zh-TW" b="1" spc="-5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 </a:t>
            </a:r>
            <a:r>
              <a:rPr lang="zh-TW" altLang="en-US" b="1" spc="-5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後續作為</a:t>
            </a:r>
            <a:endParaRPr lang="en-US" altLang="zh-TW" b="1" spc="-5" dirty="0">
              <a:solidFill>
                <a:srgbClr val="00B050"/>
              </a:solidFill>
              <a:highlight>
                <a:srgbClr val="FFFF00"/>
              </a:highlight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425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750908"/>
            <a:ext cx="7886700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壹、管線管理</a:t>
            </a:r>
            <a:endParaRPr sz="4000"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52649" y="1525626"/>
            <a:ext cx="7637928" cy="312257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altLang="en-US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二</a:t>
            </a:r>
            <a:r>
              <a:rPr lang="en-US" altLang="zh-TW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. </a:t>
            </a:r>
            <a:r>
              <a:rPr lang="zh-TW" altLang="zh-TW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管線完整性管理</a:t>
            </a:r>
            <a:endParaRPr lang="en-US" altLang="zh-TW" sz="24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47675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4. CIPS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檢測追蹤執行情況</a:t>
            </a:r>
            <a:endParaRPr lang="en-US" altLang="zh-TW" sz="20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790575" indent="-342900">
              <a:spcBef>
                <a:spcPts val="0"/>
              </a:spcBef>
              <a:spcAft>
                <a:spcPts val="1200"/>
              </a:spcAft>
              <a:buAutoNum type="arabicParenBoth"/>
            </a:pPr>
            <a:r>
              <a:rPr lang="zh-TW" altLang="en-US" sz="18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異常點統計表</a:t>
            </a:r>
            <a:endParaRPr lang="en-US" altLang="zh-TW" sz="18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9</a:t>
            </a:fld>
            <a:endParaRPr lang="zh-TW" alt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D63F089-2D3B-43B1-9B23-82826E144D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077982"/>
              </p:ext>
            </p:extLst>
          </p:nvPr>
        </p:nvGraphicFramePr>
        <p:xfrm>
          <a:off x="2519082" y="2971563"/>
          <a:ext cx="7637928" cy="1454590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941626">
                  <a:extLst>
                    <a:ext uri="{9D8B030D-6E8A-4147-A177-3AD203B41FA5}">
                      <a16:colId xmlns:a16="http://schemas.microsoft.com/office/drawing/2014/main" val="4183593799"/>
                    </a:ext>
                  </a:extLst>
                </a:gridCol>
                <a:gridCol w="564841">
                  <a:extLst>
                    <a:ext uri="{9D8B030D-6E8A-4147-A177-3AD203B41FA5}">
                      <a16:colId xmlns:a16="http://schemas.microsoft.com/office/drawing/2014/main" val="1395861552"/>
                    </a:ext>
                  </a:extLst>
                </a:gridCol>
                <a:gridCol w="565506">
                  <a:extLst>
                    <a:ext uri="{9D8B030D-6E8A-4147-A177-3AD203B41FA5}">
                      <a16:colId xmlns:a16="http://schemas.microsoft.com/office/drawing/2014/main" val="1210132923"/>
                    </a:ext>
                  </a:extLst>
                </a:gridCol>
                <a:gridCol w="564841">
                  <a:extLst>
                    <a:ext uri="{9D8B030D-6E8A-4147-A177-3AD203B41FA5}">
                      <a16:colId xmlns:a16="http://schemas.microsoft.com/office/drawing/2014/main" val="2391024736"/>
                    </a:ext>
                  </a:extLst>
                </a:gridCol>
                <a:gridCol w="565506">
                  <a:extLst>
                    <a:ext uri="{9D8B030D-6E8A-4147-A177-3AD203B41FA5}">
                      <a16:colId xmlns:a16="http://schemas.microsoft.com/office/drawing/2014/main" val="4147556822"/>
                    </a:ext>
                  </a:extLst>
                </a:gridCol>
                <a:gridCol w="564841">
                  <a:extLst>
                    <a:ext uri="{9D8B030D-6E8A-4147-A177-3AD203B41FA5}">
                      <a16:colId xmlns:a16="http://schemas.microsoft.com/office/drawing/2014/main" val="1429059625"/>
                    </a:ext>
                  </a:extLst>
                </a:gridCol>
                <a:gridCol w="470479">
                  <a:extLst>
                    <a:ext uri="{9D8B030D-6E8A-4147-A177-3AD203B41FA5}">
                      <a16:colId xmlns:a16="http://schemas.microsoft.com/office/drawing/2014/main" val="225621037"/>
                    </a:ext>
                  </a:extLst>
                </a:gridCol>
                <a:gridCol w="470479">
                  <a:extLst>
                    <a:ext uri="{9D8B030D-6E8A-4147-A177-3AD203B41FA5}">
                      <a16:colId xmlns:a16="http://schemas.microsoft.com/office/drawing/2014/main" val="1116699324"/>
                    </a:ext>
                  </a:extLst>
                </a:gridCol>
                <a:gridCol w="470479">
                  <a:extLst>
                    <a:ext uri="{9D8B030D-6E8A-4147-A177-3AD203B41FA5}">
                      <a16:colId xmlns:a16="http://schemas.microsoft.com/office/drawing/2014/main" val="1106962147"/>
                    </a:ext>
                  </a:extLst>
                </a:gridCol>
                <a:gridCol w="606043">
                  <a:extLst>
                    <a:ext uri="{9D8B030D-6E8A-4147-A177-3AD203B41FA5}">
                      <a16:colId xmlns:a16="http://schemas.microsoft.com/office/drawing/2014/main" val="4032662100"/>
                    </a:ext>
                  </a:extLst>
                </a:gridCol>
                <a:gridCol w="606043">
                  <a:extLst>
                    <a:ext uri="{9D8B030D-6E8A-4147-A177-3AD203B41FA5}">
                      <a16:colId xmlns:a16="http://schemas.microsoft.com/office/drawing/2014/main" val="2058388023"/>
                    </a:ext>
                  </a:extLst>
                </a:gridCol>
                <a:gridCol w="286409">
                  <a:extLst>
                    <a:ext uri="{9D8B030D-6E8A-4147-A177-3AD203B41FA5}">
                      <a16:colId xmlns:a16="http://schemas.microsoft.com/office/drawing/2014/main" val="2218312435"/>
                    </a:ext>
                  </a:extLst>
                </a:gridCol>
                <a:gridCol w="287074">
                  <a:extLst>
                    <a:ext uri="{9D8B030D-6E8A-4147-A177-3AD203B41FA5}">
                      <a16:colId xmlns:a16="http://schemas.microsoft.com/office/drawing/2014/main" val="1408393579"/>
                    </a:ext>
                  </a:extLst>
                </a:gridCol>
                <a:gridCol w="224587">
                  <a:extLst>
                    <a:ext uri="{9D8B030D-6E8A-4147-A177-3AD203B41FA5}">
                      <a16:colId xmlns:a16="http://schemas.microsoft.com/office/drawing/2014/main" val="803830609"/>
                    </a:ext>
                  </a:extLst>
                </a:gridCol>
                <a:gridCol w="224587">
                  <a:extLst>
                    <a:ext uri="{9D8B030D-6E8A-4147-A177-3AD203B41FA5}">
                      <a16:colId xmlns:a16="http://schemas.microsoft.com/office/drawing/2014/main" val="225555414"/>
                    </a:ext>
                  </a:extLst>
                </a:gridCol>
                <a:gridCol w="224587">
                  <a:extLst>
                    <a:ext uri="{9D8B030D-6E8A-4147-A177-3AD203B41FA5}">
                      <a16:colId xmlns:a16="http://schemas.microsoft.com/office/drawing/2014/main" val="590331050"/>
                    </a:ext>
                  </a:extLst>
                </a:gridCol>
              </a:tblGrid>
              <a:tr h="428344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國土</a:t>
                      </a:r>
                      <a:r>
                        <a:rPr lang="zh-TW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資訊系統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管線編號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同時檢測管線數量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TW" altLang="en-US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折線圖產出</a:t>
                      </a:r>
                      <a:endParaRPr lang="en-US" altLang="zh-TW" sz="1000" kern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TW" altLang="en-US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altLang="zh-TW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altLang="en-US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複判日期</a:t>
                      </a:r>
                      <a:endParaRPr lang="zh-TW" altLang="zh-TW" sz="1000" kern="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zh-TW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altLang="zh-TW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zh-TW" sz="1000" kern="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endParaRPr lang="zh-TW" altLang="zh-TW" sz="12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檢測長度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公里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合格標準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請參照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填表說明</a:t>
                      </a: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(2)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立即改善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排程改善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需監控點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備註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附件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異常點尚未改善完成之座標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175625"/>
                  </a:ext>
                </a:extLst>
              </a:tr>
              <a:tr h="42834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改善完成數量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改善完成數量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級距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5441762"/>
                  </a:ext>
                </a:extLst>
              </a:tr>
              <a:tr h="2700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0816888"/>
                  </a:ext>
                </a:extLst>
              </a:tr>
              <a:tr h="2700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58510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484D691C-206C-473D-B97B-A7696DBC08F5}"/>
              </a:ext>
            </a:extLst>
          </p:cNvPr>
          <p:cNvSpPr/>
          <p:nvPr/>
        </p:nvSpPr>
        <p:spPr>
          <a:xfrm>
            <a:off x="2590801" y="4574558"/>
            <a:ext cx="61683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TW" b="1" spc="-5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 </a:t>
            </a:r>
            <a:r>
              <a:rPr lang="zh-TW" altLang="en-US" b="1" spc="-5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異常點尚未改善完成之規劃說明，及相對應的加強作為</a:t>
            </a:r>
            <a:endParaRPr lang="en-US" altLang="zh-TW" b="1" spc="-5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940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2990</TotalTime>
  <Words>1992</Words>
  <Application>Microsoft Office PowerPoint</Application>
  <PresentationFormat>寬螢幕</PresentationFormat>
  <Paragraphs>601</Paragraphs>
  <Slides>24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24</vt:i4>
      </vt:variant>
    </vt:vector>
  </HeadingPairs>
  <TitlesOfParts>
    <vt:vector size="33" baseType="lpstr">
      <vt:lpstr>PMingLiU</vt:lpstr>
      <vt:lpstr>標楷體</vt:lpstr>
      <vt:lpstr>Arial</vt:lpstr>
      <vt:lpstr>Calibri</vt:lpstr>
      <vt:lpstr>Calibri Light</vt:lpstr>
      <vt:lpstr>Times New Roman</vt:lpstr>
      <vt:lpstr>Wingdings</vt:lpstr>
      <vt:lpstr>Office Theme</vt:lpstr>
      <vt:lpstr>Office 佈景主題</vt:lpstr>
      <vt:lpstr>114年度 石油業者石油管線及儲油設施查核簡報</vt:lpstr>
      <vt:lpstr>大綱</vt:lpstr>
      <vt:lpstr>壹、管線管理</vt:lpstr>
      <vt:lpstr>壹、管線管理</vt:lpstr>
      <vt:lpstr>壹、管線管理</vt:lpstr>
      <vt:lpstr>壹、管線管理</vt:lpstr>
      <vt:lpstr>壹、管線管理</vt:lpstr>
      <vt:lpstr>壹、管線管理</vt:lpstr>
      <vt:lpstr>壹、管線管理</vt:lpstr>
      <vt:lpstr>壹、管線管理</vt:lpstr>
      <vt:lpstr>壹、管線管理</vt:lpstr>
      <vt:lpstr>壹、管線管理</vt:lpstr>
      <vt:lpstr>壹、管線管理</vt:lpstr>
      <vt:lpstr>壹、管線管理</vt:lpstr>
      <vt:lpstr>壹、管線管理</vt:lpstr>
      <vt:lpstr>貳、控制室管理</vt:lpstr>
      <vt:lpstr>貳、控制室管理</vt:lpstr>
      <vt:lpstr>貳、控制室管理</vt:lpstr>
      <vt:lpstr>PowerPoint 簡報</vt:lpstr>
      <vt:lpstr>肆、事故學習</vt:lpstr>
      <vt:lpstr>肆、事故學習</vt:lpstr>
      <vt:lpstr>肆、事故學習</vt:lpstr>
      <vt:lpstr>伍、自主管理落實度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105年度天然氣生產進口事業查核</dc:title>
  <dc:creator>user</dc:creator>
  <cp:lastModifiedBy>林素玉</cp:lastModifiedBy>
  <cp:revision>157</cp:revision>
  <cp:lastPrinted>2023-02-13T06:04:05Z</cp:lastPrinted>
  <dcterms:created xsi:type="dcterms:W3CDTF">2017-03-31T11:36:46Z</dcterms:created>
  <dcterms:modified xsi:type="dcterms:W3CDTF">2025-02-11T04:03:31Z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2016-04-13T00:00:00Z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2017-03-31T00:00:00Z</vt:filetime>
  </property>
</Properties>
</file>