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0" r:id="rId4"/>
    <p:sldId id="284" r:id="rId5"/>
    <p:sldId id="285" r:id="rId6"/>
    <p:sldId id="286" r:id="rId7"/>
    <p:sldId id="287" r:id="rId8"/>
    <p:sldId id="288" r:id="rId9"/>
    <p:sldId id="269" r:id="rId10"/>
    <p:sldId id="264" r:id="rId11"/>
    <p:sldId id="271" r:id="rId12"/>
    <p:sldId id="280" r:id="rId13"/>
    <p:sldId id="281" r:id="rId14"/>
    <p:sldId id="282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44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F4C2D-478A-4501-96EA-279980EC5FE3}" type="datetimeFigureOut">
              <a:rPr lang="zh-TW" altLang="en-US" smtClean="0"/>
              <a:t>2023/2/13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B13E-3856-42F5-A3AC-CB9EF05E0E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320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F4C2D-478A-4501-96EA-279980EC5FE3}" type="datetimeFigureOut">
              <a:rPr lang="zh-TW" altLang="en-US" smtClean="0"/>
              <a:t>2023/2/13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B13E-3856-42F5-A3AC-CB9EF05E0E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4431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F4C2D-478A-4501-96EA-279980EC5FE3}" type="datetimeFigureOut">
              <a:rPr lang="zh-TW" altLang="en-US" smtClean="0"/>
              <a:t>2023/2/13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B13E-3856-42F5-A3AC-CB9EF05E0E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7378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14781" y="521589"/>
            <a:ext cx="7914436" cy="6223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標楷體"/>
                <a:cs typeface="標楷體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978146-4C1D-41FE-BF5E-1D7867AC1B13}" type="datetime1">
              <a:rPr lang="en-US" altLang="zh-TW" smtClean="0"/>
              <a:t>2/13/2023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06573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514350" indent="-514350">
              <a:lnSpc>
                <a:spcPct val="100000"/>
              </a:lnSpc>
              <a:buFont typeface="+mj-ea"/>
              <a:buAutoNum type="ea1ChtPeriod"/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1pPr>
            <a:lvl2pPr marL="914400" indent="-457200">
              <a:lnSpc>
                <a:spcPct val="100000"/>
              </a:lnSpc>
              <a:buFont typeface="+mj-lt"/>
              <a:buAutoNum type="arabicPeriod"/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2pPr>
            <a:lvl3pPr>
              <a:lnSpc>
                <a:spcPct val="100000"/>
              </a:lnSpc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3pPr>
            <a:lvl4pPr>
              <a:lnSpc>
                <a:spcPct val="100000"/>
              </a:lnSpc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4pPr>
            <a:lvl5pPr>
              <a:lnSpc>
                <a:spcPct val="100000"/>
              </a:lnSpc>
              <a:defRPr>
                <a:latin typeface="標楷體" panose="03000509000000000000" pitchFamily="65" charset="-120"/>
                <a:ea typeface="標楷體" panose="03000509000000000000" pitchFamily="65" charset="-120"/>
              </a:defRPr>
            </a:lvl5pPr>
          </a:lstStyle>
          <a:p>
            <a:pPr lvl="0"/>
            <a:r>
              <a:rPr lang="zh-TW" altLang="en-US" dirty="0"/>
              <a:t>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F4C2D-478A-4501-96EA-279980EC5FE3}" type="datetimeFigureOut">
              <a:rPr lang="zh-TW" altLang="en-US" smtClean="0"/>
              <a:t>2023/2/13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B13E-3856-42F5-A3AC-CB9EF05E0E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9400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F4C2D-478A-4501-96EA-279980EC5FE3}" type="datetimeFigureOut">
              <a:rPr lang="zh-TW" altLang="en-US" smtClean="0"/>
              <a:t>2023/2/13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B13E-3856-42F5-A3AC-CB9EF05E0E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5077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F4C2D-478A-4501-96EA-279980EC5FE3}" type="datetimeFigureOut">
              <a:rPr lang="zh-TW" altLang="en-US" smtClean="0"/>
              <a:t>2023/2/13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B13E-3856-42F5-A3AC-CB9EF05E0E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9956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F4C2D-478A-4501-96EA-279980EC5FE3}" type="datetimeFigureOut">
              <a:rPr lang="zh-TW" altLang="en-US" smtClean="0"/>
              <a:t>2023/2/13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B13E-3856-42F5-A3AC-CB9EF05E0E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8428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F4C2D-478A-4501-96EA-279980EC5FE3}" type="datetimeFigureOut">
              <a:rPr lang="zh-TW" altLang="en-US" smtClean="0"/>
              <a:t>2023/2/13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B13E-3856-42F5-A3AC-CB9EF05E0E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8983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F4C2D-478A-4501-96EA-279980EC5FE3}" type="datetimeFigureOut">
              <a:rPr lang="zh-TW" altLang="en-US" smtClean="0"/>
              <a:t>2023/2/13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B13E-3856-42F5-A3AC-CB9EF05E0E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3868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F4C2D-478A-4501-96EA-279980EC5FE3}" type="datetimeFigureOut">
              <a:rPr lang="zh-TW" altLang="en-US" smtClean="0"/>
              <a:t>2023/2/13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B13E-3856-42F5-A3AC-CB9EF05E0E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6030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F4C2D-478A-4501-96EA-279980EC5FE3}" type="datetimeFigureOut">
              <a:rPr lang="zh-TW" altLang="en-US" smtClean="0"/>
              <a:t>2023/2/13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B13E-3856-42F5-A3AC-CB9EF05E0E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862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5F4C2D-478A-4501-96EA-279980EC5FE3}" type="datetimeFigureOut">
              <a:rPr lang="zh-TW" altLang="en-US" smtClean="0"/>
              <a:t>2023/2/13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D0B13E-3856-42F5-A3AC-CB9EF05E0E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659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112</a:t>
            </a:r>
            <a:r>
              <a:rPr lang="zh-TW" altLang="zh-TW" sz="3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年度</a:t>
            </a:r>
            <a:br>
              <a:rPr lang="zh-TW" altLang="zh-TW" sz="3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zh-TW" altLang="zh-TW" sz="3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天然氣生產進口事業輸儲設備查核</a:t>
            </a:r>
            <a:br>
              <a:rPr lang="zh-TW" altLang="zh-TW" sz="3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zh-TW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天然氣事業部</a:t>
            </a:r>
            <a:r>
              <a:rPr lang="en-US" altLang="zh-TW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海管室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143000" y="4433311"/>
            <a:ext cx="6858000" cy="1655762"/>
          </a:xfrm>
        </p:spPr>
        <p:txBody>
          <a:bodyPr/>
          <a:lstStyle/>
          <a:p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報告人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○○○</a:t>
            </a:r>
          </a:p>
          <a:p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102/xx/xx</a:t>
            </a:r>
            <a:endParaRPr lang="zh-TW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401772" y="476023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附件</a:t>
            </a:r>
            <a:r>
              <a:rPr lang="en-US" altLang="zh-TW" dirty="0"/>
              <a:t>5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08314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56931" y="1816198"/>
            <a:ext cx="7886700" cy="3442411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海底</a:t>
            </a:r>
            <a:r>
              <a:rPr lang="zh-TW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管線事故緊急應變處理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流程說明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TW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地震後緊急應變處理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流程</a:t>
            </a:r>
            <a:r>
              <a:rPr lang="zh-TW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說明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2"/>
          <p:cNvSpPr txBox="1">
            <a:spLocks noGrp="1"/>
          </p:cNvSpPr>
          <p:nvPr>
            <p:ph type="title"/>
          </p:nvPr>
        </p:nvSpPr>
        <p:spPr>
          <a:xfrm>
            <a:off x="628650" y="723208"/>
            <a:ext cx="7886700" cy="609398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zh-TW" altLang="en-US" spc="-10" dirty="0"/>
              <a:t>肆、</a:t>
            </a:r>
            <a:r>
              <a:rPr lang="zh-TW" altLang="en-US" spc="-10" dirty="0">
                <a:latin typeface="標楷體"/>
                <a:cs typeface="標楷體"/>
              </a:rPr>
              <a:t>災</a:t>
            </a:r>
            <a:r>
              <a:rPr lang="zh-TW" altLang="en-US" dirty="0">
                <a:latin typeface="標楷體"/>
                <a:cs typeface="標楷體"/>
              </a:rPr>
              <a:t>害</a:t>
            </a:r>
            <a:r>
              <a:rPr lang="zh-TW" altLang="en-US" spc="-10" dirty="0">
                <a:latin typeface="標楷體"/>
                <a:cs typeface="標楷體"/>
              </a:rPr>
              <a:t>防</a:t>
            </a:r>
            <a:r>
              <a:rPr lang="zh-TW" altLang="en-US" dirty="0">
                <a:latin typeface="標楷體"/>
                <a:cs typeface="標楷體"/>
              </a:rPr>
              <a:t>救</a:t>
            </a:r>
            <a:r>
              <a:rPr lang="zh-TW" altLang="en-US" spc="-10" dirty="0"/>
              <a:t>執行情況</a:t>
            </a:r>
            <a:endParaRPr spc="1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285976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614781" y="524962"/>
            <a:ext cx="7914436" cy="615553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 marL="19685">
              <a:lnSpc>
                <a:spcPct val="100000"/>
              </a:lnSpc>
            </a:pPr>
            <a:r>
              <a:rPr lang="zh-TW" altLang="en-US" spc="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伍</a:t>
            </a:r>
            <a:r>
              <a:rPr spc="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zh-TW" altLang="en-US" spc="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事故學習</a:t>
            </a:r>
            <a:endParaRPr spc="1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11</a:t>
            </a:fld>
            <a:endParaRPr lang="zh-TW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7513082"/>
              </p:ext>
            </p:extLst>
          </p:nvPr>
        </p:nvGraphicFramePr>
        <p:xfrm>
          <a:off x="990600" y="1890088"/>
          <a:ext cx="7238999" cy="42790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44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69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6998">
                  <a:extLst>
                    <a:ext uri="{9D8B030D-6E8A-4147-A177-3AD203B41FA5}">
                      <a16:colId xmlns:a16="http://schemas.microsoft.com/office/drawing/2014/main" val="3882689401"/>
                    </a:ext>
                  </a:extLst>
                </a:gridCol>
                <a:gridCol w="1086998">
                  <a:extLst>
                    <a:ext uri="{9D8B030D-6E8A-4147-A177-3AD203B41FA5}">
                      <a16:colId xmlns:a16="http://schemas.microsoft.com/office/drawing/2014/main" val="1463977310"/>
                    </a:ext>
                  </a:extLst>
                </a:gridCol>
                <a:gridCol w="10869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65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8599">
                <a:tc gridSpan="6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一、虛驚事故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10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時間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事故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8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間接原因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8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直接原因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根本</a:t>
                      </a:r>
                      <a:r>
                        <a:rPr lang="zh-TW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原因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檢討改善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8599"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8599"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8599"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8599">
                <a:tc gridSpan="6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二、作業事故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510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 spc="-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時間</a:t>
                      </a:r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 spc="-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事故</a:t>
                      </a:r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8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間接原因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8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直接原因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根本</a:t>
                      </a:r>
                      <a:r>
                        <a:rPr lang="zh-TW" altLang="zh-TW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原因</a:t>
                      </a:r>
                      <a:endParaRPr lang="zh-TW" alt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檢討改善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8599"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8599"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8599"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6" name="object 2">
            <a:extLst>
              <a:ext uri="{FF2B5EF4-FFF2-40B4-BE49-F238E27FC236}">
                <a16:creationId xmlns:a16="http://schemas.microsoft.com/office/drawing/2014/main" id="{53DC06F2-4034-43AD-8EA0-C42B8F7EB89E}"/>
              </a:ext>
            </a:extLst>
          </p:cNvPr>
          <p:cNvSpPr txBox="1">
            <a:spLocks/>
          </p:cNvSpPr>
          <p:nvPr/>
        </p:nvSpPr>
        <p:spPr>
          <a:xfrm>
            <a:off x="762000" y="1352731"/>
            <a:ext cx="6471819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標楷體"/>
                <a:ea typeface="+mj-ea"/>
                <a:cs typeface="標楷體"/>
              </a:defRPr>
            </a:lvl1pPr>
          </a:lstStyle>
          <a:p>
            <a:pPr marL="762635" indent="-742950">
              <a:buFont typeface="+mj-ea"/>
              <a:buAutoNum type="ea1ChtPeriod"/>
            </a:pPr>
            <a:r>
              <a:rPr lang="zh-TW" altLang="en-US" sz="2400" kern="0" spc="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近</a:t>
            </a:r>
            <a:r>
              <a:rPr lang="en-US" altLang="zh-TW" sz="2400" kern="0" spc="-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</a:t>
            </a:r>
            <a:r>
              <a:rPr lang="zh-TW" altLang="en-US" sz="2400" kern="0" spc="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年海底管線</a:t>
            </a:r>
            <a:r>
              <a:rPr lang="zh-TW" altLang="en-US" sz="2400" kern="0" spc="-2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事</a:t>
            </a:r>
            <a:r>
              <a:rPr lang="zh-TW" altLang="en-US" sz="2400" kern="0" spc="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故分析</a:t>
            </a:r>
            <a:r>
              <a:rPr lang="zh-TW" altLang="en-US" sz="2400" kern="0" spc="-2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檢</a:t>
            </a:r>
            <a:r>
              <a:rPr lang="zh-TW" altLang="en-US" sz="2400" kern="0" spc="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討</a:t>
            </a:r>
            <a:r>
              <a:rPr lang="zh-TW" altLang="en-US" sz="2400" kern="0" spc="-2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及</a:t>
            </a:r>
            <a:r>
              <a:rPr lang="zh-TW" altLang="en-US" sz="2400" kern="0" spc="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改善情形</a:t>
            </a:r>
          </a:p>
        </p:txBody>
      </p:sp>
    </p:spTree>
    <p:extLst>
      <p:ext uri="{BB962C8B-B14F-4D97-AF65-F5344CB8AC3E}">
        <p14:creationId xmlns:p14="http://schemas.microsoft.com/office/powerpoint/2010/main" val="24760935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 marL="19685">
              <a:lnSpc>
                <a:spcPct val="100000"/>
              </a:lnSpc>
            </a:pPr>
            <a:r>
              <a:rPr lang="zh-TW" altLang="en-US" spc="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伍</a:t>
            </a:r>
            <a:r>
              <a:rPr spc="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zh-TW" altLang="en-US" spc="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事故學習</a:t>
            </a:r>
            <a:endParaRPr spc="1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/>
          </p:nvPr>
        </p:nvGraphicFramePr>
        <p:xfrm>
          <a:off x="1219200" y="2438400"/>
          <a:ext cx="7310016" cy="21395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51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87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8799">
                  <a:extLst>
                    <a:ext uri="{9D8B030D-6E8A-4147-A177-3AD203B41FA5}">
                      <a16:colId xmlns:a16="http://schemas.microsoft.com/office/drawing/2014/main" val="3882689401"/>
                    </a:ext>
                  </a:extLst>
                </a:gridCol>
                <a:gridCol w="26073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8599">
                <a:tc gridSpan="4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一、</a:t>
                      </a:r>
                      <a:r>
                        <a:rPr lang="zh-TW" altLang="en-US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作業</a:t>
                      </a:r>
                      <a:r>
                        <a:rPr lang="zh-TW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事故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10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事故單位名稱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事故</a:t>
                      </a:r>
                      <a:r>
                        <a:rPr lang="zh-TW" altLang="en-US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名稱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8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事故原因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平行展開作為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8599"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8599"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8599"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投影片編號版面配置區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12</a:t>
            </a:fld>
            <a:endParaRPr lang="zh-TW" altLang="en-US"/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53DC06F2-4034-43AD-8EA0-C42B8F7EB89E}"/>
              </a:ext>
            </a:extLst>
          </p:cNvPr>
          <p:cNvSpPr txBox="1">
            <a:spLocks/>
          </p:cNvSpPr>
          <p:nvPr/>
        </p:nvSpPr>
        <p:spPr>
          <a:xfrm>
            <a:off x="772364" y="1439018"/>
            <a:ext cx="7914436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標楷體"/>
                <a:ea typeface="+mj-ea"/>
                <a:cs typeface="標楷體"/>
              </a:defRPr>
            </a:lvl1pPr>
          </a:lstStyle>
          <a:p>
            <a:pPr marL="762635" indent="-742950">
              <a:buFont typeface="+mj-ea"/>
              <a:buAutoNum type="ea1ChtPeriod" startAt="2"/>
            </a:pPr>
            <a:r>
              <a:rPr lang="en-US" altLang="zh-TW" sz="2400" kern="0" spc="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111</a:t>
            </a:r>
            <a:r>
              <a:rPr lang="zh-TW" altLang="en-US" sz="2400" kern="0" spc="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年度國際海底管線輸儲設施事故學習，轄區之執行情況</a:t>
            </a:r>
          </a:p>
        </p:txBody>
      </p:sp>
    </p:spTree>
    <p:extLst>
      <p:ext uri="{BB962C8B-B14F-4D97-AF65-F5344CB8AC3E}">
        <p14:creationId xmlns:p14="http://schemas.microsoft.com/office/powerpoint/2010/main" val="14415987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3436" y="609600"/>
            <a:ext cx="8003364" cy="553998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zh-TW" altLang="en-US" sz="3600" spc="10" dirty="0">
                <a:latin typeface="標楷體" panose="03000509000000000000" pitchFamily="65" charset="-120"/>
                <a:ea typeface="標楷體" panose="03000509000000000000" pitchFamily="65" charset="-120"/>
                <a:cs typeface="標楷體"/>
              </a:rPr>
              <a:t>陸</a:t>
            </a:r>
            <a:r>
              <a:rPr sz="3600" spc="10" dirty="0">
                <a:latin typeface="標楷體"/>
                <a:cs typeface="標楷體"/>
              </a:rPr>
              <a:t>、</a:t>
            </a:r>
            <a:r>
              <a:rPr lang="zh-TW" altLang="en-US" sz="3600" spc="5" dirty="0">
                <a:latin typeface="標楷體" panose="03000509000000000000" pitchFamily="65" charset="-120"/>
                <a:ea typeface="標楷體" panose="03000509000000000000" pitchFamily="65" charset="-120"/>
                <a:cs typeface="標楷體"/>
              </a:rPr>
              <a:t>歷年查核建議之尚未改善完成說明</a:t>
            </a:r>
            <a:endParaRPr sz="3600" dirty="0">
              <a:latin typeface="標楷體"/>
              <a:cs typeface="標楷體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/>
          </p:nvPr>
        </p:nvGraphicFramePr>
        <p:xfrm>
          <a:off x="533400" y="2666999"/>
          <a:ext cx="7976783" cy="356607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827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27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27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895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958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4301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4462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600" kern="100" dirty="0">
                          <a:effectLst/>
                          <a:latin typeface="Times New Roman"/>
                          <a:ea typeface="標楷體"/>
                          <a:cs typeface="Times New Roman"/>
                        </a:rPr>
                        <a:t>項目</a:t>
                      </a:r>
                      <a:endParaRPr lang="zh-TW" sz="16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600" kern="100" dirty="0">
                          <a:effectLst/>
                          <a:latin typeface="Times New Roman"/>
                          <a:ea typeface="標楷體"/>
                          <a:cs typeface="Times New Roman"/>
                        </a:rPr>
                        <a:t>分類</a:t>
                      </a:r>
                      <a:endParaRPr lang="zh-TW" sz="16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600" kern="100" dirty="0">
                          <a:effectLst/>
                          <a:latin typeface="Times New Roman"/>
                          <a:ea typeface="標楷體"/>
                          <a:cs typeface="Times New Roman"/>
                        </a:rPr>
                        <a:t>編號</a:t>
                      </a:r>
                      <a:endParaRPr lang="zh-TW" sz="16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6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查核結果及建議事項</a:t>
                      </a:r>
                      <a:endParaRPr lang="zh-TW" sz="16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6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事業單位回覆及辦理情形</a:t>
                      </a:r>
                      <a:endParaRPr lang="zh-TW" sz="16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600" kern="100" dirty="0">
                          <a:effectLst/>
                          <a:latin typeface="Times New Roman"/>
                          <a:ea typeface="標楷體"/>
                          <a:cs typeface="Times New Roman"/>
                        </a:rPr>
                        <a:t>改善期程</a:t>
                      </a:r>
                      <a:endParaRPr lang="zh-TW" sz="16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/>
                          <a:ea typeface="標楷體"/>
                          <a:cs typeface="Times New Roman"/>
                        </a:rPr>
                        <a:t>(</a:t>
                      </a:r>
                      <a:r>
                        <a:rPr lang="zh-TW" sz="1600" kern="100" dirty="0">
                          <a:effectLst/>
                          <a:latin typeface="Times New Roman"/>
                          <a:ea typeface="標楷體"/>
                          <a:cs typeface="Times New Roman"/>
                        </a:rPr>
                        <a:t>請填日期</a:t>
                      </a:r>
                      <a:r>
                        <a:rPr lang="en-US" sz="1600" kern="100" dirty="0">
                          <a:effectLst/>
                          <a:latin typeface="Times New Roman"/>
                          <a:ea typeface="標楷體"/>
                          <a:cs typeface="Times New Roman"/>
                        </a:rPr>
                        <a:t>)</a:t>
                      </a:r>
                      <a:endParaRPr lang="zh-TW" sz="16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7681"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7681"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76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76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76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76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76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76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投影片編號版面配置區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13</a:t>
            </a:fld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58604E9-6E8B-45BC-823B-1A2C9B5CB678}"/>
              </a:ext>
            </a:extLst>
          </p:cNvPr>
          <p:cNvSpPr txBox="1"/>
          <p:nvPr/>
        </p:nvSpPr>
        <p:spPr>
          <a:xfrm>
            <a:off x="149106" y="1499800"/>
            <a:ext cx="90075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※</a:t>
            </a:r>
            <a:r>
              <a:rPr lang="zh-TW" altLang="en-US" sz="24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列出最近一次收到正式公文尚未改善完成之查核建議</a:t>
            </a:r>
            <a:endParaRPr lang="en-US" altLang="zh-TW" sz="2400" b="1" dirty="0">
              <a:solidFill>
                <a:srgbClr val="FF0000"/>
              </a:solidFill>
              <a:highlight>
                <a:srgbClr val="FFFF00"/>
              </a:highlight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sz="24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※</a:t>
            </a:r>
            <a:r>
              <a:rPr lang="zh-TW" altLang="en-US" sz="2400" b="1" dirty="0">
                <a:solidFill>
                  <a:srgbClr val="0000FF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查核當天簡報不須報告本項</a:t>
            </a:r>
            <a:r>
              <a:rPr lang="zh-TW" altLang="en-US" sz="24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，資料供查核委員參照</a:t>
            </a:r>
            <a:r>
              <a:rPr lang="en-US" altLang="zh-TW" sz="24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24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委員可提問</a:t>
            </a:r>
            <a:r>
              <a:rPr lang="en-US" altLang="zh-TW" sz="24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sz="2400" b="1" dirty="0">
              <a:solidFill>
                <a:srgbClr val="FF0000"/>
              </a:solidFill>
              <a:highlight>
                <a:srgbClr val="FFFF00"/>
              </a:highlight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446296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altLang="zh-TW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object 2"/>
          <p:cNvSpPr txBox="1">
            <a:spLocks noGrp="1"/>
          </p:cNvSpPr>
          <p:nvPr>
            <p:ph type="title"/>
          </p:nvPr>
        </p:nvSpPr>
        <p:spPr>
          <a:xfrm>
            <a:off x="685800" y="561308"/>
            <a:ext cx="6973418" cy="553998"/>
          </a:xfrm>
          <a:prstGeom prst="rect">
            <a:avLst/>
          </a:prstGeom>
          <a:noFill/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zh-TW" altLang="en-US" sz="4000" spc="-10" dirty="0"/>
              <a:t>柒、自主管理落實度</a:t>
            </a:r>
            <a:endParaRPr sz="4000" spc="1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710381" y="1375255"/>
            <a:ext cx="7543800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一</a:t>
            </a:r>
            <a:r>
              <a:rPr kumimoji="0" lang="en-US" altLang="zh-TW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.</a:t>
            </a:r>
            <a:r>
              <a:rPr kumimoji="0" lang="zh-TW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海底管線</a:t>
            </a:r>
            <a:r>
              <a:rPr kumimoji="0" lang="zh-HK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內部稽核</a:t>
            </a:r>
            <a:endParaRPr kumimoji="0" lang="zh-TW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  <a:p>
            <a:pPr marL="904875" lvl="0" indent="-45720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AutoNum type="arabicParenR"/>
              <a:defRPr/>
            </a:pP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最近</a:t>
            </a:r>
            <a:r>
              <a:rPr lang="zh-TW" altLang="en-US" sz="20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一次海底</a:t>
            </a:r>
            <a:r>
              <a:rPr kumimoji="0" lang="zh-HK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管線</a:t>
            </a:r>
            <a:r>
              <a:rPr kumimoji="0" lang="zh-TW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內部稽核執行結果說明</a:t>
            </a:r>
            <a:endParaRPr kumimoji="0" lang="en-US" altLang="zh-TW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C16406D6-50FB-4972-82D2-787CC90A01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2925270"/>
              </p:ext>
            </p:extLst>
          </p:nvPr>
        </p:nvGraphicFramePr>
        <p:xfrm>
          <a:off x="1061796" y="2743200"/>
          <a:ext cx="7020409" cy="2362201"/>
        </p:xfrm>
        <a:graphic>
          <a:graphicData uri="http://schemas.openxmlformats.org/drawingml/2006/table">
            <a:tbl>
              <a:tblPr firstRow="1" firstCol="1" bandRow="1" bandCol="1">
                <a:tableStyleId>{5C22544A-7EE6-4342-B048-85BDC9FD1C3A}</a:tableStyleId>
              </a:tblPr>
              <a:tblGrid>
                <a:gridCol w="676581">
                  <a:extLst>
                    <a:ext uri="{9D8B030D-6E8A-4147-A177-3AD203B41FA5}">
                      <a16:colId xmlns:a16="http://schemas.microsoft.com/office/drawing/2014/main" val="82374763"/>
                    </a:ext>
                  </a:extLst>
                </a:gridCol>
                <a:gridCol w="1854154">
                  <a:extLst>
                    <a:ext uri="{9D8B030D-6E8A-4147-A177-3AD203B41FA5}">
                      <a16:colId xmlns:a16="http://schemas.microsoft.com/office/drawing/2014/main" val="3261849221"/>
                    </a:ext>
                  </a:extLst>
                </a:gridCol>
                <a:gridCol w="1854154">
                  <a:extLst>
                    <a:ext uri="{9D8B030D-6E8A-4147-A177-3AD203B41FA5}">
                      <a16:colId xmlns:a16="http://schemas.microsoft.com/office/drawing/2014/main" val="3796810848"/>
                    </a:ext>
                  </a:extLst>
                </a:gridCol>
                <a:gridCol w="2635520">
                  <a:extLst>
                    <a:ext uri="{9D8B030D-6E8A-4147-A177-3AD203B41FA5}">
                      <a16:colId xmlns:a16="http://schemas.microsoft.com/office/drawing/2014/main" val="3822681332"/>
                    </a:ext>
                  </a:extLst>
                </a:gridCol>
              </a:tblGrid>
              <a:tr h="49708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600" kern="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日期</a:t>
                      </a:r>
                      <a:endParaRPr lang="zh-TW" sz="24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600" b="1" kern="0" dirty="0">
                          <a:solidFill>
                            <a:schemeClr val="lt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執行單位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600" b="1" kern="0" dirty="0">
                          <a:solidFill>
                            <a:srgbClr val="FFFF00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稽核缺失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TW" sz="1600" kern="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缺失改善執行狀況</a:t>
                      </a:r>
                      <a:endParaRPr lang="zh-TW" sz="24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31636447"/>
                  </a:ext>
                </a:extLst>
              </a:tr>
              <a:tr h="4662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02867621"/>
                  </a:ext>
                </a:extLst>
              </a:tr>
              <a:tr h="4662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3713048"/>
                  </a:ext>
                </a:extLst>
              </a:tr>
              <a:tr h="4662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73653968"/>
                  </a:ext>
                </a:extLst>
              </a:tr>
              <a:tr h="4662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642620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8827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大綱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壹、事業單位之基本資料</a:t>
            </a:r>
          </a:p>
          <a:p>
            <a:pPr marL="0" indent="0">
              <a:buNone/>
            </a:pPr>
            <a:r>
              <a:rPr lang="zh-TW" altLang="zh-TW" dirty="0"/>
              <a:t>貳、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管線</a:t>
            </a:r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管理</a:t>
            </a:r>
          </a:p>
          <a:p>
            <a:pPr marL="0" indent="0">
              <a:buNone/>
            </a:pPr>
            <a:r>
              <a:rPr lang="zh-TW" altLang="zh-TW" dirty="0"/>
              <a:t>參、</a:t>
            </a:r>
            <a:r>
              <a:rPr lang="zh-TW" altLang="en-US" dirty="0"/>
              <a:t>控制室管理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肆、災害防救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伍</a:t>
            </a:r>
            <a:r>
              <a:rPr lang="zh-TW" altLang="zh-TW" dirty="0"/>
              <a:t>、</a:t>
            </a:r>
            <a:r>
              <a:rPr lang="zh-TW" altLang="en-US" dirty="0"/>
              <a:t>事故學習</a:t>
            </a:r>
            <a:endParaRPr lang="zh-TW" altLang="zh-TW" dirty="0"/>
          </a:p>
          <a:p>
            <a:pPr marL="0" indent="0">
              <a:buNone/>
            </a:pPr>
            <a:r>
              <a:rPr lang="zh-TW" altLang="en-US" dirty="0"/>
              <a:t>陸</a:t>
            </a:r>
            <a:r>
              <a:rPr lang="zh-TW" altLang="zh-TW" dirty="0"/>
              <a:t>、</a:t>
            </a:r>
            <a:r>
              <a:rPr lang="zh-TW" altLang="en-US" spc="5" dirty="0">
                <a:cs typeface="標楷體"/>
              </a:rPr>
              <a:t>歷年查核建議之尚未改善完成說明</a:t>
            </a:r>
            <a:endParaRPr lang="en-US" altLang="zh-TW" spc="5" dirty="0">
              <a:cs typeface="標楷體"/>
            </a:endParaRPr>
          </a:p>
          <a:p>
            <a:pPr marL="0" indent="0">
              <a:buNone/>
            </a:pPr>
            <a:r>
              <a:rPr lang="zh-TW" altLang="en-US" dirty="0"/>
              <a:t>柒、自主管理落實度</a:t>
            </a:r>
            <a:endParaRPr lang="en-US" altLang="zh-TW" dirty="0"/>
          </a:p>
          <a:p>
            <a:pPr marL="0" indent="0">
              <a:buNone/>
            </a:pPr>
            <a:endParaRPr lang="zh-TW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70038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壹</a:t>
            </a:r>
            <a:r>
              <a:rPr lang="zh-TW" altLang="zh-TW" dirty="0"/>
              <a:t>、事業單位之基本資料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zh-TW" dirty="0"/>
              <a:t>製程單元或輸儲流程</a:t>
            </a:r>
          </a:p>
        </p:txBody>
      </p:sp>
    </p:spTree>
    <p:extLst>
      <p:ext uri="{BB962C8B-B14F-4D97-AF65-F5344CB8AC3E}">
        <p14:creationId xmlns:p14="http://schemas.microsoft.com/office/powerpoint/2010/main" val="2493188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539021"/>
            <a:ext cx="7886700" cy="4817329"/>
          </a:xfrm>
        </p:spPr>
        <p:txBody>
          <a:bodyPr>
            <a:normAutofit/>
          </a:bodyPr>
          <a:lstStyle/>
          <a:p>
            <a:pPr marL="400050" indent="-342900">
              <a:lnSpc>
                <a:spcPct val="150000"/>
              </a:lnSpc>
            </a:pP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天然氣海管維護管理情形</a:t>
            </a:r>
            <a:endParaRPr lang="en-US" altLang="zh-TW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kumimoji="1"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海床檢測</a:t>
            </a:r>
            <a:endParaRPr kumimoji="1"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海管裸露懸空狀況檢測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kumimoji="1"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海管掩埋狀況檢測</a:t>
            </a:r>
            <a:endParaRPr kumimoji="1"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kumimoji="1"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海床、地質狀況檢測及探勘</a:t>
            </a:r>
            <a:endParaRPr kumimoji="1"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4</a:t>
            </a:fld>
            <a:endParaRPr lang="zh-TW" altLang="en-US" dirty="0"/>
          </a:p>
        </p:txBody>
      </p:sp>
      <p:sp>
        <p:nvSpPr>
          <p:cNvPr id="6" name="object 2"/>
          <p:cNvSpPr txBox="1">
            <a:spLocks/>
          </p:cNvSpPr>
          <p:nvPr/>
        </p:nvSpPr>
        <p:spPr>
          <a:xfrm>
            <a:off x="628650" y="723208"/>
            <a:ext cx="7886700" cy="609398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j-cs"/>
              </a:defRPr>
            </a:lvl1pPr>
          </a:lstStyle>
          <a:p>
            <a:pPr marL="12700"/>
            <a:r>
              <a:rPr lang="zh-TW" altLang="en-US" spc="-10" dirty="0"/>
              <a:t>貳、管線管理</a:t>
            </a:r>
            <a:endParaRPr lang="zh-TW" altLang="en-US" spc="10" dirty="0"/>
          </a:p>
        </p:txBody>
      </p:sp>
    </p:spTree>
    <p:extLst>
      <p:ext uri="{BB962C8B-B14F-4D97-AF65-F5344CB8AC3E}">
        <p14:creationId xmlns:p14="http://schemas.microsoft.com/office/powerpoint/2010/main" val="2599662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539021"/>
            <a:ext cx="7886700" cy="4817329"/>
          </a:xfrm>
        </p:spPr>
        <p:txBody>
          <a:bodyPr>
            <a:normAutofit/>
          </a:bodyPr>
          <a:lstStyle/>
          <a:p>
            <a:pPr marL="400050" indent="-342900">
              <a:lnSpc>
                <a:spcPct val="150000"/>
              </a:lnSpc>
            </a:pP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天然氣海管維護管理情形</a:t>
            </a:r>
            <a:endParaRPr lang="en-US" altLang="zh-TW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+mj-lt"/>
              <a:buAutoNum type="arabicPeriod" startAt="2"/>
            </a:pPr>
            <a:r>
              <a:rPr kumimoji="1"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海底管線檢測維護</a:t>
            </a:r>
            <a:endParaRPr kumimoji="1"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kumimoji="1"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ILI</a:t>
            </a:r>
            <a:r>
              <a:rPr kumimoji="1"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檢測及改善措施</a:t>
            </a:r>
            <a:endParaRPr kumimoji="1"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kumimoji="1"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陰極保護電位量測</a:t>
            </a:r>
            <a:endParaRPr kumimoji="1"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5</a:t>
            </a:fld>
            <a:endParaRPr lang="zh-TW" altLang="en-US" dirty="0"/>
          </a:p>
        </p:txBody>
      </p:sp>
      <p:sp>
        <p:nvSpPr>
          <p:cNvPr id="6" name="object 2"/>
          <p:cNvSpPr txBox="1">
            <a:spLocks/>
          </p:cNvSpPr>
          <p:nvPr/>
        </p:nvSpPr>
        <p:spPr>
          <a:xfrm>
            <a:off x="628650" y="723208"/>
            <a:ext cx="7886700" cy="609398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j-cs"/>
              </a:defRPr>
            </a:lvl1pPr>
          </a:lstStyle>
          <a:p>
            <a:pPr marL="12700"/>
            <a:r>
              <a:rPr lang="zh-TW" altLang="en-US" spc="-10" dirty="0"/>
              <a:t>貳、管線管理</a:t>
            </a:r>
            <a:endParaRPr lang="zh-TW" altLang="en-US" spc="10" dirty="0"/>
          </a:p>
        </p:txBody>
      </p:sp>
    </p:spTree>
    <p:extLst>
      <p:ext uri="{BB962C8B-B14F-4D97-AF65-F5344CB8AC3E}">
        <p14:creationId xmlns:p14="http://schemas.microsoft.com/office/powerpoint/2010/main" val="1782039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539021"/>
            <a:ext cx="7886700" cy="4817329"/>
          </a:xfrm>
        </p:spPr>
        <p:txBody>
          <a:bodyPr>
            <a:normAutofit/>
          </a:bodyPr>
          <a:lstStyle/>
          <a:p>
            <a:pPr marL="400050" indent="-342900">
              <a:lnSpc>
                <a:spcPct val="150000"/>
              </a:lnSpc>
            </a:pP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天然氣海管維護管理情形</a:t>
            </a:r>
            <a:endParaRPr lang="en-US" altLang="zh-TW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+mj-lt"/>
              <a:buAutoNum type="arabicPeriod" startAt="3"/>
            </a:pPr>
            <a:r>
              <a:rPr kumimoji="1"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中、高風險管段緩降措施</a:t>
            </a:r>
            <a:endParaRPr kumimoji="1"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6</a:t>
            </a:fld>
            <a:endParaRPr lang="zh-TW" altLang="en-US" dirty="0"/>
          </a:p>
        </p:txBody>
      </p:sp>
      <p:sp>
        <p:nvSpPr>
          <p:cNvPr id="6" name="object 2"/>
          <p:cNvSpPr txBox="1">
            <a:spLocks/>
          </p:cNvSpPr>
          <p:nvPr/>
        </p:nvSpPr>
        <p:spPr>
          <a:xfrm>
            <a:off x="628650" y="723208"/>
            <a:ext cx="7886700" cy="609398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j-cs"/>
              </a:defRPr>
            </a:lvl1pPr>
          </a:lstStyle>
          <a:p>
            <a:pPr marL="12700"/>
            <a:r>
              <a:rPr lang="zh-TW" altLang="en-US" spc="-10" dirty="0"/>
              <a:t>貳、管線管理</a:t>
            </a:r>
            <a:endParaRPr lang="zh-TW" altLang="en-US" spc="10" dirty="0"/>
          </a:p>
        </p:txBody>
      </p:sp>
    </p:spTree>
    <p:extLst>
      <p:ext uri="{BB962C8B-B14F-4D97-AF65-F5344CB8AC3E}">
        <p14:creationId xmlns:p14="http://schemas.microsoft.com/office/powerpoint/2010/main" val="858371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539021"/>
            <a:ext cx="7886700" cy="4817329"/>
          </a:xfrm>
        </p:spPr>
        <p:txBody>
          <a:bodyPr>
            <a:normAutofit/>
          </a:bodyPr>
          <a:lstStyle/>
          <a:p>
            <a:pPr marL="400050" indent="-342900">
              <a:lnSpc>
                <a:spcPct val="150000"/>
              </a:lnSpc>
            </a:pP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天然氣海管維護管理情形</a:t>
            </a:r>
            <a:endParaRPr lang="en-US" altLang="zh-TW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+mj-lt"/>
              <a:buAutoNum type="arabicPeriod" startAt="4"/>
            </a:pPr>
            <a:r>
              <a:rPr kumimoji="1"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巡管作業</a:t>
            </a:r>
            <a:endParaRPr kumimoji="1"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kumimoji="1"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陸上管線</a:t>
            </a:r>
            <a:endParaRPr kumimoji="1"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3">
              <a:buFont typeface="Wingdings" panose="05000000000000000000" pitchFamily="2" charset="2"/>
              <a:buChar char="ü"/>
            </a:pPr>
            <a:r>
              <a:rPr kumimoji="1"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巡察單位、機制、異常處理流程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kumimoji="1"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海底管線</a:t>
            </a:r>
          </a:p>
          <a:p>
            <a:pPr lvl="3">
              <a:buFont typeface="Wingdings" panose="05000000000000000000" pitchFamily="2" charset="2"/>
              <a:buChar char="ü"/>
            </a:pPr>
            <a:r>
              <a:rPr kumimoji="1"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巡察單位、機制、異常處理流程</a:t>
            </a:r>
            <a:endParaRPr kumimoji="1"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kumimoji="1"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實際異常處理說明案例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7</a:t>
            </a:fld>
            <a:endParaRPr lang="zh-TW" altLang="en-US" dirty="0"/>
          </a:p>
        </p:txBody>
      </p:sp>
      <p:sp>
        <p:nvSpPr>
          <p:cNvPr id="6" name="object 2"/>
          <p:cNvSpPr txBox="1">
            <a:spLocks/>
          </p:cNvSpPr>
          <p:nvPr/>
        </p:nvSpPr>
        <p:spPr>
          <a:xfrm>
            <a:off x="628650" y="723208"/>
            <a:ext cx="7886700" cy="609398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j-cs"/>
              </a:defRPr>
            </a:lvl1pPr>
          </a:lstStyle>
          <a:p>
            <a:pPr marL="12700"/>
            <a:r>
              <a:rPr lang="zh-TW" altLang="en-US" spc="-10" dirty="0"/>
              <a:t>貳、管線管理</a:t>
            </a:r>
            <a:endParaRPr lang="zh-TW" altLang="en-US" spc="10" dirty="0"/>
          </a:p>
        </p:txBody>
      </p:sp>
    </p:spTree>
    <p:extLst>
      <p:ext uri="{BB962C8B-B14F-4D97-AF65-F5344CB8AC3E}">
        <p14:creationId xmlns:p14="http://schemas.microsoft.com/office/powerpoint/2010/main" val="2308547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539021"/>
            <a:ext cx="7886700" cy="4817329"/>
          </a:xfrm>
        </p:spPr>
        <p:txBody>
          <a:bodyPr>
            <a:normAutofit/>
          </a:bodyPr>
          <a:lstStyle/>
          <a:p>
            <a:pPr marL="400050" indent="-342900">
              <a:lnSpc>
                <a:spcPct val="150000"/>
              </a:lnSpc>
            </a:pP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天然氣海管維護管理情形</a:t>
            </a:r>
            <a:endParaRPr lang="en-US" altLang="zh-TW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+mj-lt"/>
              <a:buAutoNum type="arabicPeriod" startAt="5"/>
            </a:pPr>
            <a:r>
              <a:rPr kumimoji="1"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設備安全維護管理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8</a:t>
            </a:fld>
            <a:endParaRPr lang="zh-TW" altLang="en-US" dirty="0"/>
          </a:p>
        </p:txBody>
      </p:sp>
      <p:sp>
        <p:nvSpPr>
          <p:cNvPr id="6" name="object 2"/>
          <p:cNvSpPr txBox="1">
            <a:spLocks/>
          </p:cNvSpPr>
          <p:nvPr/>
        </p:nvSpPr>
        <p:spPr>
          <a:xfrm>
            <a:off x="628650" y="723208"/>
            <a:ext cx="7886700" cy="609398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+mj-cs"/>
              </a:defRPr>
            </a:lvl1pPr>
          </a:lstStyle>
          <a:p>
            <a:pPr marL="12700"/>
            <a:r>
              <a:rPr lang="zh-TW" altLang="en-US" spc="-10" dirty="0"/>
              <a:t>貳、管線管理</a:t>
            </a:r>
            <a:endParaRPr lang="zh-TW" altLang="en-US" spc="10" dirty="0"/>
          </a:p>
        </p:txBody>
      </p:sp>
    </p:spTree>
    <p:extLst>
      <p:ext uri="{BB962C8B-B14F-4D97-AF65-F5344CB8AC3E}">
        <p14:creationId xmlns:p14="http://schemas.microsoft.com/office/powerpoint/2010/main" val="348355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9</a:t>
            </a:fld>
            <a:endParaRPr lang="zh-TW" altLang="en-US" dirty="0"/>
          </a:p>
        </p:txBody>
      </p:sp>
      <p:sp>
        <p:nvSpPr>
          <p:cNvPr id="6" name="object 2"/>
          <p:cNvSpPr txBox="1">
            <a:spLocks noGrp="1"/>
          </p:cNvSpPr>
          <p:nvPr>
            <p:ph type="title"/>
          </p:nvPr>
        </p:nvSpPr>
        <p:spPr>
          <a:xfrm>
            <a:off x="533400" y="404674"/>
            <a:ext cx="6973418" cy="609398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zh-TW" altLang="en-US" spc="-10" dirty="0">
                <a:latin typeface="標楷體" panose="03000509000000000000" pitchFamily="65" charset="-120"/>
                <a:ea typeface="標楷體" panose="03000509000000000000" pitchFamily="65" charset="-120"/>
              </a:rPr>
              <a:t>叁、</a:t>
            </a:r>
            <a:r>
              <a:rPr lang="en-US" altLang="zh-TW" spc="-10" dirty="0">
                <a:latin typeface="標楷體" panose="03000509000000000000" pitchFamily="65" charset="-120"/>
                <a:ea typeface="標楷體" panose="03000509000000000000" pitchFamily="65" charset="-120"/>
              </a:rPr>
              <a:t>24</a:t>
            </a:r>
            <a:r>
              <a:rPr lang="zh-TW" altLang="en-US" spc="-10" dirty="0">
                <a:latin typeface="標楷體" panose="03000509000000000000" pitchFamily="65" charset="-120"/>
                <a:ea typeface="標楷體" panose="03000509000000000000" pitchFamily="65" charset="-120"/>
              </a:rPr>
              <a:t>小時監控作業</a:t>
            </a:r>
            <a:endParaRPr spc="1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文字方塊 6"/>
          <p:cNvSpPr txBox="1"/>
          <p:nvPr/>
        </p:nvSpPr>
        <p:spPr>
          <a:xfrm>
            <a:off x="533400" y="1143000"/>
            <a:ext cx="8229600" cy="5811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ea"/>
              <a:buAutoNum type="ea1ChtPeriod"/>
            </a:pP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監控系統說明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94995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215</TotalTime>
  <Words>430</Words>
  <Application>Microsoft Office PowerPoint</Application>
  <PresentationFormat>如螢幕大小 (4:3)</PresentationFormat>
  <Paragraphs>111</Paragraphs>
  <Slides>14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2" baseType="lpstr">
      <vt:lpstr>新細明體</vt:lpstr>
      <vt:lpstr>標楷體</vt:lpstr>
      <vt:lpstr>Arial</vt:lpstr>
      <vt:lpstr>Calibri</vt:lpstr>
      <vt:lpstr>Calibri Light</vt:lpstr>
      <vt:lpstr>Times New Roman</vt:lpstr>
      <vt:lpstr>Wingdings</vt:lpstr>
      <vt:lpstr>Office 佈景主題</vt:lpstr>
      <vt:lpstr>112年度 天然氣生產進口事業輸儲設備查核 天然氣事業部 海管室</vt:lpstr>
      <vt:lpstr>大綱</vt:lpstr>
      <vt:lpstr>壹、事業單位之基本資料</vt:lpstr>
      <vt:lpstr>PowerPoint 簡報</vt:lpstr>
      <vt:lpstr>PowerPoint 簡報</vt:lpstr>
      <vt:lpstr>PowerPoint 簡報</vt:lpstr>
      <vt:lpstr>PowerPoint 簡報</vt:lpstr>
      <vt:lpstr>PowerPoint 簡報</vt:lpstr>
      <vt:lpstr>叁、24小時監控作業</vt:lpstr>
      <vt:lpstr>肆、災害防救執行情況</vt:lpstr>
      <vt:lpstr>伍、事故學習</vt:lpstr>
      <vt:lpstr>伍、事故學習</vt:lpstr>
      <vt:lpstr>PowerPoint 簡報</vt:lpstr>
      <vt:lpstr>柒、自主管理落實度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110年度 天然氣生產進口事業輸儲設備查核 天然氣(探採)事業部○○○○(液化天然氣廠、供氣中心、處理廠)</dc:title>
  <dc:creator>林素玉</dc:creator>
  <cp:lastModifiedBy>吳榮正</cp:lastModifiedBy>
  <cp:revision>33</cp:revision>
  <dcterms:created xsi:type="dcterms:W3CDTF">2021-02-19T07:56:45Z</dcterms:created>
  <dcterms:modified xsi:type="dcterms:W3CDTF">2023-02-13T03:16:29Z</dcterms:modified>
</cp:coreProperties>
</file>