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19"/>
  </p:notesMasterIdLst>
  <p:handoutMasterIdLst>
    <p:handoutMasterId r:id="rId20"/>
  </p:handoutMasterIdLst>
  <p:sldIdLst>
    <p:sldId id="256" r:id="rId3"/>
    <p:sldId id="278" r:id="rId4"/>
    <p:sldId id="280" r:id="rId5"/>
    <p:sldId id="281" r:id="rId6"/>
    <p:sldId id="288" r:id="rId7"/>
    <p:sldId id="282" r:id="rId8"/>
    <p:sldId id="283" r:id="rId9"/>
    <p:sldId id="269" r:id="rId10"/>
    <p:sldId id="267" r:id="rId11"/>
    <p:sldId id="286" r:id="rId12"/>
    <p:sldId id="266" r:id="rId13"/>
    <p:sldId id="263" r:id="rId14"/>
    <p:sldId id="289" r:id="rId15"/>
    <p:sldId id="264" r:id="rId16"/>
    <p:sldId id="287" r:id="rId17"/>
    <p:sldId id="290" r:id="rId18"/>
  </p:sldIdLst>
  <p:sldSz cx="9144000" cy="6858000" type="screen4x3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427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5987D-C37D-4E8A-BA42-C1D25822811C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218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4271" y="6456218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FF207-390D-4F2F-9298-1332489B96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193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37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153B6-9C8F-4A3E-8D21-7659FDC53B29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37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F934C-B212-468A-BAEB-C6347AEA3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69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F934C-B212-468A-BAEB-C6347AEA345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6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4781" y="521589"/>
            <a:ext cx="7914436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76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992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421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002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739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894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351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4781" y="521589"/>
            <a:ext cx="7914436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751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8194F-2846-4DC9-A1CB-ABA4B10B4F15}" type="datetime1">
              <a:rPr lang="en-US" altLang="zh-TW" smtClean="0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60E42-D240-464D-BDBF-706F7D2B21F6}" type="datetime1">
              <a:rPr lang="en-US" altLang="zh-TW" smtClean="0"/>
              <a:t>2/13/2023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41A14-4691-417A-8844-17A590D27649}" type="datetime1">
              <a:rPr lang="en-US" altLang="zh-TW" smtClean="0"/>
              <a:t>2/13/2023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C227A-6CD0-4D72-A4ED-473A6BE3F191}" type="datetime1">
              <a:rPr lang="en-US" altLang="zh-TW" smtClean="0"/>
              <a:t>2/13/2023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30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lnSpc>
                <a:spcPct val="100000"/>
              </a:lnSpc>
              <a:buFont typeface="+mj-ea"/>
              <a:buAutoNum type="ea1ChtPeriod"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914400" indent="-457200">
              <a:lnSpc>
                <a:spcPct val="100000"/>
              </a:lnSpc>
              <a:buFont typeface="+mj-lt"/>
              <a:buAutoNum type="arabicPeriod"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lnSpc>
                <a:spcPct val="100000"/>
              </a:lnSpc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lnSpc>
                <a:spcPct val="100000"/>
              </a:lnSpc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lnSpc>
                <a:spcPct val="100000"/>
              </a:lnSpc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73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32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92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67331" y="521589"/>
            <a:ext cx="4609337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374" y="3176778"/>
            <a:ext cx="8284845" cy="1692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EB49-B8D7-4687-A33F-35E35086082B}" type="datetime1">
              <a:rPr lang="en-US" altLang="zh-TW" smtClean="0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F4C2D-478A-4501-96EA-279980EC5FE3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56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403" y="1524000"/>
            <a:ext cx="8586012" cy="1105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5" dirty="0">
                <a:latin typeface="Times New Roman"/>
                <a:cs typeface="Times New Roman"/>
              </a:rPr>
              <a:t>112</a:t>
            </a:r>
            <a:r>
              <a:rPr sz="3600" spc="-5" dirty="0"/>
              <a:t>年度</a:t>
            </a:r>
            <a:endParaRPr sz="3600" dirty="0">
              <a:latin typeface="Times New Roman"/>
              <a:cs typeface="Times New Roman"/>
            </a:endParaRPr>
          </a:p>
          <a:p>
            <a:pPr algn="ctr">
              <a:lnSpc>
                <a:spcPts val="4275"/>
              </a:lnSpc>
            </a:pPr>
            <a:r>
              <a:rPr lang="zh-TW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石油業者石油管線及儲油設施查核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簡報</a:t>
            </a:r>
            <a:endParaRPr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15630" y="4191000"/>
            <a:ext cx="8284845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1605" algn="ctr">
              <a:lnSpc>
                <a:spcPct val="100000"/>
              </a:lnSpc>
            </a:pP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報告單位</a:t>
            </a:r>
            <a:r>
              <a:rPr lang="zh-TW" altLang="en-US" sz="3200" spc="5" dirty="0"/>
              <a:t>：</a:t>
            </a:r>
            <a:r>
              <a:rPr lang="zh-TW" altLang="en-US" sz="3200" dirty="0"/>
              <a:t>○○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公司 </a:t>
            </a:r>
            <a:endParaRPr lang="en-US" altLang="zh-TW" sz="3200" spc="5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141605" algn="ctr">
              <a:lnSpc>
                <a:spcPct val="100000"/>
              </a:lnSpc>
            </a:pP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金馬行銷中心</a:t>
            </a:r>
            <a:endParaRPr lang="en-US" altLang="zh-TW" sz="3200" spc="5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141605" algn="ctr">
              <a:lnSpc>
                <a:spcPct val="100000"/>
              </a:lnSpc>
            </a:pPr>
            <a:r>
              <a:rPr sz="3200" spc="5" dirty="0" err="1"/>
              <a:t>報</a:t>
            </a:r>
            <a:r>
              <a:rPr sz="3200" spc="-15" dirty="0" err="1"/>
              <a:t>告人</a:t>
            </a:r>
            <a:r>
              <a:rPr lang="zh-TW" altLang="en-US" sz="3200" spc="-15" dirty="0"/>
              <a:t>：</a:t>
            </a:r>
            <a:r>
              <a:rPr lang="zh-TW" altLang="en-US" sz="3200" dirty="0"/>
              <a:t>○○</a:t>
            </a:r>
            <a:endParaRPr lang="en-US" altLang="zh-TW" sz="3200" dirty="0"/>
          </a:p>
          <a:p>
            <a:pPr marR="141605" algn="ctr">
              <a:lnSpc>
                <a:spcPct val="100000"/>
              </a:lnSpc>
            </a:pPr>
            <a:r>
              <a:rPr lang="en-US" altLang="zh-TW" sz="2400" spc="-5" dirty="0">
                <a:latin typeface="Times New Roman"/>
                <a:cs typeface="Times New Roman"/>
              </a:rPr>
              <a:t>102</a:t>
            </a:r>
            <a:r>
              <a:rPr sz="2400" spc="-5" dirty="0">
                <a:latin typeface="Times New Roman"/>
                <a:cs typeface="Times New Roman"/>
              </a:rPr>
              <a:t>/</a:t>
            </a:r>
            <a:r>
              <a:rPr lang="zh-TW" altLang="en-US" sz="2400" dirty="0"/>
              <a:t>○○</a:t>
            </a:r>
            <a:r>
              <a:rPr sz="2400" spc="-5" dirty="0">
                <a:latin typeface="Times New Roman"/>
                <a:cs typeface="Times New Roman"/>
              </a:rPr>
              <a:t>/</a:t>
            </a:r>
            <a:r>
              <a:rPr lang="zh-TW" altLang="en-US" sz="2400" dirty="0"/>
              <a:t>○○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09600" y="228600"/>
            <a:ext cx="9144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附件五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23208"/>
            <a:ext cx="7886700" cy="60939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/>
              <a:t>貳、控制室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65521" y="1600200"/>
            <a:ext cx="7239000" cy="3429000"/>
          </a:xfrm>
        </p:spPr>
        <p:txBody>
          <a:bodyPr/>
          <a:lstStyle/>
          <a:p>
            <a:pPr>
              <a:lnSpc>
                <a:spcPct val="150000"/>
              </a:lnSpc>
              <a:buFont typeface="+mj-ea"/>
              <a:buAutoNum type="ea1ChtPeriod" startAt="2"/>
            </a:pP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操作人員授證與能力</a:t>
            </a:r>
            <a:endParaRPr lang="zh-TW" altLang="en-US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合格操作人員要求及授證程序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操作人員職責要求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操作人員對於轄屬管線的路徑熟悉度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操作班與管線單位之互動機制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操作人員對系統之異常設定及應變之熟悉度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51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85800" y="1492096"/>
            <a:ext cx="7886700" cy="4881563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</a:pP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石油儲槽</a:t>
            </a:r>
            <a:r>
              <a:rPr lang="zh-TW" alt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</a:t>
            </a:r>
            <a:r>
              <a:rPr lang="zh-TW" alt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料</a:t>
            </a:r>
            <a:endParaRPr lang="en-US" altLang="zh-TW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廠區儲槽配置圖</a:t>
            </a:r>
            <a:endParaRPr lang="en-US" altLang="zh-TW" sz="2000" spc="-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儲槽概述</a:t>
            </a:r>
            <a:r>
              <a:rPr lang="en-US" altLang="zh-TW"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含各油品座數、容量統計及具陰極防蝕系統座數</a:t>
            </a:r>
            <a:r>
              <a:rPr lang="en-US" altLang="zh-TW"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6450" lvl="1" indent="0">
              <a:lnSpc>
                <a:spcPct val="150000"/>
              </a:lnSpc>
              <a:buNone/>
            </a:pP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如：汽油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座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萬公秉、柴油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座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萬公秉，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座皆設有陰極防蝕系統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47675" indent="-447675">
              <a:lnSpc>
                <a:spcPct val="150000"/>
              </a:lnSpc>
              <a:buFont typeface="+mj-lt"/>
              <a:buAutoNum type="ea1ChtPeriod"/>
            </a:pPr>
            <a:r>
              <a:rPr lang="zh-TW" altLang="zh-TW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各儲槽最近一次儲槽內部開放檢查結果</a:t>
            </a:r>
            <a:r>
              <a:rPr lang="zh-TW" altLang="zh-TW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如有異常及維修等，</a:t>
            </a:r>
            <a:r>
              <a:rPr lang="zh-TW" alt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及歷年重大維修</a:t>
            </a:r>
            <a:r>
              <a:rPr lang="en-US" altLang="zh-TW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如：更換底板、更換頂板等</a:t>
            </a:r>
            <a:r>
              <a:rPr lang="en-US" altLang="zh-TW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zh-TW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請詳細說明</a:t>
            </a:r>
            <a:endParaRPr lang="en-US" altLang="zh-TW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7040563" y="6378575"/>
            <a:ext cx="2103437" cy="342900"/>
          </a:xfrm>
        </p:spPr>
        <p:txBody>
          <a:bodyPr/>
          <a:lstStyle/>
          <a:p>
            <a:fld id="{B6F15528-21DE-4FAA-801E-634DDDAF4B2B}" type="slidenum">
              <a:rPr lang="en-US" altLang="zh-TW" smtClean="0"/>
              <a:t>11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60400" y="533400"/>
            <a:ext cx="7340600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TW" altLang="en-US" sz="4400" spc="-10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參、儲槽管理</a:t>
            </a:r>
          </a:p>
        </p:txBody>
      </p:sp>
    </p:spTree>
    <p:extLst>
      <p:ext uri="{BB962C8B-B14F-4D97-AF65-F5344CB8AC3E}">
        <p14:creationId xmlns:p14="http://schemas.microsoft.com/office/powerpoint/2010/main" val="1320514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肆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168053"/>
              </p:ext>
            </p:extLst>
          </p:nvPr>
        </p:nvGraphicFramePr>
        <p:xfrm>
          <a:off x="990600" y="1890088"/>
          <a:ext cx="7238999" cy="4279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146397731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6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一、虛驚事故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二、作業事故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alt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alt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12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762000" y="1352731"/>
            <a:ext cx="647181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/>
            </a:pP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</a:t>
            </a:r>
            <a:r>
              <a:rPr lang="en-US" altLang="zh-TW" sz="2400" kern="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年轄區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故分析</a:t>
            </a:r>
            <a:r>
              <a:rPr lang="zh-TW" altLang="en-US" sz="2400" kern="0" spc="-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討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改善情形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lang="zh-TW" altLang="en-US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肆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028214"/>
              </p:ext>
            </p:extLst>
          </p:nvPr>
        </p:nvGraphicFramePr>
        <p:xfrm>
          <a:off x="1219200" y="2438400"/>
          <a:ext cx="7310016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8799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2607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平行展開作為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13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772364" y="1439018"/>
            <a:ext cx="7914436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2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111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年度公司其他單位輸儲設施事故平行展開，轄區之執行情況</a:t>
            </a:r>
          </a:p>
        </p:txBody>
      </p:sp>
    </p:spTree>
    <p:extLst>
      <p:ext uri="{BB962C8B-B14F-4D97-AF65-F5344CB8AC3E}">
        <p14:creationId xmlns:p14="http://schemas.microsoft.com/office/powerpoint/2010/main" val="4061000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436" y="609600"/>
            <a:ext cx="800336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3600" spc="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伍</a:t>
            </a:r>
            <a:r>
              <a:rPr sz="3600" spc="10" dirty="0">
                <a:latin typeface="標楷體"/>
                <a:cs typeface="標楷體"/>
              </a:rPr>
              <a:t>、</a:t>
            </a:r>
            <a:r>
              <a:rPr lang="zh-TW" altLang="en-US" sz="3600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sz="3600" dirty="0">
              <a:latin typeface="標楷體"/>
              <a:cs typeface="標楷體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617712"/>
              </p:ext>
            </p:extLst>
          </p:nvPr>
        </p:nvGraphicFramePr>
        <p:xfrm>
          <a:off x="533400" y="2666999"/>
          <a:ext cx="7976783" cy="3566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5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3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6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項目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分類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編號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查核結果及建議事項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事業單位回覆及辦理情形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改善期程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請填日期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)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8604E9-6E8B-45BC-823B-1A2C9B5CB678}"/>
              </a:ext>
            </a:extLst>
          </p:cNvPr>
          <p:cNvSpPr txBox="1"/>
          <p:nvPr/>
        </p:nvSpPr>
        <p:spPr>
          <a:xfrm>
            <a:off x="149106" y="1499800"/>
            <a:ext cx="9007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列出最近一次收到正式公文尚未改善完成之查核建議</a:t>
            </a:r>
            <a:endParaRPr lang="en-US" altLang="zh-TW" sz="24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查核當天簡報不須報告本項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，資料供查核委員參照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委員可提問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400" b="1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685800" y="561308"/>
            <a:ext cx="6973418" cy="5539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/>
              <a:t>陸、自主管理落實度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10381" y="1402314"/>
            <a:ext cx="7543800" cy="105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長途管線</a:t>
            </a:r>
            <a:r>
              <a:rPr kumimoji="0" lang="zh-HK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90487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最近一次長途</a:t>
            </a:r>
            <a:r>
              <a:rPr kumimoji="0" lang="zh-HK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管線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內部稽核執行結果說明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16406D6-50FB-4972-82D2-787CC90A0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485582"/>
              </p:ext>
            </p:extLst>
          </p:nvPr>
        </p:nvGraphicFramePr>
        <p:xfrm>
          <a:off x="1061796" y="2743200"/>
          <a:ext cx="7020409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76581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261849221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2635520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執行單位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稽核缺失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767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762000" y="561308"/>
            <a:ext cx="6973418" cy="5539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/>
              <a:t>陸、自主管理落實度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454578"/>
              </p:ext>
            </p:extLst>
          </p:nvPr>
        </p:nvGraphicFramePr>
        <p:xfrm>
          <a:off x="1061796" y="2743200"/>
          <a:ext cx="7020409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76581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261849221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2635520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執行單位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稽核缺失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62000" y="1412146"/>
            <a:ext cx="7162800" cy="105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儲槽</a:t>
            </a:r>
            <a:r>
              <a:rPr kumimoji="0" lang="zh-HK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90487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最近一次儲槽內部稽核執行結果說明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2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82674"/>
          </a:xfrm>
        </p:spPr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19726"/>
            <a:ext cx="6870905" cy="4061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壹、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管線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</a:p>
          <a:p>
            <a:pPr marL="0" indent="0">
              <a:buNone/>
            </a:pPr>
            <a:r>
              <a:rPr lang="zh-TW" altLang="en-US" dirty="0"/>
              <a:t>貳</a:t>
            </a:r>
            <a:r>
              <a:rPr lang="zh-TW" altLang="zh-TW" dirty="0"/>
              <a:t>、</a:t>
            </a:r>
            <a:r>
              <a:rPr lang="zh-TW" altLang="en-US" dirty="0"/>
              <a:t>控制室管理</a:t>
            </a:r>
            <a:endParaRPr lang="en-US" altLang="zh-TW" dirty="0"/>
          </a:p>
          <a:p>
            <a:pPr marL="0" indent="0">
              <a:buNone/>
            </a:pPr>
            <a:r>
              <a:rPr lang="zh-TW" altLang="zh-TW" dirty="0"/>
              <a:t>參</a:t>
            </a:r>
            <a:r>
              <a:rPr lang="zh-TW" altLang="en-US" dirty="0"/>
              <a:t>、儲槽管理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肆</a:t>
            </a:r>
            <a:r>
              <a:rPr lang="zh-TW" altLang="zh-TW" dirty="0"/>
              <a:t>、</a:t>
            </a:r>
            <a:r>
              <a:rPr lang="zh-TW" alt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事故學習</a:t>
            </a:r>
            <a:endParaRPr lang="zh-TW" altLang="zh-TW" dirty="0"/>
          </a:p>
          <a:p>
            <a:pPr marL="0" indent="0">
              <a:buNone/>
            </a:pPr>
            <a:r>
              <a:rPr lang="zh-TW" altLang="en-US" dirty="0"/>
              <a:t>伍</a:t>
            </a:r>
            <a:r>
              <a:rPr lang="zh-TW" altLang="zh-TW" dirty="0"/>
              <a:t>、</a:t>
            </a:r>
            <a:r>
              <a:rPr lang="zh-TW" altLang="en-US" spc="5" dirty="0">
                <a:cs typeface="標楷體"/>
              </a:rPr>
              <a:t>歷年查核建議之尚未改善完成說明</a:t>
            </a:r>
            <a:endParaRPr lang="en-US" altLang="zh-TW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pc="10" dirty="0">
                <a:cs typeface="標楷體"/>
              </a:rPr>
              <a:t>陸</a:t>
            </a:r>
            <a:r>
              <a:rPr lang="zh-TW" altLang="en-US" spc="10" dirty="0">
                <a:latin typeface="標楷體"/>
                <a:cs typeface="標楷體"/>
              </a:rPr>
              <a:t>、</a:t>
            </a:r>
            <a:r>
              <a:rPr lang="zh-TW" altLang="en-US" dirty="0"/>
              <a:t>自主管理落實度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229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壹、管線管理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36024" y="1987788"/>
            <a:ext cx="7886700" cy="3051175"/>
          </a:xfrm>
        </p:spPr>
        <p:txBody>
          <a:bodyPr>
            <a:normAutofit/>
          </a:bodyPr>
          <a:lstStyle/>
          <a:p>
            <a:pPr marL="400050" indent="-342900"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石油管</a:t>
            </a:r>
            <a:r>
              <a:rPr lang="zh-TW" alt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線基本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</a:t>
            </a:r>
            <a:r>
              <a:rPr lang="zh-TW" alt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料</a:t>
            </a:r>
            <a:endParaRPr lang="en-US" altLang="zh-TW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管線方塊示意圖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請加入閥箱位置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及管線概述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如：汽油管線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條、柴油管線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條、燃料油管線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條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287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管線路徑圖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請參考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NCDR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公開資訊，與天然災害潛勢圖套疊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58604E9-6E8B-45BC-823B-1A2C9B5CB678}"/>
              </a:ext>
            </a:extLst>
          </p:cNvPr>
          <p:cNvSpPr txBox="1"/>
          <p:nvPr/>
        </p:nvSpPr>
        <p:spPr>
          <a:xfrm>
            <a:off x="4366460" y="1447800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不須放入各管線詳細資料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endParaRPr lang="zh-TW" altLang="en-US" sz="2400" b="1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218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/>
              <a:t>壹、管線管理</a:t>
            </a:r>
            <a:endParaRPr sz="4000" spc="-1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654195"/>
            <a:ext cx="821055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ea"/>
              <a:buAutoNum type="ea1ChtPeriod" startAt="2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管線完整性管理</a:t>
            </a: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中、高風險管段緩降措施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32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264" y="450195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/>
              <a:t>壹、</a:t>
            </a:r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066800"/>
            <a:ext cx="7611649" cy="990600"/>
          </a:xfrm>
        </p:spPr>
        <p:txBody>
          <a:bodyPr>
            <a:normAutofit/>
          </a:bodyPr>
          <a:lstStyle/>
          <a:p>
            <a:pPr>
              <a:buFont typeface="+mj-ea"/>
              <a:buAutoNum type="ea1ChtPeriod" startAt="2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管線完整性管理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6450" lvl="1" indent="-349250">
              <a:buFont typeface="+mj-lt"/>
              <a:buAutoNum type="arabicPeriod" startAt="2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管線完整性評估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轄區每條管線皆須列出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06FD2AA-DB1B-422A-9248-1C37A5039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96297"/>
              </p:ext>
            </p:extLst>
          </p:nvPr>
        </p:nvGraphicFramePr>
        <p:xfrm>
          <a:off x="685800" y="2057400"/>
          <a:ext cx="7965360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3978550119"/>
                    </a:ext>
                  </a:extLst>
                </a:gridCol>
                <a:gridCol w="1560379">
                  <a:extLst>
                    <a:ext uri="{9D8B030D-6E8A-4147-A177-3AD203B41FA5}">
                      <a16:colId xmlns:a16="http://schemas.microsoft.com/office/drawing/2014/main" val="1685265338"/>
                    </a:ext>
                  </a:extLst>
                </a:gridCol>
                <a:gridCol w="1594301">
                  <a:extLst>
                    <a:ext uri="{9D8B030D-6E8A-4147-A177-3AD203B41FA5}">
                      <a16:colId xmlns:a16="http://schemas.microsoft.com/office/drawing/2014/main" val="2462298306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209996078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850264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管線識別碼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ILI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預估日期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民國年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強度測試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壓力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1.25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倍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預估日期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民國年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ECDA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預估日期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民國年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312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8070101XXXX1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範例：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111/03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37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8070101XXXX2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範例：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111/03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032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8070101XXXX3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範例：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111/03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37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70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34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2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95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7831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480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429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59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/>
              <a:t>壹、</a:t>
            </a:r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25626"/>
            <a:ext cx="7886700" cy="990600"/>
          </a:xfrm>
        </p:spPr>
        <p:txBody>
          <a:bodyPr/>
          <a:lstStyle/>
          <a:p>
            <a:pPr>
              <a:spcBef>
                <a:spcPts val="0"/>
              </a:spcBef>
              <a:buFont typeface="+mj-ea"/>
              <a:buAutoNum type="ea1ChtPeriod" startAt="3"/>
            </a:pPr>
            <a:r>
              <a:rPr lang="zh-TW" altLang="zh-TW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6450" lvl="1" indent="-349250">
              <a:spcBef>
                <a:spcPts val="1200"/>
              </a:spcBef>
            </a:pPr>
            <a:r>
              <a:rPr lang="en-US" altLang="zh-TW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lang="zh-TW" alt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檢測追蹤執行情況</a:t>
            </a:r>
            <a:endParaRPr lang="en-US" altLang="zh-TW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B405073-9114-4638-8861-466A172CA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706916"/>
              </p:ext>
            </p:extLst>
          </p:nvPr>
        </p:nvGraphicFramePr>
        <p:xfrm>
          <a:off x="457200" y="2736946"/>
          <a:ext cx="8534397" cy="350767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086909">
                  <a:extLst>
                    <a:ext uri="{9D8B030D-6E8A-4147-A177-3AD203B41FA5}">
                      <a16:colId xmlns:a16="http://schemas.microsoft.com/office/drawing/2014/main" val="2589748125"/>
                    </a:ext>
                  </a:extLst>
                </a:gridCol>
                <a:gridCol w="544226">
                  <a:extLst>
                    <a:ext uri="{9D8B030D-6E8A-4147-A177-3AD203B41FA5}">
                      <a16:colId xmlns:a16="http://schemas.microsoft.com/office/drawing/2014/main" val="78566327"/>
                    </a:ext>
                  </a:extLst>
                </a:gridCol>
                <a:gridCol w="502465">
                  <a:extLst>
                    <a:ext uri="{9D8B030D-6E8A-4147-A177-3AD203B41FA5}">
                      <a16:colId xmlns:a16="http://schemas.microsoft.com/office/drawing/2014/main" val="941620487"/>
                    </a:ext>
                  </a:extLst>
                </a:gridCol>
                <a:gridCol w="392775">
                  <a:extLst>
                    <a:ext uri="{9D8B030D-6E8A-4147-A177-3AD203B41FA5}">
                      <a16:colId xmlns:a16="http://schemas.microsoft.com/office/drawing/2014/main" val="2733641014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4001517999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42571871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286916729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71900013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1630338817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379379474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924077387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4098654568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114706295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61657943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53279361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443048101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1231084634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1832984042"/>
                    </a:ext>
                  </a:extLst>
                </a:gridCol>
                <a:gridCol w="335618">
                  <a:extLst>
                    <a:ext uri="{9D8B030D-6E8A-4147-A177-3AD203B41FA5}">
                      <a16:colId xmlns:a16="http://schemas.microsoft.com/office/drawing/2014/main" val="90831212"/>
                    </a:ext>
                  </a:extLst>
                </a:gridCol>
                <a:gridCol w="654302">
                  <a:extLst>
                    <a:ext uri="{9D8B030D-6E8A-4147-A177-3AD203B41FA5}">
                      <a16:colId xmlns:a16="http://schemas.microsoft.com/office/drawing/2014/main" val="1395603494"/>
                    </a:ext>
                  </a:extLst>
                </a:gridCol>
                <a:gridCol w="654302">
                  <a:extLst>
                    <a:ext uri="{9D8B030D-6E8A-4147-A177-3AD203B41FA5}">
                      <a16:colId xmlns:a16="http://schemas.microsoft.com/office/drawing/2014/main" val="670499223"/>
                    </a:ext>
                  </a:extLst>
                </a:gridCol>
              </a:tblGrid>
              <a:tr h="478921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國土資訊系統管線編號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endParaRPr lang="en-US" altLang="zh-TW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最近一次執行年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報告產出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檢測長度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公里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30%-40%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40%-50%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50%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以上</a:t>
                      </a:r>
                      <a:endParaRPr lang="en-US" altLang="zh-TW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Dent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外部腐蝕保護電位符合標準要求數量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395964"/>
                  </a:ext>
                </a:extLst>
              </a:tr>
              <a:tr h="16145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&gt;12%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59864"/>
                  </a:ext>
                </a:extLst>
              </a:tr>
              <a:tr h="64037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UT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MFL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139435"/>
                  </a:ext>
                </a:extLst>
              </a:tr>
              <a:tr h="42691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範例：</a:t>
                      </a:r>
                      <a:endParaRPr lang="en-US" altLang="zh-TW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8070101XXXX1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MFL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111/03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111/05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2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6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4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3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8137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1151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3015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5099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427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181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55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50908"/>
            <a:ext cx="7886700" cy="55399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/>
              <a:t>壹、</a:t>
            </a:r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31108" y="1585257"/>
            <a:ext cx="8210550" cy="32915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+mj-ea"/>
              <a:buAutoNum type="ea1ChtPeriod" startAt="4"/>
            </a:pPr>
            <a:r>
              <a:rPr lang="zh-TW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洩漏偵測方案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管線巡檢機制介紹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含人員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外包或員工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、路徑、次數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天、日報表等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巡管人員之訓練及考核項目</a:t>
            </a:r>
            <a:r>
              <a:rPr lang="en-US" altLang="zh-TW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是否有符合轄管管線之內容物及環境特性</a:t>
            </a:r>
            <a:r>
              <a:rPr lang="en-US" altLang="zh-TW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微洩漏</a:t>
            </a: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之檢測</a:t>
            </a:r>
            <a:r>
              <a:rPr lang="en-US" altLang="zh-TW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巡管方法及頻率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重點巡查作為說明</a:t>
            </a:r>
            <a:endParaRPr lang="en-US" altLang="zh-TW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巡檢異常次數統計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370395"/>
              </p:ext>
            </p:extLst>
          </p:nvPr>
        </p:nvGraphicFramePr>
        <p:xfrm>
          <a:off x="784157" y="5060633"/>
          <a:ext cx="757568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433105768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 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109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110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已會勘，開挖未通知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已會勘，但開挖作業時，仍挖損管線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未會勘，卻已開挖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86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壹、管線管理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9749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ea"/>
              <a:buAutoNum type="ea1ChtPeriod" startAt="5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年度石油管線維修檢測、汰換、防盜、防漏及緊急應變計畫表執行情況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1213" indent="-365125">
              <a:lnSpc>
                <a:spcPct val="150000"/>
              </a:lnSpc>
              <a:buFont typeface="+mj-lt"/>
              <a:buAutoNum type="arabicParenR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  <a:r>
              <a:rPr lang="zh-TW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年度預計與實際執行對照表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8" indent="0">
              <a:buNone/>
            </a:pP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※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若有不一致再補充說明</a:t>
            </a:r>
            <a:endParaRPr lang="zh-TW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7040563" y="6378575"/>
            <a:ext cx="2103437" cy="342900"/>
          </a:xfrm>
        </p:spPr>
        <p:txBody>
          <a:bodyPr/>
          <a:lstStyle/>
          <a:p>
            <a:fld id="{B6F15528-21DE-4FAA-801E-634DDDAF4B2B}" type="slidenum">
              <a:rPr lang="en-US" altLang="zh-TW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11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01597"/>
            <a:ext cx="6973418" cy="615553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貳、控制室管理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33400" y="1143000"/>
            <a:ext cx="822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監控中心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轄區自訂之監控中心管理程序書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非總公司版本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管理方式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人數、輪班制、時數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班、人數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現有即時監測系統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各管線流量及壓力警報設定上、下限值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及依據（列表說明）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管線泵送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模式說明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進出節點、壓力流量計位置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及注意重點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流量及壓力警報發生頻率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與設定範圍之關係探討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有異常情形發生時，其操作流程圖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保壓測試程序及異常警報設定值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36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2226</TotalTime>
  <Words>1027</Words>
  <Application>Microsoft Office PowerPoint</Application>
  <PresentationFormat>如螢幕大小 (4:3)</PresentationFormat>
  <Paragraphs>263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新細明體</vt:lpstr>
      <vt:lpstr>標楷體</vt:lpstr>
      <vt:lpstr>Arial</vt:lpstr>
      <vt:lpstr>Calibri</vt:lpstr>
      <vt:lpstr>Calibri Light</vt:lpstr>
      <vt:lpstr>Times New Roman</vt:lpstr>
      <vt:lpstr>Office Theme</vt:lpstr>
      <vt:lpstr>Office 佈景主題</vt:lpstr>
      <vt:lpstr>112年度 石油業者石油管線及儲油設施查核簡報</vt:lpstr>
      <vt:lpstr>大綱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貳、控制室管理</vt:lpstr>
      <vt:lpstr>貳、控制室管理</vt:lpstr>
      <vt:lpstr>PowerPoint 簡報</vt:lpstr>
      <vt:lpstr>肆、事故學習</vt:lpstr>
      <vt:lpstr>肆、事故學習</vt:lpstr>
      <vt:lpstr>PowerPoint 簡報</vt:lpstr>
      <vt:lpstr>陸、自主管理落實度</vt:lpstr>
      <vt:lpstr>陸、自主管理落實度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105年度天然氣生產進口事業查核</dc:title>
  <dc:creator>user</dc:creator>
  <cp:lastModifiedBy>林素玉</cp:lastModifiedBy>
  <cp:revision>108</cp:revision>
  <cp:lastPrinted>2017-03-31T07:00:00Z</cp:lastPrinted>
  <dcterms:created xsi:type="dcterms:W3CDTF">2017-03-31T11:36:46Z</dcterms:created>
  <dcterms:modified xsi:type="dcterms:W3CDTF">2023-02-13T03:06:40Z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2017-03-31T00:00:00Z</vt:filetime>
  </property>
</Properties>
</file>