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5"/>
  </p:notesMasterIdLst>
  <p:handoutMasterIdLst>
    <p:handoutMasterId r:id="rId26"/>
  </p:handoutMasterIdLst>
  <p:sldIdLst>
    <p:sldId id="256" r:id="rId3"/>
    <p:sldId id="278" r:id="rId4"/>
    <p:sldId id="280" r:id="rId5"/>
    <p:sldId id="281" r:id="rId6"/>
    <p:sldId id="288" r:id="rId7"/>
    <p:sldId id="282" r:id="rId8"/>
    <p:sldId id="299" r:id="rId9"/>
    <p:sldId id="292" r:id="rId10"/>
    <p:sldId id="294" r:id="rId11"/>
    <p:sldId id="298" r:id="rId12"/>
    <p:sldId id="283" r:id="rId13"/>
    <p:sldId id="269" r:id="rId14"/>
    <p:sldId id="267" r:id="rId15"/>
    <p:sldId id="286" r:id="rId16"/>
    <p:sldId id="266" r:id="rId17"/>
    <p:sldId id="295" r:id="rId18"/>
    <p:sldId id="263" r:id="rId19"/>
    <p:sldId id="297" r:id="rId20"/>
    <p:sldId id="289" r:id="rId21"/>
    <p:sldId id="287" r:id="rId22"/>
    <p:sldId id="290" r:id="rId23"/>
    <p:sldId id="264" r:id="rId24"/>
  </p:sldIdLst>
  <p:sldSz cx="12192000" cy="6858000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9263" y="887413"/>
            <a:ext cx="4256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89263" y="887413"/>
            <a:ext cx="4256087" cy="23955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9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8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7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580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113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台灣中油湖西供油中心、深澳港供輸中心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9631" y="4191001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113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33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附掛橋梁檢查執行情況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若無免填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檢查方法、檢查頻率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19082" y="2971563"/>
          <a:ext cx="6243918" cy="139687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57208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639567870"/>
                    </a:ext>
                  </a:extLst>
                </a:gridCol>
              </a:tblGrid>
              <a:tr h="856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橋梁名稱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附掛方式、位置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檢測頻率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檢測結果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0" y="4648200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2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67398" y="1519684"/>
            <a:ext cx="9277350" cy="3291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微洩漏之檢測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10763"/>
              </p:ext>
            </p:extLst>
          </p:nvPr>
        </p:nvGraphicFramePr>
        <p:xfrm>
          <a:off x="2667000" y="4228336"/>
          <a:ext cx="83057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巡檢時有發現異常情形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巡檢發現之異常處理追蹤結案件數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28800" y="1828800"/>
            <a:ext cx="9372600" cy="2974975"/>
          </a:xfrm>
        </p:spPr>
        <p:txBody>
          <a:bodyPr>
            <a:normAutofit/>
          </a:bodyPr>
          <a:lstStyle/>
          <a:p>
            <a:pPr marL="452438" indent="-452438">
              <a:lnSpc>
                <a:spcPct val="150000"/>
              </a:lnSpc>
              <a:buFont typeface="+mj-ea"/>
              <a:buAutoNum type="ea1ChtPeriod" startAt="6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若有不一致請補充說明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1143000"/>
            <a:ext cx="9144000" cy="429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524000"/>
            <a:ext cx="9829800" cy="26227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是否曾被環保署公告為土壤及地下水汙染控制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整治場址，若有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，請說明現況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0">
              <a:lnSpc>
                <a:spcPct val="150000"/>
              </a:lnSpc>
              <a:buNone/>
            </a:pP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09800" y="1492097"/>
            <a:ext cx="9067800" cy="29275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概述</a:t>
            </a: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42815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29258"/>
              </p:ext>
            </p:extLst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包含天然氣管線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8214"/>
              </p:ext>
            </p:extLst>
          </p:nvPr>
        </p:nvGraphicFramePr>
        <p:xfrm>
          <a:off x="2743200" y="2438401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轄區有平行展開列表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201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、儲槽管理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lang="zh-HK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85582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4578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0024" y="1987788"/>
            <a:ext cx="7886700" cy="3955812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管線概述：管線總數量、總長度、八大油品管線各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如：柴油管線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條、汽油管線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5889070" y="13233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74" y="66383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0608" y="1374120"/>
            <a:ext cx="8210550" cy="12928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7550" lvl="1" indent="-26035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95350" lvl="1" indent="0">
              <a:spcBef>
                <a:spcPts val="60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defTabSz="457200">
                <a:defRPr/>
              </a:pPr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65502"/>
              </p:ext>
            </p:extLst>
          </p:nvPr>
        </p:nvGraphicFramePr>
        <p:xfrm>
          <a:off x="2366352" y="4798839"/>
          <a:ext cx="7863051" cy="149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8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42946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231786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00413"/>
              </p:ext>
            </p:extLst>
          </p:nvPr>
        </p:nvGraphicFramePr>
        <p:xfrm>
          <a:off x="2345475" y="266700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2895600" y="3741909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未完成評估數量及規劃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8900" lvl="7" indent="0">
              <a:lnSpc>
                <a:spcPct val="15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1AB50A5-DAD1-4FCD-932D-049D6B56CC2B}"/>
              </a:ext>
            </a:extLst>
          </p:cNvPr>
          <p:cNvSpPr txBox="1">
            <a:spLocks/>
          </p:cNvSpPr>
          <p:nvPr/>
        </p:nvSpPr>
        <p:spPr>
          <a:xfrm>
            <a:off x="2895599" y="4195993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264" y="450195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9801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管線完整性評估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4887"/>
              </p:ext>
            </p:extLst>
          </p:nvPr>
        </p:nvGraphicFramePr>
        <p:xfrm>
          <a:off x="2209800" y="2151962"/>
          <a:ext cx="796536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44397"/>
              </p:ext>
            </p:extLst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altLang="en-US" sz="12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檢測差異分析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同一條管線完成兩次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兩次檢測異常統計表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差異分析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28110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不一致數量及比例分析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CEACF2-664D-48F3-BAB1-C4F656ECF0EC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</p:spTree>
    <p:extLst>
      <p:ext uri="{BB962C8B-B14F-4D97-AF65-F5344CB8AC3E}">
        <p14:creationId xmlns:p14="http://schemas.microsoft.com/office/powerpoint/2010/main" val="200423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CIPS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77982"/>
              </p:ext>
            </p:extLst>
          </p:nvPr>
        </p:nvGraphicFramePr>
        <p:xfrm>
          <a:off x="2519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折線圖產出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複判日期</a:t>
                      </a:r>
                      <a:endParaRPr lang="zh-TW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1" y="4574558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4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12975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陰極防蝕系統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異常整流站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無則免填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10531986" y="1414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CD543F-BBA0-43BC-A975-3B37CFC2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49169"/>
              </p:ext>
            </p:extLst>
          </p:nvPr>
        </p:nvGraphicFramePr>
        <p:xfrm>
          <a:off x="1371601" y="3147421"/>
          <a:ext cx="9829799" cy="247433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46230">
                  <a:extLst>
                    <a:ext uri="{9D8B030D-6E8A-4147-A177-3AD203B41FA5}">
                      <a16:colId xmlns:a16="http://schemas.microsoft.com/office/drawing/2014/main" val="2036969452"/>
                    </a:ext>
                  </a:extLst>
                </a:gridCol>
                <a:gridCol w="1346230">
                  <a:extLst>
                    <a:ext uri="{9D8B030D-6E8A-4147-A177-3AD203B41FA5}">
                      <a16:colId xmlns:a16="http://schemas.microsoft.com/office/drawing/2014/main" val="2197951069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580576515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755372806"/>
                    </a:ext>
                  </a:extLst>
                </a:gridCol>
                <a:gridCol w="1644805">
                  <a:extLst>
                    <a:ext uri="{9D8B030D-6E8A-4147-A177-3AD203B41FA5}">
                      <a16:colId xmlns:a16="http://schemas.microsoft.com/office/drawing/2014/main" val="43788507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1779594569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2691750283"/>
                    </a:ext>
                  </a:extLst>
                </a:gridCol>
              </a:tblGrid>
              <a:tr h="98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異常整流站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異常起始日期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異常狀況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整流站修復進度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公司報修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112395" indent="-14732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向地方主管機關提出申請中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修復中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影響國土資訊系統管線編號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預計完成日期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58255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5754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7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1725</Words>
  <Application>Microsoft Office PowerPoint</Application>
  <PresentationFormat>寬螢幕</PresentationFormat>
  <Paragraphs>513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Office 佈景主題</vt:lpstr>
      <vt:lpstr>113年度 石油業者石油管線及儲油設施查核簡報 (台灣中油湖西供油中心、深澳港供輸中心)</vt:lpstr>
      <vt:lpstr>大綱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貳、控制室管理</vt:lpstr>
      <vt:lpstr>貳、控制室管理</vt:lpstr>
      <vt:lpstr>PowerPoint 簡報</vt:lpstr>
      <vt:lpstr>PowerPoint 簡報</vt:lpstr>
      <vt:lpstr>肆、事故學習</vt:lpstr>
      <vt:lpstr>肆、事故學習</vt:lpstr>
      <vt:lpstr>肆、事故學習</vt:lpstr>
      <vt:lpstr>伍、自主管理落實度</vt:lpstr>
      <vt:lpstr>伍、自主管理落實度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127</cp:revision>
  <cp:lastPrinted>2023-02-13T06:04:05Z</cp:lastPrinted>
  <dcterms:created xsi:type="dcterms:W3CDTF">2017-03-31T11:36:46Z</dcterms:created>
  <dcterms:modified xsi:type="dcterms:W3CDTF">2024-01-31T06:54:39Z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