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74" r:id="rId6"/>
    <p:sldId id="275" r:id="rId7"/>
    <p:sldId id="267" r:id="rId8"/>
    <p:sldId id="268" r:id="rId9"/>
    <p:sldId id="276" r:id="rId10"/>
    <p:sldId id="269" r:id="rId11"/>
    <p:sldId id="273" r:id="rId12"/>
    <p:sldId id="264" r:id="rId13"/>
    <p:sldId id="272" r:id="rId14"/>
    <p:sldId id="271" r:id="rId15"/>
    <p:sldId id="258" r:id="rId16"/>
    <p:sldId id="265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4660"/>
  </p:normalViewPr>
  <p:slideViewPr>
    <p:cSldViewPr snapToGrid="0">
      <p:cViewPr varScale="1">
        <p:scale>
          <a:sx n="47" d="100"/>
          <a:sy n="47" d="100"/>
        </p:scale>
        <p:origin x="6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2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43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781" y="521589"/>
            <a:ext cx="7914436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657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lnSpc>
                <a:spcPct val="100000"/>
              </a:lnSpc>
              <a:buFont typeface="+mj-ea"/>
              <a:buAutoNum type="ea1Cht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indent="-457200">
              <a:lnSpc>
                <a:spcPct val="100000"/>
              </a:lnSpc>
              <a:buFont typeface="+mj-lt"/>
              <a:buAutoNum type="arabic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40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07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5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42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98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86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3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6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C2D-478A-4501-96EA-279980EC5FE3}" type="datetimeFigureOut">
              <a:rPr lang="zh-TW" altLang="en-US" smtClean="0"/>
              <a:t>2022/2/16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5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111</a:t>
            </a: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天然氣生產進口事業輸儲設備查核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探採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事業部○○○○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液化天然氣廠、供氣中心、處理廠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433311"/>
            <a:ext cx="6858000" cy="1655762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○○○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2022/xx/xx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01772" y="4760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附件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3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 smtClean="0"/>
              <a:t>參、控制室</a:t>
            </a:r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監控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中心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監控系統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系統架構說明</a:t>
            </a:r>
            <a:endParaRPr lang="en-US" altLang="zh-TW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系統異常警報設定值及適當性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操作班與管線單位之互動機制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操作人員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輪班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交接程序、流程與交接內容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含設備異常記錄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控制室安全管制機制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49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 smtClean="0"/>
              <a:t>參、控制室</a:t>
            </a:r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操作人員授證與能力</a:t>
            </a:r>
            <a:endParaRPr lang="zh-TW" alt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合格操作人員要求及授證程序</a:t>
            </a:r>
            <a:endParaRPr lang="en-US" altLang="zh-TW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操作人員職責要求</a:t>
            </a:r>
            <a:endParaRPr lang="en-US" altLang="zh-TW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操作人員對於轄屬管線的路徑熟悉度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操作班與管線單位之互動機制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82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肆</a:t>
            </a:r>
            <a:r>
              <a:rPr lang="zh-TW" altLang="zh-TW" dirty="0" smtClean="0"/>
              <a:t>、</a:t>
            </a:r>
            <a:r>
              <a:rPr lang="zh-TW" altLang="zh-TW" dirty="0"/>
              <a:t>緊急應變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緊急應變程序</a:t>
            </a:r>
          </a:p>
          <a:p>
            <a:pPr lvl="0"/>
            <a:r>
              <a:rPr lang="zh-TW" altLang="zh-TW" dirty="0"/>
              <a:t>輸送內容物之危害特性</a:t>
            </a:r>
          </a:p>
          <a:p>
            <a:pPr lvl="0"/>
            <a:r>
              <a:rPr lang="zh-TW" altLang="zh-TW" dirty="0"/>
              <a:t>可能發生之緊急事故情境、預期危害後果及矯正措施</a:t>
            </a:r>
            <a:endParaRPr lang="en-US" altLang="zh-TW" dirty="0"/>
          </a:p>
          <a:p>
            <a:r>
              <a:rPr lang="zh-TW" altLang="zh-TW" dirty="0"/>
              <a:t>場站地上管線</a:t>
            </a:r>
            <a:r>
              <a:rPr lang="zh-TW" altLang="en-US" dirty="0"/>
              <a:t>洩漏偵測設施</a:t>
            </a:r>
            <a:r>
              <a:rPr lang="zh-TW" altLang="zh-TW" dirty="0"/>
              <a:t>管理</a:t>
            </a:r>
          </a:p>
        </p:txBody>
      </p:sp>
    </p:spTree>
    <p:extLst>
      <p:ext uri="{BB962C8B-B14F-4D97-AF65-F5344CB8AC3E}">
        <p14:creationId xmlns:p14="http://schemas.microsoft.com/office/powerpoint/2010/main" val="242859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 smtClean="0"/>
              <a:t>肆、</a:t>
            </a:r>
            <a:r>
              <a:rPr lang="zh-TW" altLang="zh-TW" dirty="0"/>
              <a:t>緊急應變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5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供氣穩定應變機制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來源氣變動之氣源切轉規劃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操作流程</a:t>
            </a:r>
          </a:p>
          <a:p>
            <a:pPr>
              <a:buAutoNum type="ea1ChtPeriod" startAt="5"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500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14781" y="524962"/>
            <a:ext cx="791443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219200" y="1447800"/>
          <a:ext cx="7239000" cy="4419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352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52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352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352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352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352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352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352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093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六、</a:t>
            </a:r>
            <a:r>
              <a:rPr lang="zh-TW" altLang="zh-TW" dirty="0"/>
              <a:t>前次查核缺失之改善情形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說明輸儲設備安全維護現況、儲氣、地下管線完整性管理、場站內天然氣管線及其附屬裝置、監控系統、摻配、氣化、卸收設備、災害防救執行現況等建議改善辦理情形。</a:t>
            </a:r>
          </a:p>
          <a:p>
            <a:pPr lvl="0"/>
            <a:r>
              <a:rPr lang="zh-TW" altLang="zh-TW" dirty="0"/>
              <a:t>持續改善之後續辦理情形</a:t>
            </a:r>
          </a:p>
          <a:p>
            <a:pPr lvl="0"/>
            <a:r>
              <a:rPr lang="zh-TW" altLang="zh-TW" dirty="0"/>
              <a:t>改善事項對應之佐証資料</a:t>
            </a:r>
            <a:r>
              <a:rPr lang="en-US" altLang="zh-TW" dirty="0"/>
              <a:t>/</a:t>
            </a:r>
            <a:r>
              <a:rPr lang="zh-TW" altLang="zh-TW" dirty="0"/>
              <a:t>紀錄</a:t>
            </a:r>
          </a:p>
        </p:txBody>
      </p:sp>
    </p:spTree>
    <p:extLst>
      <p:ext uri="{BB962C8B-B14F-4D97-AF65-F5344CB8AC3E}">
        <p14:creationId xmlns:p14="http://schemas.microsoft.com/office/powerpoint/2010/main" val="79813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柒</a:t>
            </a:r>
            <a:r>
              <a:rPr lang="zh-TW" altLang="zh-TW" dirty="0" smtClean="0"/>
              <a:t>、</a:t>
            </a:r>
            <a:r>
              <a:rPr lang="zh-TW" altLang="en-US" dirty="0"/>
              <a:t>輸儲設備</a:t>
            </a:r>
            <a:r>
              <a:rPr lang="zh-TW" altLang="zh-TW" dirty="0"/>
              <a:t>人員</a:t>
            </a:r>
            <a:r>
              <a:rPr lang="zh-TW" altLang="en-US" dirty="0"/>
              <a:t>職能要求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控制室、操作、維護、巡管、檢測人員訓練</a:t>
            </a:r>
          </a:p>
          <a:p>
            <a:pPr lvl="0"/>
            <a:r>
              <a:rPr lang="zh-TW" altLang="zh-TW" dirty="0"/>
              <a:t>人員考核機制</a:t>
            </a:r>
          </a:p>
        </p:txBody>
      </p:sp>
    </p:spTree>
    <p:extLst>
      <p:ext uri="{BB962C8B-B14F-4D97-AF65-F5344CB8AC3E}">
        <p14:creationId xmlns:p14="http://schemas.microsoft.com/office/powerpoint/2010/main" val="3022783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17</a:t>
            </a:fld>
            <a:endParaRPr lang="zh-TW" altLang="en-US"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256182" y="524665"/>
            <a:ext cx="6973418" cy="6093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 smtClean="0"/>
              <a:t>捌、</a:t>
            </a:r>
            <a:r>
              <a:rPr lang="zh-TW" altLang="en-US" spc="-10" dirty="0" smtClean="0"/>
              <a:t>自主管理落實度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39765"/>
              </p:ext>
            </p:extLst>
          </p:nvPr>
        </p:nvGraphicFramePr>
        <p:xfrm>
          <a:off x="1238062" y="2998509"/>
          <a:ext cx="6353658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94569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971435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1055589">
                  <a:extLst>
                    <a:ext uri="{9D8B030D-6E8A-4147-A177-3AD203B41FA5}">
                      <a16:colId xmlns:a16="http://schemas.microsoft.com/office/drawing/2014/main" val="3169331849"/>
                    </a:ext>
                  </a:extLst>
                </a:gridCol>
                <a:gridCol w="2074589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  <a:gridCol w="1657476">
                  <a:extLst>
                    <a:ext uri="{9D8B030D-6E8A-4147-A177-3AD203B41FA5}">
                      <a16:colId xmlns:a16="http://schemas.microsoft.com/office/drawing/2014/main" val="3986916646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執行單位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稽核範圍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佐證資料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1154669"/>
            <a:ext cx="85344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HK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0487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zh-HK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過去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kumimoji="0" lang="zh-HK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年地下管線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內部稽核執行紀錄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公司內相關單位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04875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稽核內容涵蓋管線管理要求</a:t>
            </a:r>
            <a:endParaRPr lang="en-US" altLang="zh-TW" sz="24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3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壹、事業單位之基本資料</a:t>
            </a:r>
          </a:p>
          <a:p>
            <a:pPr marL="0" indent="0">
              <a:buNone/>
            </a:pPr>
            <a:r>
              <a:rPr lang="zh-TW" altLang="zh-TW" dirty="0"/>
              <a:t>貳、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zh-TW" dirty="0"/>
              <a:t>參</a:t>
            </a:r>
            <a:r>
              <a:rPr lang="zh-TW" altLang="zh-TW" dirty="0" smtClean="0"/>
              <a:t>、</a:t>
            </a:r>
            <a:r>
              <a:rPr lang="zh-TW" altLang="en-US" dirty="0" smtClean="0"/>
              <a:t>控制室管理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肆、</a:t>
            </a:r>
            <a:r>
              <a:rPr lang="zh-TW" altLang="zh-TW" dirty="0" smtClean="0"/>
              <a:t>緊急</a:t>
            </a:r>
            <a:r>
              <a:rPr lang="zh-TW" altLang="zh-TW" dirty="0" smtClean="0"/>
              <a:t>應變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伍</a:t>
            </a:r>
            <a:r>
              <a:rPr lang="zh-TW" altLang="zh-TW" dirty="0"/>
              <a:t>、</a:t>
            </a:r>
            <a:r>
              <a:rPr lang="zh-TW" altLang="zh-TW" dirty="0" smtClean="0"/>
              <a:t>近</a:t>
            </a:r>
            <a:r>
              <a:rPr lang="en-US" altLang="zh-TW" dirty="0"/>
              <a:t>3</a:t>
            </a:r>
            <a:r>
              <a:rPr lang="zh-TW" altLang="zh-TW" dirty="0"/>
              <a:t>年事故分析檢討及改善情形</a:t>
            </a:r>
            <a:endParaRPr lang="zh-TW" altLang="zh-TW" dirty="0"/>
          </a:p>
          <a:p>
            <a:pPr marL="0" indent="0">
              <a:buNone/>
            </a:pPr>
            <a:r>
              <a:rPr lang="zh-TW" altLang="en-US" dirty="0"/>
              <a:t>陸</a:t>
            </a:r>
            <a:r>
              <a:rPr lang="zh-TW" altLang="zh-TW" dirty="0"/>
              <a:t>、前</a:t>
            </a:r>
            <a:r>
              <a:rPr lang="zh-TW" altLang="zh-TW" dirty="0" smtClean="0"/>
              <a:t>次查核缺失之改善情形</a:t>
            </a:r>
          </a:p>
          <a:p>
            <a:pPr marL="0" indent="0">
              <a:buNone/>
            </a:pPr>
            <a:r>
              <a:rPr lang="zh-TW" altLang="en-US" dirty="0"/>
              <a:t>柒、輸</a:t>
            </a:r>
            <a:r>
              <a:rPr lang="zh-TW" altLang="en-US" dirty="0" smtClean="0"/>
              <a:t>儲設備人員職能要求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捌、自主</a:t>
            </a:r>
            <a:r>
              <a:rPr lang="zh-TW" altLang="en-US" dirty="0" smtClean="0"/>
              <a:t>管理落實度</a:t>
            </a:r>
            <a:endParaRPr lang="en-US" altLang="zh-TW" dirty="0" smtClean="0"/>
          </a:p>
          <a:p>
            <a:pPr marL="0" indent="0">
              <a:buNone/>
            </a:pP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003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壹</a:t>
            </a:r>
            <a:r>
              <a:rPr lang="zh-TW" altLang="zh-TW" dirty="0"/>
              <a:t>、事業單位之基本資料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製程單元或輸儲流程</a:t>
            </a:r>
          </a:p>
        </p:txBody>
      </p:sp>
    </p:spTree>
    <p:extLst>
      <p:ext uri="{BB962C8B-B14F-4D97-AF65-F5344CB8AC3E}">
        <p14:creationId xmlns:p14="http://schemas.microsoft.com/office/powerpoint/2010/main" val="249318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貳、管線管理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342900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天然氣管</a:t>
            </a:r>
            <a:r>
              <a:rPr lang="zh-TW" alt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線基本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</a:t>
            </a:r>
            <a:r>
              <a:rPr lang="zh-TW" alt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料</a:t>
            </a:r>
            <a:endParaRPr lang="en-US" altLang="zh-TW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管線方塊示意圖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請加入閥箱位置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管線路徑圖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請參考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NCDR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公開資訊，與天然災害潛勢圖套疊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696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貳、管線管理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風險評估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風險評估執行團隊名單及專長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110-112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管線風險評估時間規劃及完成數量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管線內部腐蝕分數是否適當</a:t>
            </a:r>
            <a:endParaRPr lang="en-US" altLang="zh-TW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管線分段是否可反映環境參數變異性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符合公司辦法之規定</a:t>
            </a:r>
            <a:endParaRPr lang="en-US" altLang="zh-TW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針對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相對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中、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高風險管段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，其相對應降低風險之措施</a:t>
            </a:r>
          </a:p>
          <a:p>
            <a:pPr>
              <a:buAutoNum type="ea1ChtPeriod" startAt="2"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7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貳、管線管理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+mj-ea"/>
              <a:buAutoNum type="ea1ChtPeriod" startAt="3"/>
            </a:pPr>
            <a:r>
              <a:rPr lang="zh-TW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各項檢測工作排程</a:t>
            </a:r>
            <a:r>
              <a:rPr lang="zh-TW" altLang="en-US" b="1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是否符合強化作為之要求</a:t>
            </a:r>
            <a:endParaRPr lang="en-US" altLang="zh-TW" b="1" spc="-5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400" b="1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高風險管段之主因及強化作為</a:t>
            </a:r>
            <a:endParaRPr lang="en-US" altLang="zh-TW" sz="2400" b="1" spc="-5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400" b="1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無法執行</a:t>
            </a:r>
            <a:r>
              <a:rPr lang="en-US" altLang="zh-TW" sz="2400" b="1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zh-TW" altLang="en-US" sz="2400" b="1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及試壓管線之強化作為執行規劃</a:t>
            </a:r>
            <a:endParaRPr lang="en-US" altLang="zh-TW" sz="2400" b="1" spc="-5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zh-TW" sz="2400" b="1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ECDA</a:t>
            </a:r>
            <a:r>
              <a:rPr lang="zh-TW" altLang="en-US" sz="2400" b="1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執行狀況</a:t>
            </a:r>
            <a:endParaRPr lang="en-US" altLang="zh-TW" sz="2400" b="1" spc="-5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ea1ChtPeriod" startAt="3"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619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貳、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74125" y="1835052"/>
            <a:ext cx="8430509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4"/>
            </a:pPr>
            <a:r>
              <a:rPr lang="zh-TW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管線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洩漏偵測方案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管線巡檢機制介紹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含人員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外包或員工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、路徑、次數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天、日報表等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巡管規劃是否可以降低第三方挖損之機率</a:t>
            </a:r>
            <a:endParaRPr lang="en-US" altLang="zh-TW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微滲漏之檢測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巡管方法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重點巡查是否可降低風險</a:t>
            </a:r>
            <a:endParaRPr lang="en-US" altLang="zh-TW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強化巡檢機制</a:t>
            </a:r>
            <a:endParaRPr lang="en-US" altLang="zh-TW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巡檢異常次數統計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</a:t>
            </a:fld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7807"/>
              </p:ext>
            </p:extLst>
          </p:nvPr>
        </p:nvGraphicFramePr>
        <p:xfrm>
          <a:off x="804220" y="4861451"/>
          <a:ext cx="757568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433105768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 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108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109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已會勘，開挖未通知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已會勘，但開挖作業時，仍挖損管線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未會勘，卻已開挖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61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TW" altLang="en-US" spc="-10" dirty="0"/>
              <a:t>貳、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9541" y="1420272"/>
            <a:ext cx="78867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洩漏偵測方案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針對上述巡檢異常進行分析，請列表，如下：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buFont typeface="+mj-lt"/>
              <a:buAutoNum type="arabicParenR"/>
            </a:pPr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預防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再發生之作為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其他巡檢異查說明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巡檢人員相關教育訓練內容適確性及巡檢人員安全機制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buFont typeface="+mj-lt"/>
              <a:buAutoNum type="arabicParenR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年度管線維修列表說明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74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-10" dirty="0"/>
              <a:t>貳、管線管理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88095"/>
              </p:ext>
            </p:extLst>
          </p:nvPr>
        </p:nvGraphicFramePr>
        <p:xfrm>
          <a:off x="974889" y="2302154"/>
          <a:ext cx="6679677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756">
                  <a:extLst>
                    <a:ext uri="{9D8B030D-6E8A-4147-A177-3AD203B41FA5}">
                      <a16:colId xmlns:a16="http://schemas.microsoft.com/office/drawing/2014/main" val="3193178312"/>
                    </a:ext>
                  </a:extLst>
                </a:gridCol>
                <a:gridCol w="1082984">
                  <a:extLst>
                    <a:ext uri="{9D8B030D-6E8A-4147-A177-3AD203B41FA5}">
                      <a16:colId xmlns:a16="http://schemas.microsoft.com/office/drawing/2014/main" val="2978232522"/>
                    </a:ext>
                  </a:extLst>
                </a:gridCol>
                <a:gridCol w="1082984">
                  <a:extLst>
                    <a:ext uri="{9D8B030D-6E8A-4147-A177-3AD203B41FA5}">
                      <a16:colId xmlns:a16="http://schemas.microsoft.com/office/drawing/2014/main" val="3567173504"/>
                    </a:ext>
                  </a:extLst>
                </a:gridCol>
                <a:gridCol w="1082984">
                  <a:extLst>
                    <a:ext uri="{9D8B030D-6E8A-4147-A177-3AD203B41FA5}">
                      <a16:colId xmlns:a16="http://schemas.microsoft.com/office/drawing/2014/main" val="1644391887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3382116512"/>
                    </a:ext>
                  </a:extLst>
                </a:gridCol>
                <a:gridCol w="960671">
                  <a:extLst>
                    <a:ext uri="{9D8B030D-6E8A-4147-A177-3AD203B41FA5}">
                      <a16:colId xmlns:a16="http://schemas.microsoft.com/office/drawing/2014/main" val="1950294520"/>
                    </a:ext>
                  </a:extLst>
                </a:gridCol>
              </a:tblGrid>
              <a:tr h="2810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地點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次數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次數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次數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1713215"/>
                  </a:ext>
                </a:extLst>
              </a:tr>
              <a:tr h="281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甲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08:00-12:00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057107"/>
                  </a:ext>
                </a:extLst>
              </a:tr>
              <a:tr h="281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乙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12:00-18:00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6739083"/>
                  </a:ext>
                </a:extLst>
              </a:tr>
              <a:tr h="281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丙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18:00-08:00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205437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04486"/>
              </p:ext>
            </p:extLst>
          </p:nvPr>
        </p:nvGraphicFramePr>
        <p:xfrm>
          <a:off x="965462" y="3791491"/>
          <a:ext cx="6689102" cy="1369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6541">
                  <a:extLst>
                    <a:ext uri="{9D8B030D-6E8A-4147-A177-3AD203B41FA5}">
                      <a16:colId xmlns:a16="http://schemas.microsoft.com/office/drawing/2014/main" val="943187944"/>
                    </a:ext>
                  </a:extLst>
                </a:gridCol>
                <a:gridCol w="841135">
                  <a:extLst>
                    <a:ext uri="{9D8B030D-6E8A-4147-A177-3AD203B41FA5}">
                      <a16:colId xmlns:a16="http://schemas.microsoft.com/office/drawing/2014/main" val="3068885059"/>
                    </a:ext>
                  </a:extLst>
                </a:gridCol>
                <a:gridCol w="1442301">
                  <a:extLst>
                    <a:ext uri="{9D8B030D-6E8A-4147-A177-3AD203B41FA5}">
                      <a16:colId xmlns:a16="http://schemas.microsoft.com/office/drawing/2014/main" val="2921708281"/>
                    </a:ext>
                  </a:extLst>
                </a:gridCol>
                <a:gridCol w="970100">
                  <a:extLst>
                    <a:ext uri="{9D8B030D-6E8A-4147-A177-3AD203B41FA5}">
                      <a16:colId xmlns:a16="http://schemas.microsoft.com/office/drawing/2014/main" val="1552627614"/>
                    </a:ext>
                  </a:extLst>
                </a:gridCol>
                <a:gridCol w="1206999">
                  <a:extLst>
                    <a:ext uri="{9D8B030D-6E8A-4147-A177-3AD203B41FA5}">
                      <a16:colId xmlns:a16="http://schemas.microsoft.com/office/drawing/2014/main" val="452882476"/>
                    </a:ext>
                  </a:extLst>
                </a:gridCol>
                <a:gridCol w="962026">
                  <a:extLst>
                    <a:ext uri="{9D8B030D-6E8A-4147-A177-3AD203B41FA5}">
                      <a16:colId xmlns:a16="http://schemas.microsoft.com/office/drawing/2014/main" val="3211524668"/>
                    </a:ext>
                  </a:extLst>
                </a:gridCol>
              </a:tblGrid>
              <a:tr h="4093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施工單位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次數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道路主管機關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次數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其他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6952112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台電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公路局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8029640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台水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高公局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5308337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中華電信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縣市政府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239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24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801</Words>
  <Application>Microsoft Office PowerPoint</Application>
  <PresentationFormat>如螢幕大小 (4:3)</PresentationFormat>
  <Paragraphs>185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111年度 天然氣生產進口事業輸儲設備查核 天然氣(探採)事業部○○○○(液化天然氣廠、供氣中心、處理廠)</vt:lpstr>
      <vt:lpstr>大綱</vt:lpstr>
      <vt:lpstr>壹、事業單位之基本資料</vt:lpstr>
      <vt:lpstr>貳、管線管理</vt:lpstr>
      <vt:lpstr>貳、管線管理</vt:lpstr>
      <vt:lpstr>貳、管線管理</vt:lpstr>
      <vt:lpstr>貳、管線管理</vt:lpstr>
      <vt:lpstr>貳、管線管理</vt:lpstr>
      <vt:lpstr>貳、管線管理</vt:lpstr>
      <vt:lpstr>參、控制室管理</vt:lpstr>
      <vt:lpstr>參、控制室管理</vt:lpstr>
      <vt:lpstr>肆、緊急應變</vt:lpstr>
      <vt:lpstr>肆、緊急應變</vt:lpstr>
      <vt:lpstr>伍、近3年事故分析檢討及改善情形</vt:lpstr>
      <vt:lpstr>六、前次查核缺失之改善情形</vt:lpstr>
      <vt:lpstr>柒、輸儲設備人員職能要求</vt:lpstr>
      <vt:lpstr>捌、自主管理落實度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110年度 天然氣生產進口事業輸儲設備查核 天然氣(探採)事業部○○○○(液化天然氣廠、供氣中心、處理廠)</dc:title>
  <dc:creator>林素玉</dc:creator>
  <cp:lastModifiedBy>800437</cp:lastModifiedBy>
  <cp:revision>19</cp:revision>
  <dcterms:created xsi:type="dcterms:W3CDTF">2021-02-19T07:56:45Z</dcterms:created>
  <dcterms:modified xsi:type="dcterms:W3CDTF">2022-02-15T16:23:44Z</dcterms:modified>
</cp:coreProperties>
</file>