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69" r:id="rId11"/>
    <p:sldId id="267" r:id="rId12"/>
    <p:sldId id="286" r:id="rId13"/>
    <p:sldId id="266" r:id="rId14"/>
    <p:sldId id="270" r:id="rId15"/>
    <p:sldId id="276" r:id="rId16"/>
    <p:sldId id="262" r:id="rId17"/>
    <p:sldId id="271" r:id="rId18"/>
    <p:sldId id="263" r:id="rId19"/>
    <p:sldId id="273" r:id="rId20"/>
    <p:sldId id="264" r:id="rId21"/>
    <p:sldId id="277" r:id="rId22"/>
    <p:sldId id="287" r:id="rId23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7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99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42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00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3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89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35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51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3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3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2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331" y="521589"/>
            <a:ext cx="4609337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374" y="3176778"/>
            <a:ext cx="8284845" cy="169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03" y="1524000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111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石油業者石油管線及儲油設施查核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5630" y="4191000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>
              <a:lnSpc>
                <a:spcPct val="100000"/>
              </a:lnSpc>
            </a:pP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煉油廠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>
              <a:lnSpc>
                <a:spcPct val="100000"/>
              </a:lnSpc>
            </a:pPr>
            <a:r>
              <a:rPr lang="en-US" altLang="zh-TW" sz="2400" spc="-5" dirty="0">
                <a:latin typeface="Times New Roman"/>
                <a:cs typeface="Times New Roman"/>
              </a:rPr>
              <a:t>2022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312744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貳、控制室管理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3400" y="11430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</a:t>
            </a:r>
            <a:r>
              <a:rPr lang="zh-TW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中心另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訂之管理程序書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監測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及壓力警報設定上、下限值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依據（列表說明）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及壓力警報發生頻率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壓測試</a:t>
            </a: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程序及異常警報設定值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/>
              <a:t>貳、控制室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操作人員授證與能力</a:t>
            </a:r>
            <a:endParaRPr lang="zh-TW" altLang="en-US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操作人員職責要求</a:t>
            </a:r>
            <a:endParaRPr lang="en-US" altLang="zh-TW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儲槽管理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石油儲槽</a:t>
            </a:r>
            <a:r>
              <a:rPr lang="zh-TW" alt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儲槽資料</a:t>
            </a:r>
            <a:r>
              <a:rPr lang="en-US" altLang="zh-TW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含編號、容量、內徑、頂板形式、啟用年份、內外部代行檢查有效期限、使用狀態</a:t>
            </a:r>
            <a:r>
              <a:rPr lang="en-US" altLang="zh-TW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indent="-447675">
              <a:lnSpc>
                <a:spcPct val="150000"/>
              </a:lnSpc>
              <a:buFont typeface="+mj-lt"/>
              <a:buAutoNum type="ea1ChtPeriod"/>
            </a:pPr>
            <a:r>
              <a:rPr lang="zh-TW" altLang="zh-TW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各儲槽最近一次儲槽內部開放檢查結果如有異常及維修等，</a:t>
            </a:r>
            <a:r>
              <a:rPr lang="zh-TW" altLang="en-US"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及歷年重大維修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zh-TW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請詳細說明</a:t>
            </a:r>
            <a:endParaRPr lang="en-US" altLang="zh-TW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ea1ChtPeriod"/>
            </a:pP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zh-TW" altLang="en-US"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年及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zh-TW" altLang="en-US"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TW" alt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儲槽維修工作執行說明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請儘量提供維修前後之照片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儲槽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4"/>
            </a:pP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陰極防蝕系統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系統介紹</a:t>
            </a:r>
            <a:r>
              <a:rPr lang="en-US" altLang="zh-TW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整流站數量、是否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設置永久性參考電極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、測試點數量等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  <a:buFont typeface="+mj-lt"/>
              <a:buAutoNum type="arabicParenR"/>
            </a:pPr>
            <a:r>
              <a:rPr lang="zh-TW" altLang="zh-TW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陰極防蝕電位量測方法說明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rabicParenR"/>
            </a:pP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判定合格標準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+mj-lt"/>
              <a:buAutoNum type="arabicParenR"/>
            </a:pPr>
            <a:r>
              <a:rPr lang="en-US" altLang="zh-TW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109</a:t>
            </a:r>
            <a:r>
              <a:rPr lang="zh-TW" altLang="en-US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年起</a:t>
            </a:r>
            <a:r>
              <a:rPr lang="zh-TW" altLang="zh-TW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量測結果，如有異常請說明處理方式及改善進度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51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01730"/>
              </p:ext>
            </p:extLst>
          </p:nvPr>
        </p:nvGraphicFramePr>
        <p:xfrm>
          <a:off x="1266342" y="2819400"/>
          <a:ext cx="6353658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94569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971435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1055589">
                  <a:extLst>
                    <a:ext uri="{9D8B030D-6E8A-4147-A177-3AD203B41FA5}">
                      <a16:colId xmlns:a16="http://schemas.microsoft.com/office/drawing/2014/main" val="3169331849"/>
                    </a:ext>
                  </a:extLst>
                </a:gridCol>
                <a:gridCol w="2074589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  <a:gridCol w="1657476">
                  <a:extLst>
                    <a:ext uri="{9D8B030D-6E8A-4147-A177-3AD203B41FA5}">
                      <a16:colId xmlns:a16="http://schemas.microsoft.com/office/drawing/2014/main" val="3986916646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日期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執行單位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稽核範圍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</a:rPr>
                        <a:t>佐證資料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524000"/>
            <a:ext cx="8534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五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HK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47675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1) </a:t>
            </a:r>
            <a:r>
              <a:rPr kumimoji="0" lang="zh-HK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過去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kumimoji="0" lang="zh-HK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儲槽內部稽核執行紀錄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公司內相關單位</a:t>
            </a:r>
            <a:r>
              <a:rPr kumimoji="0" lang="en-US" altLang="zh-TW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256182" y="521588"/>
            <a:ext cx="69734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儲槽管理</a:t>
            </a:r>
            <a:r>
              <a:rPr lang="en-US" altLang="zh-TW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續</a:t>
            </a:r>
            <a:r>
              <a:rPr lang="en-US" altLang="zh-TW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13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554" y="489077"/>
            <a:ext cx="56178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4400" spc="-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肆</a:t>
            </a:r>
            <a:r>
              <a:rPr sz="4400" spc="-10" dirty="0" smtClean="0">
                <a:latin typeface="標楷體"/>
                <a:cs typeface="標楷體"/>
              </a:rPr>
              <a:t>、</a:t>
            </a:r>
            <a:r>
              <a:rPr sz="4400" spc="-10" dirty="0">
                <a:latin typeface="標楷體"/>
                <a:cs typeface="標楷體"/>
              </a:rPr>
              <a:t>災</a:t>
            </a:r>
            <a:r>
              <a:rPr sz="4400" dirty="0">
                <a:latin typeface="標楷體"/>
                <a:cs typeface="標楷體"/>
              </a:rPr>
              <a:t>害</a:t>
            </a:r>
            <a:r>
              <a:rPr sz="4400" spc="-10" dirty="0">
                <a:latin typeface="標楷體"/>
                <a:cs typeface="標楷體"/>
              </a:rPr>
              <a:t>防</a:t>
            </a:r>
            <a:r>
              <a:rPr sz="4400" dirty="0">
                <a:latin typeface="標楷體"/>
                <a:cs typeface="標楷體"/>
              </a:rPr>
              <a:t>救</a:t>
            </a:r>
            <a:r>
              <a:rPr sz="4400" spc="-10" dirty="0">
                <a:latin typeface="標楷體"/>
                <a:cs typeface="標楷體"/>
              </a:rPr>
              <a:t>相關</a:t>
            </a:r>
            <a:r>
              <a:rPr sz="4400" spc="25" dirty="0">
                <a:latin typeface="標楷體"/>
                <a:cs typeface="標楷體"/>
              </a:rPr>
              <a:t>計</a:t>
            </a:r>
            <a:r>
              <a:rPr sz="4400" spc="-10" dirty="0">
                <a:latin typeface="標楷體"/>
                <a:cs typeface="標楷體"/>
              </a:rPr>
              <a:t>畫</a:t>
            </a:r>
            <a:endParaRPr sz="4400" dirty="0">
              <a:latin typeface="標楷體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371600"/>
            <a:ext cx="8153400" cy="5170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32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32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sz="3200" spc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緊</a:t>
            </a:r>
            <a:r>
              <a:rPr sz="32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急應</a:t>
            </a:r>
            <a:r>
              <a:rPr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</a:t>
            </a:r>
            <a:r>
              <a:rPr sz="32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</a:t>
            </a:r>
            <a:r>
              <a:rPr sz="32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畫</a:t>
            </a:r>
            <a:r>
              <a:rPr sz="32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320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110</a:t>
            </a:r>
            <a:r>
              <a:rPr sz="32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年執</a:t>
            </a:r>
            <a:r>
              <a:rPr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</a:t>
            </a:r>
            <a:r>
              <a:rPr sz="32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狀況</a:t>
            </a:r>
            <a:endParaRPr lang="en-US" sz="32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長途輸油管線事故緊急應變處理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儲槽油料洩漏事故緊急應變處理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儲槽油料火災事故緊急應變處理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管線儲槽地震後緊急應變處理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2788" lvl="1" indent="-255588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應變器材一覽表（包括應變、偵檢、復原、防護等設備）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2788" lvl="1" indent="-255588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應變器材檢點、保養、校正及汰換說明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2788" lvl="1" indent="-255588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應變外包廠商、支援人力數量、支援設備能量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2788" lvl="1" indent="-255588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自我評估救災能量是否足夠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554" y="489077"/>
            <a:ext cx="692124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4400" spc="-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肆</a:t>
            </a:r>
            <a:r>
              <a:rPr sz="4400" spc="-10" dirty="0" smtClean="0">
                <a:latin typeface="標楷體"/>
                <a:cs typeface="標楷體"/>
              </a:rPr>
              <a:t>、</a:t>
            </a:r>
            <a:r>
              <a:rPr sz="4400" spc="-10" dirty="0" err="1" smtClean="0">
                <a:latin typeface="標楷體"/>
                <a:cs typeface="標楷體"/>
              </a:rPr>
              <a:t>災</a:t>
            </a:r>
            <a:r>
              <a:rPr sz="4400" dirty="0" err="1" smtClean="0">
                <a:latin typeface="標楷體"/>
                <a:cs typeface="標楷體"/>
              </a:rPr>
              <a:t>害</a:t>
            </a:r>
            <a:r>
              <a:rPr sz="4400" spc="-10" dirty="0" err="1" smtClean="0">
                <a:latin typeface="標楷體"/>
                <a:cs typeface="標楷體"/>
              </a:rPr>
              <a:t>防</a:t>
            </a:r>
            <a:r>
              <a:rPr sz="4400" dirty="0" err="1" smtClean="0">
                <a:latin typeface="標楷體"/>
                <a:cs typeface="標楷體"/>
              </a:rPr>
              <a:t>救</a:t>
            </a:r>
            <a:r>
              <a:rPr sz="4400" spc="-10" dirty="0" err="1" smtClean="0">
                <a:latin typeface="標楷體"/>
                <a:cs typeface="標楷體"/>
              </a:rPr>
              <a:t>相關</a:t>
            </a:r>
            <a:r>
              <a:rPr sz="4400" spc="25" dirty="0" err="1" smtClean="0">
                <a:latin typeface="標楷體"/>
                <a:cs typeface="標楷體"/>
              </a:rPr>
              <a:t>計</a:t>
            </a:r>
            <a:r>
              <a:rPr sz="4400" spc="-10" dirty="0" err="1" smtClean="0">
                <a:latin typeface="標楷體"/>
                <a:cs typeface="標楷體"/>
              </a:rPr>
              <a:t>畫</a:t>
            </a:r>
            <a:endParaRPr sz="440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371600"/>
            <a:ext cx="73914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sz="32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zh-TW" altLang="en-US" sz="32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sz="32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演習計畫與</a:t>
            </a:r>
            <a:r>
              <a:rPr lang="en-US" altLang="zh-TW" sz="32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110</a:t>
            </a:r>
            <a:r>
              <a:rPr sz="32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年執行狀況</a:t>
            </a:r>
            <a:endParaRPr lang="en-US" sz="3200" spc="-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marR="5080" lvl="1" indent="-22225">
              <a:lnSpc>
                <a:spcPct val="150000"/>
              </a:lnSpc>
              <a:buFont typeface="+mj-lt"/>
              <a:buAutoNum type="arabicParenR"/>
              <a:tabLst>
                <a:tab pos="804863" algn="l"/>
              </a:tabLs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演習日期、地點、人員、主題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69900" marR="5080" lvl="1" indent="-22225">
              <a:lnSpc>
                <a:spcPct val="150000"/>
              </a:lnSpc>
              <a:buFont typeface="+mj-lt"/>
              <a:buAutoNum type="arabicParenR"/>
              <a:tabLst>
                <a:tab pos="804863" algn="l"/>
              </a:tabLs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應變演練檢討及改善</a:t>
            </a:r>
            <a:endParaRPr lang="zh-TW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99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313200"/>
              </p:ext>
            </p:extLst>
          </p:nvPr>
        </p:nvGraphicFramePr>
        <p:xfrm>
          <a:off x="1219200" y="1447800"/>
          <a:ext cx="7239000" cy="4419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35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352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352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 smtClean="0">
                <a:latin typeface="標楷體"/>
                <a:cs typeface="標楷體"/>
              </a:rPr>
              <a:t>、</a:t>
            </a:r>
            <a:r>
              <a:rPr lang="zh-TW" altLang="en-US" sz="3600" b="1" spc="5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前一次</a:t>
            </a:r>
            <a:r>
              <a:rPr lang="en-US" altLang="zh-TW" sz="3600" b="1" spc="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600" b="1" spc="5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級查核建議之說明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10016" y="1447800"/>
          <a:ext cx="7976783" cy="4876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查核結果及建議事項</a:t>
                      </a:r>
                      <a:endParaRPr lang="zh-TW" sz="16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事業單位回覆及辦理情形</a:t>
                      </a:r>
                      <a:endParaRPr lang="zh-TW" sz="1600" kern="10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764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 smtClean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柒</a:t>
            </a:r>
            <a:r>
              <a:rPr sz="3600" spc="10" dirty="0" smtClean="0">
                <a:latin typeface="標楷體"/>
                <a:cs typeface="標楷體"/>
              </a:rPr>
              <a:t>、</a:t>
            </a:r>
            <a:r>
              <a:rPr lang="zh-TW" altLang="en-US" sz="3600" b="1" spc="5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47328"/>
              </p:ext>
            </p:extLst>
          </p:nvPr>
        </p:nvGraphicFramePr>
        <p:xfrm>
          <a:off x="710016" y="1447800"/>
          <a:ext cx="7976783" cy="4876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en-US" dirty="0" smtClean="0"/>
              <a:t>貳</a:t>
            </a:r>
            <a:r>
              <a:rPr lang="zh-TW" altLang="zh-TW" dirty="0" smtClean="0"/>
              <a:t>、</a:t>
            </a:r>
            <a:r>
              <a:rPr lang="zh-TW" altLang="en-US" dirty="0" smtClean="0"/>
              <a:t>控制室管理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/>
              <a:t>參</a:t>
            </a:r>
            <a:r>
              <a:rPr lang="zh-TW" altLang="en-US" dirty="0" smtClean="0"/>
              <a:t>、儲槽管理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肆</a:t>
            </a:r>
            <a:r>
              <a:rPr lang="zh-TW" altLang="zh-TW" dirty="0"/>
              <a:t>、緊急應變</a:t>
            </a:r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、前</a:t>
            </a:r>
            <a:r>
              <a:rPr lang="zh-TW" altLang="zh-TW" dirty="0" smtClean="0"/>
              <a:t>次查核缺失之改善情形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陸、前一次</a:t>
            </a:r>
            <a:r>
              <a:rPr lang="en-US" altLang="zh-TW" dirty="0"/>
              <a:t>A</a:t>
            </a:r>
            <a:r>
              <a:rPr lang="zh-TW" altLang="en-US" dirty="0"/>
              <a:t>級查核建議之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柒、歷年查核建議之尚未改善完成</a:t>
            </a:r>
            <a:r>
              <a:rPr lang="zh-TW" altLang="en-US" dirty="0" smtClean="0"/>
              <a:t>說明</a:t>
            </a:r>
            <a:endParaRPr lang="zh-TW" altLang="zh-TW" dirty="0" smtClean="0"/>
          </a:p>
          <a:p>
            <a:pPr marL="0" indent="0">
              <a:buNone/>
            </a:pPr>
            <a:r>
              <a:rPr lang="zh-TW" altLang="en-US" dirty="0" smtClean="0"/>
              <a:t>捌、輸儲設備人員職能要求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玖、自主管理落實度</a:t>
            </a:r>
            <a:endParaRPr lang="en-US" altLang="zh-TW" dirty="0" smtClean="0"/>
          </a:p>
          <a:p>
            <a:pPr marL="0" indent="0">
              <a:buNone/>
            </a:pP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370114"/>
            <a:ext cx="6370294" cy="61555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捌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輸儲設備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人員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職能要求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1653670"/>
            <a:ext cx="8284845" cy="1477328"/>
          </a:xfrm>
        </p:spPr>
        <p:txBody>
          <a:bodyPr/>
          <a:lstStyle/>
          <a:p>
            <a:pPr marL="457200" lvl="0" indent="-457200">
              <a:buFont typeface="+mj-ea"/>
              <a:buAutoNum type="ea1ChtPeriod"/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控制室、操作、維護、巡管、檢測人員訓練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0" indent="-457200">
              <a:buFont typeface="+mj-ea"/>
              <a:buAutoNum type="ea1ChtPeriod"/>
            </a:pP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人員考核機制</a:t>
            </a:r>
          </a:p>
        </p:txBody>
      </p:sp>
    </p:spTree>
    <p:extLst>
      <p:ext uri="{BB962C8B-B14F-4D97-AF65-F5344CB8AC3E}">
        <p14:creationId xmlns:p14="http://schemas.microsoft.com/office/powerpoint/2010/main" val="29896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1256182" y="524665"/>
            <a:ext cx="6973418" cy="6093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/>
              <a:t>玖、自主管理落實度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38062" y="2998509"/>
          <a:ext cx="6353658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94569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971435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1055589">
                  <a:extLst>
                    <a:ext uri="{9D8B030D-6E8A-4147-A177-3AD203B41FA5}">
                      <a16:colId xmlns:a16="http://schemas.microsoft.com/office/drawing/2014/main" val="3169331849"/>
                    </a:ext>
                  </a:extLst>
                </a:gridCol>
                <a:gridCol w="2074589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  <a:gridCol w="1657476">
                  <a:extLst>
                    <a:ext uri="{9D8B030D-6E8A-4147-A177-3AD203B41FA5}">
                      <a16:colId xmlns:a16="http://schemas.microsoft.com/office/drawing/2014/main" val="3986916646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執行單位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稽核範圍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佐證資料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1154669"/>
            <a:ext cx="8534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HK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過去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年地下管線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內部稽核執行紀錄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公司內相關單位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稽核內容涵蓋管線管理要求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石油管</a:t>
            </a:r>
            <a:r>
              <a:rPr lang="zh-TW" alt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線</a:t>
            </a:r>
            <a:r>
              <a:rPr lang="zh-TW" alt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壹、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風險評估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風險評估執行團隊名單及專長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110-111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管線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風險評估時間規劃及完成數量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管線內部腐蝕分數是否適當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管線分段是否可反映環境參數變異性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符合公司辦法之規定</a:t>
            </a:r>
            <a:endParaRPr lang="en-US" altLang="zh-TW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針對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相對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中、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高風險管段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，其相對應降低風險之措施</a:t>
            </a:r>
          </a:p>
          <a:p>
            <a:pPr>
              <a:buAutoNum type="ea1ChtPeriod" startAt="2"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3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壹、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buFont typeface="+mj-ea"/>
              <a:buAutoNum type="ea1ChtPeriod" startAt="3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各項檢測工作排程</a:t>
            </a:r>
            <a:r>
              <a:rPr lang="zh-TW" altLang="en-US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是否符合強化作為之要求</a:t>
            </a:r>
            <a:endParaRPr lang="en-US" altLang="zh-TW" b="1" spc="-5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高風險管段之主因及強化作為</a:t>
            </a:r>
            <a:endParaRPr lang="en-US" altLang="zh-TW" sz="2400" b="1" spc="-5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zh-TW" altLang="en-US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無法執行</a:t>
            </a:r>
            <a:r>
              <a:rPr lang="en-US" altLang="zh-TW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zh-TW" altLang="en-US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及試壓管線之強化作為執行規劃</a:t>
            </a:r>
            <a:endParaRPr lang="en-US" altLang="zh-TW" sz="2400" b="1" spc="-5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lphaUcPeriod"/>
            </a:pPr>
            <a:r>
              <a:rPr lang="en-US" altLang="zh-TW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ECDA</a:t>
            </a:r>
            <a:r>
              <a:rPr lang="zh-TW" altLang="en-US"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執行狀況</a:t>
            </a:r>
            <a:endParaRPr lang="en-US" altLang="zh-TW" sz="2400" b="1" spc="-5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ea1ChtPeriod" startAt="3"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壹</a:t>
            </a:r>
            <a:r>
              <a:rPr lang="zh-TW" altLang="en-US" spc="-10" dirty="0" smtClean="0"/>
              <a:t>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74125" y="1835052"/>
            <a:ext cx="8430509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4"/>
            </a:pPr>
            <a:r>
              <a:rPr lang="zh-TW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天、日報表等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巡管規劃是否可以降低第三方挖損之機率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微滲漏之檢測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巡管方法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重點巡查是否可降低風險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強化巡檢機制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69818"/>
              </p:ext>
            </p:extLst>
          </p:nvPr>
        </p:nvGraphicFramePr>
        <p:xfrm>
          <a:off x="762000" y="5029200"/>
          <a:ext cx="75756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108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109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TW" altLang="en-US" spc="-10" dirty="0"/>
              <a:t>壹</a:t>
            </a:r>
            <a:r>
              <a:rPr lang="zh-TW" altLang="en-US" spc="-10" dirty="0" smtClean="0"/>
              <a:t>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541" y="1420272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5"/>
            </a:pP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針對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上述巡檢異常進行分析，請列表，如下：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預防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再發生之作為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其他巡檢異查說明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巡檢人員相關教育訓練內容適確性及巡檢人員安全機制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28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年度管線維修列表說明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ea1ChtPeriod" startAt="5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05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pc="-10" dirty="0"/>
              <a:t>壹</a:t>
            </a:r>
            <a:r>
              <a:rPr lang="zh-TW" altLang="en-US" spc="-10" dirty="0" smtClean="0"/>
              <a:t>、</a:t>
            </a:r>
            <a:r>
              <a:rPr lang="zh-TW" altLang="en-US" spc="-10" dirty="0"/>
              <a:t>管線管理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74889" y="2302154"/>
          <a:ext cx="6679677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756">
                  <a:extLst>
                    <a:ext uri="{9D8B030D-6E8A-4147-A177-3AD203B41FA5}">
                      <a16:colId xmlns:a16="http://schemas.microsoft.com/office/drawing/2014/main" val="3193178312"/>
                    </a:ext>
                  </a:extLst>
                </a:gridCol>
                <a:gridCol w="1082984">
                  <a:extLst>
                    <a:ext uri="{9D8B030D-6E8A-4147-A177-3AD203B41FA5}">
                      <a16:colId xmlns:a16="http://schemas.microsoft.com/office/drawing/2014/main" val="2978232522"/>
                    </a:ext>
                  </a:extLst>
                </a:gridCol>
                <a:gridCol w="1082984">
                  <a:extLst>
                    <a:ext uri="{9D8B030D-6E8A-4147-A177-3AD203B41FA5}">
                      <a16:colId xmlns:a16="http://schemas.microsoft.com/office/drawing/2014/main" val="3567173504"/>
                    </a:ext>
                  </a:extLst>
                </a:gridCol>
                <a:gridCol w="1082984">
                  <a:extLst>
                    <a:ext uri="{9D8B030D-6E8A-4147-A177-3AD203B41FA5}">
                      <a16:colId xmlns:a16="http://schemas.microsoft.com/office/drawing/2014/main" val="1644391887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3382116512"/>
                    </a:ext>
                  </a:extLst>
                </a:gridCol>
                <a:gridCol w="960671">
                  <a:extLst>
                    <a:ext uri="{9D8B030D-6E8A-4147-A177-3AD203B41FA5}">
                      <a16:colId xmlns:a16="http://schemas.microsoft.com/office/drawing/2014/main" val="1950294520"/>
                    </a:ext>
                  </a:extLst>
                </a:gridCol>
              </a:tblGrid>
              <a:tr h="281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地點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次數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次數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次數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713215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甲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08:00-12:00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57107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乙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12:00-18:00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739083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丙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18:00-08:00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0543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65462" y="3791491"/>
          <a:ext cx="6689102" cy="1369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541">
                  <a:extLst>
                    <a:ext uri="{9D8B030D-6E8A-4147-A177-3AD203B41FA5}">
                      <a16:colId xmlns:a16="http://schemas.microsoft.com/office/drawing/2014/main" val="943187944"/>
                    </a:ext>
                  </a:extLst>
                </a:gridCol>
                <a:gridCol w="841135">
                  <a:extLst>
                    <a:ext uri="{9D8B030D-6E8A-4147-A177-3AD203B41FA5}">
                      <a16:colId xmlns:a16="http://schemas.microsoft.com/office/drawing/2014/main" val="3068885059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2921708281"/>
                    </a:ext>
                  </a:extLst>
                </a:gridCol>
                <a:gridCol w="970100">
                  <a:extLst>
                    <a:ext uri="{9D8B030D-6E8A-4147-A177-3AD203B41FA5}">
                      <a16:colId xmlns:a16="http://schemas.microsoft.com/office/drawing/2014/main" val="1552627614"/>
                    </a:ext>
                  </a:extLst>
                </a:gridCol>
                <a:gridCol w="1206999">
                  <a:extLst>
                    <a:ext uri="{9D8B030D-6E8A-4147-A177-3AD203B41FA5}">
                      <a16:colId xmlns:a16="http://schemas.microsoft.com/office/drawing/2014/main" val="452882476"/>
                    </a:ext>
                  </a:extLst>
                </a:gridCol>
                <a:gridCol w="962026">
                  <a:extLst>
                    <a:ext uri="{9D8B030D-6E8A-4147-A177-3AD203B41FA5}">
                      <a16:colId xmlns:a16="http://schemas.microsoft.com/office/drawing/2014/main" val="3211524668"/>
                    </a:ext>
                  </a:extLst>
                </a:gridCol>
              </a:tblGrid>
              <a:tr h="4093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施工單位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次數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道路主管機關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次數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其他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952112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台電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公路局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029640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台水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高公局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5308337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中華電信</a:t>
                      </a:r>
                      <a:endParaRPr lang="zh-TW" sz="1400" kern="1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4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縣市政府</a:t>
                      </a:r>
                      <a:endParaRPr lang="zh-TW" sz="14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39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7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</a:t>
            </a:r>
            <a:r>
              <a:rPr lang="zh-TW" altLang="en-US" spc="-1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+mj-ea"/>
              <a:buAutoNum type="ea1ChtPeriod" startAt="6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年度石油管線維修檢測、汰換、防盜、防漏及緊急應變計畫表執行情況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執行成效確認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成果分析及後續作為是否修正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zh-TW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納入下一年度之工作項目</a:t>
            </a:r>
            <a:r>
              <a:rPr lang="en-US" altLang="zh-TW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年度預計與實際執行對照表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年度預計與目前實際執行進度對照表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1198</Words>
  <Application>Microsoft Office PowerPoint</Application>
  <PresentationFormat>如螢幕大小 (4:3)</PresentationFormat>
  <Paragraphs>268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Office 佈景主題</vt:lpstr>
      <vt:lpstr>111年度 石油業者石油管線及儲油設施查核簡報</vt:lpstr>
      <vt:lpstr>大綱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貳、控制室管理</vt:lpstr>
      <vt:lpstr>貳、控制室管理</vt:lpstr>
      <vt:lpstr>參、儲槽管理</vt:lpstr>
      <vt:lpstr>參、儲槽管理</vt:lpstr>
      <vt:lpstr>參、儲槽管理(續)</vt:lpstr>
      <vt:lpstr>PowerPoint 簡報</vt:lpstr>
      <vt:lpstr>PowerPoint 簡報</vt:lpstr>
      <vt:lpstr>伍、近3年事故分析檢討及改善情形</vt:lpstr>
      <vt:lpstr>PowerPoint 簡報</vt:lpstr>
      <vt:lpstr>PowerPoint 簡報</vt:lpstr>
      <vt:lpstr>捌、輸儲設備人員職能要求</vt:lpstr>
      <vt:lpstr>玖、自主管理落實度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800437</cp:lastModifiedBy>
  <cp:revision>82</cp:revision>
  <cp:lastPrinted>2017-03-31T07:00:00Z</cp:lastPrinted>
  <dcterms:created xsi:type="dcterms:W3CDTF">2017-03-31T11:36:46Z</dcterms:created>
  <dcterms:modified xsi:type="dcterms:W3CDTF">2022-02-15T15:46:15Z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