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5" r:id="rId4"/>
    <p:sldId id="272" r:id="rId5"/>
    <p:sldId id="274" r:id="rId6"/>
    <p:sldId id="267" r:id="rId7"/>
    <p:sldId id="275" r:id="rId8"/>
    <p:sldId id="269" r:id="rId9"/>
    <p:sldId id="266" r:id="rId10"/>
    <p:sldId id="270" r:id="rId11"/>
    <p:sldId id="276" r:id="rId12"/>
    <p:sldId id="262" r:id="rId13"/>
    <p:sldId id="271" r:id="rId14"/>
    <p:sldId id="263" r:id="rId15"/>
    <p:sldId id="273" r:id="rId16"/>
    <p:sldId id="264" r:id="rId17"/>
    <p:sldId id="277" r:id="rId18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 smtClean="0">
                <a:latin typeface="Times New Roman"/>
                <a:cs typeface="Times New Roman"/>
              </a:rPr>
              <a:t>110</a:t>
            </a:r>
            <a:r>
              <a:rPr sz="3600" spc="-5" dirty="0" smtClean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</a:t>
            </a:r>
            <a:r>
              <a:rPr lang="zh-TW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zh-TW" altLang="en-US" sz="3200" spc="5" dirty="0" smtClean="0"/>
              <a:t>：</a:t>
            </a:r>
            <a:r>
              <a:rPr lang="zh-TW" altLang="en-US" sz="3200" dirty="0" smtClean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spc="5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dirty="0" smtClean="0"/>
              <a:t>○○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供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油中心</a:t>
            </a:r>
            <a:r>
              <a:rPr lang="en-US" altLang="zh-TW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</a:t>
            </a:r>
            <a:r>
              <a:rPr lang="zh-TW" altLang="en-US" sz="3200" dirty="0" smtClean="0"/>
              <a:t>○</a:t>
            </a:r>
            <a:r>
              <a:rPr lang="zh-TW" altLang="en-US" sz="3200" dirty="0"/>
              <a:t>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 smtClean="0"/>
              <a:t>報</a:t>
            </a:r>
            <a:r>
              <a:rPr sz="3200" spc="-15" dirty="0" err="1" smtClean="0"/>
              <a:t>告人</a:t>
            </a:r>
            <a:r>
              <a:rPr lang="zh-TW" altLang="en-US" sz="3200" spc="-15" dirty="0" smtClean="0"/>
              <a:t>：</a:t>
            </a:r>
            <a:r>
              <a:rPr lang="zh-TW" altLang="en-US" sz="3200" dirty="0" smtClean="0"/>
              <a:t>○○</a:t>
            </a:r>
            <a:endParaRPr lang="en-US" altLang="zh-TW" sz="3200" dirty="0" smtClean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 smtClean="0">
                <a:latin typeface="Times New Roman"/>
                <a:cs typeface="Times New Roman"/>
              </a:rPr>
              <a:t>2021</a:t>
            </a:r>
            <a:r>
              <a:rPr sz="2400" spc="-5" dirty="0" smtClean="0">
                <a:latin typeface="Times New Roman"/>
                <a:cs typeface="Times New Roman"/>
              </a:rPr>
              <a:t>/</a:t>
            </a:r>
            <a:r>
              <a:rPr lang="zh-TW" altLang="en-US" sz="2400" dirty="0" smtClean="0"/>
              <a:t>○○</a:t>
            </a:r>
            <a:r>
              <a:rPr sz="2400" spc="-5" dirty="0" smtClean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13716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四、陰極防蝕系統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系統介紹</a:t>
            </a:r>
            <a:r>
              <a:rPr lang="en-US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整流站數量、是否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永久性參考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電極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、測試點數量等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</a:t>
            </a: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防蝕電位量測方法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判定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</a:t>
            </a: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年起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測結果，如有異常請說明處理方式及改善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進度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極化電位量測進度與情形說明</a:t>
            </a:r>
            <a:endParaRPr lang="en-US" altLang="zh-TW" sz="2000" b="1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1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42202"/>
              </p:ext>
            </p:extLst>
          </p:nvPr>
        </p:nvGraphicFramePr>
        <p:xfrm>
          <a:off x="1266342" y="2819400"/>
          <a:ext cx="6353658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94569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1055589">
                  <a:extLst>
                    <a:ext uri="{9D8B030D-6E8A-4147-A177-3AD203B41FA5}">
                      <a16:colId xmlns:a16="http://schemas.microsoft.com/office/drawing/2014/main" val="3169331849"/>
                    </a:ext>
                  </a:extLst>
                </a:gridCol>
                <a:gridCol w="2074589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  <a:gridCol w="1657476">
                  <a:extLst>
                    <a:ext uri="{9D8B030D-6E8A-4147-A177-3AD203B41FA5}">
                      <a16:colId xmlns:a16="http://schemas.microsoft.com/office/drawing/2014/main" val="3986916646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日期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執行單位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稽核範圍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缺失改善執行狀況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佐證資料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524000"/>
            <a:ext cx="853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767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過去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儲槽內部稽核執行紀錄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公司內相關單位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13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54" y="489077"/>
            <a:ext cx="56178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叁</a:t>
            </a:r>
            <a:r>
              <a:rPr sz="4400" spc="-10" dirty="0" smtClean="0">
                <a:latin typeface="標楷體"/>
                <a:cs typeface="標楷體"/>
              </a:rPr>
              <a:t>、</a:t>
            </a:r>
            <a:r>
              <a:rPr sz="4400" spc="-10" dirty="0">
                <a:latin typeface="標楷體"/>
                <a:cs typeface="標楷體"/>
              </a:rPr>
              <a:t>災</a:t>
            </a:r>
            <a:r>
              <a:rPr sz="4400" dirty="0">
                <a:latin typeface="標楷體"/>
                <a:cs typeface="標楷體"/>
              </a:rPr>
              <a:t>害</a:t>
            </a:r>
            <a:r>
              <a:rPr sz="4400" spc="-10" dirty="0">
                <a:latin typeface="標楷體"/>
                <a:cs typeface="標楷體"/>
              </a:rPr>
              <a:t>防</a:t>
            </a:r>
            <a:r>
              <a:rPr sz="4400" dirty="0">
                <a:latin typeface="標楷體"/>
                <a:cs typeface="標楷體"/>
              </a:rPr>
              <a:t>救</a:t>
            </a:r>
            <a:r>
              <a:rPr sz="4400" spc="-10" dirty="0">
                <a:latin typeface="標楷體"/>
                <a:cs typeface="標楷體"/>
              </a:rPr>
              <a:t>相關</a:t>
            </a:r>
            <a:r>
              <a:rPr sz="4400" spc="25" dirty="0">
                <a:latin typeface="標楷體"/>
                <a:cs typeface="標楷體"/>
              </a:rPr>
              <a:t>計</a:t>
            </a:r>
            <a:r>
              <a:rPr sz="4400" spc="-10" dirty="0">
                <a:latin typeface="標楷體"/>
                <a:cs typeface="標楷體"/>
              </a:rPr>
              <a:t>畫</a:t>
            </a:r>
            <a:endParaRPr sz="4400" dirty="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371600"/>
            <a:ext cx="7391400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800" spc="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800" spc="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z="280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緊</a:t>
            </a:r>
            <a:r>
              <a:rPr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急應</a:t>
            </a:r>
            <a:r>
              <a:rPr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</a:t>
            </a:r>
            <a:r>
              <a:rPr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r>
              <a:rPr sz="28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</a:t>
            </a:r>
            <a:r>
              <a:rPr sz="2800" spc="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sz="2800" spc="-2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年執</a:t>
            </a:r>
            <a:r>
              <a:rPr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sz="28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狀況</a:t>
            </a:r>
            <a:endParaRPr lang="en-US" sz="28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儲槽油料火災事故緊急應變處理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應變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器材一覽表（包括應變、偵檢、復原、防護等設備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應變器材檢點、保養、校正及汰換說明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應變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外包廠商、支援人力數量、支援設備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能量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自我評估救災能量是否足夠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54" y="489077"/>
            <a:ext cx="692124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叁</a:t>
            </a:r>
            <a:r>
              <a:rPr sz="4400" spc="-10" dirty="0" smtClean="0">
                <a:latin typeface="標楷體"/>
                <a:cs typeface="標楷體"/>
              </a:rPr>
              <a:t>、</a:t>
            </a:r>
            <a:r>
              <a:rPr sz="4400" spc="-10" dirty="0" err="1" smtClean="0">
                <a:latin typeface="標楷體"/>
                <a:cs typeface="標楷體"/>
              </a:rPr>
              <a:t>災</a:t>
            </a:r>
            <a:r>
              <a:rPr sz="4400" dirty="0" err="1" smtClean="0">
                <a:latin typeface="標楷體"/>
                <a:cs typeface="標楷體"/>
              </a:rPr>
              <a:t>害</a:t>
            </a:r>
            <a:r>
              <a:rPr sz="4400" spc="-10" dirty="0" err="1" smtClean="0">
                <a:latin typeface="標楷體"/>
                <a:cs typeface="標楷體"/>
              </a:rPr>
              <a:t>防</a:t>
            </a:r>
            <a:r>
              <a:rPr sz="4400" dirty="0" err="1" smtClean="0">
                <a:latin typeface="標楷體"/>
                <a:cs typeface="標楷體"/>
              </a:rPr>
              <a:t>救</a:t>
            </a:r>
            <a:r>
              <a:rPr sz="4400" spc="-10" dirty="0" err="1" smtClean="0">
                <a:latin typeface="標楷體"/>
                <a:cs typeface="標楷體"/>
              </a:rPr>
              <a:t>相關</a:t>
            </a:r>
            <a:r>
              <a:rPr sz="4400" spc="25" dirty="0" err="1" smtClean="0">
                <a:latin typeface="標楷體"/>
                <a:cs typeface="標楷體"/>
              </a:rPr>
              <a:t>計</a:t>
            </a:r>
            <a:r>
              <a:rPr sz="4400" spc="-10" dirty="0" err="1" smtClean="0">
                <a:latin typeface="標楷體"/>
                <a:cs typeface="標楷體"/>
              </a:rPr>
              <a:t>畫</a:t>
            </a:r>
            <a:r>
              <a:rPr lang="en-US" altLang="zh-TW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(</a:t>
            </a:r>
            <a:r>
              <a:rPr lang="zh-TW" altLang="en-US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續</a:t>
            </a:r>
            <a:r>
              <a:rPr lang="en-US" altLang="zh-TW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)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371600"/>
            <a:ext cx="7391400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zh-TW" altLang="en-US"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z="28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演習計畫與</a:t>
            </a:r>
            <a:r>
              <a:rPr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sz="28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sz="28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年執行狀況</a:t>
            </a:r>
            <a:endParaRPr lang="en-US" sz="28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marR="5080" lvl="1" indent="-22225">
              <a:lnSpc>
                <a:spcPct val="150000"/>
              </a:lnSpc>
              <a:buFont typeface="+mj-lt"/>
              <a:buAutoNum type="arabicParenR"/>
              <a:tabLst>
                <a:tab pos="804863" algn="l"/>
              </a:tabLst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演習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日期、地點、人員、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主題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marR="5080" lvl="1" indent="-22225">
              <a:lnSpc>
                <a:spcPct val="150000"/>
              </a:lnSpc>
              <a:buFont typeface="+mj-lt"/>
              <a:buAutoNum type="arabicParenR"/>
              <a:tabLst>
                <a:tab pos="804863" algn="l"/>
              </a:tabLst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應變演練檢討及改善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9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13200"/>
              </p:ext>
            </p:extLst>
          </p:nvPr>
        </p:nvGraphicFramePr>
        <p:xfrm>
          <a:off x="1219200" y="1447800"/>
          <a:ext cx="7239000" cy="44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5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5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伍</a:t>
            </a:r>
            <a:r>
              <a:rPr sz="3600" spc="10" dirty="0" smtClean="0">
                <a:latin typeface="標楷體"/>
                <a:cs typeface="標楷體"/>
              </a:rPr>
              <a:t>、</a:t>
            </a:r>
            <a:r>
              <a:rPr lang="zh-TW" altLang="en-US" sz="3600" b="1" spc="5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前一次</a:t>
            </a:r>
            <a:r>
              <a:rPr lang="en-US" altLang="zh-TW" sz="3600" b="1" spc="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b="1" spc="5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級查核</a:t>
            </a:r>
            <a:r>
              <a:rPr lang="zh-TW" altLang="en-US" sz="3600" b="1" spc="5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建議</a:t>
            </a:r>
            <a:r>
              <a:rPr lang="zh-TW" altLang="en-US" sz="3600" b="1" spc="5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之說明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10016" y="1447800"/>
          <a:ext cx="7976783" cy="487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查核結果及建議事項</a:t>
                      </a:r>
                      <a:endParaRPr lang="zh-TW" sz="16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事業單位回覆及辦理情形</a:t>
                      </a:r>
                      <a:endParaRPr lang="zh-TW" sz="16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6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 smtClean="0">
                <a:latin typeface="標楷體"/>
                <a:cs typeface="標楷體"/>
              </a:rPr>
              <a:t>、</a:t>
            </a:r>
            <a:r>
              <a:rPr lang="zh-TW" altLang="en-US" sz="3600" b="1" spc="5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</a:t>
            </a:r>
            <a:r>
              <a:rPr lang="zh-TW" altLang="en-US" sz="3600" b="1" spc="5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47328"/>
              </p:ext>
            </p:extLst>
          </p:nvPr>
        </p:nvGraphicFramePr>
        <p:xfrm>
          <a:off x="710016" y="1447800"/>
          <a:ext cx="7976783" cy="487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6370294" cy="615553"/>
          </a:xfrm>
        </p:spPr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柒</a:t>
            </a:r>
            <a:r>
              <a:rPr lang="zh-TW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輸儲設備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職能要求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653670"/>
            <a:ext cx="8284845" cy="1477328"/>
          </a:xfrm>
        </p:spPr>
        <p:txBody>
          <a:bodyPr/>
          <a:lstStyle/>
          <a:p>
            <a:pPr marL="457200" lvl="0" indent="-457200">
              <a:buFont typeface="+mj-ea"/>
              <a:buAutoNum type="ea1ChtPeriod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控制室、操作、維護、巡管、檢測人員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457200">
              <a:buFont typeface="+mj-ea"/>
              <a:buAutoNum type="ea1ChtPeriod"/>
            </a:pP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考核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96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703" y="867878"/>
            <a:ext cx="6934200" cy="440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4400" spc="5" dirty="0">
                <a:latin typeface="標楷體"/>
                <a:cs typeface="標楷體"/>
              </a:rPr>
              <a:t>大綱</a:t>
            </a:r>
            <a:endParaRPr sz="4400" dirty="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spc="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壹</a:t>
            </a:r>
            <a:r>
              <a:rPr sz="32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、</a:t>
            </a:r>
            <a:r>
              <a:rPr lang="zh-TW" altLang="en-US" sz="32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管線管理</a:t>
            </a:r>
            <a:endParaRPr lang="en-US" sz="3200" spc="-10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貳</a:t>
            </a:r>
            <a:r>
              <a:rPr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、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儲槽管理</a:t>
            </a:r>
            <a:endParaRPr lang="en-US" altLang="zh-TW" sz="3200" spc="5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叁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、災害防救</a:t>
            </a:r>
            <a:endParaRPr lang="en-US" altLang="zh-TW" sz="3200" spc="5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zh-TW" altLang="en-US" sz="3200" spc="10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en-US" sz="3200" spc="5" dirty="0"/>
              <a:t>、</a:t>
            </a:r>
            <a:r>
              <a:rPr lang="zh-TW" altLang="en-US"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年事故分析檢討及改善情形</a:t>
            </a:r>
            <a:endParaRPr lang="en-US" altLang="zh-TW" sz="32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伍、</a:t>
            </a:r>
            <a:r>
              <a:rPr lang="zh-TW" altLang="en-US" sz="3200" b="1" spc="5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前一次查核建議之說明</a:t>
            </a:r>
            <a:endParaRPr lang="en-US" altLang="zh-TW" sz="3200" b="1" spc="5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spcBef>
                <a:spcPts val="1000"/>
              </a:spcBef>
            </a:pP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sz="3200" b="1" spc="5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</a:t>
            </a:r>
            <a:r>
              <a:rPr lang="zh-TW" altLang="en-US" sz="3200" b="1" spc="5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說明</a:t>
            </a:r>
            <a:endParaRPr lang="en-US" altLang="zh-TW" sz="3200" b="1" spc="5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350070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89991" y="965623"/>
            <a:ext cx="830580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</a:t>
            </a:r>
            <a:r>
              <a:rPr lang="zh-TW" altLang="en-US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示意圖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請加入閥箱位置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</a:t>
            </a:r>
            <a:r>
              <a:rPr lang="zh-TW" altLang="en-US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請參考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NCDR</a:t>
            </a:r>
            <a:r>
              <a:rPr lang="zh-TW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公開資訊，與天然災害潛勢圖套疊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pc="-5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風險評估執行團隊名單及專長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各管線最近一次風險評估時間及結果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管線內部腐蝕分數是否適當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管線分段是否可反映環境參數變異性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評估結果是否能反映實際管線之風險值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高風險管段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，其相對應降低風險之措施</a:t>
            </a:r>
          </a:p>
          <a:p>
            <a:pPr marL="342900" indent="-342900">
              <a:spcBef>
                <a:spcPts val="1200"/>
              </a:spcBef>
              <a:buFont typeface="+mj-lt"/>
              <a:buAutoNum type="ea1ChtPeriod"/>
            </a:pPr>
            <a:r>
              <a:rPr lang="zh-TW" altLang="zh-TW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完整性管理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各項</a:t>
            </a:r>
            <a:r>
              <a:rPr lang="zh-TW" altLang="en-US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檢測工作排程</a:t>
            </a:r>
            <a:r>
              <a:rPr lang="zh-TW" altLang="en-US" b="1" spc="-5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</a:t>
            </a:r>
            <a:r>
              <a:rPr lang="zh-TW" altLang="en-US" b="1" spc="-5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符合強化作為之</a:t>
            </a:r>
            <a:r>
              <a:rPr lang="zh-TW" altLang="en-US" b="1" spc="-5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</a:t>
            </a:r>
            <a:endParaRPr lang="en-US" altLang="zh-TW" b="1" spc="-5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spc="-5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高風險管段之主因及強化作為</a:t>
            </a:r>
            <a:endParaRPr lang="en-US" altLang="zh-TW" b="1" spc="-5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spc="-5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無法執行</a:t>
            </a:r>
            <a:r>
              <a:rPr lang="en-US" altLang="zh-TW" b="1" spc="-5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b="1" spc="-5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及試壓管線之強化作為</a:t>
            </a:r>
            <a:endParaRPr lang="en-US" altLang="zh-TW" b="1" spc="-5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b="1" spc="-5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71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4543" y="12192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四、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含人員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巡管規劃是否可以降低第三方挖損之機率</a:t>
            </a:r>
            <a:endParaRPr lang="en-US" altLang="zh-TW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巡管方法是否可以即早發現管線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微滲漏狀況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重點巡查是否針對管線沿線施工頻繁路段</a:t>
            </a:r>
            <a:endParaRPr lang="en-US" altLang="zh-TW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異常次數統計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4821"/>
              </p:ext>
            </p:extLst>
          </p:nvPr>
        </p:nvGraphicFramePr>
        <p:xfrm>
          <a:off x="980100" y="4267200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107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108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r>
              <a:rPr lang="en-US" altLang="zh-TW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278324"/>
            <a:ext cx="868680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四、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管線維修及巡檢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針對上述巡檢異常進行分析，請列表，如下：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預防再發生之作為</a:t>
            </a:r>
            <a:endParaRPr lang="en-US" altLang="zh-TW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其他巡檢異查說明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巡檢人員相關教育訓練內容適確性及巡檢人員安全機制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年度管線維修列表說明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9366"/>
              </p:ext>
            </p:extLst>
          </p:nvPr>
        </p:nvGraphicFramePr>
        <p:xfrm>
          <a:off x="1295400" y="2302153"/>
          <a:ext cx="5410199" cy="112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388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976230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778095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地點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原因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08:00-12:00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12:00-18:00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18:00-08:00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79559"/>
              </p:ext>
            </p:extLst>
          </p:nvPr>
        </p:nvGraphicFramePr>
        <p:xfrm>
          <a:off x="1295400" y="3565248"/>
          <a:ext cx="5410198" cy="1235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388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976230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778094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施工單位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道路主管機關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其他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台電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公路局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台水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高公局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中華電信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縣市政府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1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2744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7218" y="1136051"/>
            <a:ext cx="8229600" cy="503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五、監控中心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監控中心是否依據另訂之管理程序書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endParaRPr lang="en-US" altLang="zh-TW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操作班與管線單位之關係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互動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即時監測系統介紹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警報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設定上、下限值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</a:t>
            </a:r>
            <a:endParaRPr lang="en-US" altLang="zh-TW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個別操作條件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管線、收發油對象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是否有分別定義</a:t>
            </a:r>
            <a:endParaRPr lang="en-US" altLang="zh-TW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警報發生頻率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合格人員訓練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內容、考核方法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及日期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泵送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b="1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測試程序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63654"/>
              </p:ext>
            </p:extLst>
          </p:nvPr>
        </p:nvGraphicFramePr>
        <p:xfrm>
          <a:off x="1266342" y="2819400"/>
          <a:ext cx="6353658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94569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1055589">
                  <a:extLst>
                    <a:ext uri="{9D8B030D-6E8A-4147-A177-3AD203B41FA5}">
                      <a16:colId xmlns:a16="http://schemas.microsoft.com/office/drawing/2014/main" val="3169331849"/>
                    </a:ext>
                  </a:extLst>
                </a:gridCol>
                <a:gridCol w="2074589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  <a:gridCol w="1657476">
                  <a:extLst>
                    <a:ext uri="{9D8B030D-6E8A-4147-A177-3AD203B41FA5}">
                      <a16:colId xmlns:a16="http://schemas.microsoft.com/office/drawing/2014/main" val="3986916646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日期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執行單位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稽核範圍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缺失改善執行狀況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佐證資料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1524000"/>
            <a:ext cx="853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六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767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過去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年地下管線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內部稽核執行紀錄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公司內相關單位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1447800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452438">
              <a:lnSpc>
                <a:spcPct val="150000"/>
              </a:lnSpc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管線維修檢測、汰換、防盜、防漏及緊急應變計畫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表執行情況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執行成效確認</a:t>
            </a:r>
            <a:r>
              <a:rPr lang="en-US" altLang="zh-TW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(C)</a:t>
            </a: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成果分析及後續作為是否修正</a:t>
            </a:r>
            <a:r>
              <a:rPr lang="en-US" altLang="zh-TW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納入下一年度之工作項目</a:t>
            </a:r>
            <a:r>
              <a:rPr lang="en-US" altLang="zh-TW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(P)</a:t>
            </a: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預計與實際執行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對照表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預計與目前實際執行進度對照表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6088">
              <a:lnSpc>
                <a:spcPct val="150000"/>
              </a:lnSpc>
            </a:pP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1371600"/>
            <a:ext cx="830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0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儲槽資料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含編號、容量、內徑、頂板形式、啟用年份、內外部代行檢查有效期限、使用狀態</a:t>
            </a:r>
            <a:r>
              <a:rPr lang="en-US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各儲槽最近一次儲槽內部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開放檢查</a:t>
            </a: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結果如有異常及維修等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及歷年重大維修</a:t>
            </a: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</a:t>
            </a: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詳細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ea1ChtPeriod"/>
            </a:pP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</a:t>
            </a: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年及</a:t>
            </a: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</a:t>
            </a: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儲槽維修工作執行說明</a:t>
            </a: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請儘量提供維修前後之照片</a:t>
            </a:r>
            <a:r>
              <a:rPr lang="en-US" altLang="zh-TW" sz="2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1185</Words>
  <Application>Microsoft Office PowerPoint</Application>
  <PresentationFormat>如螢幕大小 (4:3)</PresentationFormat>
  <Paragraphs>264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Times New Roman</vt:lpstr>
      <vt:lpstr>Office Theme</vt:lpstr>
      <vt:lpstr>110年度 石油業者石油管線及儲油設施查核簡報</vt:lpstr>
      <vt:lpstr>PowerPoint 簡報</vt:lpstr>
      <vt:lpstr>壹、管線管理</vt:lpstr>
      <vt:lpstr>壹、管線管理(續)</vt:lpstr>
      <vt:lpstr>壹、管線管理(續)</vt:lpstr>
      <vt:lpstr>壹、管線管理(續)</vt:lpstr>
      <vt:lpstr>壹、管線管理(續)</vt:lpstr>
      <vt:lpstr>壹、管線管理(續)</vt:lpstr>
      <vt:lpstr>貳、儲槽管理</vt:lpstr>
      <vt:lpstr>貳、儲槽管理(續)</vt:lpstr>
      <vt:lpstr>貳、儲槽管理(續)</vt:lpstr>
      <vt:lpstr>PowerPoint 簡報</vt:lpstr>
      <vt:lpstr>PowerPoint 簡報</vt:lpstr>
      <vt:lpstr>肆、近3年事故分析檢討及改善情形</vt:lpstr>
      <vt:lpstr>PowerPoint 簡報</vt:lpstr>
      <vt:lpstr>PowerPoint 簡報</vt:lpstr>
      <vt:lpstr>柒、輸儲設備人員職能要求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賴斐瓔</cp:lastModifiedBy>
  <cp:revision>70</cp:revision>
  <cp:lastPrinted>2017-03-31T07:00:00Z</cp:lastPrinted>
  <dcterms:created xsi:type="dcterms:W3CDTF">2017-03-31T11:36:46Z</dcterms:created>
  <dcterms:modified xsi:type="dcterms:W3CDTF">2021-03-03T13:03:49Z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