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87" r:id="rId1"/>
  </p:sldMasterIdLst>
  <p:sldIdLst>
    <p:sldId id="262" r:id="rId2"/>
    <p:sldId id="263" r:id="rId3"/>
    <p:sldId id="257" r:id="rId4"/>
    <p:sldId id="276" r:id="rId5"/>
    <p:sldId id="258" r:id="rId6"/>
    <p:sldId id="27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66" r:id="rId16"/>
    <p:sldId id="267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A31C5ADB-E880-47B2-AD23-0A447D51EF54}">
          <p14:sldIdLst>
            <p14:sldId id="262"/>
            <p14:sldId id="263"/>
            <p14:sldId id="257"/>
            <p14:sldId id="276"/>
            <p14:sldId id="258"/>
            <p14:sldId id="27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234C"/>
    <a:srgbClr val="A6A0CF"/>
    <a:srgbClr val="E6E6E6"/>
    <a:srgbClr val="B4AE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7AC990-E877-C811-BB52-C4EB3FB7681C}" v="4223" dt="2024-07-01T13:29:57.416"/>
    <p1510:client id="{8842E52E-03F7-EC1D-7A9D-2FFC06347306}" v="280" dt="2024-07-01T14:00:12.042"/>
    <p1510:client id="{9FE1B3CE-011F-F2E8-971A-9A98C20DD7CA}" v="1" dt="2024-07-01T08:42:34.7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4800600"/>
            <a:ext cx="7063740" cy="1691640"/>
          </a:xfrm>
        </p:spPr>
        <p:txBody>
          <a:bodyPr>
            <a:normAutofit/>
          </a:bodyPr>
          <a:lstStyle>
            <a:lvl1pPr marL="0" indent="0" algn="l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BE8C1-7313-4B1A-A522-D273E7A21E89}" type="datetimeFigureOut">
              <a:rPr lang="en-US" dirty="0"/>
              <a:t>7/1/2024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731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A1254-60E8-4EAE-AE90-B80A87FF7E0C}" type="datetimeFigureOut">
              <a:rPr lang="en-US" dirty="0"/>
              <a:t>7/1/2024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396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81000"/>
            <a:ext cx="1857375" cy="5897562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81000"/>
            <a:ext cx="5800725" cy="5897562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228C6-DC12-455E-81B7-5E12630F1892}" type="datetimeFigureOut">
              <a:rPr lang="en-US" dirty="0"/>
              <a:t>7/1/2024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111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B1387-E181-492F-9D7B-AD6E21345D03}" type="datetimeFigureOut">
              <a:rPr lang="en-US" dirty="0"/>
              <a:t>7/1/2024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343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CB294-6DA6-451B-8488-5CBB249A1473}" type="datetimeFigureOut">
              <a:rPr lang="en-US" dirty="0"/>
              <a:t>7/1/2024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21175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386E2-80E8-4960-92F6-C6FE8B10DBD0}" type="datetimeFigureOut">
              <a:rPr lang="en-US" dirty="0"/>
              <a:t>7/1/2024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571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718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99432" y="1717185"/>
            <a:ext cx="3364992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800"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670D5-C074-44A2-9802-1F9E7BA543BC}" type="datetimeFigureOut">
              <a:rPr lang="en-US" dirty="0"/>
              <a:t>7/1/2024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661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D57FF-92EE-4687-A0B6-D4426CCF892B}" type="datetimeFigureOut">
              <a:rPr lang="en-US" dirty="0"/>
              <a:t>7/1/2024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53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583F2-6412-4AD5-B9E1-33F4992FAAD1}" type="datetimeFigureOut">
              <a:rPr lang="en-US" dirty="0"/>
              <a:t>7/1/2024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609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400300" cy="1600197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685800"/>
            <a:ext cx="4559300" cy="5486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5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0EC1-93A9-4658-B50B-1E179632FC91}" type="datetimeFigureOut">
              <a:rPr lang="en-US" dirty="0"/>
              <a:t>7/1/2024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184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846963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0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381A2-E6D8-4B28-8E28-2D655C552EBB}" type="datetimeFigureOut">
              <a:rPr lang="en-US" dirty="0"/>
              <a:t>7/1/2024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217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828801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rgbClr val="969696"/>
                </a:solidFill>
              </a:defRPr>
            </a:lvl1pPr>
          </a:lstStyle>
          <a:p>
            <a:fld id="{893EB801-F7DF-4DB7-AD7A-DFFF56000347}" type="datetimeFigureOut">
              <a:rPr lang="en-US" dirty="0"/>
              <a:t>7/1/2024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 vert="horz" lIns="27432" tIns="45720" rIns="27432" bIns="45720" rtlCol="0" anchor="ctr">
            <a:normAutofit/>
          </a:bodyPr>
          <a:lstStyle>
            <a:lvl1pPr algn="ctr">
              <a:defRPr sz="3200">
                <a:solidFill>
                  <a:srgbClr val="777777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0649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8" r:id="rId1"/>
    <p:sldLayoutId id="2147483889" r:id="rId2"/>
    <p:sldLayoutId id="2147483890" r:id="rId3"/>
    <p:sldLayoutId id="2147483891" r:id="rId4"/>
    <p:sldLayoutId id="2147483892" r:id="rId5"/>
    <p:sldLayoutId id="2147483893" r:id="rId6"/>
    <p:sldLayoutId id="2147483894" r:id="rId7"/>
    <p:sldLayoutId id="2147483895" r:id="rId8"/>
    <p:sldLayoutId id="2147483896" r:id="rId9"/>
    <p:sldLayoutId id="2147483897" r:id="rId10"/>
    <p:sldLayoutId id="214748389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4627986-576D-3279-0CBE-14DC026217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3175" y="399900"/>
            <a:ext cx="5266168" cy="1938542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 sz="6000" dirty="0">
                <a:ea typeface="+mj-lt"/>
                <a:cs typeface="+mj-lt"/>
              </a:rPr>
              <a:t>Proyecto de Web </a:t>
            </a:r>
            <a:r>
              <a:rPr lang="es-ES" sz="6000" err="1">
                <a:ea typeface="+mj-lt"/>
                <a:cs typeface="+mj-lt"/>
              </a:rPr>
              <a:t>Scraping</a:t>
            </a:r>
            <a:endParaRPr lang="es-ES" sz="6000" err="1"/>
          </a:p>
        </p:txBody>
      </p:sp>
      <p:sp>
        <p:nvSpPr>
          <p:cNvPr id="6" name="AutoShape 2">
            <a:extLst>
              <a:ext uri="{FF2B5EF4-FFF2-40B4-BE49-F238E27FC236}">
                <a16:creationId xmlns:a16="http://schemas.microsoft.com/office/drawing/2014/main" id="{E44E2F5D-461A-19E5-572B-02B4919EFE4A}"/>
              </a:ext>
            </a:extLst>
          </p:cNvPr>
          <p:cNvSpPr>
            <a:spLocks noGrp="1" noChangeAspect="1" noChangeArrowheads="1"/>
          </p:cNvSpPr>
          <p:nvPr>
            <p:ph type="subTitle" idx="1"/>
          </p:nvPr>
        </p:nvSpPr>
        <p:spPr bwMode="auto">
          <a:xfrm>
            <a:off x="3203176" y="2489164"/>
            <a:ext cx="5424318" cy="1230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r>
              <a:rPr lang="es-AR" sz="3200" dirty="0">
                <a:solidFill>
                  <a:schemeClr val="accent1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Análisis de propiedades en venta y alquiler.</a:t>
            </a:r>
            <a:br>
              <a:rPr lang="es-AR" sz="3600" dirty="0">
                <a:solidFill>
                  <a:schemeClr val="accent1">
                    <a:lumMod val="40000"/>
                    <a:lumOff val="60000"/>
                  </a:schemeClr>
                </a:solidFill>
                <a:ea typeface="+mn-lt"/>
                <a:cs typeface="+mn-lt"/>
              </a:rPr>
            </a:br>
            <a:endParaRPr lang="es-AR" sz="280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AutoShape 6">
            <a:extLst>
              <a:ext uri="{FF2B5EF4-FFF2-40B4-BE49-F238E27FC236}">
                <a16:creationId xmlns:a16="http://schemas.microsoft.com/office/drawing/2014/main" id="{BC491500-869D-27EA-EBB8-1F71A484F53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1DE75A3-8E2D-22E9-C8A9-933D5A7E5403}"/>
              </a:ext>
            </a:extLst>
          </p:cNvPr>
          <p:cNvSpPr txBox="1"/>
          <p:nvPr/>
        </p:nvSpPr>
        <p:spPr>
          <a:xfrm>
            <a:off x="3200400" y="3876136"/>
            <a:ext cx="5259238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AR" sz="2400" b="1" u="sng" dirty="0"/>
              <a:t>Comisión:</a:t>
            </a:r>
            <a:r>
              <a:rPr lang="es-ES" sz="2400" u="sng" dirty="0"/>
              <a:t>​</a:t>
            </a:r>
            <a:r>
              <a:rPr lang="es-ES" sz="2000" dirty="0"/>
              <a:t> 1</a:t>
            </a:r>
            <a:br>
              <a:rPr lang="es-ES" sz="2000" dirty="0"/>
            </a:br>
            <a:r>
              <a:rPr lang="es-AR" sz="2400" b="1" u="sng" dirty="0"/>
              <a:t>Profesor</a:t>
            </a:r>
            <a:r>
              <a:rPr lang="es-AR" sz="2000" b="1" u="sng" dirty="0"/>
              <a:t>:</a:t>
            </a:r>
            <a:r>
              <a:rPr lang="es-AR" sz="2000" b="1" dirty="0"/>
              <a:t> </a:t>
            </a:r>
            <a:r>
              <a:rPr lang="es-AR" sz="2000" dirty="0"/>
              <a:t>Morales Felipe</a:t>
            </a:r>
            <a:endParaRPr lang="es-ES" sz="2000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D66847CA-5909-A775-D838-D01B0EA4D4AF}"/>
              </a:ext>
            </a:extLst>
          </p:cNvPr>
          <p:cNvSpPr txBox="1"/>
          <p:nvPr/>
        </p:nvSpPr>
        <p:spPr>
          <a:xfrm>
            <a:off x="3200400" y="4695645"/>
            <a:ext cx="3879011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AR" sz="2400" b="1" u="sng">
                <a:cs typeface="Segoe UI"/>
              </a:rPr>
              <a:t>Alumnos:</a:t>
            </a:r>
            <a:r>
              <a:rPr lang="es-ES" sz="2000">
                <a:cs typeface="Segoe UI"/>
              </a:rPr>
              <a:t>​</a:t>
            </a:r>
            <a:br>
              <a:rPr lang="es-ES" sz="2000">
                <a:cs typeface="Segoe UI"/>
              </a:rPr>
            </a:br>
            <a:r>
              <a:rPr lang="es-AR" sz="2000">
                <a:cs typeface="Segoe UI"/>
              </a:rPr>
              <a:t>Escanilla Naon, Demian </a:t>
            </a:r>
            <a:r>
              <a:rPr lang="es-ES" sz="2000">
                <a:cs typeface="Segoe UI"/>
              </a:rPr>
              <a:t>​</a:t>
            </a:r>
          </a:p>
          <a:p>
            <a:r>
              <a:rPr lang="es-ES" sz="2000">
                <a:cs typeface="Segoe UI"/>
              </a:rPr>
              <a:t>​Aguirre, Sergio Tiziano​</a:t>
            </a:r>
            <a:br>
              <a:rPr lang="es-ES" sz="2000">
                <a:cs typeface="Segoe UI"/>
              </a:rPr>
            </a:br>
            <a:r>
              <a:rPr lang="es-ES" sz="2000">
                <a:cs typeface="Segoe UI"/>
              </a:rPr>
              <a:t>Montiel, Pablo</a:t>
            </a: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C4E8E3E6-9FF3-BD31-91F3-C34F90BF33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158" t="-69" r="-631" b="-315"/>
          <a:stretch/>
        </p:blipFill>
        <p:spPr>
          <a:xfrm>
            <a:off x="-5635" y="1013"/>
            <a:ext cx="2908578" cy="685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9919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10B079FC-BED1-B0CC-F028-9E1446CF3B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81377" y="-4837"/>
            <a:ext cx="2566537" cy="6868423"/>
          </a:xfr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10DDC640-3219-0653-92B8-8F5EAFC99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1" r="333" b="766"/>
          <a:stretch/>
        </p:blipFill>
        <p:spPr>
          <a:xfrm>
            <a:off x="4550973" y="1838108"/>
            <a:ext cx="4570039" cy="5020281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39C0C172-C979-5234-8EA5-1ED6F781CC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1" r="333" b="766"/>
          <a:stretch/>
        </p:blipFill>
        <p:spPr>
          <a:xfrm>
            <a:off x="-6649" y="1838109"/>
            <a:ext cx="4570039" cy="5020281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436450F-B114-C956-2413-833665729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9611" y="495154"/>
            <a:ext cx="6263065" cy="994884"/>
          </a:xfrm>
          <a:solidFill>
            <a:schemeClr val="bg1">
              <a:lumMod val="75000"/>
              <a:lumOff val="25000"/>
            </a:schemeClr>
          </a:solidFill>
        </p:spPr>
        <p:txBody>
          <a:bodyPr>
            <a:normAutofit/>
          </a:bodyPr>
          <a:lstStyle/>
          <a:p>
            <a:r>
              <a:rPr lang="es-ES" sz="4800" dirty="0"/>
              <a:t>Diseño Del Programa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389E26A-AF32-4237-6811-E94FD91887F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59095" t="460414" r="59986" b="-448345"/>
          <a:stretch/>
        </p:blipFill>
        <p:spPr>
          <a:xfrm>
            <a:off x="1440367" y="5677439"/>
            <a:ext cx="2659614" cy="723447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C007517F-DD22-AD17-138F-A734F8A830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77" t="11573" b="-944"/>
          <a:stretch/>
        </p:blipFill>
        <p:spPr>
          <a:xfrm>
            <a:off x="3140375" y="1846296"/>
            <a:ext cx="2816780" cy="789807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ED39E002-73EB-E595-B77E-6EE77E9738C4}"/>
              </a:ext>
            </a:extLst>
          </p:cNvPr>
          <p:cNvSpPr txBox="1"/>
          <p:nvPr/>
        </p:nvSpPr>
        <p:spPr>
          <a:xfrm>
            <a:off x="-5751" y="2797834"/>
            <a:ext cx="7717765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Century Schoolbook"/>
              </a:rPr>
              <a:t>Se </a:t>
            </a:r>
            <a:r>
              <a:rPr lang="en-US" sz="2000" dirty="0" err="1">
                <a:latin typeface="Century Schoolbook"/>
              </a:rPr>
              <a:t>adaptan</a:t>
            </a:r>
            <a:r>
              <a:rPr lang="en-US" sz="2000" dirty="0">
                <a:latin typeface="Century Schoolbook"/>
              </a:rPr>
              <a:t> </a:t>
            </a:r>
            <a:r>
              <a:rPr lang="en-US" sz="2000" dirty="0" err="1">
                <a:latin typeface="Century Schoolbook"/>
              </a:rPr>
              <a:t>los</a:t>
            </a:r>
            <a:r>
              <a:rPr lang="en-US" sz="2000" dirty="0">
                <a:latin typeface="Century Schoolbook"/>
              </a:rPr>
              <a:t> </a:t>
            </a:r>
            <a:r>
              <a:rPr lang="en-US" sz="2000" dirty="0" err="1">
                <a:latin typeface="Century Schoolbook"/>
              </a:rPr>
              <a:t>datos</a:t>
            </a:r>
            <a:r>
              <a:rPr lang="en-US" sz="2000" dirty="0">
                <a:latin typeface="Century Schoolbook"/>
              </a:rPr>
              <a:t> del Html para </a:t>
            </a:r>
            <a:r>
              <a:rPr lang="en-US" sz="2000" dirty="0" err="1">
                <a:latin typeface="Century Schoolbook"/>
              </a:rPr>
              <a:t>así</a:t>
            </a:r>
            <a:r>
              <a:rPr lang="en-US" sz="2000" dirty="0">
                <a:latin typeface="Century Schoolbook"/>
              </a:rPr>
              <a:t> </a:t>
            </a:r>
            <a:r>
              <a:rPr lang="en-US" sz="2000" dirty="0" err="1">
                <a:latin typeface="Century Schoolbook"/>
              </a:rPr>
              <a:t>poder</a:t>
            </a:r>
            <a:r>
              <a:rPr lang="en-US" sz="2000" dirty="0">
                <a:latin typeface="Century Schoolbook"/>
              </a:rPr>
              <a:t> </a:t>
            </a:r>
            <a:r>
              <a:rPr lang="en-US" sz="2000" dirty="0" err="1">
                <a:latin typeface="Century Schoolbook"/>
              </a:rPr>
              <a:t>filtrarlo</a:t>
            </a:r>
            <a:r>
              <a:rPr lang="en-US" sz="2000" dirty="0">
                <a:latin typeface="Century Schoolbook"/>
              </a:rPr>
              <a:t> </a:t>
            </a:r>
            <a:r>
              <a:rPr lang="en-US" sz="2000" dirty="0" err="1">
                <a:latin typeface="Century Schoolbook"/>
              </a:rPr>
              <a:t>en</a:t>
            </a:r>
            <a:r>
              <a:rPr lang="en-US" sz="2000" dirty="0">
                <a:latin typeface="Century Schoolbook"/>
              </a:rPr>
              <a:t> la web </a:t>
            </a:r>
            <a:r>
              <a:rPr lang="en-US" sz="2000" dirty="0" err="1">
                <a:latin typeface="Century Schoolbook"/>
              </a:rPr>
              <a:t>Argencrop</a:t>
            </a:r>
            <a:r>
              <a:rPr lang="en-US" sz="2000" dirty="0">
                <a:latin typeface="Century Schoolbook"/>
              </a:rPr>
              <a:t>:</a:t>
            </a:r>
            <a:br>
              <a:rPr lang="en-US" sz="2000" dirty="0">
                <a:latin typeface="Consolas"/>
              </a:rPr>
            </a:br>
            <a:endParaRPr lang="es-ES" sz="2000">
              <a:latin typeface="Consolas"/>
            </a:endParaRPr>
          </a:p>
        </p:txBody>
      </p:sp>
      <p:sp>
        <p:nvSpPr>
          <p:cNvPr id="6" name="CuadroTexto 9">
            <a:extLst>
              <a:ext uri="{FF2B5EF4-FFF2-40B4-BE49-F238E27FC236}">
                <a16:creationId xmlns:a16="http://schemas.microsoft.com/office/drawing/2014/main" id="{3E3F2BA2-F2C8-BCBC-6942-A31DFB605D90}"/>
              </a:ext>
            </a:extLst>
          </p:cNvPr>
          <p:cNvSpPr txBox="1"/>
          <p:nvPr/>
        </p:nvSpPr>
        <p:spPr>
          <a:xfrm>
            <a:off x="-5752" y="3617343"/>
            <a:ext cx="5518030" cy="40011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rgbClr val="569CD6"/>
                </a:solidFill>
                <a:latin typeface="Consolas"/>
              </a:rPr>
              <a:t>def</a:t>
            </a:r>
            <a:r>
              <a:rPr lang="en-US" sz="2000" dirty="0">
                <a:solidFill>
                  <a:srgbClr val="CCCCCC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schemeClr val="accent5"/>
                </a:solidFill>
                <a:latin typeface="Consolas"/>
              </a:rPr>
              <a:t>get_propiedades_argenprop</a:t>
            </a:r>
            <a:r>
              <a:rPr lang="en-US" sz="2000" dirty="0">
                <a:solidFill>
                  <a:srgbClr val="CCCCCC"/>
                </a:solidFill>
                <a:latin typeface="Consolas"/>
              </a:rPr>
              <a:t>(</a:t>
            </a:r>
            <a:r>
              <a:rPr lang="en-US" sz="2000" dirty="0">
                <a:solidFill>
                  <a:srgbClr val="9CDCFE"/>
                </a:solidFill>
                <a:latin typeface="Consolas"/>
              </a:rPr>
              <a:t>soup</a:t>
            </a:r>
            <a:r>
              <a:rPr lang="en-US" sz="2000" dirty="0">
                <a:solidFill>
                  <a:srgbClr val="CCCCCC"/>
                </a:solidFill>
                <a:latin typeface="Consolas"/>
              </a:rPr>
              <a:t>):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8B47DB9F-1ED2-3B8A-B05C-1F287FA75713}"/>
              </a:ext>
            </a:extLst>
          </p:cNvPr>
          <p:cNvSpPr txBox="1"/>
          <p:nvPr/>
        </p:nvSpPr>
        <p:spPr>
          <a:xfrm>
            <a:off x="253042" y="4005532"/>
            <a:ext cx="8867954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 err="1">
                <a:solidFill>
                  <a:srgbClr val="9CDCFE"/>
                </a:solidFill>
                <a:latin typeface="Consolas"/>
              </a:rPr>
              <a:t>propiedades</a:t>
            </a:r>
            <a:r>
              <a:rPr lang="en-US" sz="2000" dirty="0">
                <a:solidFill>
                  <a:srgbClr val="CCCCCC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D4D4D4"/>
                </a:solidFill>
                <a:latin typeface="Consolas"/>
              </a:rPr>
              <a:t>=</a:t>
            </a:r>
            <a:r>
              <a:rPr lang="en-US" sz="2000" dirty="0">
                <a:solidFill>
                  <a:srgbClr val="CCCCCC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srgbClr val="9CDCFE"/>
                </a:solidFill>
                <a:latin typeface="Consolas"/>
              </a:rPr>
              <a:t>soup</a:t>
            </a:r>
            <a:r>
              <a:rPr lang="en-US" sz="2000" dirty="0" err="1">
                <a:solidFill>
                  <a:srgbClr val="CCCCCC"/>
                </a:solidFill>
                <a:latin typeface="Consolas"/>
              </a:rPr>
              <a:t>.find_all</a:t>
            </a:r>
            <a:r>
              <a:rPr lang="en-US" sz="2000" dirty="0">
                <a:solidFill>
                  <a:srgbClr val="CCCCCC"/>
                </a:solidFill>
                <a:latin typeface="Consolas"/>
              </a:rPr>
              <a:t>(</a:t>
            </a:r>
            <a:r>
              <a:rPr lang="en-US" sz="2000" dirty="0">
                <a:solidFill>
                  <a:srgbClr val="CE9178"/>
                </a:solidFill>
                <a:latin typeface="Consolas"/>
              </a:rPr>
              <a:t>'div'</a:t>
            </a:r>
            <a:r>
              <a:rPr lang="en-US" sz="2000" dirty="0">
                <a:solidFill>
                  <a:srgbClr val="CCCCCC"/>
                </a:solidFill>
                <a:latin typeface="Consolas"/>
              </a:rPr>
              <a:t>, </a:t>
            </a:r>
            <a:r>
              <a:rPr lang="en-US" sz="2000" dirty="0">
                <a:solidFill>
                  <a:srgbClr val="9CDCFE"/>
                </a:solidFill>
                <a:latin typeface="Consolas"/>
              </a:rPr>
              <a:t>class_</a:t>
            </a:r>
            <a:r>
              <a:rPr lang="en-US" sz="2000" dirty="0">
                <a:solidFill>
                  <a:srgbClr val="D4D4D4"/>
                </a:solidFill>
                <a:latin typeface="Consolas"/>
              </a:rPr>
              <a:t>=</a:t>
            </a:r>
            <a:r>
              <a:rPr lang="en-US" sz="2000" dirty="0">
                <a:solidFill>
                  <a:srgbClr val="CE9178"/>
                </a:solidFill>
                <a:latin typeface="Consolas"/>
              </a:rPr>
              <a:t>'</a:t>
            </a:r>
            <a:r>
              <a:rPr lang="en-US" sz="2000" dirty="0" err="1">
                <a:solidFill>
                  <a:srgbClr val="CE9178"/>
                </a:solidFill>
                <a:latin typeface="Consolas"/>
              </a:rPr>
              <a:t>card__details</a:t>
            </a:r>
            <a:r>
              <a:rPr lang="en-US" sz="2000" dirty="0">
                <a:solidFill>
                  <a:srgbClr val="CE9178"/>
                </a:solidFill>
                <a:latin typeface="Consolas"/>
              </a:rPr>
              <a:t>-box'</a:t>
            </a:r>
            <a:r>
              <a:rPr lang="en-US" sz="2000" dirty="0">
                <a:solidFill>
                  <a:srgbClr val="CCCCCC"/>
                </a:solidFill>
                <a:latin typeface="Consolas"/>
              </a:rPr>
              <a:t>)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38A65C58-9D11-C59D-6533-51D01DE866B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226" r="-329" b="-1064"/>
          <a:stretch/>
        </p:blipFill>
        <p:spPr>
          <a:xfrm>
            <a:off x="121758" y="5166413"/>
            <a:ext cx="7964595" cy="1370390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E57417A9-2636-E5F2-29E9-6D47FD9E04C5}"/>
              </a:ext>
            </a:extLst>
          </p:cNvPr>
          <p:cNvSpPr txBox="1"/>
          <p:nvPr/>
        </p:nvSpPr>
        <p:spPr>
          <a:xfrm>
            <a:off x="-5751" y="4609382"/>
            <a:ext cx="455474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000" dirty="0" err="1"/>
              <a:t>Codigo</a:t>
            </a:r>
            <a:r>
              <a:rPr lang="es-ES" sz="2000" dirty="0"/>
              <a:t> </a:t>
            </a:r>
            <a:r>
              <a:rPr lang="es-ES" sz="2000" dirty="0" err="1"/>
              <a:t>html</a:t>
            </a:r>
            <a:r>
              <a:rPr lang="es-ES" sz="2000" dirty="0"/>
              <a:t> de la web </a:t>
            </a:r>
            <a:r>
              <a:rPr lang="es-ES" sz="2000" dirty="0" err="1"/>
              <a:t>Argenprop</a:t>
            </a:r>
            <a:r>
              <a:rPr lang="es-ES" sz="20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687865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10B079FC-BED1-B0CC-F028-9E1446CF3B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81377" y="-4837"/>
            <a:ext cx="2566537" cy="6868423"/>
          </a:xfr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10DDC640-3219-0653-92B8-8F5EAFC99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1" r="333" b="766"/>
          <a:stretch/>
        </p:blipFill>
        <p:spPr>
          <a:xfrm>
            <a:off x="4550973" y="1838108"/>
            <a:ext cx="4570039" cy="5020281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39C0C172-C979-5234-8EA5-1ED6F781CC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1" r="333" b="766"/>
          <a:stretch/>
        </p:blipFill>
        <p:spPr>
          <a:xfrm>
            <a:off x="-6649" y="1838109"/>
            <a:ext cx="4570039" cy="5020281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436450F-B114-C956-2413-833665729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9611" y="495154"/>
            <a:ext cx="6263065" cy="994884"/>
          </a:xfrm>
          <a:solidFill>
            <a:schemeClr val="bg1">
              <a:lumMod val="75000"/>
              <a:lumOff val="25000"/>
            </a:schemeClr>
          </a:solidFill>
        </p:spPr>
        <p:txBody>
          <a:bodyPr>
            <a:normAutofit/>
          </a:bodyPr>
          <a:lstStyle/>
          <a:p>
            <a:r>
              <a:rPr lang="es-ES" sz="4800" dirty="0"/>
              <a:t>Diseño Del Programa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C007517F-DD22-AD17-138F-A734F8A830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77" t="11573" b="-944"/>
          <a:stretch/>
        </p:blipFill>
        <p:spPr>
          <a:xfrm>
            <a:off x="3140375" y="1846296"/>
            <a:ext cx="2816780" cy="789807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ED39E002-73EB-E595-B77E-6EE77E9738C4}"/>
              </a:ext>
            </a:extLst>
          </p:cNvPr>
          <p:cNvSpPr txBox="1"/>
          <p:nvPr/>
        </p:nvSpPr>
        <p:spPr>
          <a:xfrm>
            <a:off x="253042" y="3962400"/>
            <a:ext cx="8048445" cy="249299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569CD6"/>
                </a:solidFill>
                <a:latin typeface="Consolas"/>
              </a:rPr>
              <a:t>def</a:t>
            </a:r>
            <a:r>
              <a:rPr lang="en-US" sz="2000" dirty="0">
                <a:solidFill>
                  <a:srgbClr val="CCCCCC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srgbClr val="DCDCAA"/>
                </a:solidFill>
                <a:latin typeface="Consolas"/>
              </a:rPr>
              <a:t>get_propiedades</a:t>
            </a:r>
            <a:r>
              <a:rPr lang="en-US" sz="2000" dirty="0">
                <a:solidFill>
                  <a:srgbClr val="CCCCCC"/>
                </a:solidFill>
                <a:latin typeface="Consolas"/>
              </a:rPr>
              <a:t>(</a:t>
            </a:r>
            <a:r>
              <a:rPr lang="en-US" sz="2000" dirty="0" err="1">
                <a:solidFill>
                  <a:srgbClr val="9CDCFE"/>
                </a:solidFill>
                <a:latin typeface="Consolas"/>
              </a:rPr>
              <a:t>url</a:t>
            </a:r>
            <a:r>
              <a:rPr lang="en-US" sz="2000" dirty="0">
                <a:solidFill>
                  <a:srgbClr val="CCCCCC"/>
                </a:solidFill>
                <a:latin typeface="Consolas"/>
              </a:rPr>
              <a:t>):</a:t>
            </a:r>
            <a:endParaRPr lang="es-ES" sz="2000" dirty="0"/>
          </a:p>
          <a:p>
            <a:r>
              <a:rPr lang="en-US" sz="1600" dirty="0">
                <a:solidFill>
                  <a:srgbClr val="CCCCCC"/>
                </a:solidFill>
                <a:latin typeface="Consolas"/>
              </a:rPr>
              <a:t>    </a:t>
            </a:r>
            <a:r>
              <a:rPr lang="en-US" sz="1600" dirty="0">
                <a:solidFill>
                  <a:srgbClr val="C586C0"/>
                </a:solidFill>
                <a:latin typeface="Consolas"/>
              </a:rPr>
              <a:t>try</a:t>
            </a:r>
            <a:r>
              <a:rPr lang="en-US" sz="1600" dirty="0">
                <a:solidFill>
                  <a:srgbClr val="CCCCCC"/>
                </a:solidFill>
                <a:latin typeface="Consolas"/>
              </a:rPr>
              <a:t>:</a:t>
            </a:r>
            <a:endParaRPr lang="en-US" sz="1600" dirty="0"/>
          </a:p>
          <a:p>
            <a:r>
              <a:rPr lang="en-US" sz="1600" dirty="0">
                <a:solidFill>
                  <a:srgbClr val="CCCCCC"/>
                </a:solidFill>
                <a:latin typeface="Consolas"/>
              </a:rPr>
              <a:t>        </a:t>
            </a:r>
            <a:r>
              <a:rPr lang="en-US" sz="1600" dirty="0">
                <a:solidFill>
                  <a:srgbClr val="9CDCFE"/>
                </a:solidFill>
                <a:latin typeface="Consolas"/>
              </a:rPr>
              <a:t>response</a:t>
            </a:r>
            <a:r>
              <a:rPr lang="en-US" sz="1600" dirty="0">
                <a:solidFill>
                  <a:srgbClr val="CCCCCC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=</a:t>
            </a:r>
            <a:r>
              <a:rPr lang="en-US" sz="1600" dirty="0">
                <a:solidFill>
                  <a:srgbClr val="CCCCCC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4EC9B0"/>
                </a:solidFill>
                <a:latin typeface="Consolas"/>
              </a:rPr>
              <a:t>requests</a:t>
            </a:r>
            <a:r>
              <a:rPr lang="en-US" sz="1600" dirty="0" err="1">
                <a:solidFill>
                  <a:srgbClr val="CCCCCC"/>
                </a:solidFill>
                <a:latin typeface="Consolas"/>
              </a:rPr>
              <a:t>.</a:t>
            </a:r>
            <a:r>
              <a:rPr lang="en-US" sz="1600" dirty="0" err="1">
                <a:solidFill>
                  <a:srgbClr val="DCDCAA"/>
                </a:solidFill>
                <a:latin typeface="Consolas"/>
              </a:rPr>
              <a:t>get</a:t>
            </a:r>
            <a:r>
              <a:rPr lang="en-US" sz="1600" dirty="0">
                <a:solidFill>
                  <a:srgbClr val="CCCCCC"/>
                </a:solidFill>
                <a:latin typeface="Consolas"/>
              </a:rPr>
              <a:t>(</a:t>
            </a:r>
            <a:r>
              <a:rPr lang="en-US" sz="1600" dirty="0" err="1">
                <a:solidFill>
                  <a:srgbClr val="9CDCFE"/>
                </a:solidFill>
                <a:latin typeface="Consolas"/>
              </a:rPr>
              <a:t>url</a:t>
            </a:r>
            <a:r>
              <a:rPr lang="en-US" sz="1600" dirty="0">
                <a:solidFill>
                  <a:srgbClr val="CCCCCC"/>
                </a:solidFill>
                <a:latin typeface="Consolas"/>
              </a:rPr>
              <a:t>)</a:t>
            </a:r>
            <a:endParaRPr lang="en-US" sz="1600" dirty="0"/>
          </a:p>
          <a:p>
            <a:r>
              <a:rPr lang="en-US" sz="1600" dirty="0">
                <a:solidFill>
                  <a:srgbClr val="CCCCCC"/>
                </a:solidFill>
                <a:latin typeface="Consolas"/>
              </a:rPr>
              <a:t>        </a:t>
            </a:r>
            <a:r>
              <a:rPr lang="en-US" sz="1600" err="1">
                <a:solidFill>
                  <a:srgbClr val="9CDCFE"/>
                </a:solidFill>
                <a:latin typeface="Consolas"/>
              </a:rPr>
              <a:t>response</a:t>
            </a:r>
            <a:r>
              <a:rPr lang="en-US" sz="1600" err="1">
                <a:solidFill>
                  <a:srgbClr val="CCCCCC"/>
                </a:solidFill>
                <a:latin typeface="Consolas"/>
              </a:rPr>
              <a:t>.</a:t>
            </a:r>
            <a:r>
              <a:rPr lang="en-US" sz="1600" err="1">
                <a:solidFill>
                  <a:srgbClr val="DCDCAA"/>
                </a:solidFill>
                <a:latin typeface="Consolas"/>
              </a:rPr>
              <a:t>raise_for_status</a:t>
            </a:r>
            <a:r>
              <a:rPr lang="en-US" sz="1600" dirty="0">
                <a:solidFill>
                  <a:srgbClr val="CCCCCC"/>
                </a:solidFill>
                <a:latin typeface="Consolas"/>
              </a:rPr>
              <a:t>()</a:t>
            </a:r>
            <a:endParaRPr lang="en-US" sz="1600" dirty="0"/>
          </a:p>
          <a:p>
            <a:r>
              <a:rPr lang="en-US" sz="1600" dirty="0">
                <a:solidFill>
                  <a:srgbClr val="CCCCCC"/>
                </a:solidFill>
                <a:latin typeface="Consolas"/>
              </a:rPr>
              <a:t>    </a:t>
            </a:r>
            <a:r>
              <a:rPr lang="en-US" sz="1600" dirty="0">
                <a:solidFill>
                  <a:srgbClr val="C586C0"/>
                </a:solidFill>
                <a:latin typeface="Consolas"/>
              </a:rPr>
              <a:t>except</a:t>
            </a:r>
            <a:r>
              <a:rPr lang="en-US" sz="1600" dirty="0">
                <a:solidFill>
                  <a:srgbClr val="CCCCCC"/>
                </a:solidFill>
                <a:latin typeface="Consolas"/>
              </a:rPr>
              <a:t> </a:t>
            </a:r>
            <a:r>
              <a:rPr lang="en-US" sz="1600" err="1">
                <a:solidFill>
                  <a:srgbClr val="4EC9B0"/>
                </a:solidFill>
                <a:latin typeface="Consolas"/>
              </a:rPr>
              <a:t>requests</a:t>
            </a:r>
            <a:r>
              <a:rPr lang="en-US" sz="1600" err="1">
                <a:solidFill>
                  <a:srgbClr val="CCCCCC"/>
                </a:solidFill>
                <a:latin typeface="Consolas"/>
              </a:rPr>
              <a:t>.</a:t>
            </a:r>
            <a:r>
              <a:rPr lang="en-US" sz="1600" err="1">
                <a:solidFill>
                  <a:srgbClr val="4EC9B0"/>
                </a:solidFill>
                <a:latin typeface="Consolas"/>
              </a:rPr>
              <a:t>exceptions</a:t>
            </a:r>
            <a:r>
              <a:rPr lang="en-US" sz="1600" err="1">
                <a:solidFill>
                  <a:srgbClr val="CCCCCC"/>
                </a:solidFill>
                <a:latin typeface="Consolas"/>
              </a:rPr>
              <a:t>.</a:t>
            </a:r>
            <a:r>
              <a:rPr lang="en-US" sz="1600" err="1">
                <a:solidFill>
                  <a:srgbClr val="4EC9B0"/>
                </a:solidFill>
                <a:latin typeface="Consolas"/>
              </a:rPr>
              <a:t>RequestException</a:t>
            </a:r>
            <a:r>
              <a:rPr lang="en-US" sz="1600" dirty="0">
                <a:solidFill>
                  <a:srgbClr val="CCCCCC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C586C0"/>
                </a:solidFill>
                <a:latin typeface="Consolas"/>
              </a:rPr>
              <a:t>as</a:t>
            </a:r>
            <a:r>
              <a:rPr lang="en-US" sz="1600" dirty="0">
                <a:solidFill>
                  <a:srgbClr val="CCCCCC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Consolas"/>
              </a:rPr>
              <a:t>e</a:t>
            </a:r>
            <a:r>
              <a:rPr lang="en-US" sz="1600" dirty="0">
                <a:solidFill>
                  <a:srgbClr val="CCCCCC"/>
                </a:solidFill>
                <a:latin typeface="Consolas"/>
              </a:rPr>
              <a:t>:</a:t>
            </a:r>
            <a:endParaRPr lang="en-US" sz="1600" dirty="0"/>
          </a:p>
          <a:p>
            <a:r>
              <a:rPr lang="en-US" sz="1600" dirty="0">
                <a:solidFill>
                  <a:srgbClr val="CCCCCC"/>
                </a:solidFill>
                <a:latin typeface="Consolas"/>
              </a:rPr>
              <a:t>        </a:t>
            </a:r>
            <a:r>
              <a:rPr lang="en-US" sz="1600" dirty="0">
                <a:solidFill>
                  <a:srgbClr val="DCDCAA"/>
                </a:solidFill>
                <a:latin typeface="Consolas"/>
              </a:rPr>
              <a:t>print</a:t>
            </a:r>
            <a:r>
              <a:rPr lang="en-US" sz="1600" dirty="0">
                <a:solidFill>
                  <a:srgbClr val="CCCCCC"/>
                </a:solidFill>
                <a:latin typeface="Consolas"/>
              </a:rPr>
              <a:t>(</a:t>
            </a:r>
            <a:r>
              <a:rPr lang="en-US" sz="1600" err="1">
                <a:solidFill>
                  <a:srgbClr val="569CD6"/>
                </a:solidFill>
                <a:latin typeface="Consolas"/>
              </a:rPr>
              <a:t>f</a:t>
            </a:r>
            <a:r>
              <a:rPr lang="en-US" sz="1600" err="1">
                <a:solidFill>
                  <a:srgbClr val="CE9178"/>
                </a:solidFill>
                <a:latin typeface="Consolas"/>
              </a:rPr>
              <a:t>'Error</a:t>
            </a:r>
            <a:r>
              <a:rPr lang="en-US" sz="1600" dirty="0">
                <a:solidFill>
                  <a:srgbClr val="CE9178"/>
                </a:solidFill>
                <a:latin typeface="Consolas"/>
              </a:rPr>
              <a:t> al </a:t>
            </a:r>
            <a:r>
              <a:rPr lang="en-US" sz="1600" err="1">
                <a:solidFill>
                  <a:srgbClr val="CE9178"/>
                </a:solidFill>
                <a:latin typeface="Consolas"/>
              </a:rPr>
              <a:t>realizar</a:t>
            </a:r>
            <a:r>
              <a:rPr lang="en-US" sz="1600" dirty="0">
                <a:solidFill>
                  <a:srgbClr val="CE9178"/>
                </a:solidFill>
                <a:latin typeface="Consolas"/>
              </a:rPr>
              <a:t> la </a:t>
            </a:r>
            <a:r>
              <a:rPr lang="en-US" sz="1600" err="1">
                <a:solidFill>
                  <a:srgbClr val="CE9178"/>
                </a:solidFill>
                <a:latin typeface="Consolas"/>
              </a:rPr>
              <a:t>solicitud</a:t>
            </a:r>
            <a:r>
              <a:rPr lang="en-US" sz="1600" dirty="0">
                <a:solidFill>
                  <a:srgbClr val="CE9178"/>
                </a:solidFill>
                <a:latin typeface="Consolas"/>
              </a:rPr>
              <a:t> HTTP: 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{</a:t>
            </a:r>
            <a:r>
              <a:rPr lang="en-US" sz="1600" dirty="0">
                <a:solidFill>
                  <a:srgbClr val="9CDCFE"/>
                </a:solidFill>
                <a:latin typeface="Consolas"/>
              </a:rPr>
              <a:t>e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}</a:t>
            </a:r>
            <a:r>
              <a:rPr lang="en-US" sz="1600" dirty="0">
                <a:solidFill>
                  <a:srgbClr val="CE9178"/>
                </a:solidFill>
                <a:latin typeface="Consolas"/>
              </a:rPr>
              <a:t>'</a:t>
            </a:r>
            <a:r>
              <a:rPr lang="en-US" sz="1600" dirty="0">
                <a:solidFill>
                  <a:srgbClr val="CCCCCC"/>
                </a:solidFill>
                <a:latin typeface="Consolas"/>
              </a:rPr>
              <a:t>)</a:t>
            </a:r>
            <a:endParaRPr lang="en-US" sz="1600" dirty="0"/>
          </a:p>
          <a:p>
            <a:r>
              <a:rPr lang="en-US" sz="1600" dirty="0">
                <a:solidFill>
                  <a:srgbClr val="CCCCCC"/>
                </a:solidFill>
                <a:latin typeface="Consolas"/>
              </a:rPr>
              <a:t>        </a:t>
            </a:r>
            <a:r>
              <a:rPr lang="en-US" sz="1600" dirty="0">
                <a:solidFill>
                  <a:srgbClr val="C586C0"/>
                </a:solidFill>
                <a:latin typeface="Consolas"/>
              </a:rPr>
              <a:t>return</a:t>
            </a:r>
            <a:r>
              <a:rPr lang="en-US" sz="1600" dirty="0">
                <a:solidFill>
                  <a:srgbClr val="CCCCCC"/>
                </a:solidFill>
                <a:latin typeface="Consolas"/>
              </a:rPr>
              <a:t> []</a:t>
            </a:r>
            <a:endParaRPr lang="en-US" sz="1600" dirty="0"/>
          </a:p>
          <a:p>
            <a:br>
              <a:rPr lang="en-US" sz="2000" dirty="0">
                <a:latin typeface="Consolas"/>
              </a:rPr>
            </a:br>
            <a:endParaRPr lang="es-ES" sz="2000">
              <a:latin typeface="Consolas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9AE5A55-A2AB-5486-54BA-89BE94B4BFA2}"/>
              </a:ext>
            </a:extLst>
          </p:cNvPr>
          <p:cNvSpPr txBox="1"/>
          <p:nvPr/>
        </p:nvSpPr>
        <p:spPr>
          <a:xfrm>
            <a:off x="253042" y="2639683"/>
            <a:ext cx="6093124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000" dirty="0"/>
              <a:t>Una vez organizado y localizado la información se le pide acceso a la web realizando un pedido HTTP a la web, donde nos dará un error o la información dependiendo de la web.</a:t>
            </a:r>
          </a:p>
        </p:txBody>
      </p:sp>
    </p:spTree>
    <p:extLst>
      <p:ext uri="{BB962C8B-B14F-4D97-AF65-F5344CB8AC3E}">
        <p14:creationId xmlns:p14="http://schemas.microsoft.com/office/powerpoint/2010/main" val="33391727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10B079FC-BED1-B0CC-F028-9E1446CF3B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81377" y="-4837"/>
            <a:ext cx="2566537" cy="6868423"/>
          </a:xfr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10DDC640-3219-0653-92B8-8F5EAFC99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1" r="333" b="766"/>
          <a:stretch/>
        </p:blipFill>
        <p:spPr>
          <a:xfrm>
            <a:off x="4550973" y="1838108"/>
            <a:ext cx="4570039" cy="5020281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39C0C172-C979-5234-8EA5-1ED6F781CC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1" r="333" b="766"/>
          <a:stretch/>
        </p:blipFill>
        <p:spPr>
          <a:xfrm>
            <a:off x="-6649" y="1838109"/>
            <a:ext cx="4570039" cy="5020281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436450F-B114-C956-2413-833665729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9611" y="495154"/>
            <a:ext cx="6263065" cy="994884"/>
          </a:xfrm>
          <a:solidFill>
            <a:schemeClr val="bg1">
              <a:lumMod val="75000"/>
              <a:lumOff val="25000"/>
            </a:schemeClr>
          </a:solidFill>
        </p:spPr>
        <p:txBody>
          <a:bodyPr>
            <a:normAutofit/>
          </a:bodyPr>
          <a:lstStyle/>
          <a:p>
            <a:r>
              <a:rPr lang="es-ES" sz="4800" dirty="0"/>
              <a:t>Diseño Del Programa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C007517F-DD22-AD17-138F-A734F8A830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77" t="11573" b="-944"/>
          <a:stretch/>
        </p:blipFill>
        <p:spPr>
          <a:xfrm>
            <a:off x="3140375" y="1846296"/>
            <a:ext cx="2816780" cy="789807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ED39E002-73EB-E595-B77E-6EE77E9738C4}"/>
              </a:ext>
            </a:extLst>
          </p:cNvPr>
          <p:cNvSpPr txBox="1"/>
          <p:nvPr/>
        </p:nvSpPr>
        <p:spPr>
          <a:xfrm>
            <a:off x="253042" y="3646098"/>
            <a:ext cx="8048445" cy="31700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9CDCFE"/>
                </a:solidFill>
                <a:latin typeface="Consolas"/>
              </a:rPr>
              <a:t>soup</a:t>
            </a:r>
            <a:r>
              <a:rPr lang="en-US" sz="1600" dirty="0">
                <a:solidFill>
                  <a:srgbClr val="CCCCCC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=</a:t>
            </a:r>
            <a:r>
              <a:rPr lang="en-US" sz="1600" dirty="0">
                <a:solidFill>
                  <a:srgbClr val="CCCCCC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4EC9B0"/>
                </a:solidFill>
                <a:latin typeface="Consolas"/>
              </a:rPr>
              <a:t>BeautifulSoup</a:t>
            </a:r>
            <a:r>
              <a:rPr lang="en-US" sz="1600" dirty="0">
                <a:solidFill>
                  <a:srgbClr val="CCCCCC"/>
                </a:solidFill>
                <a:latin typeface="Consolas"/>
              </a:rPr>
              <a:t>(</a:t>
            </a:r>
            <a:r>
              <a:rPr lang="en-US" sz="1600" dirty="0" err="1">
                <a:solidFill>
                  <a:srgbClr val="9CDCFE"/>
                </a:solidFill>
                <a:latin typeface="Consolas"/>
              </a:rPr>
              <a:t>response</a:t>
            </a:r>
            <a:r>
              <a:rPr lang="en-US" sz="1600" dirty="0" err="1">
                <a:solidFill>
                  <a:srgbClr val="CCCCCC"/>
                </a:solidFill>
                <a:latin typeface="Consolas"/>
              </a:rPr>
              <a:t>.</a:t>
            </a:r>
            <a:r>
              <a:rPr lang="en-US" sz="1600" dirty="0" err="1">
                <a:solidFill>
                  <a:srgbClr val="9CDCFE"/>
                </a:solidFill>
                <a:latin typeface="Consolas"/>
              </a:rPr>
              <a:t>text</a:t>
            </a:r>
            <a:r>
              <a:rPr lang="en-US" sz="1600" dirty="0">
                <a:solidFill>
                  <a:srgbClr val="CCCCCC"/>
                </a:solidFill>
                <a:latin typeface="Consolas"/>
              </a:rPr>
              <a:t>, </a:t>
            </a:r>
            <a:r>
              <a:rPr lang="en-US" sz="1600" dirty="0">
                <a:solidFill>
                  <a:srgbClr val="CE9178"/>
                </a:solidFill>
                <a:latin typeface="Consolas"/>
              </a:rPr>
              <a:t>'</a:t>
            </a:r>
            <a:r>
              <a:rPr lang="en-US" sz="1600" dirty="0" err="1">
                <a:solidFill>
                  <a:srgbClr val="CE9178"/>
                </a:solidFill>
                <a:latin typeface="Consolas"/>
              </a:rPr>
              <a:t>html.parser</a:t>
            </a:r>
            <a:r>
              <a:rPr lang="en-US" sz="1600" dirty="0">
                <a:solidFill>
                  <a:srgbClr val="CE9178"/>
                </a:solidFill>
                <a:latin typeface="Consolas"/>
              </a:rPr>
              <a:t>'</a:t>
            </a:r>
            <a:r>
              <a:rPr lang="en-US" sz="1600" dirty="0">
                <a:solidFill>
                  <a:srgbClr val="CCCCCC"/>
                </a:solidFill>
                <a:latin typeface="Consolas"/>
              </a:rPr>
              <a:t>)</a:t>
            </a:r>
            <a:endParaRPr lang="es-ES" sz="1600" dirty="0"/>
          </a:p>
          <a:p>
            <a:r>
              <a:rPr lang="en-US" sz="1600" dirty="0">
                <a:solidFill>
                  <a:srgbClr val="CCCCCC"/>
                </a:solidFill>
                <a:latin typeface="Consolas"/>
              </a:rPr>
              <a:t>    </a:t>
            </a:r>
            <a:endParaRPr lang="en-US" sz="1600"/>
          </a:p>
          <a:p>
            <a:r>
              <a:rPr lang="en-US" sz="1600" dirty="0">
                <a:solidFill>
                  <a:srgbClr val="CCCCCC"/>
                </a:solidFill>
                <a:latin typeface="Consolas"/>
              </a:rPr>
              <a:t>    </a:t>
            </a:r>
            <a:r>
              <a:rPr lang="en-US" sz="1600" dirty="0">
                <a:solidFill>
                  <a:srgbClr val="C586C0"/>
                </a:solidFill>
                <a:latin typeface="Consolas"/>
              </a:rPr>
              <a:t>if</a:t>
            </a:r>
            <a:r>
              <a:rPr lang="en-US" sz="1600" dirty="0">
                <a:solidFill>
                  <a:srgbClr val="CCCCCC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CE9178"/>
                </a:solidFill>
                <a:latin typeface="Consolas"/>
              </a:rPr>
              <a:t>'argenprop.com'</a:t>
            </a:r>
            <a:r>
              <a:rPr lang="en-US" sz="1600" dirty="0">
                <a:solidFill>
                  <a:srgbClr val="CCCCCC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in</a:t>
            </a:r>
            <a:r>
              <a:rPr lang="en-US" sz="1600" dirty="0">
                <a:solidFill>
                  <a:srgbClr val="CCCCCC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9CDCFE"/>
                </a:solidFill>
                <a:latin typeface="Consolas"/>
              </a:rPr>
              <a:t>url</a:t>
            </a:r>
            <a:r>
              <a:rPr lang="en-US" sz="1600" dirty="0">
                <a:solidFill>
                  <a:srgbClr val="CCCCCC"/>
                </a:solidFill>
                <a:latin typeface="Consolas"/>
              </a:rPr>
              <a:t>:</a:t>
            </a:r>
            <a:endParaRPr lang="en-US" sz="1600" dirty="0"/>
          </a:p>
          <a:p>
            <a:r>
              <a:rPr lang="en-US" sz="1600" dirty="0">
                <a:solidFill>
                  <a:srgbClr val="CCCCCC"/>
                </a:solidFill>
                <a:latin typeface="Consolas"/>
              </a:rPr>
              <a:t>        </a:t>
            </a:r>
            <a:r>
              <a:rPr lang="en-US" sz="1600" dirty="0">
                <a:solidFill>
                  <a:srgbClr val="C586C0"/>
                </a:solidFill>
                <a:latin typeface="Consolas"/>
              </a:rPr>
              <a:t>return</a:t>
            </a:r>
            <a:r>
              <a:rPr lang="en-US" sz="1600" dirty="0">
                <a:solidFill>
                  <a:srgbClr val="CCCCCC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DCDCAA"/>
                </a:solidFill>
                <a:latin typeface="Consolas"/>
              </a:rPr>
              <a:t>get_propiedades_argenprop</a:t>
            </a:r>
            <a:r>
              <a:rPr lang="en-US" sz="1600" dirty="0">
                <a:solidFill>
                  <a:srgbClr val="CCCCCC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Consolas"/>
              </a:rPr>
              <a:t>soup</a:t>
            </a:r>
            <a:r>
              <a:rPr lang="en-US" sz="1600" dirty="0">
                <a:solidFill>
                  <a:srgbClr val="CCCCCC"/>
                </a:solidFill>
                <a:latin typeface="Consolas"/>
              </a:rPr>
              <a:t>)</a:t>
            </a:r>
            <a:endParaRPr lang="en-US" sz="1600" dirty="0"/>
          </a:p>
          <a:p>
            <a:r>
              <a:rPr lang="en-US" sz="1600" dirty="0">
                <a:solidFill>
                  <a:srgbClr val="CCCCCC"/>
                </a:solidFill>
                <a:latin typeface="Consolas"/>
              </a:rPr>
              <a:t>    </a:t>
            </a:r>
            <a:r>
              <a:rPr lang="en-US" sz="1600" dirty="0" err="1">
                <a:solidFill>
                  <a:srgbClr val="C586C0"/>
                </a:solidFill>
                <a:latin typeface="Consolas"/>
              </a:rPr>
              <a:t>elif</a:t>
            </a:r>
            <a:r>
              <a:rPr lang="en-US" sz="1600" dirty="0">
                <a:solidFill>
                  <a:srgbClr val="CCCCCC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CE9178"/>
                </a:solidFill>
                <a:latin typeface="Consolas"/>
              </a:rPr>
              <a:t>'buscadorprop.com'</a:t>
            </a:r>
            <a:r>
              <a:rPr lang="en-US" sz="1600" dirty="0">
                <a:solidFill>
                  <a:srgbClr val="CCCCCC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in</a:t>
            </a:r>
            <a:r>
              <a:rPr lang="en-US" sz="1600" dirty="0">
                <a:solidFill>
                  <a:srgbClr val="CCCCCC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9CDCFE"/>
                </a:solidFill>
                <a:latin typeface="Consolas"/>
              </a:rPr>
              <a:t>url</a:t>
            </a:r>
            <a:r>
              <a:rPr lang="en-US" sz="1600" dirty="0">
                <a:solidFill>
                  <a:srgbClr val="CCCCCC"/>
                </a:solidFill>
                <a:latin typeface="Consolas"/>
              </a:rPr>
              <a:t>:</a:t>
            </a:r>
            <a:endParaRPr lang="en-US" sz="1600" dirty="0"/>
          </a:p>
          <a:p>
            <a:r>
              <a:rPr lang="en-US" sz="1600" dirty="0">
                <a:solidFill>
                  <a:srgbClr val="CCCCCC"/>
                </a:solidFill>
                <a:latin typeface="Consolas"/>
              </a:rPr>
              <a:t>        </a:t>
            </a:r>
            <a:r>
              <a:rPr lang="en-US" sz="1600" dirty="0">
                <a:solidFill>
                  <a:srgbClr val="C586C0"/>
                </a:solidFill>
                <a:latin typeface="Consolas"/>
              </a:rPr>
              <a:t>return</a:t>
            </a:r>
            <a:r>
              <a:rPr lang="en-US" sz="1600" dirty="0">
                <a:solidFill>
                  <a:srgbClr val="CCCCCC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DCDCAA"/>
                </a:solidFill>
                <a:latin typeface="Consolas"/>
              </a:rPr>
              <a:t>get_propiedades_buscadorprop</a:t>
            </a:r>
            <a:r>
              <a:rPr lang="en-US" sz="1600" dirty="0">
                <a:solidFill>
                  <a:srgbClr val="CCCCCC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Consolas"/>
              </a:rPr>
              <a:t>soup</a:t>
            </a:r>
            <a:r>
              <a:rPr lang="en-US" sz="1600" dirty="0">
                <a:solidFill>
                  <a:srgbClr val="CCCCCC"/>
                </a:solidFill>
                <a:latin typeface="Consolas"/>
              </a:rPr>
              <a:t>)</a:t>
            </a:r>
            <a:endParaRPr lang="en-US" sz="1600"/>
          </a:p>
          <a:p>
            <a:r>
              <a:rPr lang="en-US" sz="1600" dirty="0">
                <a:solidFill>
                  <a:srgbClr val="CCCCCC"/>
                </a:solidFill>
                <a:latin typeface="Consolas"/>
              </a:rPr>
              <a:t>    </a:t>
            </a:r>
            <a:r>
              <a:rPr lang="en-US" sz="1600" dirty="0">
                <a:solidFill>
                  <a:srgbClr val="C586C0"/>
                </a:solidFill>
                <a:latin typeface="Consolas"/>
              </a:rPr>
              <a:t>else</a:t>
            </a:r>
            <a:r>
              <a:rPr lang="en-US" sz="1600" dirty="0">
                <a:solidFill>
                  <a:srgbClr val="CCCCCC"/>
                </a:solidFill>
                <a:latin typeface="Consolas"/>
              </a:rPr>
              <a:t>:</a:t>
            </a:r>
            <a:endParaRPr lang="en-US" sz="1600"/>
          </a:p>
          <a:p>
            <a:r>
              <a:rPr lang="en-US" sz="1600" dirty="0">
                <a:solidFill>
                  <a:srgbClr val="CCCCCC"/>
                </a:solidFill>
                <a:latin typeface="Consolas"/>
              </a:rPr>
              <a:t>        </a:t>
            </a:r>
            <a:r>
              <a:rPr lang="en-US" sz="1600" dirty="0">
                <a:solidFill>
                  <a:srgbClr val="DCDCAA"/>
                </a:solidFill>
                <a:latin typeface="Consolas"/>
              </a:rPr>
              <a:t>print</a:t>
            </a:r>
            <a:r>
              <a:rPr lang="en-US" sz="1600" dirty="0">
                <a:solidFill>
                  <a:srgbClr val="CCCCCC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CE9178"/>
                </a:solidFill>
                <a:latin typeface="Consolas"/>
              </a:rPr>
              <a:t>'URL no </a:t>
            </a:r>
            <a:r>
              <a:rPr lang="en-US" sz="1600" dirty="0" err="1">
                <a:solidFill>
                  <a:srgbClr val="CE9178"/>
                </a:solidFill>
                <a:latin typeface="Consolas"/>
              </a:rPr>
              <a:t>soportada</a:t>
            </a:r>
            <a:r>
              <a:rPr lang="en-US" sz="1600" dirty="0">
                <a:solidFill>
                  <a:srgbClr val="CE9178"/>
                </a:solidFill>
                <a:latin typeface="Consolas"/>
              </a:rPr>
              <a:t>'</a:t>
            </a:r>
            <a:r>
              <a:rPr lang="en-US" sz="1600" dirty="0">
                <a:solidFill>
                  <a:srgbClr val="CCCCCC"/>
                </a:solidFill>
                <a:latin typeface="Consolas"/>
              </a:rPr>
              <a:t>)</a:t>
            </a:r>
            <a:endParaRPr lang="en-US" sz="1600" dirty="0"/>
          </a:p>
          <a:p>
            <a:r>
              <a:rPr lang="en-US" sz="1600" dirty="0">
                <a:solidFill>
                  <a:srgbClr val="CCCCCC"/>
                </a:solidFill>
                <a:latin typeface="Consolas"/>
              </a:rPr>
              <a:t>        </a:t>
            </a:r>
            <a:r>
              <a:rPr lang="en-US" sz="1600" dirty="0">
                <a:solidFill>
                  <a:srgbClr val="C586C0"/>
                </a:solidFill>
                <a:latin typeface="Consolas"/>
              </a:rPr>
              <a:t>return</a:t>
            </a:r>
            <a:r>
              <a:rPr lang="en-US" sz="1600" dirty="0">
                <a:solidFill>
                  <a:srgbClr val="CCCCCC"/>
                </a:solidFill>
                <a:latin typeface="Consolas"/>
              </a:rPr>
              <a:t> []</a:t>
            </a:r>
            <a:endParaRPr lang="en-US" sz="1600" dirty="0"/>
          </a:p>
          <a:p>
            <a:endParaRPr lang="en-US" sz="1600" dirty="0">
              <a:solidFill>
                <a:srgbClr val="CCCCCC"/>
              </a:solidFill>
              <a:latin typeface="Consolas"/>
            </a:endParaRPr>
          </a:p>
          <a:p>
            <a:br>
              <a:rPr lang="en-US" sz="2000" dirty="0">
                <a:latin typeface="Consolas"/>
              </a:rPr>
            </a:br>
            <a:endParaRPr lang="es-ES" sz="2000">
              <a:latin typeface="Consolas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9AE5A55-A2AB-5486-54BA-89BE94B4BFA2}"/>
              </a:ext>
            </a:extLst>
          </p:cNvPr>
          <p:cNvSpPr txBox="1"/>
          <p:nvPr/>
        </p:nvSpPr>
        <p:spPr>
          <a:xfrm>
            <a:off x="253042" y="2639683"/>
            <a:ext cx="8062822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000" dirty="0"/>
              <a:t>Una vez la </a:t>
            </a:r>
            <a:r>
              <a:rPr lang="es-ES" sz="2000" dirty="0" err="1"/>
              <a:t>solucitud</a:t>
            </a:r>
            <a:r>
              <a:rPr lang="es-ES" sz="2000" dirty="0"/>
              <a:t> HTTP es exitosa </a:t>
            </a:r>
            <a:r>
              <a:rPr lang="es-ES" sz="2000" dirty="0" err="1"/>
              <a:t>BeautifulSoup</a:t>
            </a:r>
            <a:r>
              <a:rPr lang="es-ES" sz="2000" dirty="0"/>
              <a:t> se encarga de </a:t>
            </a:r>
            <a:r>
              <a:rPr lang="es-ES" sz="2000" dirty="0" err="1"/>
              <a:t>parsear</a:t>
            </a:r>
            <a:r>
              <a:rPr lang="es-ES" sz="2000" dirty="0"/>
              <a:t> los datos obtenidos.</a:t>
            </a:r>
            <a:br>
              <a:rPr lang="es-ES" sz="2000" dirty="0"/>
            </a:b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2842970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10B079FC-BED1-B0CC-F028-9E1446CF3B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81377" y="-4837"/>
            <a:ext cx="2566537" cy="6868423"/>
          </a:xfr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10DDC640-3219-0653-92B8-8F5EAFC99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1" r="333" b="766"/>
          <a:stretch/>
        </p:blipFill>
        <p:spPr>
          <a:xfrm>
            <a:off x="4550973" y="1838108"/>
            <a:ext cx="4570039" cy="5020281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39C0C172-C979-5234-8EA5-1ED6F781CC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1" r="333" b="766"/>
          <a:stretch/>
        </p:blipFill>
        <p:spPr>
          <a:xfrm>
            <a:off x="-6649" y="1838109"/>
            <a:ext cx="4570039" cy="5020281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436450F-B114-C956-2413-833665729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9611" y="495154"/>
            <a:ext cx="6263065" cy="994884"/>
          </a:xfrm>
          <a:solidFill>
            <a:schemeClr val="bg1">
              <a:lumMod val="75000"/>
              <a:lumOff val="25000"/>
            </a:schemeClr>
          </a:solidFill>
        </p:spPr>
        <p:txBody>
          <a:bodyPr>
            <a:normAutofit/>
          </a:bodyPr>
          <a:lstStyle/>
          <a:p>
            <a:r>
              <a:rPr lang="es-ES" sz="4800" dirty="0"/>
              <a:t>Diseño Del Programa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C007517F-DD22-AD17-138F-A734F8A830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77" t="11573" b="-944"/>
          <a:stretch/>
        </p:blipFill>
        <p:spPr>
          <a:xfrm>
            <a:off x="3140375" y="1846296"/>
            <a:ext cx="2816780" cy="789807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09AE5A55-A2AB-5486-54BA-89BE94B4BFA2}"/>
              </a:ext>
            </a:extLst>
          </p:cNvPr>
          <p:cNvSpPr txBox="1"/>
          <p:nvPr/>
        </p:nvSpPr>
        <p:spPr>
          <a:xfrm>
            <a:off x="253042" y="2639683"/>
            <a:ext cx="806282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000" dirty="0"/>
              <a:t>El código continua ejecutando la función: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6410607-3ACC-9F1B-A2CD-8AAFA79F067B}"/>
              </a:ext>
            </a:extLst>
          </p:cNvPr>
          <p:cNvSpPr txBox="1"/>
          <p:nvPr/>
        </p:nvSpPr>
        <p:spPr>
          <a:xfrm>
            <a:off x="253041" y="3229156"/>
            <a:ext cx="9141124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569CD6"/>
                </a:solidFill>
                <a:latin typeface="Consolas"/>
              </a:rPr>
              <a:t>def</a:t>
            </a:r>
            <a:r>
              <a:rPr lang="en-US" sz="2000" dirty="0">
                <a:solidFill>
                  <a:srgbClr val="CCCCCC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srgbClr val="DCDCAA"/>
                </a:solidFill>
                <a:latin typeface="Consolas"/>
              </a:rPr>
              <a:t>build_url</a:t>
            </a:r>
            <a:r>
              <a:rPr lang="en-US" sz="2000" dirty="0">
                <a:solidFill>
                  <a:srgbClr val="CCCCCC"/>
                </a:solidFill>
                <a:latin typeface="Consolas"/>
              </a:rPr>
              <a:t>(</a:t>
            </a:r>
            <a:r>
              <a:rPr lang="en-US" sz="2000" dirty="0" err="1">
                <a:solidFill>
                  <a:srgbClr val="9CDCFE"/>
                </a:solidFill>
                <a:latin typeface="Consolas"/>
              </a:rPr>
              <a:t>base_url</a:t>
            </a:r>
            <a:r>
              <a:rPr lang="en-US" sz="2000" dirty="0">
                <a:solidFill>
                  <a:srgbClr val="CCCCCC"/>
                </a:solidFill>
                <a:latin typeface="Consolas"/>
              </a:rPr>
              <a:t>, </a:t>
            </a:r>
            <a:r>
              <a:rPr lang="en-US" sz="2000" dirty="0" err="1">
                <a:solidFill>
                  <a:srgbClr val="9CDCFE"/>
                </a:solidFill>
                <a:latin typeface="Consolas"/>
              </a:rPr>
              <a:t>tipo_propiedad</a:t>
            </a:r>
            <a:r>
              <a:rPr lang="en-US" sz="2000" dirty="0">
                <a:solidFill>
                  <a:srgbClr val="CCCCCC"/>
                </a:solidFill>
                <a:latin typeface="Consolas"/>
              </a:rPr>
              <a:t>, </a:t>
            </a:r>
            <a:r>
              <a:rPr lang="en-US" sz="2000" dirty="0" err="1">
                <a:solidFill>
                  <a:srgbClr val="9CDCFE"/>
                </a:solidFill>
                <a:latin typeface="Consolas"/>
              </a:rPr>
              <a:t>operacion</a:t>
            </a:r>
            <a:r>
              <a:rPr lang="en-US" sz="2000" dirty="0">
                <a:solidFill>
                  <a:srgbClr val="CCCCCC"/>
                </a:solidFill>
                <a:latin typeface="Consolas"/>
              </a:rPr>
              <a:t>, </a:t>
            </a:r>
            <a:r>
              <a:rPr lang="en-US" sz="2000" dirty="0" err="1">
                <a:solidFill>
                  <a:srgbClr val="9CDCFE"/>
                </a:solidFill>
                <a:latin typeface="Consolas"/>
              </a:rPr>
              <a:t>localidad</a:t>
            </a:r>
            <a:r>
              <a:rPr lang="en-US" sz="2000" dirty="0">
                <a:solidFill>
                  <a:srgbClr val="CCCCCC"/>
                </a:solidFill>
                <a:latin typeface="Consolas"/>
              </a:rPr>
              <a:t>):</a:t>
            </a:r>
          </a:p>
        </p:txBody>
      </p:sp>
      <p:sp>
        <p:nvSpPr>
          <p:cNvPr id="6" name="CuadroTexto 10">
            <a:extLst>
              <a:ext uri="{FF2B5EF4-FFF2-40B4-BE49-F238E27FC236}">
                <a16:creationId xmlns:a16="http://schemas.microsoft.com/office/drawing/2014/main" id="{ED39E002-73EB-E595-B77E-6EE77E9738C4}"/>
              </a:ext>
            </a:extLst>
          </p:cNvPr>
          <p:cNvSpPr txBox="1"/>
          <p:nvPr/>
        </p:nvSpPr>
        <p:spPr>
          <a:xfrm>
            <a:off x="253042" y="3804249"/>
            <a:ext cx="8048445" cy="255454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Century Schoolbook"/>
              </a:rPr>
              <a:t>La </a:t>
            </a:r>
            <a:r>
              <a:rPr lang="en-US" sz="2000" dirty="0" err="1">
                <a:latin typeface="Century Schoolbook"/>
              </a:rPr>
              <a:t>cual</a:t>
            </a:r>
            <a:r>
              <a:rPr lang="en-US" sz="2000" dirty="0">
                <a:latin typeface="Century Schoolbook"/>
              </a:rPr>
              <a:t> se </a:t>
            </a:r>
            <a:r>
              <a:rPr lang="en-US" sz="2000" dirty="0" err="1">
                <a:latin typeface="Century Schoolbook"/>
              </a:rPr>
              <a:t>encarga</a:t>
            </a:r>
            <a:r>
              <a:rPr lang="en-US" sz="2000" dirty="0">
                <a:latin typeface="Century Schoolbook"/>
              </a:rPr>
              <a:t> de </a:t>
            </a:r>
            <a:r>
              <a:rPr lang="en-US" sz="2000" dirty="0" err="1">
                <a:latin typeface="Century Schoolbook"/>
              </a:rPr>
              <a:t>crear</a:t>
            </a:r>
            <a:r>
              <a:rPr lang="en-US" sz="2000" dirty="0">
                <a:latin typeface="Century Schoolbook"/>
              </a:rPr>
              <a:t> un URL de ambas web con </a:t>
            </a:r>
            <a:r>
              <a:rPr lang="en-US" sz="2000" dirty="0" err="1">
                <a:latin typeface="Century Schoolbook"/>
              </a:rPr>
              <a:t>el</a:t>
            </a:r>
            <a:r>
              <a:rPr lang="en-US" sz="2000" dirty="0">
                <a:latin typeface="Century Schoolbook"/>
              </a:rPr>
              <a:t> fin de </a:t>
            </a:r>
            <a:r>
              <a:rPr lang="en-US" sz="2000" dirty="0" err="1">
                <a:latin typeface="Century Schoolbook"/>
              </a:rPr>
              <a:t>filtrar</a:t>
            </a:r>
            <a:r>
              <a:rPr lang="en-US" sz="2000" dirty="0">
                <a:latin typeface="Century Schoolbook"/>
              </a:rPr>
              <a:t> la </a:t>
            </a:r>
            <a:r>
              <a:rPr lang="en-US" sz="2000" dirty="0" err="1">
                <a:latin typeface="Century Schoolbook"/>
              </a:rPr>
              <a:t>información</a:t>
            </a:r>
            <a:r>
              <a:rPr lang="en-US" sz="2000" dirty="0">
                <a:latin typeface="Century Schoolbook"/>
              </a:rPr>
              <a:t> entre:</a:t>
            </a:r>
          </a:p>
          <a:p>
            <a:r>
              <a:rPr lang="en-US" sz="2000" dirty="0" err="1">
                <a:latin typeface="Century Schoolbook"/>
              </a:rPr>
              <a:t>Argenprop</a:t>
            </a:r>
            <a:r>
              <a:rPr lang="en-US" sz="2000" dirty="0">
                <a:latin typeface="Century Schoolbook"/>
              </a:rPr>
              <a:t>/</a:t>
            </a:r>
            <a:r>
              <a:rPr lang="en-US" sz="2000" dirty="0" err="1">
                <a:latin typeface="Century Schoolbook"/>
              </a:rPr>
              <a:t>Buscadorprop</a:t>
            </a:r>
            <a:br>
              <a:rPr lang="en-US" sz="2000" dirty="0">
                <a:latin typeface="Century Schoolbook"/>
              </a:rPr>
            </a:br>
            <a:r>
              <a:rPr lang="en-US" sz="2000" dirty="0" err="1">
                <a:latin typeface="Century Schoolbook"/>
              </a:rPr>
              <a:t>Alquileres</a:t>
            </a:r>
            <a:r>
              <a:rPr lang="en-US" sz="2000" dirty="0">
                <a:latin typeface="Century Schoolbook"/>
              </a:rPr>
              <a:t>/Venta</a:t>
            </a:r>
            <a:br>
              <a:rPr lang="en-US" sz="2000" dirty="0">
                <a:latin typeface="Century Schoolbook"/>
              </a:rPr>
            </a:br>
            <a:r>
              <a:rPr lang="en-US" sz="2000" dirty="0">
                <a:latin typeface="Century Schoolbook"/>
              </a:rPr>
              <a:t>Casa/</a:t>
            </a:r>
            <a:r>
              <a:rPr lang="en-US" sz="2000" dirty="0" err="1">
                <a:latin typeface="Century Schoolbook"/>
              </a:rPr>
              <a:t>Alquiler</a:t>
            </a:r>
          </a:p>
          <a:p>
            <a:r>
              <a:rPr lang="en-US" sz="2000" dirty="0" err="1">
                <a:latin typeface="Century Schoolbook"/>
              </a:rPr>
              <a:t>Localidad</a:t>
            </a:r>
            <a:endParaRPr lang="en-US" sz="2000" dirty="0">
              <a:latin typeface="Century Schoolbook"/>
            </a:endParaRPr>
          </a:p>
          <a:p>
            <a:r>
              <a:rPr lang="en-US" sz="2000" dirty="0">
                <a:latin typeface="Century Schoolbook"/>
              </a:rPr>
              <a:t>Ya que </a:t>
            </a:r>
            <a:r>
              <a:rPr lang="en-US" sz="2000" dirty="0" err="1">
                <a:latin typeface="Century Schoolbook"/>
              </a:rPr>
              <a:t>esta</a:t>
            </a:r>
            <a:r>
              <a:rPr lang="en-US" sz="2000" dirty="0">
                <a:latin typeface="Century Schoolbook"/>
              </a:rPr>
              <a:t> </a:t>
            </a:r>
            <a:r>
              <a:rPr lang="en-US" sz="2000" dirty="0" err="1">
                <a:latin typeface="Century Schoolbook"/>
              </a:rPr>
              <a:t>información</a:t>
            </a:r>
            <a:r>
              <a:rPr lang="en-US" sz="2000" dirty="0">
                <a:latin typeface="Century Schoolbook"/>
              </a:rPr>
              <a:t> no es </a:t>
            </a:r>
            <a:r>
              <a:rPr lang="en-US" sz="2000" dirty="0" err="1">
                <a:latin typeface="Century Schoolbook"/>
              </a:rPr>
              <a:t>parte</a:t>
            </a:r>
            <a:r>
              <a:rPr lang="en-US" sz="2000" dirty="0">
                <a:latin typeface="Century Schoolbook"/>
              </a:rPr>
              <a:t> del </a:t>
            </a:r>
            <a:r>
              <a:rPr lang="en-US" sz="2000" dirty="0" err="1">
                <a:latin typeface="Century Schoolbook"/>
              </a:rPr>
              <a:t>código</a:t>
            </a:r>
            <a:r>
              <a:rPr lang="en-US" sz="2000" dirty="0">
                <a:latin typeface="Century Schoolbook"/>
              </a:rPr>
              <a:t> Html que </a:t>
            </a:r>
            <a:r>
              <a:rPr lang="en-US" sz="2000" dirty="0" err="1">
                <a:latin typeface="Century Schoolbook"/>
              </a:rPr>
              <a:t>toma</a:t>
            </a:r>
            <a:r>
              <a:rPr lang="en-US" sz="2000" dirty="0">
                <a:latin typeface="Century Schoolbook"/>
              </a:rPr>
              <a:t> </a:t>
            </a:r>
            <a:r>
              <a:rPr lang="en-US" sz="2000" dirty="0" err="1">
                <a:latin typeface="Century Schoolbook"/>
              </a:rPr>
              <a:t>este</a:t>
            </a:r>
            <a:r>
              <a:rPr lang="en-US" sz="2000" dirty="0">
                <a:latin typeface="Century Schoolbook"/>
              </a:rPr>
              <a:t> </a:t>
            </a:r>
            <a:r>
              <a:rPr lang="en-US" sz="2000" dirty="0" err="1">
                <a:latin typeface="Century Schoolbook"/>
              </a:rPr>
              <a:t>programa</a:t>
            </a:r>
            <a:r>
              <a:rPr lang="en-US" sz="2000" dirty="0">
                <a:latin typeface="Century Schoolbook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276529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10B079FC-BED1-B0CC-F028-9E1446CF3B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81377" y="-4837"/>
            <a:ext cx="2566537" cy="6868423"/>
          </a:xfr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10DDC640-3219-0653-92B8-8F5EAFC99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1" r="333" b="766"/>
          <a:stretch/>
        </p:blipFill>
        <p:spPr>
          <a:xfrm>
            <a:off x="4550973" y="1838108"/>
            <a:ext cx="4570039" cy="5020281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39C0C172-C979-5234-8EA5-1ED6F781CC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1" r="333" b="766"/>
          <a:stretch/>
        </p:blipFill>
        <p:spPr>
          <a:xfrm>
            <a:off x="-6649" y="1838109"/>
            <a:ext cx="4570039" cy="5020281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436450F-B114-C956-2413-833665729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9611" y="495154"/>
            <a:ext cx="6263065" cy="994884"/>
          </a:xfrm>
          <a:solidFill>
            <a:schemeClr val="bg1">
              <a:lumMod val="75000"/>
              <a:lumOff val="25000"/>
            </a:schemeClr>
          </a:solidFill>
        </p:spPr>
        <p:txBody>
          <a:bodyPr>
            <a:normAutofit/>
          </a:bodyPr>
          <a:lstStyle/>
          <a:p>
            <a:r>
              <a:rPr lang="es-ES" sz="4800" dirty="0"/>
              <a:t>Diseño Del Programa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C007517F-DD22-AD17-138F-A734F8A830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77" t="11573" b="-944"/>
          <a:stretch/>
        </p:blipFill>
        <p:spPr>
          <a:xfrm>
            <a:off x="3140375" y="1846296"/>
            <a:ext cx="2816780" cy="789807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09AE5A55-A2AB-5486-54BA-89BE94B4BFA2}"/>
              </a:ext>
            </a:extLst>
          </p:cNvPr>
          <p:cNvSpPr txBox="1"/>
          <p:nvPr/>
        </p:nvSpPr>
        <p:spPr>
          <a:xfrm>
            <a:off x="123646" y="2639683"/>
            <a:ext cx="8062822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000" dirty="0"/>
              <a:t>Finalizando el programa este requiere información mediante consola que filtre los datos deseados, un ejemplo de uso sería: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3C40C5B6-074E-5018-3E9B-1787C471762E}"/>
              </a:ext>
            </a:extLst>
          </p:cNvPr>
          <p:cNvSpPr txBox="1"/>
          <p:nvPr/>
        </p:nvSpPr>
        <p:spPr>
          <a:xfrm>
            <a:off x="123645" y="3746740"/>
            <a:ext cx="714267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92D050"/>
                </a:solidFill>
                <a:latin typeface="Consolas"/>
              </a:rPr>
              <a:t>python main.py </a:t>
            </a:r>
            <a:r>
              <a:rPr lang="en-US" dirty="0" err="1">
                <a:solidFill>
                  <a:srgbClr val="92D050"/>
                </a:solidFill>
                <a:latin typeface="Consolas"/>
              </a:rPr>
              <a:t>argenprop</a:t>
            </a:r>
            <a:r>
              <a:rPr lang="en-US" dirty="0">
                <a:solidFill>
                  <a:srgbClr val="92D05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92D050"/>
                </a:solidFill>
                <a:latin typeface="Consolas"/>
              </a:rPr>
              <a:t>departamento</a:t>
            </a:r>
            <a:r>
              <a:rPr lang="en-US" dirty="0">
                <a:solidFill>
                  <a:srgbClr val="92D05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92D050"/>
                </a:solidFill>
                <a:latin typeface="Consolas"/>
              </a:rPr>
              <a:t>alquiler</a:t>
            </a:r>
            <a:r>
              <a:rPr lang="en-US" dirty="0">
                <a:solidFill>
                  <a:srgbClr val="92D05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92D050"/>
                </a:solidFill>
                <a:latin typeface="Consolas"/>
              </a:rPr>
              <a:t>banfield</a:t>
            </a:r>
          </a:p>
        </p:txBody>
      </p:sp>
      <p:pic>
        <p:nvPicPr>
          <p:cNvPr id="11" name="Imagen 10" descr="Texto&#10;&#10;Descripción generada automáticamente">
            <a:extLst>
              <a:ext uri="{FF2B5EF4-FFF2-40B4-BE49-F238E27FC236}">
                <a16:creationId xmlns:a16="http://schemas.microsoft.com/office/drawing/2014/main" id="{5CB1C479-09D0-505A-883A-C1F90155BD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3106" y="4343041"/>
            <a:ext cx="4779033" cy="1823767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5E70C1E1-04F1-5381-1694-0AD3817FB981}"/>
              </a:ext>
            </a:extLst>
          </p:cNvPr>
          <p:cNvSpPr txBox="1"/>
          <p:nvPr/>
        </p:nvSpPr>
        <p:spPr>
          <a:xfrm>
            <a:off x="5055079" y="4853796"/>
            <a:ext cx="3965275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000" dirty="0"/>
              <a:t>Imprimiendo así varias </a:t>
            </a:r>
            <a:r>
              <a:rPr lang="es-ES" sz="2000" dirty="0" err="1"/>
              <a:t>Direcciónes</a:t>
            </a:r>
            <a:r>
              <a:rPr lang="es-ES" sz="2000" dirty="0"/>
              <a:t> y Precios de casa en venta de la web </a:t>
            </a:r>
            <a:r>
              <a:rPr lang="es-ES" sz="2000" dirty="0" err="1"/>
              <a:t>Argenprop</a:t>
            </a:r>
          </a:p>
        </p:txBody>
      </p:sp>
    </p:spTree>
    <p:extLst>
      <p:ext uri="{BB962C8B-B14F-4D97-AF65-F5344CB8AC3E}">
        <p14:creationId xmlns:p14="http://schemas.microsoft.com/office/powerpoint/2010/main" val="21660852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hade val="98000"/>
                <a:satMod val="130000"/>
                <a:lumMod val="102000"/>
              </a:schemeClr>
            </a:gs>
            <a:gs pos="100000">
              <a:schemeClr val="bg1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5F83622-9C51-462D-849C-7930BC3F9B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812"/>
            <a:ext cx="9155430" cy="68608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C35BC9A-9C4B-60F9-F5B4-8CDF2DE570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" y="3430707"/>
            <a:ext cx="9156581" cy="787341"/>
          </a:xfrm>
          <a:prstGeom prst="rect">
            <a:avLst/>
          </a:prstGeom>
        </p:spPr>
      </p:pic>
      <p:sp>
        <p:nvSpPr>
          <p:cNvPr id="5" name="Título 4">
            <a:extLst>
              <a:ext uri="{FF2B5EF4-FFF2-40B4-BE49-F238E27FC236}">
                <a16:creationId xmlns:a16="http://schemas.microsoft.com/office/drawing/2014/main" id="{D490420F-68F4-45CB-96F6-100CAFBD5D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7611" y="241368"/>
            <a:ext cx="7063740" cy="2944084"/>
          </a:xfrm>
        </p:spPr>
        <p:txBody>
          <a:bodyPr>
            <a:normAutofit/>
          </a:bodyPr>
          <a:lstStyle/>
          <a:p>
            <a:r>
              <a:rPr lang="es-ES"/>
              <a:t>Conclusión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A797C01-AD12-4343-9A8C-6E992C1A42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12709"/>
            <a:ext cx="9155430" cy="2669066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1ABAAB9C-7C4C-F5A2-5362-E94336DCDDD3}"/>
              </a:ext>
            </a:extLst>
          </p:cNvPr>
          <p:cNvSpPr txBox="1"/>
          <p:nvPr/>
        </p:nvSpPr>
        <p:spPr>
          <a:xfrm>
            <a:off x="195531" y="3559834"/>
            <a:ext cx="8767312" cy="25545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Este </a:t>
            </a:r>
            <a:r>
              <a:rPr lang="en-US" sz="2000" dirty="0" err="1">
                <a:solidFill>
                  <a:schemeClr val="bg1"/>
                </a:solidFill>
              </a:rPr>
              <a:t>proyecto</a:t>
            </a:r>
            <a:r>
              <a:rPr lang="en-US" sz="2000" dirty="0">
                <a:solidFill>
                  <a:schemeClr val="bg1"/>
                </a:solidFill>
              </a:rPr>
              <a:t> de web scraping se </a:t>
            </a:r>
            <a:r>
              <a:rPr lang="en-US" sz="2000" dirty="0" err="1">
                <a:solidFill>
                  <a:schemeClr val="bg1"/>
                </a:solidFill>
              </a:rPr>
              <a:t>enfocó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en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recolectar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datos</a:t>
            </a:r>
            <a:r>
              <a:rPr lang="en-US" sz="2000" dirty="0">
                <a:solidFill>
                  <a:schemeClr val="bg1"/>
                </a:solidFill>
              </a:rPr>
              <a:t> de </a:t>
            </a:r>
            <a:r>
              <a:rPr lang="en-US" sz="2000" dirty="0" err="1">
                <a:solidFill>
                  <a:schemeClr val="bg1"/>
                </a:solidFill>
              </a:rPr>
              <a:t>propiedades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inmobiliarias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listadas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en</a:t>
            </a:r>
            <a:r>
              <a:rPr lang="en-US" sz="2000" dirty="0">
                <a:solidFill>
                  <a:schemeClr val="bg1"/>
                </a:solidFill>
              </a:rPr>
              <a:t> sitios web </a:t>
            </a:r>
            <a:r>
              <a:rPr lang="en-US" sz="2000" dirty="0" err="1">
                <a:solidFill>
                  <a:schemeClr val="bg1"/>
                </a:solidFill>
              </a:rPr>
              <a:t>populares</a:t>
            </a:r>
            <a:r>
              <a:rPr lang="en-US" sz="2000" dirty="0">
                <a:solidFill>
                  <a:schemeClr val="bg1"/>
                </a:solidFill>
              </a:rPr>
              <a:t>, con </a:t>
            </a:r>
            <a:r>
              <a:rPr lang="en-US" sz="2000" dirty="0" err="1">
                <a:solidFill>
                  <a:schemeClr val="bg1"/>
                </a:solidFill>
              </a:rPr>
              <a:t>el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objetivo</a:t>
            </a:r>
            <a:r>
              <a:rPr lang="en-US" sz="2000" dirty="0">
                <a:solidFill>
                  <a:schemeClr val="bg1"/>
                </a:solidFill>
              </a:rPr>
              <a:t> de </a:t>
            </a:r>
            <a:r>
              <a:rPr lang="en-US" sz="2000" dirty="0" err="1">
                <a:solidFill>
                  <a:schemeClr val="bg1"/>
                </a:solidFill>
              </a:rPr>
              <a:t>analizar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si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están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en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venta</a:t>
            </a:r>
            <a:r>
              <a:rPr lang="en-US" sz="2000" dirty="0">
                <a:solidFill>
                  <a:schemeClr val="bg1"/>
                </a:solidFill>
              </a:rPr>
              <a:t> o </a:t>
            </a:r>
            <a:r>
              <a:rPr lang="en-US" sz="2000" dirty="0" err="1">
                <a:solidFill>
                  <a:schemeClr val="bg1"/>
                </a:solidFill>
              </a:rPr>
              <a:t>alquiler</a:t>
            </a:r>
            <a:r>
              <a:rPr lang="en-US" sz="2000" dirty="0">
                <a:solidFill>
                  <a:schemeClr val="bg1"/>
                </a:solidFill>
              </a:rPr>
              <a:t>. </a:t>
            </a:r>
            <a:r>
              <a:rPr lang="en-US" sz="2000" dirty="0" err="1">
                <a:solidFill>
                  <a:schemeClr val="bg1"/>
                </a:solidFill>
              </a:rPr>
              <a:t>Utilizando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herramientas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como</a:t>
            </a:r>
            <a:r>
              <a:rPr lang="en-US" sz="2000" dirty="0">
                <a:solidFill>
                  <a:schemeClr val="bg1"/>
                </a:solidFill>
              </a:rPr>
              <a:t> Python, </a:t>
            </a:r>
            <a:r>
              <a:rPr lang="en-US" sz="2000" dirty="0" err="1">
                <a:solidFill>
                  <a:schemeClr val="bg1"/>
                </a:solidFill>
              </a:rPr>
              <a:t>BeautifulSoup</a:t>
            </a:r>
            <a:r>
              <a:rPr lang="en-US" sz="2000" dirty="0">
                <a:solidFill>
                  <a:schemeClr val="bg1"/>
                </a:solidFill>
              </a:rPr>
              <a:t>, Requests y </a:t>
            </a:r>
            <a:r>
              <a:rPr lang="en-US" sz="2000" dirty="0" err="1">
                <a:solidFill>
                  <a:schemeClr val="bg1"/>
                </a:solidFill>
              </a:rPr>
              <a:t>argparse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dirty="0" err="1">
                <a:solidFill>
                  <a:schemeClr val="bg1"/>
                </a:solidFill>
              </a:rPr>
              <a:t>logramos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automatizar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el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proceso</a:t>
            </a:r>
            <a:r>
              <a:rPr lang="en-US" sz="2000" dirty="0">
                <a:solidFill>
                  <a:schemeClr val="bg1"/>
                </a:solidFill>
              </a:rPr>
              <a:t> de </a:t>
            </a:r>
            <a:r>
              <a:rPr lang="en-US" sz="2000" dirty="0" err="1">
                <a:solidFill>
                  <a:schemeClr val="bg1"/>
                </a:solidFill>
              </a:rPr>
              <a:t>extracción</a:t>
            </a:r>
            <a:r>
              <a:rPr lang="en-US" sz="2000" dirty="0">
                <a:solidFill>
                  <a:schemeClr val="bg1"/>
                </a:solidFill>
              </a:rPr>
              <a:t> de </a:t>
            </a:r>
            <a:r>
              <a:rPr lang="en-US" sz="2000" dirty="0" err="1">
                <a:solidFill>
                  <a:schemeClr val="bg1"/>
                </a:solidFill>
              </a:rPr>
              <a:t>datos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dirty="0" err="1">
                <a:solidFill>
                  <a:schemeClr val="bg1"/>
                </a:solidFill>
              </a:rPr>
              <a:t>facilitando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el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análisis</a:t>
            </a:r>
            <a:r>
              <a:rPr lang="en-US" sz="2000" dirty="0">
                <a:solidFill>
                  <a:schemeClr val="bg1"/>
                </a:solidFill>
              </a:rPr>
              <a:t> de mercado y la </a:t>
            </a:r>
            <a:r>
              <a:rPr lang="en-US" sz="2000" dirty="0" err="1">
                <a:solidFill>
                  <a:schemeClr val="bg1"/>
                </a:solidFill>
              </a:rPr>
              <a:t>identificación</a:t>
            </a:r>
            <a:r>
              <a:rPr lang="en-US" sz="2000" dirty="0">
                <a:solidFill>
                  <a:schemeClr val="bg1"/>
                </a:solidFill>
              </a:rPr>
              <a:t> de </a:t>
            </a:r>
            <a:r>
              <a:rPr lang="en-US" sz="2000" dirty="0" err="1">
                <a:solidFill>
                  <a:schemeClr val="bg1"/>
                </a:solidFill>
              </a:rPr>
              <a:t>tendencias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inmobiliarias</a:t>
            </a:r>
            <a:r>
              <a:rPr lang="en-US" sz="2000" dirty="0">
                <a:solidFill>
                  <a:schemeClr val="bg1"/>
                </a:solidFill>
              </a:rPr>
              <a:t>. Cabe </a:t>
            </a:r>
            <a:r>
              <a:rPr lang="en-US" sz="2000" dirty="0" err="1">
                <a:solidFill>
                  <a:schemeClr val="bg1"/>
                </a:solidFill>
              </a:rPr>
              <a:t>resaltar</a:t>
            </a:r>
            <a:r>
              <a:rPr lang="en-US" sz="2000" dirty="0">
                <a:solidFill>
                  <a:schemeClr val="bg1"/>
                </a:solidFill>
              </a:rPr>
              <a:t> que </a:t>
            </a:r>
            <a:r>
              <a:rPr lang="en-US" sz="2000" dirty="0" err="1">
                <a:solidFill>
                  <a:schemeClr val="bg1"/>
                </a:solidFill>
              </a:rPr>
              <a:t>el</a:t>
            </a:r>
            <a:r>
              <a:rPr lang="en-US" sz="2000" dirty="0">
                <a:solidFill>
                  <a:schemeClr val="bg1"/>
                </a:solidFill>
              </a:rPr>
              <a:t> web Scraping no es </a:t>
            </a:r>
            <a:r>
              <a:rPr lang="en-US" sz="2000" dirty="0" err="1">
                <a:solidFill>
                  <a:schemeClr val="bg1"/>
                </a:solidFill>
              </a:rPr>
              <a:t>ilegal</a:t>
            </a:r>
            <a:r>
              <a:rPr lang="en-US" sz="2000" dirty="0">
                <a:solidFill>
                  <a:schemeClr val="bg1"/>
                </a:solidFill>
              </a:rPr>
              <a:t> y </a:t>
            </a:r>
            <a:r>
              <a:rPr lang="en-US" sz="2000" dirty="0" err="1">
                <a:solidFill>
                  <a:schemeClr val="bg1"/>
                </a:solidFill>
              </a:rPr>
              <a:t>preferiblemente</a:t>
            </a:r>
            <a:r>
              <a:rPr lang="en-US" sz="2000" dirty="0">
                <a:solidFill>
                  <a:schemeClr val="bg1"/>
                </a:solidFill>
              </a:rPr>
              <a:t> se </a:t>
            </a:r>
            <a:r>
              <a:rPr lang="en-US" sz="2000" dirty="0" err="1">
                <a:solidFill>
                  <a:schemeClr val="bg1"/>
                </a:solidFill>
              </a:rPr>
              <a:t>requiere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el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permiso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dirty="0" err="1">
                <a:solidFill>
                  <a:schemeClr val="bg1"/>
                </a:solidFill>
              </a:rPr>
              <a:t>pero</a:t>
            </a:r>
            <a:r>
              <a:rPr lang="en-US" sz="2000" dirty="0">
                <a:solidFill>
                  <a:schemeClr val="bg1"/>
                </a:solidFill>
              </a:rPr>
              <a:t> son </a:t>
            </a:r>
            <a:r>
              <a:rPr lang="en-US" sz="2000" dirty="0" err="1">
                <a:solidFill>
                  <a:schemeClr val="bg1"/>
                </a:solidFill>
              </a:rPr>
              <a:t>datos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completamente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accesiblés</a:t>
            </a:r>
            <a:r>
              <a:rPr lang="en-US" sz="2000" dirty="0">
                <a:solidFill>
                  <a:schemeClr val="bg1"/>
                </a:solidFill>
              </a:rPr>
              <a:t> de forma </a:t>
            </a:r>
            <a:r>
              <a:rPr lang="en-US" sz="2000" dirty="0" err="1">
                <a:solidFill>
                  <a:schemeClr val="bg1"/>
                </a:solidFill>
              </a:rPr>
              <a:t>convencional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573289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C865CF94-272F-76D8-51A8-4298ADAB0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0140" y="1742537"/>
            <a:ext cx="6690935" cy="57009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s-AR" sz="3200" b="1" i="0" u="sng" dirty="0">
                <a:latin typeface="Arial"/>
                <a:cs typeface="Arial"/>
              </a:rPr>
              <a:t>Montiel, Pablo. 92394437.</a:t>
            </a:r>
            <a:endParaRPr lang="es-ES" dirty="0"/>
          </a:p>
          <a:p>
            <a:endParaRPr lang="es-AR" b="1" dirty="0">
              <a:solidFill>
                <a:srgbClr val="A6A0CF"/>
              </a:solidFill>
              <a:latin typeface="Forte" panose="03060902040502070203" pitchFamily="66" charset="0"/>
            </a:endParaRP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F6D6E25A-B133-D092-2EED-3DFE83B3773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pic>
        <p:nvPicPr>
          <p:cNvPr id="6162" name="Picture 18">
            <a:extLst>
              <a:ext uri="{FF2B5EF4-FFF2-40B4-BE49-F238E27FC236}">
                <a16:creationId xmlns:a16="http://schemas.microsoft.com/office/drawing/2014/main" id="{F8DDB173-EFF7-BD31-4EA9-7F50D2723D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795" y="1758351"/>
            <a:ext cx="560388" cy="560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4" name="Picture 20">
            <a:extLst>
              <a:ext uri="{FF2B5EF4-FFF2-40B4-BE49-F238E27FC236}">
                <a16:creationId xmlns:a16="http://schemas.microsoft.com/office/drawing/2014/main" id="{7F292C8A-7795-24CC-7F9A-A5E952B96B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795" y="3429000"/>
            <a:ext cx="519027" cy="519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AutoShape 24">
            <a:extLst>
              <a:ext uri="{FF2B5EF4-FFF2-40B4-BE49-F238E27FC236}">
                <a16:creationId xmlns:a16="http://schemas.microsoft.com/office/drawing/2014/main" id="{ACCB94C8-8375-1A2A-FA15-65D5669B78B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05313" y="3262313"/>
            <a:ext cx="333375" cy="33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1FD2386A-9132-A633-2E8A-2B4C172F3CBE}"/>
              </a:ext>
            </a:extLst>
          </p:cNvPr>
          <p:cNvSpPr/>
          <p:nvPr/>
        </p:nvSpPr>
        <p:spPr>
          <a:xfrm>
            <a:off x="211795" y="5216439"/>
            <a:ext cx="476250" cy="476250"/>
          </a:xfrm>
          <a:prstGeom prst="ellipse">
            <a:avLst/>
          </a:prstGeom>
          <a:blipFill>
            <a:blip r:embed="rId4"/>
            <a:srcRect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911418A-8E34-1A24-3FB3-28D1D85C23DD}"/>
              </a:ext>
            </a:extLst>
          </p:cNvPr>
          <p:cNvSpPr txBox="1"/>
          <p:nvPr/>
        </p:nvSpPr>
        <p:spPr>
          <a:xfrm>
            <a:off x="856891" y="3574211"/>
            <a:ext cx="7300822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AR" sz="3200" b="1" u="sng" dirty="0">
                <a:latin typeface="Arial"/>
                <a:cs typeface="Arial"/>
              </a:rPr>
              <a:t>Escanilla </a:t>
            </a:r>
            <a:r>
              <a:rPr lang="es-AR" sz="3200" b="1" u="sng" dirty="0" err="1">
                <a:latin typeface="Arial"/>
                <a:cs typeface="Arial"/>
              </a:rPr>
              <a:t>Naon</a:t>
            </a:r>
            <a:r>
              <a:rPr lang="es-AR" sz="3200" b="1" u="sng" dirty="0">
                <a:latin typeface="Arial"/>
                <a:cs typeface="Arial"/>
              </a:rPr>
              <a:t>, Demian. 36043822.</a:t>
            </a:r>
            <a:r>
              <a:rPr lang="en-US" sz="3200" b="1" u="sng" dirty="0">
                <a:latin typeface="Arial"/>
                <a:cs typeface="Arial"/>
              </a:rPr>
              <a:t>​</a:t>
            </a:r>
            <a:endParaRPr lang="es-AR" sz="3200" b="1" u="sng" dirty="0">
              <a:latin typeface="Arial"/>
              <a:cs typeface="Arial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FC33813-6BF4-84E3-4665-4DBE4702EEFD}"/>
              </a:ext>
            </a:extLst>
          </p:cNvPr>
          <p:cNvSpPr txBox="1"/>
          <p:nvPr/>
        </p:nvSpPr>
        <p:spPr>
          <a:xfrm>
            <a:off x="856891" y="5213231"/>
            <a:ext cx="7300821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AR" sz="3200" b="1" u="sng" dirty="0">
                <a:latin typeface="Arial"/>
                <a:cs typeface="Arial"/>
              </a:rPr>
              <a:t>Sergio, Tiziano Aguirre. 46756667.</a:t>
            </a:r>
            <a:endParaRPr lang="es-ES" b="1" u="sng">
              <a:latin typeface="Arial"/>
              <a:cs typeface="Arial"/>
            </a:endParaRPr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A37191E7-8F34-8E57-39C5-93034AA8F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6556" y="351383"/>
            <a:ext cx="5443555" cy="793601"/>
          </a:xfrm>
        </p:spPr>
        <p:txBody>
          <a:bodyPr>
            <a:noAutofit/>
          </a:bodyPr>
          <a:lstStyle/>
          <a:p>
            <a:r>
              <a:rPr lang="es-ES" sz="4800" dirty="0" err="1"/>
              <a:t>Gracías</a:t>
            </a:r>
            <a:r>
              <a:rPr lang="es-ES" sz="4800" dirty="0"/>
              <a:t> por ver</a:t>
            </a:r>
          </a:p>
        </p:txBody>
      </p:sp>
    </p:spTree>
    <p:extLst>
      <p:ext uri="{BB962C8B-B14F-4D97-AF65-F5344CB8AC3E}">
        <p14:creationId xmlns:p14="http://schemas.microsoft.com/office/powerpoint/2010/main" val="1338039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Forma&#10;&#10;Descripción generada automáticamente">
            <a:extLst>
              <a:ext uri="{FF2B5EF4-FFF2-40B4-BE49-F238E27FC236}">
                <a16:creationId xmlns:a16="http://schemas.microsoft.com/office/drawing/2014/main" id="{157C42E9-4037-9718-5691-DC041A3922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2" r="18652" b="-72"/>
          <a:stretch/>
        </p:blipFill>
        <p:spPr>
          <a:xfrm>
            <a:off x="8284054" y="-1060"/>
            <a:ext cx="872795" cy="6870046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8ADAF0F8-20BF-91E0-16E9-33B9B7205E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61" t="364" r="579"/>
          <a:stretch/>
        </p:blipFill>
        <p:spPr>
          <a:xfrm>
            <a:off x="4383" y="-1933"/>
            <a:ext cx="9147049" cy="1301874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D7D9767F-F8EF-120D-7D27-B52B6F5BEB17}"/>
              </a:ext>
            </a:extLst>
          </p:cNvPr>
          <p:cNvSpPr txBox="1"/>
          <p:nvPr/>
        </p:nvSpPr>
        <p:spPr>
          <a:xfrm>
            <a:off x="828136" y="267419"/>
            <a:ext cx="7904669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b="1" dirty="0"/>
              <a:t>Herramientas </a:t>
            </a:r>
            <a:r>
              <a:rPr lang="en-US" sz="4400" b="1" err="1"/>
              <a:t>Utilizadas</a:t>
            </a:r>
            <a:r>
              <a:rPr lang="en-US" sz="4400" b="1" dirty="0"/>
              <a:t>: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F0A42E97-3BD7-8B63-9029-BBFA06F879C2}"/>
              </a:ext>
            </a:extLst>
          </p:cNvPr>
          <p:cNvSpPr txBox="1"/>
          <p:nvPr/>
        </p:nvSpPr>
        <p:spPr>
          <a:xfrm>
            <a:off x="138023" y="1719532"/>
            <a:ext cx="7559614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/>
              <a:t>Python:</a:t>
            </a:r>
            <a:r>
              <a:rPr lang="en-US" sz="2000" dirty="0"/>
              <a:t> </a:t>
            </a:r>
            <a:r>
              <a:rPr lang="en-US" sz="2000" err="1"/>
              <a:t>Lenguaje</a:t>
            </a:r>
            <a:r>
              <a:rPr lang="en-US" sz="2000" dirty="0"/>
              <a:t> de </a:t>
            </a:r>
            <a:r>
              <a:rPr lang="en-US" sz="2000" err="1"/>
              <a:t>programación</a:t>
            </a:r>
            <a:r>
              <a:rPr lang="en-US" sz="2000" dirty="0"/>
              <a:t> </a:t>
            </a:r>
            <a:r>
              <a:rPr lang="en-US" sz="2000" err="1"/>
              <a:t>versátil</a:t>
            </a:r>
            <a:r>
              <a:rPr lang="en-US" sz="2000" dirty="0"/>
              <a:t> que </a:t>
            </a:r>
            <a:r>
              <a:rPr lang="en-US" sz="2000" err="1"/>
              <a:t>ofrece</a:t>
            </a:r>
            <a:r>
              <a:rPr lang="en-US" sz="2000" dirty="0"/>
              <a:t> </a:t>
            </a:r>
            <a:r>
              <a:rPr lang="en-US" sz="2000" err="1"/>
              <a:t>múltiples</a:t>
            </a:r>
            <a:r>
              <a:rPr lang="en-US" sz="2000" dirty="0"/>
              <a:t> </a:t>
            </a:r>
            <a:r>
              <a:rPr lang="en-US" sz="2000" err="1"/>
              <a:t>bibliotecas</a:t>
            </a:r>
            <a:r>
              <a:rPr lang="en-US" sz="2000" dirty="0"/>
              <a:t> para </a:t>
            </a:r>
            <a:r>
              <a:rPr lang="en-US" sz="2000" err="1"/>
              <a:t>realizar</a:t>
            </a:r>
            <a:r>
              <a:rPr lang="en-US" sz="2000" dirty="0"/>
              <a:t> </a:t>
            </a:r>
            <a:r>
              <a:rPr lang="en-US" sz="2000" err="1"/>
              <a:t>tareas</a:t>
            </a:r>
            <a:r>
              <a:rPr lang="en-US" sz="2000" dirty="0"/>
              <a:t> de web scraping.</a:t>
            </a:r>
            <a:endParaRPr lang="es-ES"/>
          </a:p>
        </p:txBody>
      </p:sp>
      <p:pic>
        <p:nvPicPr>
          <p:cNvPr id="11" name="Imagen 10" descr="File:Python logo and wordmark.svg - Wikipedia">
            <a:extLst>
              <a:ext uri="{FF2B5EF4-FFF2-40B4-BE49-F238E27FC236}">
                <a16:creationId xmlns:a16="http://schemas.microsoft.com/office/drawing/2014/main" id="{3CD90AA0-2504-8E42-4781-DC0567B34C5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2238"/>
          <a:stretch/>
        </p:blipFill>
        <p:spPr>
          <a:xfrm>
            <a:off x="7583248" y="1502434"/>
            <a:ext cx="1409434" cy="1524000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1729F772-B58B-3F6F-64E0-D4D379443B6E}"/>
              </a:ext>
            </a:extLst>
          </p:cNvPr>
          <p:cNvSpPr txBox="1"/>
          <p:nvPr/>
        </p:nvSpPr>
        <p:spPr>
          <a:xfrm>
            <a:off x="138023" y="2567796"/>
            <a:ext cx="7387085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err="1"/>
              <a:t>BeautifulSoup</a:t>
            </a:r>
            <a:r>
              <a:rPr lang="en-US" sz="2000" b="1" dirty="0"/>
              <a:t>:</a:t>
            </a:r>
            <a:r>
              <a:rPr lang="en-US" sz="2000" dirty="0"/>
              <a:t> </a:t>
            </a:r>
            <a:r>
              <a:rPr lang="en-US" sz="2000" err="1"/>
              <a:t>Biblioteca</a:t>
            </a:r>
            <a:r>
              <a:rPr lang="en-US" sz="2000" dirty="0"/>
              <a:t> de Python para </a:t>
            </a:r>
            <a:r>
              <a:rPr lang="en-US" sz="2000" err="1"/>
              <a:t>extraer</a:t>
            </a:r>
            <a:r>
              <a:rPr lang="en-US" sz="2000" dirty="0"/>
              <a:t> </a:t>
            </a:r>
            <a:r>
              <a:rPr lang="en-US" sz="2000" err="1"/>
              <a:t>datos</a:t>
            </a:r>
            <a:r>
              <a:rPr lang="en-US" sz="2000" dirty="0"/>
              <a:t> de </a:t>
            </a:r>
            <a:r>
              <a:rPr lang="en-US" sz="2000" err="1"/>
              <a:t>archivos</a:t>
            </a:r>
            <a:r>
              <a:rPr lang="en-US" sz="2000" dirty="0"/>
              <a:t> HTML y XML. </a:t>
            </a:r>
            <a:r>
              <a:rPr lang="en-US" sz="2000" err="1"/>
              <a:t>Facilita</a:t>
            </a:r>
            <a:r>
              <a:rPr lang="en-US" sz="2000" dirty="0"/>
              <a:t> la </a:t>
            </a:r>
            <a:r>
              <a:rPr lang="en-US" sz="2000" err="1"/>
              <a:t>navegación</a:t>
            </a:r>
            <a:r>
              <a:rPr lang="en-US" sz="2000" dirty="0"/>
              <a:t> </a:t>
            </a:r>
            <a:r>
              <a:rPr lang="en-US" sz="2000" err="1"/>
              <a:t>por</a:t>
            </a:r>
            <a:r>
              <a:rPr lang="en-US" sz="2000" dirty="0"/>
              <a:t> la </a:t>
            </a:r>
            <a:r>
              <a:rPr lang="en-US" sz="2000" err="1"/>
              <a:t>estructura</a:t>
            </a:r>
            <a:r>
              <a:rPr lang="en-US" sz="2000" dirty="0"/>
              <a:t> del </a:t>
            </a:r>
            <a:r>
              <a:rPr lang="en-US" sz="2000" err="1"/>
              <a:t>documento</a:t>
            </a:r>
            <a:r>
              <a:rPr lang="en-US" sz="2000" dirty="0"/>
              <a:t> y la </a:t>
            </a:r>
            <a:r>
              <a:rPr lang="en-US" sz="2000" err="1"/>
              <a:t>búsqueda</a:t>
            </a:r>
            <a:r>
              <a:rPr lang="en-US" sz="2000" dirty="0"/>
              <a:t> de </a:t>
            </a:r>
            <a:r>
              <a:rPr lang="en-US" sz="2000" err="1"/>
              <a:t>elementos</a:t>
            </a:r>
            <a:r>
              <a:rPr lang="en-US" sz="2000" dirty="0"/>
              <a:t> </a:t>
            </a:r>
            <a:r>
              <a:rPr lang="en-US" sz="2000" err="1"/>
              <a:t>específicos</a:t>
            </a:r>
            <a:r>
              <a:rPr lang="en-US" sz="2000" dirty="0"/>
              <a:t>.</a:t>
            </a:r>
            <a:endParaRPr lang="es-ES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7B198DA-E327-4A4F-748E-56A9FADCE6AB}"/>
              </a:ext>
            </a:extLst>
          </p:cNvPr>
          <p:cNvSpPr txBox="1"/>
          <p:nvPr/>
        </p:nvSpPr>
        <p:spPr>
          <a:xfrm>
            <a:off x="138023" y="4048664"/>
            <a:ext cx="7573992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/>
              <a:t>Requests:</a:t>
            </a:r>
            <a:r>
              <a:rPr lang="en-US" sz="2000" dirty="0"/>
              <a:t> </a:t>
            </a:r>
            <a:r>
              <a:rPr lang="en-US" sz="2000" dirty="0" err="1"/>
              <a:t>Biblioteca</a:t>
            </a:r>
            <a:r>
              <a:rPr lang="en-US" sz="2000" dirty="0"/>
              <a:t> de Python que </a:t>
            </a:r>
            <a:r>
              <a:rPr lang="en-US" sz="2000" dirty="0" err="1"/>
              <a:t>permite</a:t>
            </a:r>
            <a:r>
              <a:rPr lang="en-US" sz="2000" dirty="0"/>
              <a:t> </a:t>
            </a:r>
            <a:r>
              <a:rPr lang="en-US" sz="2000" dirty="0" err="1"/>
              <a:t>enviar</a:t>
            </a:r>
            <a:r>
              <a:rPr lang="en-US" sz="2000" dirty="0"/>
              <a:t> solicitudes HTTP de </a:t>
            </a:r>
            <a:r>
              <a:rPr lang="en-US" sz="2000" dirty="0" err="1"/>
              <a:t>manera</a:t>
            </a:r>
            <a:r>
              <a:rPr lang="en-US" sz="2000" dirty="0"/>
              <a:t> </a:t>
            </a:r>
            <a:r>
              <a:rPr lang="en-US" sz="2000" dirty="0" err="1"/>
              <a:t>sencilla</a:t>
            </a:r>
            <a:r>
              <a:rPr lang="en-US" sz="2000" dirty="0"/>
              <a:t>. Es </a:t>
            </a:r>
            <a:r>
              <a:rPr lang="en-US" sz="2000" dirty="0" err="1"/>
              <a:t>utilizada</a:t>
            </a:r>
            <a:r>
              <a:rPr lang="en-US" sz="2000" dirty="0"/>
              <a:t> para </a:t>
            </a:r>
            <a:r>
              <a:rPr lang="en-US" sz="2000" dirty="0" err="1"/>
              <a:t>obtener</a:t>
            </a:r>
            <a:r>
              <a:rPr lang="en-US" sz="2000" dirty="0"/>
              <a:t> </a:t>
            </a:r>
            <a:r>
              <a:rPr lang="en-US" sz="2000" dirty="0" err="1"/>
              <a:t>el</a:t>
            </a:r>
            <a:r>
              <a:rPr lang="en-US" sz="2000" dirty="0"/>
              <a:t> </a:t>
            </a:r>
            <a:r>
              <a:rPr lang="en-US" sz="2000" dirty="0" err="1"/>
              <a:t>contenido</a:t>
            </a:r>
            <a:r>
              <a:rPr lang="en-US" sz="2000" dirty="0"/>
              <a:t> HTML de las </a:t>
            </a:r>
            <a:r>
              <a:rPr lang="en-US" sz="2000" dirty="0" err="1"/>
              <a:t>páginas</a:t>
            </a:r>
            <a:r>
              <a:rPr lang="en-US" sz="2000" dirty="0"/>
              <a:t> web que se van a </a:t>
            </a:r>
            <a:r>
              <a:rPr lang="en-US" sz="2000" dirty="0" err="1"/>
              <a:t>analizar</a:t>
            </a:r>
            <a:r>
              <a:rPr lang="en-US" sz="2000" dirty="0"/>
              <a:t>.</a:t>
            </a:r>
          </a:p>
        </p:txBody>
      </p:sp>
      <p:pic>
        <p:nvPicPr>
          <p:cNvPr id="17" name="Imagen 16" descr="Texto&#10;&#10;Descripción generada automáticamente">
            <a:extLst>
              <a:ext uri="{FF2B5EF4-FFF2-40B4-BE49-F238E27FC236}">
                <a16:creationId xmlns:a16="http://schemas.microsoft.com/office/drawing/2014/main" id="{90EC03A2-D3F0-16B3-CF8D-4F60A31B76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9094" y="3038102"/>
            <a:ext cx="3335547" cy="1328134"/>
          </a:xfrm>
          <a:prstGeom prst="rect">
            <a:avLst/>
          </a:prstGeom>
        </p:spPr>
      </p:pic>
      <p:sp>
        <p:nvSpPr>
          <p:cNvPr id="19" name="CuadroTexto 18">
            <a:extLst>
              <a:ext uri="{FF2B5EF4-FFF2-40B4-BE49-F238E27FC236}">
                <a16:creationId xmlns:a16="http://schemas.microsoft.com/office/drawing/2014/main" id="{E26E32A2-153D-F4D4-5B01-A18F50DF626E}"/>
              </a:ext>
            </a:extLst>
          </p:cNvPr>
          <p:cNvSpPr txBox="1"/>
          <p:nvPr/>
        </p:nvSpPr>
        <p:spPr>
          <a:xfrm>
            <a:off x="138022" y="5457644"/>
            <a:ext cx="8594784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 err="1"/>
              <a:t>Argparse</a:t>
            </a:r>
            <a:r>
              <a:rPr lang="en-US" sz="2000" b="1" dirty="0"/>
              <a:t>:</a:t>
            </a:r>
            <a:r>
              <a:rPr lang="en-US" sz="2000" dirty="0"/>
              <a:t> </a:t>
            </a:r>
            <a:r>
              <a:rPr lang="en-US" sz="2000" dirty="0" err="1"/>
              <a:t>Módulo</a:t>
            </a:r>
            <a:r>
              <a:rPr lang="en-US" sz="2000" dirty="0"/>
              <a:t> de Python para </a:t>
            </a:r>
            <a:r>
              <a:rPr lang="en-US" sz="2000" dirty="0" err="1"/>
              <a:t>manejar</a:t>
            </a:r>
            <a:r>
              <a:rPr lang="en-US" sz="2000" dirty="0"/>
              <a:t> </a:t>
            </a:r>
            <a:r>
              <a:rPr lang="en-US" sz="2000" dirty="0" err="1"/>
              <a:t>argumentos</a:t>
            </a:r>
            <a:r>
              <a:rPr lang="en-US" sz="2000" dirty="0"/>
              <a:t> de </a:t>
            </a:r>
            <a:r>
              <a:rPr lang="en-US" sz="2000" dirty="0" err="1"/>
              <a:t>línea</a:t>
            </a:r>
            <a:r>
              <a:rPr lang="en-US" sz="2000" dirty="0"/>
              <a:t> de </a:t>
            </a:r>
            <a:r>
              <a:rPr lang="en-US" sz="2000" dirty="0" err="1"/>
              <a:t>comandos</a:t>
            </a:r>
            <a:r>
              <a:rPr lang="en-US" sz="2000" dirty="0"/>
              <a:t>. Permite a </a:t>
            </a:r>
            <a:r>
              <a:rPr lang="en-US" sz="2000" dirty="0" err="1"/>
              <a:t>los</a:t>
            </a:r>
            <a:r>
              <a:rPr lang="en-US" sz="2000" dirty="0"/>
              <a:t> </a:t>
            </a:r>
            <a:r>
              <a:rPr lang="en-US" sz="2000" dirty="0" err="1"/>
              <a:t>usuarios</a:t>
            </a:r>
            <a:r>
              <a:rPr lang="en-US" sz="2000" dirty="0"/>
              <a:t> </a:t>
            </a:r>
            <a:r>
              <a:rPr lang="en-US" sz="2000" dirty="0" err="1"/>
              <a:t>especificar</a:t>
            </a:r>
            <a:r>
              <a:rPr lang="en-US" sz="2000" dirty="0"/>
              <a:t> </a:t>
            </a:r>
            <a:r>
              <a:rPr lang="en-US" sz="2000" dirty="0" err="1"/>
              <a:t>opciones</a:t>
            </a:r>
            <a:r>
              <a:rPr lang="en-US" sz="2000" dirty="0"/>
              <a:t> y </a:t>
            </a:r>
            <a:r>
              <a:rPr lang="en-US" sz="2000" dirty="0" err="1"/>
              <a:t>parámetros</a:t>
            </a:r>
            <a:r>
              <a:rPr lang="en-US" sz="2000" dirty="0"/>
              <a:t> al </a:t>
            </a:r>
            <a:r>
              <a:rPr lang="en-US" sz="2000" dirty="0" err="1"/>
              <a:t>ejecutar</a:t>
            </a:r>
            <a:r>
              <a:rPr lang="en-US" sz="2000" dirty="0"/>
              <a:t> scripts, </a:t>
            </a:r>
            <a:r>
              <a:rPr lang="en-US" sz="2000" dirty="0" err="1"/>
              <a:t>haciendo</a:t>
            </a:r>
            <a:r>
              <a:rPr lang="en-US" sz="2000" dirty="0"/>
              <a:t> </a:t>
            </a:r>
            <a:r>
              <a:rPr lang="en-US" sz="2000" dirty="0" err="1"/>
              <a:t>el</a:t>
            </a:r>
            <a:r>
              <a:rPr lang="en-US" sz="2000" dirty="0"/>
              <a:t> </a:t>
            </a:r>
            <a:r>
              <a:rPr lang="en-US" sz="2000" dirty="0" err="1"/>
              <a:t>código</a:t>
            </a:r>
            <a:r>
              <a:rPr lang="en-US" sz="2000" dirty="0"/>
              <a:t> </a:t>
            </a:r>
            <a:r>
              <a:rPr lang="en-US" sz="2000" dirty="0" err="1"/>
              <a:t>más</a:t>
            </a:r>
            <a:r>
              <a:rPr lang="en-US" sz="2000" dirty="0"/>
              <a:t> flexible y </a:t>
            </a:r>
            <a:r>
              <a:rPr lang="en-US" sz="2000" dirty="0" err="1"/>
              <a:t>fácil</a:t>
            </a:r>
            <a:r>
              <a:rPr lang="en-US" sz="2000" dirty="0"/>
              <a:t> de usar.</a:t>
            </a:r>
          </a:p>
        </p:txBody>
      </p:sp>
    </p:spTree>
    <p:extLst>
      <p:ext uri="{BB962C8B-B14F-4D97-AF65-F5344CB8AC3E}">
        <p14:creationId xmlns:p14="http://schemas.microsoft.com/office/powerpoint/2010/main" val="1890493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3" y="365760"/>
            <a:ext cx="4990612" cy="133993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b="1"/>
              <a:t>Introducción al web Scraping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403256B-43E2-8856-4A04-3B0FDA018976}"/>
              </a:ext>
            </a:extLst>
          </p:cNvPr>
          <p:cNvSpPr txBox="1"/>
          <p:nvPr/>
        </p:nvSpPr>
        <p:spPr>
          <a:xfrm>
            <a:off x="947897" y="2512617"/>
            <a:ext cx="5488905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338328">
              <a:spcAft>
                <a:spcPts val="600"/>
              </a:spcAft>
            </a:pPr>
            <a:r>
              <a:rPr lang="en-US" sz="2000" b="1" kern="1200" dirty="0">
                <a:latin typeface="+mn-lt"/>
                <a:ea typeface="+mn-ea"/>
                <a:cs typeface="+mn-cs"/>
              </a:rPr>
              <a:t>Web Scraping</a:t>
            </a:r>
            <a:r>
              <a:rPr lang="en-US" sz="2000" kern="1200" dirty="0">
                <a:latin typeface="+mn-lt"/>
                <a:ea typeface="+mn-ea"/>
                <a:cs typeface="+mn-cs"/>
              </a:rPr>
              <a:t> es </a:t>
            </a:r>
            <a:r>
              <a:rPr lang="en-US" sz="2000" kern="1200" err="1">
                <a:latin typeface="+mn-lt"/>
                <a:ea typeface="+mn-ea"/>
                <a:cs typeface="+mn-cs"/>
              </a:rPr>
              <a:t>una</a:t>
            </a:r>
            <a:r>
              <a:rPr lang="en-US" sz="2000" kern="1200" dirty="0">
                <a:latin typeface="+mn-lt"/>
                <a:ea typeface="+mn-ea"/>
                <a:cs typeface="+mn-cs"/>
              </a:rPr>
              <a:t> </a:t>
            </a:r>
            <a:r>
              <a:rPr lang="en-US" sz="2000" kern="1200" err="1">
                <a:latin typeface="+mn-lt"/>
                <a:ea typeface="+mn-ea"/>
                <a:cs typeface="+mn-cs"/>
              </a:rPr>
              <a:t>técnica</a:t>
            </a:r>
            <a:r>
              <a:rPr lang="en-US" sz="2000" kern="1200" dirty="0">
                <a:latin typeface="+mn-lt"/>
                <a:ea typeface="+mn-ea"/>
                <a:cs typeface="+mn-cs"/>
              </a:rPr>
              <a:t> </a:t>
            </a:r>
            <a:r>
              <a:rPr lang="en-US" sz="2000" kern="1200" err="1">
                <a:latin typeface="+mn-lt"/>
                <a:ea typeface="+mn-ea"/>
                <a:cs typeface="+mn-cs"/>
              </a:rPr>
              <a:t>utilizada</a:t>
            </a:r>
            <a:r>
              <a:rPr lang="en-US" sz="2000" kern="1200" dirty="0">
                <a:latin typeface="+mn-lt"/>
                <a:ea typeface="+mn-ea"/>
                <a:cs typeface="+mn-cs"/>
              </a:rPr>
              <a:t> para </a:t>
            </a:r>
            <a:r>
              <a:rPr lang="en-US" sz="2000" kern="1200" err="1">
                <a:latin typeface="+mn-lt"/>
                <a:ea typeface="+mn-ea"/>
                <a:cs typeface="+mn-cs"/>
              </a:rPr>
              <a:t>extraer</a:t>
            </a:r>
            <a:r>
              <a:rPr lang="en-US" sz="2000" kern="1200" dirty="0">
                <a:latin typeface="+mn-lt"/>
                <a:ea typeface="+mn-ea"/>
                <a:cs typeface="+mn-cs"/>
              </a:rPr>
              <a:t> </a:t>
            </a:r>
            <a:r>
              <a:rPr lang="en-US" sz="2000" kern="1200" err="1">
                <a:latin typeface="+mn-lt"/>
                <a:ea typeface="+mn-ea"/>
                <a:cs typeface="+mn-cs"/>
              </a:rPr>
              <a:t>información</a:t>
            </a:r>
            <a:r>
              <a:rPr lang="en-US" sz="2000" kern="1200" dirty="0">
                <a:latin typeface="+mn-lt"/>
                <a:ea typeface="+mn-ea"/>
                <a:cs typeface="+mn-cs"/>
              </a:rPr>
              <a:t> de sitios web de </a:t>
            </a:r>
            <a:r>
              <a:rPr lang="en-US" sz="2000" kern="1200" err="1">
                <a:latin typeface="+mn-lt"/>
                <a:ea typeface="+mn-ea"/>
                <a:cs typeface="+mn-cs"/>
              </a:rPr>
              <a:t>manera</a:t>
            </a:r>
            <a:r>
              <a:rPr lang="en-US" sz="2000" kern="1200" dirty="0">
                <a:latin typeface="+mn-lt"/>
                <a:ea typeface="+mn-ea"/>
                <a:cs typeface="+mn-cs"/>
              </a:rPr>
              <a:t> </a:t>
            </a:r>
            <a:r>
              <a:rPr lang="en-US" sz="2000" kern="1200" err="1">
                <a:latin typeface="+mn-lt"/>
                <a:ea typeface="+mn-ea"/>
                <a:cs typeface="+mn-cs"/>
              </a:rPr>
              <a:t>automatizada</a:t>
            </a:r>
            <a:r>
              <a:rPr lang="en-US" sz="2000" kern="1200" dirty="0">
                <a:latin typeface="+mn-lt"/>
                <a:ea typeface="+mn-ea"/>
                <a:cs typeface="+mn-cs"/>
              </a:rPr>
              <a:t>. Esta </a:t>
            </a:r>
            <a:r>
              <a:rPr lang="en-US" sz="2000" kern="1200" err="1">
                <a:latin typeface="+mn-lt"/>
                <a:ea typeface="+mn-ea"/>
                <a:cs typeface="+mn-cs"/>
              </a:rPr>
              <a:t>práctica</a:t>
            </a:r>
            <a:r>
              <a:rPr lang="en-US" sz="2000" kern="1200" dirty="0">
                <a:latin typeface="+mn-lt"/>
                <a:ea typeface="+mn-ea"/>
                <a:cs typeface="+mn-cs"/>
              </a:rPr>
              <a:t> </a:t>
            </a:r>
            <a:r>
              <a:rPr lang="en-US" sz="2000" kern="1200" err="1">
                <a:latin typeface="+mn-lt"/>
                <a:ea typeface="+mn-ea"/>
                <a:cs typeface="+mn-cs"/>
              </a:rPr>
              <a:t>implica</a:t>
            </a:r>
            <a:r>
              <a:rPr lang="en-US" sz="2000" kern="1200" dirty="0">
                <a:latin typeface="+mn-lt"/>
                <a:ea typeface="+mn-ea"/>
                <a:cs typeface="+mn-cs"/>
              </a:rPr>
              <a:t> </a:t>
            </a:r>
            <a:r>
              <a:rPr lang="en-US" sz="2000" kern="1200" err="1">
                <a:latin typeface="+mn-lt"/>
                <a:ea typeface="+mn-ea"/>
                <a:cs typeface="+mn-cs"/>
              </a:rPr>
              <a:t>el</a:t>
            </a:r>
            <a:r>
              <a:rPr lang="en-US" sz="2000" kern="1200" dirty="0">
                <a:latin typeface="+mn-lt"/>
                <a:ea typeface="+mn-ea"/>
                <a:cs typeface="+mn-cs"/>
              </a:rPr>
              <a:t> </a:t>
            </a:r>
            <a:r>
              <a:rPr lang="en-US" sz="2000" kern="1200" err="1">
                <a:latin typeface="+mn-lt"/>
                <a:ea typeface="+mn-ea"/>
                <a:cs typeface="+mn-cs"/>
              </a:rPr>
              <a:t>uso</a:t>
            </a:r>
            <a:r>
              <a:rPr lang="en-US" sz="2000" kern="1200" dirty="0">
                <a:latin typeface="+mn-lt"/>
                <a:ea typeface="+mn-ea"/>
                <a:cs typeface="+mn-cs"/>
              </a:rPr>
              <a:t> de </a:t>
            </a:r>
            <a:r>
              <a:rPr lang="en-US" sz="2000" kern="1200" err="1">
                <a:latin typeface="+mn-lt"/>
                <a:ea typeface="+mn-ea"/>
                <a:cs typeface="+mn-cs"/>
              </a:rPr>
              <a:t>programas</a:t>
            </a:r>
            <a:r>
              <a:rPr lang="en-US" sz="2000" kern="1200" dirty="0">
                <a:latin typeface="+mn-lt"/>
                <a:ea typeface="+mn-ea"/>
                <a:cs typeface="+mn-cs"/>
              </a:rPr>
              <a:t> o scripts que </a:t>
            </a:r>
            <a:r>
              <a:rPr lang="en-US" sz="2000" kern="1200" err="1">
                <a:latin typeface="+mn-lt"/>
                <a:ea typeface="+mn-ea"/>
                <a:cs typeface="+mn-cs"/>
              </a:rPr>
              <a:t>acceden</a:t>
            </a:r>
            <a:r>
              <a:rPr lang="en-US" sz="2000" kern="1200" dirty="0">
                <a:latin typeface="+mn-lt"/>
                <a:ea typeface="+mn-ea"/>
                <a:cs typeface="+mn-cs"/>
              </a:rPr>
              <a:t> a </a:t>
            </a:r>
            <a:r>
              <a:rPr lang="en-US" sz="2000" kern="1200" err="1">
                <a:latin typeface="+mn-lt"/>
                <a:ea typeface="+mn-ea"/>
                <a:cs typeface="+mn-cs"/>
              </a:rPr>
              <a:t>páginas</a:t>
            </a:r>
            <a:r>
              <a:rPr lang="en-US" sz="2000" kern="1200" dirty="0">
                <a:latin typeface="+mn-lt"/>
                <a:ea typeface="+mn-ea"/>
                <a:cs typeface="+mn-cs"/>
              </a:rPr>
              <a:t> web, </a:t>
            </a:r>
            <a:r>
              <a:rPr lang="en-US" sz="2000" kern="1200" err="1">
                <a:latin typeface="+mn-lt"/>
                <a:ea typeface="+mn-ea"/>
                <a:cs typeface="+mn-cs"/>
              </a:rPr>
              <a:t>analizan</a:t>
            </a:r>
            <a:r>
              <a:rPr lang="en-US" sz="2000" kern="1200" dirty="0">
                <a:latin typeface="+mn-lt"/>
                <a:ea typeface="+mn-ea"/>
                <a:cs typeface="+mn-cs"/>
              </a:rPr>
              <a:t> </a:t>
            </a:r>
            <a:r>
              <a:rPr lang="en-US" sz="2000" kern="1200" err="1">
                <a:latin typeface="+mn-lt"/>
                <a:ea typeface="+mn-ea"/>
                <a:cs typeface="+mn-cs"/>
              </a:rPr>
              <a:t>su</a:t>
            </a:r>
            <a:r>
              <a:rPr lang="en-US" sz="2000" kern="1200" dirty="0">
                <a:latin typeface="+mn-lt"/>
                <a:ea typeface="+mn-ea"/>
                <a:cs typeface="+mn-cs"/>
              </a:rPr>
              <a:t> </a:t>
            </a:r>
            <a:r>
              <a:rPr lang="en-US" sz="2000" kern="1200" err="1">
                <a:latin typeface="+mn-lt"/>
                <a:ea typeface="+mn-ea"/>
                <a:cs typeface="+mn-cs"/>
              </a:rPr>
              <a:t>contenido</a:t>
            </a:r>
            <a:r>
              <a:rPr lang="en-US" sz="2000" kern="1200" dirty="0">
                <a:latin typeface="+mn-lt"/>
                <a:ea typeface="+mn-ea"/>
                <a:cs typeface="+mn-cs"/>
              </a:rPr>
              <a:t> y </a:t>
            </a:r>
            <a:r>
              <a:rPr lang="en-US" sz="2000" kern="1200" err="1">
                <a:latin typeface="+mn-lt"/>
                <a:ea typeface="+mn-ea"/>
                <a:cs typeface="+mn-cs"/>
              </a:rPr>
              <a:t>extraen</a:t>
            </a:r>
            <a:r>
              <a:rPr lang="en-US" sz="2000" kern="1200" dirty="0">
                <a:latin typeface="+mn-lt"/>
                <a:ea typeface="+mn-ea"/>
                <a:cs typeface="+mn-cs"/>
              </a:rPr>
              <a:t> </a:t>
            </a:r>
            <a:r>
              <a:rPr lang="en-US" sz="2000" kern="1200" err="1">
                <a:latin typeface="+mn-lt"/>
                <a:ea typeface="+mn-ea"/>
                <a:cs typeface="+mn-cs"/>
              </a:rPr>
              <a:t>datos</a:t>
            </a:r>
            <a:r>
              <a:rPr lang="en-US" sz="2000" kern="1200" dirty="0">
                <a:latin typeface="+mn-lt"/>
                <a:ea typeface="+mn-ea"/>
                <a:cs typeface="+mn-cs"/>
              </a:rPr>
              <a:t> </a:t>
            </a:r>
            <a:r>
              <a:rPr lang="en-US" sz="2000" kern="1200" err="1">
                <a:latin typeface="+mn-lt"/>
                <a:ea typeface="+mn-ea"/>
                <a:cs typeface="+mn-cs"/>
              </a:rPr>
              <a:t>específicos</a:t>
            </a:r>
            <a:r>
              <a:rPr lang="en-US" sz="2000" kern="1200" dirty="0">
                <a:latin typeface="+mn-lt"/>
                <a:ea typeface="+mn-ea"/>
                <a:cs typeface="+mn-cs"/>
              </a:rPr>
              <a:t> que </a:t>
            </a:r>
            <a:r>
              <a:rPr lang="en-US" sz="2000" kern="1200" err="1">
                <a:latin typeface="+mn-lt"/>
                <a:ea typeface="+mn-ea"/>
                <a:cs typeface="+mn-cs"/>
              </a:rPr>
              <a:t>pueden</a:t>
            </a:r>
            <a:r>
              <a:rPr lang="en-US" sz="2000" kern="1200" dirty="0">
                <a:latin typeface="+mn-lt"/>
                <a:ea typeface="+mn-ea"/>
                <a:cs typeface="+mn-cs"/>
              </a:rPr>
              <a:t> ser </a:t>
            </a:r>
            <a:r>
              <a:rPr lang="en-US" sz="2000" kern="1200" err="1">
                <a:latin typeface="+mn-lt"/>
                <a:ea typeface="+mn-ea"/>
                <a:cs typeface="+mn-cs"/>
              </a:rPr>
              <a:t>utilizados</a:t>
            </a:r>
            <a:r>
              <a:rPr lang="en-US" sz="2000" kern="1200" dirty="0">
                <a:latin typeface="+mn-lt"/>
                <a:ea typeface="+mn-ea"/>
                <a:cs typeface="+mn-cs"/>
              </a:rPr>
              <a:t> para </a:t>
            </a:r>
            <a:r>
              <a:rPr lang="en-US" sz="2000" kern="1200" err="1">
                <a:latin typeface="+mn-lt"/>
                <a:ea typeface="+mn-ea"/>
                <a:cs typeface="+mn-cs"/>
              </a:rPr>
              <a:t>diversos</a:t>
            </a:r>
            <a:r>
              <a:rPr lang="en-US" sz="2000" kern="1200" dirty="0">
                <a:latin typeface="+mn-lt"/>
                <a:ea typeface="+mn-ea"/>
                <a:cs typeface="+mn-cs"/>
              </a:rPr>
              <a:t> </a:t>
            </a:r>
            <a:r>
              <a:rPr lang="en-US" sz="2000" kern="1200" err="1">
                <a:latin typeface="+mn-lt"/>
                <a:ea typeface="+mn-ea"/>
                <a:cs typeface="+mn-cs"/>
              </a:rPr>
              <a:t>propósitos</a:t>
            </a:r>
            <a:r>
              <a:rPr lang="en-US" sz="1750" kern="1200" dirty="0">
                <a:latin typeface="+mn-lt"/>
                <a:ea typeface="+mn-ea"/>
                <a:cs typeface="+mn-cs"/>
              </a:rPr>
              <a:t>.</a:t>
            </a:r>
            <a:endParaRPr lang="en-US" sz="1750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EE4A88A-F4EC-D0A3-94E9-A694818F173D}"/>
              </a:ext>
            </a:extLst>
          </p:cNvPr>
          <p:cNvSpPr txBox="1"/>
          <p:nvPr/>
        </p:nvSpPr>
        <p:spPr>
          <a:xfrm>
            <a:off x="947897" y="1711129"/>
            <a:ext cx="2132339" cy="593368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338328">
              <a:spcAft>
                <a:spcPts val="600"/>
              </a:spcAft>
            </a:pPr>
            <a:r>
              <a:rPr lang="en-US" sz="3250" b="1" u="sng" kern="1200" dirty="0">
                <a:latin typeface="+mn-lt"/>
                <a:ea typeface="+mn-ea"/>
                <a:cs typeface="+mn-cs"/>
              </a:rPr>
              <a:t>¿Que es?</a:t>
            </a:r>
            <a:endParaRPr lang="en-US" sz="3250" u="sng" dirty="0"/>
          </a:p>
        </p:txBody>
      </p:sp>
      <p:pic>
        <p:nvPicPr>
          <p:cNvPr id="11" name="Imagen 10" descr="El web scraping: qué es, aplicaciones y consecuencias - grid.cl">
            <a:extLst>
              <a:ext uri="{FF2B5EF4-FFF2-40B4-BE49-F238E27FC236}">
                <a16:creationId xmlns:a16="http://schemas.microsoft.com/office/drawing/2014/main" id="{40C945CE-87A1-A08B-3E40-F6685F8AAB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8740" y="4096110"/>
            <a:ext cx="3864633" cy="276332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3" y="365760"/>
            <a:ext cx="4990612" cy="133993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b="1" dirty="0" err="1"/>
              <a:t>Definiciones</a:t>
            </a:r>
            <a:r>
              <a:rPr lang="en-US" sz="4400" b="1" dirty="0"/>
              <a:t> </a:t>
            </a:r>
            <a:r>
              <a:rPr lang="en-US" sz="4400" b="1" dirty="0" err="1"/>
              <a:t>Básicas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403256B-43E2-8856-4A04-3B0FDA018976}"/>
              </a:ext>
            </a:extLst>
          </p:cNvPr>
          <p:cNvSpPr txBox="1"/>
          <p:nvPr/>
        </p:nvSpPr>
        <p:spPr>
          <a:xfrm>
            <a:off x="947896" y="1865635"/>
            <a:ext cx="1333849" cy="584775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338328">
              <a:spcAft>
                <a:spcPts val="600"/>
              </a:spcAft>
            </a:pPr>
            <a:r>
              <a:rPr lang="en-US" sz="3200" b="1" dirty="0"/>
              <a:t>Html</a:t>
            </a:r>
            <a:endParaRPr lang="en-US" sz="3200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071E27B-CC1A-8FF4-7E09-0B7568FBB7D5}"/>
              </a:ext>
            </a:extLst>
          </p:cNvPr>
          <p:cNvSpPr txBox="1"/>
          <p:nvPr/>
        </p:nvSpPr>
        <p:spPr>
          <a:xfrm>
            <a:off x="962273" y="3432767"/>
            <a:ext cx="1333849" cy="584775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338328">
              <a:spcAft>
                <a:spcPts val="600"/>
              </a:spcAft>
            </a:pPr>
            <a:r>
              <a:rPr lang="en-US" sz="3200" b="1" dirty="0"/>
              <a:t>Http</a:t>
            </a:r>
            <a:endParaRPr lang="en-US" sz="3200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0302069-43E8-AA17-31C5-092CE85D9F29}"/>
              </a:ext>
            </a:extLst>
          </p:cNvPr>
          <p:cNvSpPr txBox="1"/>
          <p:nvPr/>
        </p:nvSpPr>
        <p:spPr>
          <a:xfrm>
            <a:off x="2299368" y="5215559"/>
            <a:ext cx="604962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338328">
              <a:spcAft>
                <a:spcPts val="600"/>
              </a:spcAft>
            </a:pPr>
            <a:r>
              <a:rPr lang="es-ES"/>
              <a:t>Es el proceso de analizar y convertir datos en un formato más útil. En el contexto de web scraping, parsear HTML significa leer y extraer información específica de una página web.</a:t>
            </a:r>
            <a:endParaRPr lang="en-US" sz="3200" b="1" dirty="0" err="1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A08D4F0-869F-8E4B-64F3-A33FD0C95D70}"/>
              </a:ext>
            </a:extLst>
          </p:cNvPr>
          <p:cNvSpPr txBox="1"/>
          <p:nvPr/>
        </p:nvSpPr>
        <p:spPr>
          <a:xfrm>
            <a:off x="2280249" y="1863306"/>
            <a:ext cx="593497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(</a:t>
            </a:r>
            <a:r>
              <a:rPr lang="en-US" b="1" err="1"/>
              <a:t>HyperText</a:t>
            </a:r>
            <a:r>
              <a:rPr lang="en-US" b="1" dirty="0"/>
              <a:t> Markup Language):</a:t>
            </a:r>
            <a:r>
              <a:rPr lang="en-US" dirty="0"/>
              <a:t> Es </a:t>
            </a:r>
            <a:r>
              <a:rPr lang="en-US" err="1"/>
              <a:t>el</a:t>
            </a:r>
            <a:r>
              <a:rPr lang="en-US" dirty="0"/>
              <a:t> </a:t>
            </a:r>
            <a:r>
              <a:rPr lang="en-US" err="1"/>
              <a:t>lenguaje</a:t>
            </a:r>
            <a:r>
              <a:rPr lang="en-US" dirty="0"/>
              <a:t> que se </a:t>
            </a:r>
            <a:r>
              <a:rPr lang="en-US" err="1"/>
              <a:t>utiliza</a:t>
            </a:r>
            <a:r>
              <a:rPr lang="en-US" dirty="0"/>
              <a:t> para </a:t>
            </a:r>
            <a:r>
              <a:rPr lang="en-US" err="1"/>
              <a:t>crear</a:t>
            </a:r>
            <a:r>
              <a:rPr lang="en-US" dirty="0"/>
              <a:t> y </a:t>
            </a:r>
            <a:r>
              <a:rPr lang="en-US" err="1"/>
              <a:t>diseñar</a:t>
            </a:r>
            <a:r>
              <a:rPr lang="en-US" dirty="0"/>
              <a:t> las </a:t>
            </a:r>
            <a:r>
              <a:rPr lang="en-US" err="1"/>
              <a:t>páginas</a:t>
            </a:r>
            <a:r>
              <a:rPr lang="en-US" dirty="0"/>
              <a:t> web. Define la </a:t>
            </a:r>
            <a:r>
              <a:rPr lang="en-US" err="1"/>
              <a:t>estructura</a:t>
            </a:r>
            <a:r>
              <a:rPr lang="en-US" dirty="0"/>
              <a:t> y </a:t>
            </a:r>
            <a:r>
              <a:rPr lang="en-US" err="1"/>
              <a:t>el</a:t>
            </a:r>
            <a:r>
              <a:rPr lang="en-US" dirty="0"/>
              <a:t> </a:t>
            </a:r>
            <a:r>
              <a:rPr lang="en-US" err="1"/>
              <a:t>contenido</a:t>
            </a:r>
            <a:r>
              <a:rPr lang="en-US" dirty="0"/>
              <a:t> de </a:t>
            </a:r>
            <a:r>
              <a:rPr lang="en-US" err="1"/>
              <a:t>una</a:t>
            </a:r>
            <a:r>
              <a:rPr lang="en-US" dirty="0"/>
              <a:t> </a:t>
            </a:r>
            <a:r>
              <a:rPr lang="en-US" err="1"/>
              <a:t>página</a:t>
            </a:r>
            <a:r>
              <a:rPr lang="en-US" dirty="0"/>
              <a:t> web </a:t>
            </a:r>
            <a:r>
              <a:rPr lang="en-US" err="1"/>
              <a:t>mediante</a:t>
            </a:r>
            <a:r>
              <a:rPr lang="en-US" dirty="0"/>
              <a:t> </a:t>
            </a:r>
            <a:r>
              <a:rPr lang="en-US" err="1"/>
              <a:t>etiquetas</a:t>
            </a:r>
            <a:endParaRPr lang="en-U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16ABFEF-34CE-1EB9-3CD3-76AEC7CADAEC}"/>
              </a:ext>
            </a:extLst>
          </p:cNvPr>
          <p:cNvSpPr txBox="1"/>
          <p:nvPr/>
        </p:nvSpPr>
        <p:spPr>
          <a:xfrm>
            <a:off x="2294626" y="3430438"/>
            <a:ext cx="5244860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(HyperText Transfer Protocol):</a:t>
            </a:r>
            <a:r>
              <a:rPr lang="en-US"/>
              <a:t> Es el protocolo que permite la comunicación en la web. Cuando escribes una URL en tu navegador y presionas enter, estás utilizando HTTP para solicitar esa página web.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F4DAD46-4329-FFD6-7BE7-7B4514A49AD0}"/>
              </a:ext>
            </a:extLst>
          </p:cNvPr>
          <p:cNvSpPr txBox="1"/>
          <p:nvPr/>
        </p:nvSpPr>
        <p:spPr>
          <a:xfrm>
            <a:off x="387179" y="5229936"/>
            <a:ext cx="1894565" cy="59915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338328">
              <a:spcAft>
                <a:spcPts val="600"/>
              </a:spcAft>
            </a:pPr>
            <a:r>
              <a:rPr lang="en-US" sz="3200" b="1" dirty="0" err="1"/>
              <a:t>Parsear</a:t>
            </a:r>
            <a:endParaRPr lang="en-US" sz="3200" dirty="0" err="1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F05C0EF1-8966-A512-A5AB-215D69FCC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1" y="-2246"/>
            <a:ext cx="377046" cy="6862493"/>
          </a:xfrm>
          <a:prstGeom prst="rect">
            <a:avLst/>
          </a:prstGeom>
        </p:spPr>
      </p:pic>
      <p:pic>
        <p:nvPicPr>
          <p:cNvPr id="12" name="Gráfico 11" descr="Protocolo seguro de transferencia de hipertexto - Wikipedia, la  enciclopedia libre">
            <a:extLst>
              <a:ext uri="{FF2B5EF4-FFF2-40B4-BE49-F238E27FC236}">
                <a16:creationId xmlns:a16="http://schemas.microsoft.com/office/drawing/2014/main" id="{67BF8910-4DD2-D72E-F797-FE8F604544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88325" y="168258"/>
            <a:ext cx="2081842" cy="1705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255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n 17">
            <a:extLst>
              <a:ext uri="{FF2B5EF4-FFF2-40B4-BE49-F238E27FC236}">
                <a16:creationId xmlns:a16="http://schemas.microsoft.com/office/drawing/2014/main" id="{6C3CF892-9AF4-E8B6-C966-59B2A7DF25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3" y="0"/>
            <a:ext cx="730118" cy="6872378"/>
          </a:xfrm>
          <a:prstGeom prst="rect">
            <a:avLst/>
          </a:prstGeom>
        </p:spPr>
      </p:pic>
      <p:pic>
        <p:nvPicPr>
          <p:cNvPr id="16" name="Imagen 15" descr="Forma&#10;&#10;Descripción generada automáticamente">
            <a:extLst>
              <a:ext uri="{FF2B5EF4-FFF2-40B4-BE49-F238E27FC236}">
                <a16:creationId xmlns:a16="http://schemas.microsoft.com/office/drawing/2014/main" id="{DA53DEE2-5820-6D59-E0BA-050F26FDAC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7" r="1299" b="-48"/>
          <a:stretch/>
        </p:blipFill>
        <p:spPr>
          <a:xfrm>
            <a:off x="8413721" y="-696"/>
            <a:ext cx="1101017" cy="6865913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45C8AE58-4974-F898-D5B3-3D70774188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2" y="-5661"/>
            <a:ext cx="9505947" cy="1032116"/>
          </a:xfrm>
          <a:prstGeom prst="rect">
            <a:avLst/>
          </a:prstGeom>
        </p:spPr>
      </p:pic>
      <p:sp>
        <p:nvSpPr>
          <p:cNvPr id="10" name="Título 9">
            <a:extLst>
              <a:ext uri="{FF2B5EF4-FFF2-40B4-BE49-F238E27FC236}">
                <a16:creationId xmlns:a16="http://schemas.microsoft.com/office/drawing/2014/main" id="{AB0B2EAF-CD73-7DF2-E0F7-87A8FB62E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0141" y="-367485"/>
            <a:ext cx="8664083" cy="1153034"/>
          </a:xfrm>
          <a:noFill/>
        </p:spPr>
        <p:txBody>
          <a:bodyPr/>
          <a:lstStyle/>
          <a:p>
            <a:r>
              <a:rPr lang="es-ES" sz="2800" b="1" dirty="0"/>
              <a:t>¿</a:t>
            </a:r>
            <a:r>
              <a:rPr lang="es-ES" sz="2800" b="1" err="1"/>
              <a:t>Que</a:t>
            </a:r>
            <a:r>
              <a:rPr lang="es-ES" sz="2800" b="1" dirty="0"/>
              <a:t> puede hacer y que usos le podemos dar?</a:t>
            </a:r>
          </a:p>
        </p:txBody>
      </p:sp>
      <p:sp>
        <p:nvSpPr>
          <p:cNvPr id="21" name="Marcador de contenido 20">
            <a:extLst>
              <a:ext uri="{FF2B5EF4-FFF2-40B4-BE49-F238E27FC236}">
                <a16:creationId xmlns:a16="http://schemas.microsoft.com/office/drawing/2014/main" id="{11AC9C35-BAE9-92C4-212C-F50BC868EF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8895" y="1268084"/>
            <a:ext cx="7007236" cy="1303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s-ES" sz="2000" dirty="0">
                <a:ea typeface="+mn-lt"/>
                <a:cs typeface="+mn-lt"/>
              </a:rPr>
              <a:t>El objetivo principal de este proyecto es utilizar técnicas de web </a:t>
            </a:r>
            <a:r>
              <a:rPr lang="es-ES" sz="2000" err="1">
                <a:ea typeface="+mn-lt"/>
                <a:cs typeface="+mn-lt"/>
              </a:rPr>
              <a:t>scraping</a:t>
            </a:r>
            <a:r>
              <a:rPr lang="es-ES" sz="2000" dirty="0">
                <a:ea typeface="+mn-lt"/>
                <a:cs typeface="+mn-lt"/>
              </a:rPr>
              <a:t> para recolectar datos de propiedades inmobiliarias.</a:t>
            </a:r>
            <a:endParaRPr lang="es-ES" sz="2000" dirty="0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8136CDE6-5AA7-8DF9-F09D-FFA8BACA6EDB}"/>
              </a:ext>
            </a:extLst>
          </p:cNvPr>
          <p:cNvSpPr txBox="1"/>
          <p:nvPr/>
        </p:nvSpPr>
        <p:spPr>
          <a:xfrm>
            <a:off x="885645" y="3646099"/>
            <a:ext cx="8264105" cy="16312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 dirty="0" err="1"/>
              <a:t>Análisis</a:t>
            </a:r>
            <a:r>
              <a:rPr lang="en-US" sz="2000" b="1" dirty="0"/>
              <a:t> de mercado:</a:t>
            </a:r>
            <a:r>
              <a:rPr lang="en-US" sz="2000" dirty="0"/>
              <a:t> </a:t>
            </a:r>
            <a:r>
              <a:rPr lang="en-US" sz="2000" dirty="0" err="1"/>
              <a:t>Comparación</a:t>
            </a:r>
            <a:r>
              <a:rPr lang="en-US" sz="2000" dirty="0"/>
              <a:t> de </a:t>
            </a:r>
            <a:r>
              <a:rPr lang="en-US" sz="2000" dirty="0" err="1"/>
              <a:t>precios</a:t>
            </a:r>
            <a:r>
              <a:rPr lang="en-US" sz="2000" dirty="0"/>
              <a:t> y </a:t>
            </a:r>
            <a:r>
              <a:rPr lang="en-US" sz="2000" dirty="0" err="1"/>
              <a:t>disponibilidad</a:t>
            </a:r>
            <a:r>
              <a:rPr lang="en-US" sz="2000" dirty="0"/>
              <a:t>.</a:t>
            </a:r>
          </a:p>
          <a:p>
            <a:pPr marL="342900" indent="-342900">
              <a:buFont typeface="Arial"/>
              <a:buChar char="•"/>
            </a:pPr>
            <a:r>
              <a:rPr lang="en-US" sz="2000" b="1" dirty="0" err="1"/>
              <a:t>Estudios</a:t>
            </a:r>
            <a:r>
              <a:rPr lang="en-US" sz="2000" b="1" dirty="0"/>
              <a:t> de </a:t>
            </a:r>
            <a:r>
              <a:rPr lang="en-US" sz="2000" b="1" dirty="0" err="1"/>
              <a:t>tendencias</a:t>
            </a:r>
            <a:r>
              <a:rPr lang="en-US" sz="2000" b="1" dirty="0"/>
              <a:t>:</a:t>
            </a:r>
            <a:r>
              <a:rPr lang="en-US" sz="2000" dirty="0"/>
              <a:t> </a:t>
            </a:r>
            <a:r>
              <a:rPr lang="en-US" sz="2000" dirty="0" err="1"/>
              <a:t>Identificación</a:t>
            </a:r>
            <a:r>
              <a:rPr lang="en-US" sz="2000" dirty="0"/>
              <a:t> de </a:t>
            </a:r>
            <a:r>
              <a:rPr lang="en-US" sz="2000" dirty="0" err="1"/>
              <a:t>tendencias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dirty="0" err="1"/>
              <a:t>el</a:t>
            </a:r>
            <a:r>
              <a:rPr lang="en-US" sz="2000" dirty="0"/>
              <a:t> mercado </a:t>
            </a:r>
            <a:r>
              <a:rPr lang="en-US" sz="2000" dirty="0" err="1"/>
              <a:t>inmobiliario</a:t>
            </a:r>
            <a:r>
              <a:rPr lang="en-US" sz="2000" dirty="0"/>
              <a:t>.</a:t>
            </a:r>
          </a:p>
          <a:p>
            <a:pPr marL="342900" indent="-342900">
              <a:buFont typeface="Arial"/>
              <a:buChar char="•"/>
            </a:pPr>
            <a:r>
              <a:rPr lang="en-US" sz="2000" b="1" dirty="0" err="1"/>
              <a:t>Automatización</a:t>
            </a:r>
            <a:r>
              <a:rPr lang="en-US" sz="2000" b="1" dirty="0"/>
              <a:t> de </a:t>
            </a:r>
            <a:r>
              <a:rPr lang="en-US" sz="2000" b="1" dirty="0" err="1"/>
              <a:t>búsquedas</a:t>
            </a:r>
            <a:r>
              <a:rPr lang="en-US" sz="2000" b="1" dirty="0"/>
              <a:t>:</a:t>
            </a:r>
            <a:r>
              <a:rPr lang="en-US" sz="2000" dirty="0"/>
              <a:t> </a:t>
            </a:r>
            <a:r>
              <a:rPr lang="en-US" sz="2000" dirty="0" err="1"/>
              <a:t>Facilitar</a:t>
            </a:r>
            <a:r>
              <a:rPr lang="en-US" sz="2000" dirty="0"/>
              <a:t> la </a:t>
            </a:r>
            <a:r>
              <a:rPr lang="en-US" sz="2000" dirty="0" err="1"/>
              <a:t>búsqueda</a:t>
            </a:r>
            <a:r>
              <a:rPr lang="en-US" sz="2000" dirty="0"/>
              <a:t> de </a:t>
            </a:r>
            <a:r>
              <a:rPr lang="en-US" sz="2000" dirty="0" err="1"/>
              <a:t>propiedades</a:t>
            </a:r>
            <a:r>
              <a:rPr lang="en-US" sz="2000" dirty="0"/>
              <a:t> para </a:t>
            </a:r>
            <a:r>
              <a:rPr lang="en-US" sz="2000" dirty="0" err="1"/>
              <a:t>usuarios</a:t>
            </a:r>
            <a:r>
              <a:rPr lang="en-US" sz="2000" dirty="0"/>
              <a:t> finale.</a:t>
            </a:r>
          </a:p>
        </p:txBody>
      </p:sp>
      <p:pic>
        <p:nvPicPr>
          <p:cNvPr id="24" name="Imagen 23">
            <a:extLst>
              <a:ext uri="{FF2B5EF4-FFF2-40B4-BE49-F238E27FC236}">
                <a16:creationId xmlns:a16="http://schemas.microsoft.com/office/drawing/2014/main" id="{241FD977-78B3-B070-44D4-F3CF4BA7AA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1" y="2575524"/>
            <a:ext cx="9505590" cy="873066"/>
          </a:xfrm>
          <a:prstGeom prst="rect">
            <a:avLst/>
          </a:prstGeom>
        </p:spPr>
      </p:pic>
      <p:sp>
        <p:nvSpPr>
          <p:cNvPr id="27" name="CuadroTexto 25">
            <a:extLst>
              <a:ext uri="{FF2B5EF4-FFF2-40B4-BE49-F238E27FC236}">
                <a16:creationId xmlns:a16="http://schemas.microsoft.com/office/drawing/2014/main" id="{0EE14EEB-ABFC-4E4B-6F99-BDD5DEBCA21D}"/>
              </a:ext>
            </a:extLst>
          </p:cNvPr>
          <p:cNvSpPr txBox="1"/>
          <p:nvPr/>
        </p:nvSpPr>
        <p:spPr>
          <a:xfrm>
            <a:off x="612476" y="2711570"/>
            <a:ext cx="9169878" cy="46166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/>
              <a:t>Web Scraping </a:t>
            </a:r>
            <a:r>
              <a:rPr lang="en-US" sz="2400" b="1" dirty="0" err="1"/>
              <a:t>como</a:t>
            </a:r>
            <a:r>
              <a:rPr lang="en-US" sz="2400" b="1" dirty="0"/>
              <a:t> </a:t>
            </a:r>
            <a:r>
              <a:rPr lang="en-US" sz="2400" b="1" dirty="0" err="1"/>
              <a:t>fuente</a:t>
            </a:r>
            <a:r>
              <a:rPr lang="en-US" sz="2400" b="1" dirty="0"/>
              <a:t> de </a:t>
            </a:r>
            <a:r>
              <a:rPr lang="en-US" sz="2400" b="1" dirty="0" err="1"/>
              <a:t>análisis</a:t>
            </a:r>
            <a:r>
              <a:rPr lang="en-US" sz="2400" b="1" dirty="0"/>
              <a:t> y Automatizacion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EFFF85-7112-122E-C697-F1403BDC2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3423" y="423269"/>
            <a:ext cx="5889254" cy="779223"/>
          </a:xfrm>
          <a:solidFill>
            <a:schemeClr val="bg1">
              <a:lumMod val="75000"/>
              <a:lumOff val="25000"/>
            </a:schemeClr>
          </a:solidFill>
        </p:spPr>
        <p:txBody>
          <a:bodyPr/>
          <a:lstStyle/>
          <a:p>
            <a:r>
              <a:rPr lang="es-ES" b="1" dirty="0"/>
              <a:t>Ejemplos de </a:t>
            </a:r>
            <a:r>
              <a:rPr lang="es-ES" b="1" dirty="0" err="1"/>
              <a:t>Scraping</a:t>
            </a:r>
            <a:endParaRPr lang="es-ES" b="1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34CA251B-8184-5E77-B53D-E324A83035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58867" y="1993"/>
            <a:ext cx="794346" cy="6854764"/>
          </a:xfrm>
        </p:spPr>
      </p:pic>
      <p:pic>
        <p:nvPicPr>
          <p:cNvPr id="5" name="Imagen 4" descr="Zillow.com - A Washington State Business Legend">
            <a:extLst>
              <a:ext uri="{FF2B5EF4-FFF2-40B4-BE49-F238E27FC236}">
                <a16:creationId xmlns:a16="http://schemas.microsoft.com/office/drawing/2014/main" id="{E1FF6D69-EB8A-D391-4BAC-7BCDC0FA23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551" y="1488377"/>
            <a:ext cx="4051540" cy="1739019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D587169A-ABDB-5A71-AF2B-1D72F4EC14D1}"/>
              </a:ext>
            </a:extLst>
          </p:cNvPr>
          <p:cNvSpPr txBox="1"/>
          <p:nvPr/>
        </p:nvSpPr>
        <p:spPr>
          <a:xfrm>
            <a:off x="310550" y="3430437"/>
            <a:ext cx="4051542" cy="193899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000" b="1" dirty="0" err="1">
                <a:ea typeface="+mn-lt"/>
                <a:cs typeface="+mn-lt"/>
              </a:rPr>
              <a:t>Zillow</a:t>
            </a:r>
            <a:r>
              <a:rPr lang="es-ES" sz="2000" b="1" dirty="0">
                <a:ea typeface="+mn-lt"/>
                <a:cs typeface="+mn-lt"/>
              </a:rPr>
              <a:t> u</a:t>
            </a:r>
            <a:r>
              <a:rPr lang="es-ES" sz="2000" dirty="0">
                <a:ea typeface="+mn-lt"/>
                <a:cs typeface="+mn-lt"/>
              </a:rPr>
              <a:t>tiliza web </a:t>
            </a:r>
            <a:r>
              <a:rPr lang="es-ES" sz="2000" dirty="0" err="1">
                <a:ea typeface="+mn-lt"/>
                <a:cs typeface="+mn-lt"/>
              </a:rPr>
              <a:t>scraping</a:t>
            </a:r>
            <a:r>
              <a:rPr lang="es-ES" sz="2000" dirty="0">
                <a:ea typeface="+mn-lt"/>
                <a:cs typeface="+mn-lt"/>
              </a:rPr>
              <a:t> para recopilar datos de propiedades de diferentes fuentes y ofrecer estimaciones de valor de propiedades, datos de mercado, y más.</a:t>
            </a:r>
            <a:endParaRPr lang="es-ES" sz="2000" dirty="0"/>
          </a:p>
        </p:txBody>
      </p:sp>
      <p:pic>
        <p:nvPicPr>
          <p:cNvPr id="7" name="Imagen 6" descr="Google Flights, la nueva manera de conseguir vuelos más baratos">
            <a:extLst>
              <a:ext uri="{FF2B5EF4-FFF2-40B4-BE49-F238E27FC236}">
                <a16:creationId xmlns:a16="http://schemas.microsoft.com/office/drawing/2014/main" id="{ECC633B0-F0EA-2FE8-85A2-39ED90D8AF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7532" y="1494354"/>
            <a:ext cx="4065916" cy="1727066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B72322B4-0E79-3B98-4FA0-D6B2C2F2CB48}"/>
              </a:ext>
            </a:extLst>
          </p:cNvPr>
          <p:cNvSpPr txBox="1"/>
          <p:nvPr/>
        </p:nvSpPr>
        <p:spPr>
          <a:xfrm>
            <a:off x="4767534" y="3430438"/>
            <a:ext cx="4008407" cy="2215991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/>
              <a:t>Google Flights</a:t>
            </a:r>
            <a:r>
              <a:rPr lang="en-US" sz="2000" dirty="0"/>
              <a:t> es </a:t>
            </a:r>
            <a:r>
              <a:rPr lang="en-US" sz="2000" dirty="0" err="1"/>
              <a:t>una</a:t>
            </a:r>
            <a:r>
              <a:rPr lang="en-US" sz="2000" dirty="0"/>
              <a:t> web scraping para </a:t>
            </a:r>
            <a:r>
              <a:rPr lang="en-US" sz="2000" dirty="0" err="1"/>
              <a:t>recopilar</a:t>
            </a:r>
            <a:r>
              <a:rPr lang="en-US" sz="2000" dirty="0"/>
              <a:t> </a:t>
            </a:r>
            <a:r>
              <a:rPr lang="en-US" sz="2000" dirty="0" err="1"/>
              <a:t>datos</a:t>
            </a:r>
            <a:r>
              <a:rPr lang="en-US" sz="2000" dirty="0"/>
              <a:t> de </a:t>
            </a:r>
            <a:r>
              <a:rPr lang="en-US" sz="2000" dirty="0" err="1"/>
              <a:t>vuelos</a:t>
            </a:r>
            <a:r>
              <a:rPr lang="en-US" sz="2000" dirty="0"/>
              <a:t>, </a:t>
            </a:r>
            <a:r>
              <a:rPr lang="en-US" sz="2000" dirty="0" err="1"/>
              <a:t>hoteles</a:t>
            </a:r>
            <a:r>
              <a:rPr lang="en-US" sz="2000" dirty="0"/>
              <a:t> y </a:t>
            </a:r>
            <a:r>
              <a:rPr lang="en-US" sz="2000" dirty="0" err="1"/>
              <a:t>alquileres</a:t>
            </a:r>
            <a:r>
              <a:rPr lang="en-US" sz="2000" dirty="0"/>
              <a:t> de autos de </a:t>
            </a:r>
            <a:r>
              <a:rPr lang="en-US" sz="2000" dirty="0" err="1"/>
              <a:t>diferentes</a:t>
            </a:r>
            <a:r>
              <a:rPr lang="en-US" sz="2000" dirty="0"/>
              <a:t> </a:t>
            </a:r>
            <a:r>
              <a:rPr lang="en-US" sz="2000" dirty="0" err="1"/>
              <a:t>proveedores</a:t>
            </a:r>
            <a:r>
              <a:rPr lang="en-US" sz="2000" dirty="0"/>
              <a:t> y </a:t>
            </a:r>
            <a:r>
              <a:rPr lang="en-US" sz="2000" dirty="0" err="1"/>
              <a:t>mostrar</a:t>
            </a:r>
            <a:r>
              <a:rPr lang="en-US" sz="2000" dirty="0"/>
              <a:t> </a:t>
            </a:r>
            <a:r>
              <a:rPr lang="en-US" sz="2000" dirty="0" err="1"/>
              <a:t>los</a:t>
            </a:r>
            <a:r>
              <a:rPr lang="en-US" sz="2000" dirty="0"/>
              <a:t> </a:t>
            </a:r>
            <a:r>
              <a:rPr lang="en-US" sz="2000" dirty="0" err="1"/>
              <a:t>mejores</a:t>
            </a:r>
            <a:r>
              <a:rPr lang="en-US" sz="2000" dirty="0"/>
              <a:t> </a:t>
            </a:r>
            <a:r>
              <a:rPr lang="en-US" sz="2000" dirty="0" err="1"/>
              <a:t>precios</a:t>
            </a:r>
            <a:r>
              <a:rPr lang="en-US" sz="2000" dirty="0"/>
              <a:t> y </a:t>
            </a:r>
            <a:r>
              <a:rPr lang="en-US" sz="2000" dirty="0" err="1"/>
              <a:t>opciones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un solo </a:t>
            </a:r>
            <a:r>
              <a:rPr lang="en-US" sz="2000" dirty="0" err="1"/>
              <a:t>lugar</a:t>
            </a:r>
            <a:r>
              <a:rPr lang="en-US" sz="2000" dirty="0"/>
              <a:t>.</a:t>
            </a:r>
            <a:endParaRPr lang="es-ES" sz="1600"/>
          </a:p>
          <a:p>
            <a:pPr marL="228600" indent="-228600">
              <a:buFont typeface="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925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10B079FC-BED1-B0CC-F028-9E1446CF3B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81377" y="-4837"/>
            <a:ext cx="2566537" cy="6868423"/>
          </a:xfr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10DDC640-3219-0653-92B8-8F5EAFC99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1" r="333" b="766"/>
          <a:stretch/>
        </p:blipFill>
        <p:spPr>
          <a:xfrm>
            <a:off x="4550973" y="1838108"/>
            <a:ext cx="4570039" cy="5020281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39C0C172-C979-5234-8EA5-1ED6F781CC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1" r="333" b="766"/>
          <a:stretch/>
        </p:blipFill>
        <p:spPr>
          <a:xfrm>
            <a:off x="36483" y="1838109"/>
            <a:ext cx="4570039" cy="5020281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436450F-B114-C956-2413-833665729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9611" y="495154"/>
            <a:ext cx="6263065" cy="994884"/>
          </a:xfrm>
          <a:solidFill>
            <a:schemeClr val="bg1">
              <a:lumMod val="75000"/>
              <a:lumOff val="25000"/>
            </a:schemeClr>
          </a:solidFill>
        </p:spPr>
        <p:txBody>
          <a:bodyPr>
            <a:normAutofit/>
          </a:bodyPr>
          <a:lstStyle/>
          <a:p>
            <a:r>
              <a:rPr lang="es-ES" sz="4800" dirty="0"/>
              <a:t>Diseño Del Programa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BB56028F-8CCE-55EF-74E3-B11D24B5A4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8446" y="1881906"/>
            <a:ext cx="4545761" cy="664413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7B115A08-F108-750C-56AA-8FEC15A1CC4A}"/>
              </a:ext>
            </a:extLst>
          </p:cNvPr>
          <p:cNvSpPr txBox="1"/>
          <p:nvPr/>
        </p:nvSpPr>
        <p:spPr>
          <a:xfrm>
            <a:off x="37381" y="2682815"/>
            <a:ext cx="4396595" cy="34778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000" dirty="0"/>
              <a:t>El programa comienza con la importación de las </a:t>
            </a:r>
            <a:r>
              <a:rPr lang="es-ES" sz="2000" dirty="0" err="1"/>
              <a:t>librerias</a:t>
            </a:r>
            <a:r>
              <a:rPr lang="es-ES" sz="2000" dirty="0"/>
              <a:t>:</a:t>
            </a:r>
          </a:p>
          <a:p>
            <a:r>
              <a:rPr lang="es-ES" sz="2000" err="1">
                <a:solidFill>
                  <a:srgbClr val="C586C0"/>
                </a:solidFill>
                <a:latin typeface="Consolas"/>
              </a:rPr>
              <a:t>import</a:t>
            </a:r>
            <a:r>
              <a:rPr lang="es-ES" sz="2000" dirty="0">
                <a:solidFill>
                  <a:srgbClr val="CCCCCC"/>
                </a:solidFill>
                <a:latin typeface="Consolas"/>
              </a:rPr>
              <a:t> </a:t>
            </a:r>
            <a:r>
              <a:rPr lang="es-ES" sz="2000" err="1">
                <a:solidFill>
                  <a:srgbClr val="4EC9B0"/>
                </a:solidFill>
                <a:latin typeface="Consolas"/>
              </a:rPr>
              <a:t>requests</a:t>
            </a:r>
            <a:endParaRPr lang="es-ES" sz="2000" err="1"/>
          </a:p>
          <a:p>
            <a:r>
              <a:rPr lang="es-ES" sz="2000" err="1">
                <a:solidFill>
                  <a:srgbClr val="C586C0"/>
                </a:solidFill>
                <a:latin typeface="Consolas"/>
              </a:rPr>
              <a:t>from</a:t>
            </a:r>
            <a:r>
              <a:rPr lang="es-ES" sz="2000" dirty="0">
                <a:solidFill>
                  <a:srgbClr val="CCCCCC"/>
                </a:solidFill>
                <a:latin typeface="Consolas"/>
              </a:rPr>
              <a:t> </a:t>
            </a:r>
            <a:r>
              <a:rPr lang="es-ES" sz="2000" dirty="0">
                <a:solidFill>
                  <a:srgbClr val="4EC9B0"/>
                </a:solidFill>
                <a:latin typeface="Consolas"/>
              </a:rPr>
              <a:t>bs4</a:t>
            </a:r>
            <a:r>
              <a:rPr lang="es-ES" sz="2000" dirty="0">
                <a:solidFill>
                  <a:srgbClr val="CCCCCC"/>
                </a:solidFill>
                <a:latin typeface="Consolas"/>
              </a:rPr>
              <a:t> </a:t>
            </a:r>
            <a:r>
              <a:rPr lang="es-ES" sz="2000" err="1">
                <a:solidFill>
                  <a:srgbClr val="C586C0"/>
                </a:solidFill>
                <a:latin typeface="Consolas"/>
              </a:rPr>
              <a:t>import</a:t>
            </a:r>
            <a:r>
              <a:rPr lang="es-ES" sz="2000" dirty="0">
                <a:solidFill>
                  <a:srgbClr val="CCCCCC"/>
                </a:solidFill>
                <a:latin typeface="Consolas"/>
              </a:rPr>
              <a:t> </a:t>
            </a:r>
            <a:r>
              <a:rPr lang="es-ES" sz="2000" err="1">
                <a:solidFill>
                  <a:srgbClr val="4EC9B0"/>
                </a:solidFill>
                <a:latin typeface="Consolas"/>
              </a:rPr>
              <a:t>BeautifulSoup</a:t>
            </a:r>
            <a:endParaRPr lang="es-ES" sz="2000" err="1"/>
          </a:p>
          <a:p>
            <a:endParaRPr lang="es-ES" sz="2000" dirty="0">
              <a:solidFill>
                <a:srgbClr val="4EC9B0"/>
              </a:solidFill>
              <a:latin typeface="Consolas"/>
            </a:endParaRPr>
          </a:p>
          <a:p>
            <a:r>
              <a:rPr lang="es-ES" sz="2000" dirty="0">
                <a:latin typeface="Century Schoolbook"/>
              </a:rPr>
              <a:t>Con</a:t>
            </a:r>
            <a:r>
              <a:rPr lang="es-ES" sz="2000" dirty="0">
                <a:solidFill>
                  <a:srgbClr val="4EC9B0"/>
                </a:solidFill>
                <a:latin typeface="Consolas"/>
              </a:rPr>
              <a:t> </a:t>
            </a:r>
            <a:r>
              <a:rPr lang="es-ES" sz="2000" err="1">
                <a:solidFill>
                  <a:srgbClr val="4EC9B0"/>
                </a:solidFill>
                <a:latin typeface="Consolas"/>
              </a:rPr>
              <a:t>request</a:t>
            </a:r>
            <a:r>
              <a:rPr lang="es-ES" sz="2000" dirty="0">
                <a:solidFill>
                  <a:srgbClr val="4EC9B0"/>
                </a:solidFill>
                <a:latin typeface="Consolas"/>
              </a:rPr>
              <a:t> </a:t>
            </a:r>
            <a:r>
              <a:rPr lang="es-ES" sz="2000" dirty="0">
                <a:latin typeface="Century Schoolbook"/>
              </a:rPr>
              <a:t>podremos sacar el </a:t>
            </a:r>
            <a:r>
              <a:rPr lang="es-ES" sz="2000" err="1">
                <a:latin typeface="Century Schoolbook"/>
              </a:rPr>
              <a:t>codigo</a:t>
            </a:r>
            <a:r>
              <a:rPr lang="es-ES" sz="2000" dirty="0">
                <a:latin typeface="Century Schoolbook"/>
              </a:rPr>
              <a:t> </a:t>
            </a:r>
            <a:r>
              <a:rPr lang="es-ES" sz="2000" err="1">
                <a:latin typeface="Century Schoolbook"/>
              </a:rPr>
              <a:t>html</a:t>
            </a:r>
            <a:r>
              <a:rPr lang="es-ES" sz="2000" dirty="0">
                <a:latin typeface="Century Schoolbook"/>
              </a:rPr>
              <a:t> de la </a:t>
            </a:r>
            <a:r>
              <a:rPr lang="es-ES" sz="2000" err="1">
                <a:latin typeface="Century Schoolbook"/>
              </a:rPr>
              <a:t>pagina</a:t>
            </a:r>
            <a:r>
              <a:rPr lang="es-ES" sz="2000" dirty="0">
                <a:latin typeface="Century Schoolbook"/>
              </a:rPr>
              <a:t> </a:t>
            </a:r>
            <a:r>
              <a:rPr lang="es-ES" sz="2000" err="1">
                <a:latin typeface="Century Schoolbook"/>
              </a:rPr>
              <a:t>Buscadorprop</a:t>
            </a:r>
            <a:r>
              <a:rPr lang="es-ES" sz="2000" dirty="0">
                <a:latin typeface="Century Schoolbook"/>
              </a:rPr>
              <a:t>. Con</a:t>
            </a:r>
            <a:r>
              <a:rPr lang="es-ES" sz="2000" dirty="0">
                <a:solidFill>
                  <a:srgbClr val="4EC9B0"/>
                </a:solidFill>
                <a:latin typeface="Consolas"/>
              </a:rPr>
              <a:t> bs4 </a:t>
            </a:r>
            <a:r>
              <a:rPr lang="es-ES" sz="2000" dirty="0">
                <a:latin typeface="Century Schoolbook"/>
              </a:rPr>
              <a:t>podremos filtrar dicho </a:t>
            </a:r>
            <a:r>
              <a:rPr lang="es-ES" sz="2000" err="1">
                <a:latin typeface="Century Schoolbook"/>
              </a:rPr>
              <a:t>codigo</a:t>
            </a:r>
            <a:r>
              <a:rPr lang="es-ES" sz="2000" dirty="0">
                <a:latin typeface="Century Schoolbook"/>
              </a:rPr>
              <a:t> para obtener la información que buscamos. </a:t>
            </a:r>
          </a:p>
          <a:p>
            <a:endParaRPr lang="es-ES" sz="2000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64D303F0-31C8-9FF6-1800-2E735FCFB872}"/>
              </a:ext>
            </a:extLst>
          </p:cNvPr>
          <p:cNvSpPr txBox="1"/>
          <p:nvPr/>
        </p:nvSpPr>
        <p:spPr>
          <a:xfrm>
            <a:off x="4738777" y="1920816"/>
            <a:ext cx="4195311" cy="584775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3200" dirty="0"/>
              <a:t>Filtro de información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40C8B336-D5E2-0917-8442-37B702C9717D}"/>
              </a:ext>
            </a:extLst>
          </p:cNvPr>
          <p:cNvSpPr txBox="1"/>
          <p:nvPr/>
        </p:nvSpPr>
        <p:spPr>
          <a:xfrm>
            <a:off x="4638136" y="2682815"/>
            <a:ext cx="4569124" cy="401648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900" dirty="0"/>
              <a:t>Se define la función:</a:t>
            </a:r>
            <a:endParaRPr lang="es-ES" dirty="0"/>
          </a:p>
          <a:p>
            <a:r>
              <a:rPr lang="es-ES" sz="1900" dirty="0"/>
              <a:t> </a:t>
            </a:r>
            <a:r>
              <a:rPr lang="es-ES" sz="1900" err="1">
                <a:solidFill>
                  <a:schemeClr val="accent5"/>
                </a:solidFill>
                <a:latin typeface="Consolas"/>
              </a:rPr>
              <a:t>get_propiedades_buscadorprop</a:t>
            </a:r>
            <a:endParaRPr lang="es-ES" err="1">
              <a:solidFill>
                <a:schemeClr val="accent5"/>
              </a:solidFill>
              <a:latin typeface="Century Schoolbook" panose="02040604050505020304"/>
            </a:endParaRPr>
          </a:p>
          <a:p>
            <a:r>
              <a:rPr lang="es-ES" sz="1900" dirty="0">
                <a:latin typeface="Consolas"/>
              </a:rPr>
              <a:t>Con la cual le pedimos a la Biblioteca </a:t>
            </a:r>
            <a:r>
              <a:rPr lang="es-ES" sz="2000" dirty="0" err="1">
                <a:solidFill>
                  <a:srgbClr val="4EC9B0"/>
                </a:solidFill>
                <a:latin typeface="Consolas"/>
              </a:rPr>
              <a:t>BeautifulSoup</a:t>
            </a:r>
            <a:endParaRPr lang="es-ES" sz="2000" dirty="0" err="1">
              <a:latin typeface="Consolas"/>
            </a:endParaRPr>
          </a:p>
          <a:p>
            <a:r>
              <a:rPr lang="es-ES" sz="2000" dirty="0">
                <a:latin typeface="Consolas"/>
              </a:rPr>
              <a:t>Que busque en el código </a:t>
            </a:r>
            <a:r>
              <a:rPr lang="es-ES" sz="2000" err="1">
                <a:latin typeface="Consolas"/>
              </a:rPr>
              <a:t>Html</a:t>
            </a:r>
            <a:r>
              <a:rPr lang="es-ES" sz="2000" dirty="0">
                <a:latin typeface="Consolas"/>
              </a:rPr>
              <a:t> las tarjetas de propiedades que contienen la información que nos interesa (precio y ubicación), estas se encuentran como: </a:t>
            </a:r>
          </a:p>
          <a:p>
            <a:r>
              <a:rPr lang="es-ES" dirty="0">
                <a:solidFill>
                  <a:srgbClr val="CCCCCC"/>
                </a:solidFill>
                <a:latin typeface="Consolas"/>
              </a:rPr>
              <a:t>(</a:t>
            </a:r>
            <a:r>
              <a:rPr lang="es-ES" dirty="0">
                <a:solidFill>
                  <a:srgbClr val="CE9178"/>
                </a:solidFill>
                <a:latin typeface="Consolas"/>
              </a:rPr>
              <a:t>'</a:t>
            </a:r>
            <a:r>
              <a:rPr lang="es-ES" dirty="0" err="1">
                <a:solidFill>
                  <a:srgbClr val="CE9178"/>
                </a:solidFill>
                <a:latin typeface="Consolas"/>
              </a:rPr>
              <a:t>div</a:t>
            </a:r>
            <a:r>
              <a:rPr lang="es-ES" dirty="0">
                <a:solidFill>
                  <a:srgbClr val="CE9178"/>
                </a:solidFill>
                <a:latin typeface="Consolas"/>
              </a:rPr>
              <a:t>'</a:t>
            </a:r>
            <a:r>
              <a:rPr lang="es-ES" dirty="0">
                <a:solidFill>
                  <a:srgbClr val="CCCCCC"/>
                </a:solidFill>
                <a:latin typeface="Consolas"/>
              </a:rPr>
              <a:t>, </a:t>
            </a:r>
            <a:r>
              <a:rPr lang="es-ES" dirty="0" err="1">
                <a:solidFill>
                  <a:srgbClr val="9CDCFE"/>
                </a:solidFill>
                <a:latin typeface="Consolas"/>
              </a:rPr>
              <a:t>class</a:t>
            </a:r>
            <a:r>
              <a:rPr lang="es-ES" dirty="0">
                <a:solidFill>
                  <a:srgbClr val="9CDCFE"/>
                </a:solidFill>
                <a:latin typeface="Consolas"/>
              </a:rPr>
              <a:t>_</a:t>
            </a:r>
            <a:r>
              <a:rPr lang="es-ES" dirty="0">
                <a:solidFill>
                  <a:srgbClr val="D4D4D4"/>
                </a:solidFill>
                <a:latin typeface="Consolas"/>
              </a:rPr>
              <a:t>=</a:t>
            </a:r>
            <a:r>
              <a:rPr lang="es-ES" dirty="0">
                <a:solidFill>
                  <a:srgbClr val="CE9178"/>
                </a:solidFill>
                <a:latin typeface="Consolas"/>
              </a:rPr>
              <a:t>'</a:t>
            </a:r>
            <a:r>
              <a:rPr lang="es-ES" dirty="0" err="1">
                <a:solidFill>
                  <a:srgbClr val="CE9178"/>
                </a:solidFill>
                <a:latin typeface="Consolas"/>
              </a:rPr>
              <a:t>card-prop</a:t>
            </a:r>
            <a:r>
              <a:rPr lang="es-ES" dirty="0">
                <a:solidFill>
                  <a:srgbClr val="CE9178"/>
                </a:solidFill>
                <a:latin typeface="Consolas"/>
              </a:rPr>
              <a:t>__</a:t>
            </a:r>
            <a:r>
              <a:rPr lang="es-ES" dirty="0" err="1">
                <a:solidFill>
                  <a:srgbClr val="CE9178"/>
                </a:solidFill>
                <a:latin typeface="Consolas"/>
              </a:rPr>
              <a:t>body</a:t>
            </a:r>
            <a:r>
              <a:rPr lang="es-ES" dirty="0">
                <a:solidFill>
                  <a:srgbClr val="CE9178"/>
                </a:solidFill>
                <a:latin typeface="Consolas"/>
              </a:rPr>
              <a:t>'</a:t>
            </a:r>
            <a:r>
              <a:rPr lang="es-ES" dirty="0">
                <a:solidFill>
                  <a:srgbClr val="CCCCCC"/>
                </a:solidFill>
                <a:latin typeface="Consolas"/>
              </a:rPr>
              <a:t>)</a:t>
            </a:r>
            <a:endParaRPr lang="es-ES" dirty="0"/>
          </a:p>
          <a:p>
            <a:endParaRPr lang="es-ES" sz="2000">
              <a:solidFill>
                <a:srgbClr val="FFFFFF"/>
              </a:solidFill>
              <a:latin typeface="Consolas"/>
            </a:endParaRPr>
          </a:p>
          <a:p>
            <a:endParaRPr lang="es-ES" sz="2000" dirty="0">
              <a:solidFill>
                <a:srgbClr val="FFFFFF"/>
              </a:solidFill>
              <a:latin typeface="Century Schoolbook" panose="02040604050505020304"/>
            </a:endParaRPr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6DEE8679-ACA9-1F27-E3ED-E9A9B5E511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1344" y="1713601"/>
            <a:ext cx="135686" cy="5141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202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10B079FC-BED1-B0CC-F028-9E1446CF3B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81377" y="-4837"/>
            <a:ext cx="2566537" cy="6868423"/>
          </a:xfr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10DDC640-3219-0653-92B8-8F5EAFC99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1" r="333" b="766"/>
          <a:stretch/>
        </p:blipFill>
        <p:spPr>
          <a:xfrm>
            <a:off x="4550973" y="1838108"/>
            <a:ext cx="4570039" cy="5020281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39C0C172-C979-5234-8EA5-1ED6F781CC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1" r="333" b="766"/>
          <a:stretch/>
        </p:blipFill>
        <p:spPr>
          <a:xfrm>
            <a:off x="-6649" y="1838109"/>
            <a:ext cx="4570039" cy="5020281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436450F-B114-C956-2413-833665729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9611" y="495154"/>
            <a:ext cx="6263065" cy="994884"/>
          </a:xfrm>
          <a:solidFill>
            <a:schemeClr val="bg1">
              <a:lumMod val="75000"/>
              <a:lumOff val="25000"/>
            </a:schemeClr>
          </a:solidFill>
        </p:spPr>
        <p:txBody>
          <a:bodyPr>
            <a:normAutofit/>
          </a:bodyPr>
          <a:lstStyle/>
          <a:p>
            <a:r>
              <a:rPr lang="es-ES" sz="4800" dirty="0"/>
              <a:t>Diseño Del Programa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BB56028F-8CCE-55EF-74E3-B11D24B5A4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7554" y="1838774"/>
            <a:ext cx="4545761" cy="664413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6C4A3BA7-1298-9D29-5A48-70E7790169ED}"/>
              </a:ext>
            </a:extLst>
          </p:cNvPr>
          <p:cNvSpPr txBox="1"/>
          <p:nvPr/>
        </p:nvSpPr>
        <p:spPr>
          <a:xfrm>
            <a:off x="-5751" y="2639683"/>
            <a:ext cx="7875916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000" dirty="0"/>
              <a:t>Una vez indicado a la biblioteca que buscar tenemos que organizar la información y filtrarla hasta obtener los datos esperados.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38A14AB-4AFA-688E-6C76-2D1ECDA7DC9E}"/>
              </a:ext>
            </a:extLst>
          </p:cNvPr>
          <p:cNvSpPr txBox="1"/>
          <p:nvPr/>
        </p:nvSpPr>
        <p:spPr>
          <a:xfrm>
            <a:off x="152399" y="4019911"/>
            <a:ext cx="789029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 err="1">
                <a:solidFill>
                  <a:srgbClr val="9CDCFE"/>
                </a:solidFill>
                <a:latin typeface="Consolas"/>
              </a:rPr>
              <a:t>prop</a:t>
            </a:r>
            <a:r>
              <a:rPr lang="en-US" sz="1600" dirty="0" err="1">
                <a:solidFill>
                  <a:srgbClr val="CCCCCC"/>
                </a:solidFill>
                <a:latin typeface="Consolas"/>
              </a:rPr>
              <a:t>.find</a:t>
            </a:r>
            <a:r>
              <a:rPr lang="en-US" sz="1600" dirty="0">
                <a:solidFill>
                  <a:srgbClr val="CCCCCC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CE9178"/>
                </a:solidFill>
                <a:latin typeface="Consolas"/>
              </a:rPr>
              <a:t>'div'</a:t>
            </a:r>
            <a:r>
              <a:rPr lang="en-US" sz="1600" dirty="0">
                <a:solidFill>
                  <a:srgbClr val="CCCCCC"/>
                </a:solidFill>
                <a:latin typeface="Consolas"/>
              </a:rPr>
              <a:t>, </a:t>
            </a:r>
            <a:r>
              <a:rPr lang="en-US" sz="1600" dirty="0">
                <a:solidFill>
                  <a:srgbClr val="9CDCFE"/>
                </a:solidFill>
                <a:latin typeface="Consolas"/>
              </a:rPr>
              <a:t>class_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=</a:t>
            </a:r>
            <a:r>
              <a:rPr lang="en-US" sz="1600" dirty="0">
                <a:solidFill>
                  <a:srgbClr val="CE9178"/>
                </a:solidFill>
                <a:latin typeface="Consolas"/>
              </a:rPr>
              <a:t>'card-prop__body__</a:t>
            </a:r>
            <a:r>
              <a:rPr lang="en-US" sz="1600" dirty="0" err="1">
                <a:solidFill>
                  <a:srgbClr val="CE9178"/>
                </a:solidFill>
                <a:latin typeface="Consolas"/>
              </a:rPr>
              <a:t>arriba</a:t>
            </a:r>
            <a:r>
              <a:rPr lang="en-US" sz="1600" dirty="0">
                <a:solidFill>
                  <a:srgbClr val="CE9178"/>
                </a:solidFill>
                <a:latin typeface="Consolas"/>
              </a:rPr>
              <a:t>__</a:t>
            </a:r>
            <a:r>
              <a:rPr lang="en-US" sz="1600" dirty="0" err="1">
                <a:solidFill>
                  <a:srgbClr val="CE9178"/>
                </a:solidFill>
                <a:latin typeface="Consolas"/>
              </a:rPr>
              <a:t>direccion</a:t>
            </a:r>
            <a:r>
              <a:rPr lang="en-US" sz="1600" dirty="0">
                <a:solidFill>
                  <a:srgbClr val="CE9178"/>
                </a:solidFill>
                <a:latin typeface="Consolas"/>
              </a:rPr>
              <a:t>'</a:t>
            </a:r>
            <a:r>
              <a:rPr lang="en-US" sz="1600" dirty="0">
                <a:solidFill>
                  <a:srgbClr val="CCCCCC"/>
                </a:solidFill>
                <a:latin typeface="Consolas"/>
              </a:rPr>
              <a:t>)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6B267F5-C809-FC20-E176-A05E87C9AA95}"/>
              </a:ext>
            </a:extLst>
          </p:cNvPr>
          <p:cNvSpPr txBox="1"/>
          <p:nvPr/>
        </p:nvSpPr>
        <p:spPr>
          <a:xfrm>
            <a:off x="2754702" y="4710022"/>
            <a:ext cx="5891840" cy="129266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000" dirty="0"/>
              <a:t>Este fragmento buscará dentro de </a:t>
            </a:r>
            <a:endParaRPr lang="es-ES" sz="2000" dirty="0">
              <a:latin typeface="Century Schoolbook" panose="02040604050505020304"/>
            </a:endParaRPr>
          </a:p>
          <a:p>
            <a:r>
              <a:rPr lang="es-ES" dirty="0">
                <a:solidFill>
                  <a:srgbClr val="CCCCCC"/>
                </a:solidFill>
                <a:latin typeface="Consolas"/>
              </a:rPr>
              <a:t>(</a:t>
            </a:r>
            <a:r>
              <a:rPr lang="es-ES" dirty="0">
                <a:solidFill>
                  <a:srgbClr val="CE9178"/>
                </a:solidFill>
                <a:latin typeface="Consolas"/>
              </a:rPr>
              <a:t>'</a:t>
            </a:r>
            <a:r>
              <a:rPr lang="es-ES" err="1">
                <a:solidFill>
                  <a:srgbClr val="CE9178"/>
                </a:solidFill>
                <a:latin typeface="Consolas"/>
              </a:rPr>
              <a:t>div</a:t>
            </a:r>
            <a:r>
              <a:rPr lang="es-ES" dirty="0">
                <a:solidFill>
                  <a:srgbClr val="CE9178"/>
                </a:solidFill>
                <a:latin typeface="Consolas"/>
              </a:rPr>
              <a:t>'</a:t>
            </a:r>
            <a:r>
              <a:rPr lang="es-ES" dirty="0">
                <a:solidFill>
                  <a:srgbClr val="CCCCCC"/>
                </a:solidFill>
                <a:latin typeface="Consolas"/>
              </a:rPr>
              <a:t>, </a:t>
            </a:r>
            <a:r>
              <a:rPr lang="es-ES" err="1">
                <a:solidFill>
                  <a:srgbClr val="9CDCFE"/>
                </a:solidFill>
                <a:latin typeface="Consolas"/>
              </a:rPr>
              <a:t>class</a:t>
            </a:r>
            <a:r>
              <a:rPr lang="es-ES" dirty="0">
                <a:solidFill>
                  <a:srgbClr val="9CDCFE"/>
                </a:solidFill>
                <a:latin typeface="Consolas"/>
              </a:rPr>
              <a:t>_</a:t>
            </a:r>
            <a:r>
              <a:rPr lang="es-ES" dirty="0">
                <a:solidFill>
                  <a:srgbClr val="D4D4D4"/>
                </a:solidFill>
                <a:latin typeface="Consolas"/>
              </a:rPr>
              <a:t>=</a:t>
            </a:r>
            <a:r>
              <a:rPr lang="es-ES" dirty="0">
                <a:solidFill>
                  <a:srgbClr val="CE9178"/>
                </a:solidFill>
                <a:latin typeface="Consolas"/>
              </a:rPr>
              <a:t>'</a:t>
            </a:r>
            <a:r>
              <a:rPr lang="es-ES" err="1">
                <a:solidFill>
                  <a:srgbClr val="CE9178"/>
                </a:solidFill>
                <a:latin typeface="Consolas"/>
              </a:rPr>
              <a:t>card-prop</a:t>
            </a:r>
            <a:r>
              <a:rPr lang="es-ES" dirty="0">
                <a:solidFill>
                  <a:srgbClr val="CE9178"/>
                </a:solidFill>
                <a:latin typeface="Consolas"/>
              </a:rPr>
              <a:t>__</a:t>
            </a:r>
            <a:r>
              <a:rPr lang="es-ES" err="1">
                <a:solidFill>
                  <a:srgbClr val="CE9178"/>
                </a:solidFill>
                <a:latin typeface="Consolas"/>
              </a:rPr>
              <a:t>body</a:t>
            </a:r>
            <a:r>
              <a:rPr lang="es-ES" dirty="0">
                <a:solidFill>
                  <a:srgbClr val="CE9178"/>
                </a:solidFill>
                <a:latin typeface="Consolas"/>
              </a:rPr>
              <a:t>'</a:t>
            </a:r>
            <a:r>
              <a:rPr lang="es-ES" dirty="0">
                <a:solidFill>
                  <a:srgbClr val="CCCCCC"/>
                </a:solidFill>
                <a:latin typeface="Consolas"/>
              </a:rPr>
              <a:t>)</a:t>
            </a:r>
          </a:p>
          <a:p>
            <a:r>
              <a:rPr lang="es-ES" sz="2000" dirty="0">
                <a:latin typeface="Consolas"/>
              </a:rPr>
              <a:t>Aquellas tarjetas que tengan información de la dirección de cada propiedad</a:t>
            </a:r>
          </a:p>
        </p:txBody>
      </p:sp>
    </p:spTree>
    <p:extLst>
      <p:ext uri="{BB962C8B-B14F-4D97-AF65-F5344CB8AC3E}">
        <p14:creationId xmlns:p14="http://schemas.microsoft.com/office/powerpoint/2010/main" val="3986250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10B079FC-BED1-B0CC-F028-9E1446CF3B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81377" y="-4837"/>
            <a:ext cx="2566537" cy="6868423"/>
          </a:xfr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10DDC640-3219-0653-92B8-8F5EAFC99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1" r="333" b="766"/>
          <a:stretch/>
        </p:blipFill>
        <p:spPr>
          <a:xfrm>
            <a:off x="4550973" y="1838108"/>
            <a:ext cx="4570039" cy="5020281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39C0C172-C979-5234-8EA5-1ED6F781CC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1" r="333" b="766"/>
          <a:stretch/>
        </p:blipFill>
        <p:spPr>
          <a:xfrm>
            <a:off x="-6649" y="1838109"/>
            <a:ext cx="4570039" cy="5020281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436450F-B114-C956-2413-833665729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9611" y="495154"/>
            <a:ext cx="6263065" cy="994884"/>
          </a:xfrm>
          <a:solidFill>
            <a:schemeClr val="bg1">
              <a:lumMod val="75000"/>
              <a:lumOff val="25000"/>
            </a:schemeClr>
          </a:solidFill>
        </p:spPr>
        <p:txBody>
          <a:bodyPr>
            <a:normAutofit/>
          </a:bodyPr>
          <a:lstStyle/>
          <a:p>
            <a:r>
              <a:rPr lang="es-ES" sz="4800" dirty="0"/>
              <a:t>Diseño Del Programa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C4A3BA7-1298-9D29-5A48-70E7790169ED}"/>
              </a:ext>
            </a:extLst>
          </p:cNvPr>
          <p:cNvSpPr txBox="1"/>
          <p:nvPr/>
        </p:nvSpPr>
        <p:spPr>
          <a:xfrm>
            <a:off x="-5751" y="2769079"/>
            <a:ext cx="9026104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000" dirty="0"/>
              <a:t>Ahora cambiando de archivo nos dirigimos al principal, en este se importan:</a:t>
            </a:r>
            <a:endParaRPr lang="es-ES" sz="2000" dirty="0" err="1"/>
          </a:p>
          <a:p>
            <a:r>
              <a:rPr lang="es-ES" sz="2000" dirty="0" err="1">
                <a:solidFill>
                  <a:srgbClr val="C586C0"/>
                </a:solidFill>
                <a:latin typeface="Consolas"/>
              </a:rPr>
              <a:t>from</a:t>
            </a:r>
            <a:r>
              <a:rPr lang="es-ES" sz="2000" dirty="0">
                <a:solidFill>
                  <a:srgbClr val="CCCCCC"/>
                </a:solidFill>
                <a:latin typeface="Consolas"/>
              </a:rPr>
              <a:t> </a:t>
            </a:r>
            <a:r>
              <a:rPr lang="es-ES" sz="2000" dirty="0" err="1">
                <a:solidFill>
                  <a:srgbClr val="4EC9B0"/>
                </a:solidFill>
                <a:latin typeface="Consolas"/>
              </a:rPr>
              <a:t>ScrapingBuscadorprop</a:t>
            </a:r>
            <a:r>
              <a:rPr lang="es-ES" sz="2000" dirty="0">
                <a:solidFill>
                  <a:srgbClr val="CCCCCC"/>
                </a:solidFill>
                <a:latin typeface="Consolas"/>
              </a:rPr>
              <a:t> </a:t>
            </a:r>
            <a:r>
              <a:rPr lang="es-ES" sz="2000" dirty="0" err="1">
                <a:solidFill>
                  <a:srgbClr val="C586C0"/>
                </a:solidFill>
                <a:latin typeface="Consolas"/>
              </a:rPr>
              <a:t>import</a:t>
            </a:r>
            <a:r>
              <a:rPr lang="es-ES" sz="2000" dirty="0">
                <a:solidFill>
                  <a:srgbClr val="C586C0"/>
                </a:solidFill>
                <a:latin typeface="Consolas"/>
              </a:rPr>
              <a:t> </a:t>
            </a:r>
            <a:r>
              <a:rPr lang="es-ES" sz="2000" dirty="0" err="1">
                <a:solidFill>
                  <a:schemeClr val="accent5"/>
                </a:solidFill>
                <a:latin typeface="Consolas"/>
              </a:rPr>
              <a:t>get_propiedades_buscadorprop</a:t>
            </a:r>
            <a:endParaRPr lang="es-ES" sz="2000" dirty="0" err="1">
              <a:solidFill>
                <a:schemeClr val="accent5"/>
              </a:solidFill>
            </a:endParaRPr>
          </a:p>
          <a:p>
            <a:r>
              <a:rPr lang="es-ES" sz="2000" dirty="0" err="1">
                <a:solidFill>
                  <a:srgbClr val="C586C0"/>
                </a:solidFill>
                <a:latin typeface="Consolas"/>
              </a:rPr>
              <a:t>import</a:t>
            </a:r>
            <a:r>
              <a:rPr lang="es-ES" sz="2000" dirty="0">
                <a:solidFill>
                  <a:srgbClr val="CCCCCC"/>
                </a:solidFill>
                <a:latin typeface="Consolas"/>
              </a:rPr>
              <a:t> </a:t>
            </a:r>
            <a:r>
              <a:rPr lang="es-ES" sz="2000" dirty="0" err="1">
                <a:solidFill>
                  <a:srgbClr val="4EC9B0"/>
                </a:solidFill>
                <a:latin typeface="Consolas"/>
              </a:rPr>
              <a:t>argparse</a:t>
            </a:r>
            <a:endParaRPr lang="es-ES" sz="2000" dirty="0" err="1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389E26A-AF32-4237-6811-E94FD91887F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59095" t="460414" r="59986" b="-448345"/>
          <a:stretch/>
        </p:blipFill>
        <p:spPr>
          <a:xfrm>
            <a:off x="1440367" y="5677439"/>
            <a:ext cx="2659614" cy="723447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C007517F-DD22-AD17-138F-A734F8A830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77" t="11573" b="-944"/>
          <a:stretch/>
        </p:blipFill>
        <p:spPr>
          <a:xfrm>
            <a:off x="3140375" y="1846296"/>
            <a:ext cx="2816780" cy="789807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ED39E002-73EB-E595-B77E-6EE77E9738C4}"/>
              </a:ext>
            </a:extLst>
          </p:cNvPr>
          <p:cNvSpPr txBox="1"/>
          <p:nvPr/>
        </p:nvSpPr>
        <p:spPr>
          <a:xfrm>
            <a:off x="-5751" y="4350589"/>
            <a:ext cx="8767312" cy="16312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Century Schoolbook"/>
              </a:rPr>
              <a:t>Se </a:t>
            </a:r>
            <a:r>
              <a:rPr lang="en-US" sz="2000" err="1">
                <a:latin typeface="Century Schoolbook"/>
              </a:rPr>
              <a:t>importan</a:t>
            </a:r>
            <a:r>
              <a:rPr lang="en-US" sz="2000" dirty="0">
                <a:latin typeface="Century Schoolbook"/>
              </a:rPr>
              <a:t> </a:t>
            </a:r>
            <a:r>
              <a:rPr lang="en-US" sz="2000" err="1">
                <a:latin typeface="Century Schoolbook"/>
              </a:rPr>
              <a:t>ya</a:t>
            </a:r>
            <a:r>
              <a:rPr lang="en-US" sz="2000" dirty="0">
                <a:latin typeface="Century Schoolbook"/>
              </a:rPr>
              <a:t> que </a:t>
            </a:r>
            <a:r>
              <a:rPr lang="en-US" sz="2000" err="1">
                <a:latin typeface="Century Schoolbook"/>
              </a:rPr>
              <a:t>el</a:t>
            </a:r>
            <a:r>
              <a:rPr lang="en-US" sz="2000" dirty="0">
                <a:latin typeface="Century Schoolbook"/>
              </a:rPr>
              <a:t> </a:t>
            </a:r>
            <a:r>
              <a:rPr lang="en-US" sz="2000" err="1">
                <a:latin typeface="Century Schoolbook"/>
              </a:rPr>
              <a:t>objetivo</a:t>
            </a:r>
            <a:r>
              <a:rPr lang="en-US" sz="2000" dirty="0">
                <a:latin typeface="Century Schoolbook"/>
              </a:rPr>
              <a:t> de </a:t>
            </a:r>
            <a:r>
              <a:rPr lang="en-US" sz="2000" err="1">
                <a:latin typeface="Century Schoolbook"/>
              </a:rPr>
              <a:t>este</a:t>
            </a:r>
            <a:r>
              <a:rPr lang="en-US" sz="2000" dirty="0">
                <a:latin typeface="Century Schoolbook"/>
              </a:rPr>
              <a:t> </a:t>
            </a:r>
            <a:r>
              <a:rPr lang="en-US" sz="2000" err="1">
                <a:latin typeface="Century Schoolbook"/>
              </a:rPr>
              <a:t>archivo</a:t>
            </a:r>
            <a:r>
              <a:rPr lang="en-US" sz="2000" dirty="0">
                <a:latin typeface="Century Schoolbook"/>
              </a:rPr>
              <a:t> es </a:t>
            </a:r>
            <a:r>
              <a:rPr lang="en-US" sz="2000" err="1">
                <a:latin typeface="Century Schoolbook"/>
              </a:rPr>
              <a:t>el</a:t>
            </a:r>
            <a:r>
              <a:rPr lang="en-US" sz="2000" dirty="0">
                <a:latin typeface="Century Schoolbook"/>
              </a:rPr>
              <a:t> de </a:t>
            </a:r>
            <a:r>
              <a:rPr lang="en-US" sz="2000" err="1">
                <a:latin typeface="Century Schoolbook"/>
              </a:rPr>
              <a:t>hacer</a:t>
            </a:r>
            <a:r>
              <a:rPr lang="en-US" sz="2000" dirty="0">
                <a:latin typeface="Century Schoolbook"/>
              </a:rPr>
              <a:t> scraping de la web </a:t>
            </a:r>
            <a:r>
              <a:rPr lang="en-US" sz="2000" err="1">
                <a:latin typeface="Century Schoolbook"/>
              </a:rPr>
              <a:t>Argenprop</a:t>
            </a:r>
            <a:r>
              <a:rPr lang="en-US" sz="2000" dirty="0">
                <a:latin typeface="Century Schoolbook"/>
              </a:rPr>
              <a:t> y a la </a:t>
            </a:r>
            <a:r>
              <a:rPr lang="en-US" sz="2000" err="1">
                <a:latin typeface="Century Schoolbook"/>
              </a:rPr>
              <a:t>vez</a:t>
            </a:r>
            <a:r>
              <a:rPr lang="en-US" sz="2000" dirty="0">
                <a:latin typeface="Century Schoolbook"/>
              </a:rPr>
              <a:t> </a:t>
            </a:r>
            <a:r>
              <a:rPr lang="en-US" sz="2000" err="1">
                <a:latin typeface="Century Schoolbook"/>
              </a:rPr>
              <a:t>correr</a:t>
            </a:r>
            <a:r>
              <a:rPr lang="en-US" sz="2000" dirty="0">
                <a:latin typeface="Century Schoolbook"/>
              </a:rPr>
              <a:t> </a:t>
            </a:r>
            <a:r>
              <a:rPr lang="en-US" sz="2000" err="1">
                <a:latin typeface="Century Schoolbook"/>
              </a:rPr>
              <a:t>el</a:t>
            </a:r>
            <a:r>
              <a:rPr lang="en-US" sz="2000" dirty="0">
                <a:latin typeface="Century Schoolbook"/>
              </a:rPr>
              <a:t> </a:t>
            </a:r>
            <a:r>
              <a:rPr lang="en-US" sz="2000" err="1">
                <a:latin typeface="Century Schoolbook"/>
              </a:rPr>
              <a:t>codigo</a:t>
            </a:r>
            <a:r>
              <a:rPr lang="en-US" sz="2000" dirty="0">
                <a:latin typeface="Century Schoolbook"/>
              </a:rPr>
              <a:t> </a:t>
            </a:r>
            <a:r>
              <a:rPr lang="es-ES" sz="2000" err="1">
                <a:solidFill>
                  <a:srgbClr val="4EC9B0"/>
                </a:solidFill>
                <a:latin typeface="Consolas"/>
              </a:rPr>
              <a:t>ScrapingBuscadorprop</a:t>
            </a:r>
            <a:r>
              <a:rPr lang="es-ES" sz="2000" err="1">
                <a:latin typeface="Century Schoolbook"/>
              </a:rPr>
              <a:t>,esto</a:t>
            </a:r>
            <a:r>
              <a:rPr lang="es-ES" sz="2000" dirty="0">
                <a:latin typeface="Century Schoolbook"/>
              </a:rPr>
              <a:t> se hace ya que cada código </a:t>
            </a:r>
            <a:r>
              <a:rPr lang="es-ES" sz="2000" err="1">
                <a:latin typeface="Century Schoolbook"/>
              </a:rPr>
              <a:t>html</a:t>
            </a:r>
            <a:r>
              <a:rPr lang="es-ES" sz="2000" dirty="0">
                <a:latin typeface="Century Schoolbook"/>
              </a:rPr>
              <a:t> tiene diferentes formas de almacenar e identificar la información, por lo que hay que adaptarlo a cada web siempre y cuando se esté permitido el acceso.</a:t>
            </a:r>
            <a:endParaRPr lang="en-US" sz="2400" dirty="0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641806979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866257B-E5CE-4C43-9210-F2DE76BE10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195</Words>
  <Application>Microsoft Office PowerPoint</Application>
  <PresentationFormat>Presentación en pantalla (4:3)</PresentationFormat>
  <Paragraphs>28</Paragraphs>
  <Slides>16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17" baseType="lpstr">
      <vt:lpstr>View</vt:lpstr>
      <vt:lpstr>Proyecto de Web Scraping</vt:lpstr>
      <vt:lpstr>Presentación de PowerPoint</vt:lpstr>
      <vt:lpstr>Introducción al web Scraping</vt:lpstr>
      <vt:lpstr>Definiciones Básicas</vt:lpstr>
      <vt:lpstr>¿Que puede hacer y que usos le podemos dar?</vt:lpstr>
      <vt:lpstr>Ejemplos de Scraping</vt:lpstr>
      <vt:lpstr>Diseño Del Programa</vt:lpstr>
      <vt:lpstr>Diseño Del Programa</vt:lpstr>
      <vt:lpstr>Diseño Del Programa</vt:lpstr>
      <vt:lpstr>Diseño Del Programa</vt:lpstr>
      <vt:lpstr>Diseño Del Programa</vt:lpstr>
      <vt:lpstr>Diseño Del Programa</vt:lpstr>
      <vt:lpstr>Diseño Del Programa</vt:lpstr>
      <vt:lpstr>Diseño Del Programa</vt:lpstr>
      <vt:lpstr>Conclusión</vt:lpstr>
      <vt:lpstr>Gracías por ver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PAGUES TAMBIÉN CON TIEMPO</dc:title>
  <dc:subject/>
  <dc:creator/>
  <cp:keywords/>
  <dc:description>generated using python-pptx</dc:description>
  <cp:lastModifiedBy>demian naon</cp:lastModifiedBy>
  <cp:revision>1140</cp:revision>
  <dcterms:created xsi:type="dcterms:W3CDTF">2013-01-27T09:14:16Z</dcterms:created>
  <dcterms:modified xsi:type="dcterms:W3CDTF">2024-07-01T14:00:26Z</dcterms:modified>
  <cp:category/>
</cp:coreProperties>
</file>