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1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34C"/>
    <a:srgbClr val="A6A0CF"/>
    <a:srgbClr val="E6E6E6"/>
    <a:srgbClr val="B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7:50:25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5205 1 24575,'0'17'0,"-1"1"0,0 0 0,-1-1 0,-6 23 0,5-30 0,-1 0 0,1-1 0,-2 1 0,1-1 0,-1 0 0,-1-1 0,0 1 0,-13 13 0,1 1 0,-31 48 0,34-45 0,-34 39 0,41-58 0,1 0 0,-1-1 0,-1 0 0,1-1 0,-1 1 0,-15 5 0,-24 15 0,-95 66 0,117-79 0,0-1 0,0-1 0,-52 15 0,6-4 0,28-7 0,17-6 0,-49 23 0,45-20 0,-1 0 0,0-2 0,-1-2 0,0 0 0,-66 4 0,30-2 0,66-10 0,-64 9 0,1 4 0,-81 25 0,103-26 0,-1-1 0,-75 7 0,-47 11 0,32 2 0,-169 19 0,253-44 0,0 2 0,0 2 0,1 3 0,0 2 0,-63 28 0,-57 21 0,116-46 0,-97 47 0,41-2 0,-105 82 0,-89 90 0,184-132 0,63-51 0,-72 49 0,93-75 0,1 1 0,2 3 0,0 0 0,-42 54 0,-52 44 0,8-7 0,-67 77 0,70-51 0,100-126 0,1 0 0,1 1 0,-11 25 0,10-19 0,-26 36 0,-68 102 0,85-117 0,-6 12 0,-10 7 0,2 1 0,4 2 0,-28 81 0,50-120 0,5-12 0,1-1 0,1 1 0,1 0 0,1 0 0,-1 31 0,7 106 0,0-60 0,-2 59-1365,-1-122-5461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7:55:32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24575,'7'0'0,"8"0"0,9 0 0,7 0 0,4 0 0,4 0 0,1 0 0,1 0 0,-7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7:55:34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738 1 24575,'-704'0'-1365,"670"0"-5461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7:55:37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24575,'7'0'0,"9"0"0,7 0 0,8 0 0,5 0 0,2 0 0,2 0 0,1 0 0,0 0 0,-1 0 0,1 0 0,-2 0 0,1 0 0,-1 0 0,0 0 0,0 0 0,-7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7:55:43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7:52:10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867 3160 24575,'0'-5'0,"0"-1"0,-1 0 0,0 0 0,0 1 0,-1-1 0,1 1 0,-1-1 0,0 1 0,0 0 0,-1 0 0,0 0 0,0 0 0,-6-8 0,-3 0 0,0 0 0,-1 1 0,-15-12 0,-30-29 0,-166-186 0,209 222 0,0-1 0,-14-21 0,-22-29 0,32 46 0,-27-42 0,30 39 0,-33-38 0,25 33 0,1-1 0,-28-50 0,24 37 0,19 29 0,0 1 0,2-2 0,-6-17 0,7 18 0,-1 0 0,0 1 0,-15-26 0,13 27 0,1 1 0,1-1 0,0-1 0,1 1 0,0-1 0,2 0 0,-1 0 0,1-1 0,-1-22 0,2-17 0,6-68 0,-1 33 0,-5 11 0,0 48 0,2 0 0,0 0 0,2 0 0,8-39 0,-4 52 0,0 1 0,1-1 0,1 1 0,1 1 0,16-23 0,11-20 0,18-30 0,10-17 0,33-66 0,-94 167 0,3-8 0,-1 0 0,0 0 0,0 0 0,4-23 0,-6 22 0,1 0 0,0 1 0,0-1 0,2 1 0,6-12 0,-2 6 0,-2 1 0,0-1 0,-1 0 0,6-25 0,19-46 0,-20 65 0,1-1 0,-1 1 0,-2-2 0,0 1 0,-1-1 0,8-49 0,20-119-1365,-34 163-5461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7:52:14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3482 3236 24575,'-5'-4'0,"0"0"0,0 1 0,0 0 0,0 0 0,0 0 0,-1 0 0,1 1 0,-1 0 0,0 0 0,0 0 0,0 1 0,-7-1 0,-80-4 0,73 5 0,-6 0 0,0-1 0,0-1 0,0-1 0,0-1 0,1-2 0,0 0 0,1-2 0,-30-14 0,-300-127 0,52 25 0,-51-16 0,295 121 0,1-3 0,-86-48 0,-95-79 0,20-20 0,122 90 0,65 55 0,-112-97 0,125 104 0,1-1 0,0-1 0,1-1 0,2 0 0,-17-31 0,14 19 0,1-1 0,2 0 0,1-1 0,2-1 0,1 0 0,2-1 0,1 1 0,-1-43 0,4 31 0,-11-54 0,7 55 0,-3-62 0,6 43 0,-4 1 0,-29-114 0,19 100 0,7 36 0,-2 0 0,-26-54 0,-12-33 0,40 98 0,-2 0 0,-1 0 0,-24-35 0,12 20 0,22 39 0,-1 0 0,0 1 0,0 0 0,-11-10 0,-18-22 0,23 20 0,-2 2 0,0 0 0,-1 1 0,-24-21 0,29 29 0,0 1 0,0 0 0,0 1 0,-1 0 0,1 1 0,-2 0 0,1 0 0,0 1 0,-22-4 0,14 4 0,1-1 0,-1 0 0,1-1 0,0-1 0,-32-18 0,24 12-1365,2 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7:54:58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358 665 24575,'-9'-2'0,"0"0"0,1-1 0,-1 0 0,0 0 0,1-1 0,0 0 0,0 0 0,0-1 0,0 0 0,-8-8 0,-11-5 0,-13-5 0,15 8 0,0 0 0,-39-32 0,58 41 0,-1 0 0,1 0 0,1 0 0,-1-1 0,1 0 0,0 0 0,1-1 0,0 1 0,0-1 0,0 0 0,1 0 0,0 0 0,-2-14 0,-1-28 10,3 0 0,5-98 0,2 40-1405,-4 80-5431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7:55:06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1363 1 24575,'-1329'0'-1365,"1295"0"-5461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7:55:11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24575,'2073'0'-1365,"-2040"0"-5461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7:55:18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24575,'7'0'0,"8"0"0,9 0 0,6 0 0,6 0 0,2 0 0,2 0 0,-6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7:55:29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24575,'7'0'0,"9"0"0,8 0 0,7 0 0,4 0 0,4 0 0,1 0 0,-6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7:55:31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24575,'7'0'0,"8"0"0,9 0 0,6 0 0,6 0 0,2 0 0,2 0 0,-6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customXml" Target="../ink/ink7.xml"/><Relationship Id="rId26" Type="http://schemas.openxmlformats.org/officeDocument/2006/relationships/customXml" Target="../ink/ink12.xml"/><Relationship Id="rId3" Type="http://schemas.openxmlformats.org/officeDocument/2006/relationships/image" Target="../media/image11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customXml" Target="../ink/ink4.xml"/><Relationship Id="rId17" Type="http://schemas.openxmlformats.org/officeDocument/2006/relationships/image" Target="../media/image19.png"/><Relationship Id="rId25" Type="http://schemas.openxmlformats.org/officeDocument/2006/relationships/image" Target="../media/image22.png"/><Relationship Id="rId2" Type="http://schemas.openxmlformats.org/officeDocument/2006/relationships/image" Target="../media/image10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24" Type="http://schemas.openxmlformats.org/officeDocument/2006/relationships/customXml" Target="../ink/ink11.xml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23" Type="http://schemas.openxmlformats.org/officeDocument/2006/relationships/image" Target="../media/image21.png"/><Relationship Id="rId28" Type="http://schemas.openxmlformats.org/officeDocument/2006/relationships/customXml" Target="../ink/ink13.xml"/><Relationship Id="rId10" Type="http://schemas.openxmlformats.org/officeDocument/2006/relationships/image" Target="../media/image15.png"/><Relationship Id="rId19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customXml" Target="../ink/ink5.xml"/><Relationship Id="rId22" Type="http://schemas.openxmlformats.org/officeDocument/2006/relationships/customXml" Target="../ink/ink10.xml"/><Relationship Id="rId27" Type="http://schemas.openxmlformats.org/officeDocument/2006/relationships/image" Target="../media/image23.png"/><Relationship Id="rId30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0DC6D3-3C49-D5C3-4AD4-27CF6F84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246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129" y="62475"/>
            <a:ext cx="7772400" cy="2604524"/>
          </a:xfrm>
        </p:spPr>
        <p:txBody>
          <a:bodyPr/>
          <a:lstStyle/>
          <a:p>
            <a:r>
              <a:rPr lang="es-AR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NO PAGUES TAMBIÉN CON TIEMPO</a:t>
            </a:r>
            <a:endParaRPr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1929" y="4931557"/>
            <a:ext cx="6400800" cy="1853418"/>
          </a:xfrm>
        </p:spPr>
        <p:txBody>
          <a:bodyPr>
            <a:normAutofit/>
          </a:bodyPr>
          <a:lstStyle/>
          <a:p>
            <a:r>
              <a:rPr lang="es-A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Web Scraping para la búsqueda de Propiedades</a:t>
            </a:r>
            <a:endParaRPr sz="36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5FF5A-7DE0-F221-CAF9-F2AF8066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A6A0CF"/>
                </a:solidFill>
                <a:latin typeface="Arial Black" panose="020B0A04020102020204" pitchFamily="34" charset="0"/>
              </a:rPr>
              <a:t>GRACIAS POR VERNOS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6D6E25A-B133-D092-2EED-3DFE83B377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865CF94-272F-76D8-51A8-4298ADAB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s-AR" sz="3600" b="0" i="0" u="none" strike="noStrike" dirty="0">
                <a:solidFill>
                  <a:srgbClr val="A6A0CF"/>
                </a:solidFill>
                <a:effectLst/>
                <a:latin typeface="Forte" panose="03060902040502070203" pitchFamily="66" charset="0"/>
              </a:rPr>
              <a:t>Montiel, Pablo. 92394437.</a:t>
            </a:r>
          </a:p>
          <a:p>
            <a:endParaRPr lang="es-AR" sz="3600" dirty="0">
              <a:solidFill>
                <a:srgbClr val="A6A0CF"/>
              </a:solidFill>
              <a:latin typeface="Forte" panose="03060902040502070203" pitchFamily="66" charset="0"/>
            </a:endParaRPr>
          </a:p>
          <a:p>
            <a:endParaRPr lang="es-AR" sz="3600" b="0" i="0" u="none" strike="noStrike" dirty="0">
              <a:solidFill>
                <a:srgbClr val="A6A0CF"/>
              </a:solidFill>
              <a:effectLst/>
              <a:latin typeface="Forte" panose="03060902040502070203" pitchFamily="66" charset="0"/>
            </a:endParaRPr>
          </a:p>
          <a:p>
            <a:r>
              <a:rPr lang="es-AR" sz="3600" b="0" i="0" u="none" strike="noStrike" dirty="0">
                <a:solidFill>
                  <a:srgbClr val="A6A0CF"/>
                </a:solidFill>
                <a:effectLst/>
                <a:latin typeface="Forte" panose="03060902040502070203" pitchFamily="66" charset="0"/>
              </a:rPr>
              <a:t>Escanilla Naon, Demian. 36043822.</a:t>
            </a:r>
          </a:p>
          <a:p>
            <a:endParaRPr lang="es-AR" sz="3600" dirty="0">
              <a:solidFill>
                <a:srgbClr val="A6A0CF"/>
              </a:solidFill>
              <a:latin typeface="Forte" panose="03060902040502070203" pitchFamily="66" charset="0"/>
            </a:endParaRPr>
          </a:p>
          <a:p>
            <a:endParaRPr lang="es-AR" sz="3600" dirty="0">
              <a:solidFill>
                <a:srgbClr val="A6A0CF"/>
              </a:solidFill>
              <a:latin typeface="Forte" panose="03060902040502070203" pitchFamily="66" charset="0"/>
            </a:endParaRPr>
          </a:p>
          <a:p>
            <a:r>
              <a:rPr lang="es-AR" sz="3600" b="1" i="0" dirty="0">
                <a:solidFill>
                  <a:srgbClr val="A6A0CF"/>
                </a:solidFill>
                <a:effectLst/>
                <a:latin typeface="Forte" panose="03060902040502070203" pitchFamily="66" charset="0"/>
              </a:rPr>
              <a:t>Sergio, Tiziano Aguirre. 46756667.</a:t>
            </a:r>
          </a:p>
        </p:txBody>
      </p:sp>
      <p:pic>
        <p:nvPicPr>
          <p:cNvPr id="6162" name="Picture 18">
            <a:extLst>
              <a:ext uri="{FF2B5EF4-FFF2-40B4-BE49-F238E27FC236}">
                <a16:creationId xmlns:a16="http://schemas.microsoft.com/office/drawing/2014/main" id="{F8DDB173-EFF7-BD31-4EA9-7F50D2723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9" y="1600200"/>
            <a:ext cx="560388" cy="5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7F292C8A-7795-24CC-7F9A-A5E952B9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9" y="3429000"/>
            <a:ext cx="519027" cy="51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utoShape 24">
            <a:extLst>
              <a:ext uri="{FF2B5EF4-FFF2-40B4-BE49-F238E27FC236}">
                <a16:creationId xmlns:a16="http://schemas.microsoft.com/office/drawing/2014/main" id="{ACCB94C8-8375-1A2A-FA15-65D5669B78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05313" y="3262313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FD2386A-9132-A633-2E8A-2B4C172F3CBE}"/>
              </a:ext>
            </a:extLst>
          </p:cNvPr>
          <p:cNvSpPr/>
          <p:nvPr/>
        </p:nvSpPr>
        <p:spPr>
          <a:xfrm>
            <a:off x="298059" y="5216439"/>
            <a:ext cx="476250" cy="476250"/>
          </a:xfrm>
          <a:prstGeom prst="ellipse">
            <a:avLst/>
          </a:prstGeom>
          <a:blipFill>
            <a:blip r:embed="rId4"/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3803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853DA-E379-A126-8905-DAE375AD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E44E2F5D-461A-19E5-572B-02B4919EFE4A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D2574C9-A948-75F6-AD49-0BE4292C1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345766" cy="33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BC491500-869D-27EA-EBB8-1F71A484F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AABB307-D3B9-8470-E0B0-1E55812B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2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9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06F79A-B028-56DF-02FA-24DE0C706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38"/>
            <a:ext cx="9144000" cy="456057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0D2F213-E6B3-AA82-D3E8-459C3A811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Autofit/>
          </a:bodyPr>
          <a:lstStyle/>
          <a:p>
            <a:r>
              <a:rPr sz="6000" dirty="0">
                <a:solidFill>
                  <a:schemeClr val="bg1"/>
                </a:solidFill>
                <a:latin typeface="Forte" panose="03060902040502070203" pitchFamily="66" charset="0"/>
              </a:rPr>
              <a:t>¿Q</a:t>
            </a:r>
            <a:r>
              <a:rPr lang="es-AR" sz="6000" dirty="0">
                <a:solidFill>
                  <a:schemeClr val="bg1"/>
                </a:solidFill>
                <a:latin typeface="Forte" panose="03060902040502070203" pitchFamily="66" charset="0"/>
              </a:rPr>
              <a:t>u</a:t>
            </a:r>
            <a:r>
              <a:rPr sz="6000" dirty="0">
                <a:solidFill>
                  <a:schemeClr val="bg1"/>
                </a:solidFill>
                <a:latin typeface="Forte" panose="03060902040502070203" pitchFamily="66" charset="0"/>
              </a:rPr>
              <a:t>é es e</a:t>
            </a:r>
            <a:r>
              <a:rPr lang="es-AR" sz="6000" dirty="0">
                <a:solidFill>
                  <a:schemeClr val="bg1"/>
                </a:solidFill>
                <a:latin typeface="Forte" panose="03060902040502070203" pitchFamily="66" charset="0"/>
              </a:rPr>
              <a:t>l</a:t>
            </a:r>
            <a:r>
              <a:rPr sz="6000" dirty="0">
                <a:solidFill>
                  <a:schemeClr val="bg1"/>
                </a:solidFill>
                <a:latin typeface="Forte" panose="03060902040502070203" pitchFamily="66" charset="0"/>
              </a:rPr>
              <a:t> Web Scraping?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87B399D-1386-A556-D941-F29987E87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38"/>
            <a:ext cx="9144000" cy="692943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156A7-3297-E322-8A3A-88BECBF5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59" y="109025"/>
            <a:ext cx="8229600" cy="630584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AR" sz="3600" b="0" i="0" u="none" strike="noStrike" baseline="0" dirty="0">
                <a:solidFill>
                  <a:schemeClr val="bg1"/>
                </a:solidFill>
                <a:latin typeface="Forte" panose="03060902040502070203" pitchFamily="66" charset="0"/>
              </a:rPr>
              <a:t>web scraping</a:t>
            </a:r>
            <a:endParaRPr lang="es-AR" sz="3600" dirty="0">
              <a:solidFill>
                <a:schemeClr val="bg1"/>
              </a:solidFill>
              <a:latin typeface="Forte" panose="03060902040502070203" pitchFamily="66" charset="0"/>
            </a:endParaRPr>
          </a:p>
          <a:p>
            <a:pPr marL="0" indent="0" algn="l">
              <a:buNone/>
            </a:pPr>
            <a:r>
              <a:rPr lang="es-AR" sz="3600" b="0" i="0" u="none" strike="noStrike" baseline="0" dirty="0">
                <a:solidFill>
                  <a:schemeClr val="bg1"/>
                </a:solidFill>
                <a:latin typeface="Forte" panose="03060902040502070203" pitchFamily="66" charset="0"/>
              </a:rPr>
              <a:t>es una técnica</a:t>
            </a:r>
          </a:p>
          <a:p>
            <a:pPr marL="0" indent="0" algn="l">
              <a:buNone/>
            </a:pPr>
            <a:r>
              <a:rPr lang="es-AR" sz="3600" b="0" i="0" u="none" strike="noStrike" baseline="0" dirty="0">
                <a:solidFill>
                  <a:schemeClr val="bg1"/>
                </a:solidFill>
                <a:latin typeface="Forte" panose="03060902040502070203" pitchFamily="66" charset="0"/>
              </a:rPr>
              <a:t>mediante software</a:t>
            </a:r>
          </a:p>
          <a:p>
            <a:pPr marL="0" indent="0" algn="l">
              <a:buNone/>
            </a:pPr>
            <a:r>
              <a:rPr lang="es-AR" sz="3600" b="0" i="0" u="none" strike="noStrike" baseline="0" dirty="0">
                <a:solidFill>
                  <a:schemeClr val="bg1"/>
                </a:solidFill>
                <a:latin typeface="Forte" panose="03060902040502070203" pitchFamily="66" charset="0"/>
              </a:rPr>
              <a:t>para extraer</a:t>
            </a:r>
          </a:p>
          <a:p>
            <a:pPr marL="0" indent="0" algn="l">
              <a:buNone/>
            </a:pPr>
            <a:r>
              <a:rPr lang="es-AR" sz="3600" b="0" i="0" u="none" strike="noStrike" baseline="0" dirty="0">
                <a:solidFill>
                  <a:schemeClr val="bg1"/>
                </a:solidFill>
                <a:latin typeface="Forte" panose="03060902040502070203" pitchFamily="66" charset="0"/>
              </a:rPr>
              <a:t>información de una web</a:t>
            </a:r>
            <a:endParaRPr lang="es-AR" sz="36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C2E92E9-F3F4-5ECD-DAF3-03307C95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78" y="3795458"/>
            <a:ext cx="7578822" cy="306254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A94D6C1-5F2A-D8B9-454B-1DB584878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99" y="-71438"/>
            <a:ext cx="2504342" cy="395502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7CEE323-2A95-A895-E3C6-E60FA792E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740" y="3743563"/>
            <a:ext cx="7022178" cy="30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9F4877-FAE7-2DF2-7684-F731B4ED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422" y="272529"/>
            <a:ext cx="2525151" cy="1143000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rgbClr val="A6A0CF"/>
                </a:solidFill>
                <a:latin typeface="Forte" panose="03060902040502070203" pitchFamily="66" charset="0"/>
              </a:rPr>
              <a:t>Beautifu</a:t>
            </a:r>
            <a:endParaRPr dirty="0">
              <a:solidFill>
                <a:srgbClr val="A6A0CF"/>
              </a:solidFill>
              <a:latin typeface="Forte" panose="0306090204050207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87858" cy="387213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AR" sz="2800" b="0" i="0" u="none" strike="noStrike" baseline="0" dirty="0">
                <a:solidFill>
                  <a:srgbClr val="A6A0CF"/>
                </a:solidFill>
                <a:latin typeface="Forte" panose="03060902040502070203" pitchFamily="66" charset="0"/>
              </a:rPr>
              <a:t>es una librería que se utiliza para extraer datos de htmls y xml, esta librería nos facilitará el trabajo a la hora de extraer la información.</a:t>
            </a:r>
            <a:endParaRPr sz="2800" dirty="0">
              <a:solidFill>
                <a:srgbClr val="A6A0CF"/>
              </a:solidFill>
              <a:latin typeface="Forte" panose="03060902040502070203" pitchFamily="66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F8E55A-F077-6933-EB3F-35371071AD9E}"/>
              </a:ext>
            </a:extLst>
          </p:cNvPr>
          <p:cNvSpPr txBox="1"/>
          <p:nvPr/>
        </p:nvSpPr>
        <p:spPr>
          <a:xfrm>
            <a:off x="4994031" y="461417"/>
            <a:ext cx="1491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B4AEDA"/>
                </a:solidFill>
                <a:latin typeface="Forte" panose="03060902040502070203" pitchFamily="66" charset="0"/>
              </a:rPr>
              <a:t>Soup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1B8E98-430A-EB50-004D-F94ECF52D312}"/>
              </a:ext>
            </a:extLst>
          </p:cNvPr>
          <p:cNvSpPr txBox="1"/>
          <p:nvPr/>
        </p:nvSpPr>
        <p:spPr>
          <a:xfrm>
            <a:off x="5802925" y="1600200"/>
            <a:ext cx="30878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800" b="0" i="0" u="none" strike="noStrike" baseline="0" dirty="0">
                <a:solidFill>
                  <a:srgbClr val="A6A0CF"/>
                </a:solidFill>
                <a:latin typeface="Forte" panose="03060902040502070203" pitchFamily="66" charset="0"/>
              </a:rPr>
              <a:t>a librería lxml será el parser que utilizaremos junto con bs4 para realizar</a:t>
            </a:r>
          </a:p>
          <a:p>
            <a:pPr algn="l"/>
            <a:r>
              <a:rPr lang="es-AR" sz="2800" b="0" i="0" u="none" strike="noStrike" baseline="0" dirty="0">
                <a:solidFill>
                  <a:srgbClr val="A6A0CF"/>
                </a:solidFill>
                <a:latin typeface="Forte" panose="03060902040502070203" pitchFamily="66" charset="0"/>
              </a:rPr>
              <a:t>él parseo, debido a su velocidad</a:t>
            </a:r>
            <a:r>
              <a:rPr lang="es-AR" sz="2800" dirty="0">
                <a:solidFill>
                  <a:srgbClr val="A6A0CF"/>
                </a:solidFill>
                <a:latin typeface="Forte" panose="03060902040502070203" pitchFamily="66" charset="0"/>
              </a:rPr>
              <a:t>, </a:t>
            </a:r>
            <a:r>
              <a:rPr lang="es-AR" sz="2800" b="0" i="0" u="none" strike="noStrike" baseline="0" dirty="0">
                <a:solidFill>
                  <a:srgbClr val="A6A0CF"/>
                </a:solidFill>
                <a:latin typeface="Forte" panose="03060902040502070203" pitchFamily="66" charset="0"/>
              </a:rPr>
              <a:t>aunque sea una librería externa</a:t>
            </a:r>
            <a:endParaRPr lang="es-AR" sz="2800" dirty="0">
              <a:solidFill>
                <a:srgbClr val="A6A0CF"/>
              </a:solidFill>
              <a:latin typeface="Forte" panose="03060902040502070203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C4E4C2-4174-5DA6-5002-7C535A4E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46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69" y="0"/>
            <a:ext cx="6608384" cy="1445140"/>
          </a:xfrm>
        </p:spPr>
        <p:txBody>
          <a:bodyPr>
            <a:normAutofit/>
          </a:bodyPr>
          <a:lstStyle/>
          <a:p>
            <a:pPr algn="r"/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E</a:t>
            </a:r>
            <a:r>
              <a:rPr lang="es-AR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stracto</a:t>
            </a:r>
            <a:r>
              <a:rPr lang="es-AR" dirty="0">
                <a:solidFill>
                  <a:schemeClr val="bg1"/>
                </a:solidFill>
                <a:latin typeface="Bahnschrift Condensed" panose="020B0502040204020203" pitchFamily="34" charset="0"/>
              </a:rPr>
              <a:t> del </a:t>
            </a:r>
            <a:r>
              <a:rPr dirty="0">
                <a:solidFill>
                  <a:schemeClr val="bg1"/>
                </a:solidFill>
                <a:latin typeface="Bahnschrift Condensed" panose="020B0502040204020203" pitchFamily="34" charset="0"/>
              </a:rPr>
              <a:t>Scraping de </a:t>
            </a:r>
            <a:r>
              <a:rPr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Inmuebles</a:t>
            </a:r>
            <a:endParaRPr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03AEF6-D5E9-4E35-CCB4-C1B23DB6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904"/>
            <a:ext cx="9144000" cy="54230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C888AE-B562-115A-893D-0476F635C339}"/>
              </a:ext>
            </a:extLst>
          </p:cNvPr>
          <p:cNvSpPr txBox="1"/>
          <p:nvPr/>
        </p:nvSpPr>
        <p:spPr>
          <a:xfrm>
            <a:off x="281354" y="1"/>
            <a:ext cx="8356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>
                <a:latin typeface="Forte" panose="03060902040502070203" pitchFamily="66" charset="0"/>
              </a:rPr>
              <a:t>ESTO ES LO QUE VES</a:t>
            </a:r>
          </a:p>
        </p:txBody>
      </p:sp>
    </p:spTree>
    <p:extLst>
      <p:ext uri="{BB962C8B-B14F-4D97-AF65-F5344CB8AC3E}">
        <p14:creationId xmlns:p14="http://schemas.microsoft.com/office/powerpoint/2010/main" val="301899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09616-B2D2-4A4D-6B94-4E110F98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19"/>
            <a:ext cx="9144000" cy="1526027"/>
          </a:xfrm>
        </p:spPr>
        <p:txBody>
          <a:bodyPr>
            <a:normAutofit/>
          </a:bodyPr>
          <a:lstStyle/>
          <a:p>
            <a:r>
              <a:rPr lang="es-AR" dirty="0">
                <a:latin typeface="Forte" panose="03060902040502070203" pitchFamily="66" charset="0"/>
              </a:rPr>
              <a:t>Y ASÍ INTERPRETA EL SCRAPING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C492B-30B5-F0F8-353E-5CEE687B8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904"/>
            <a:ext cx="9144000" cy="54230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1B3C7DE-D48C-D6DB-D5DC-27CF550A0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6137"/>
            <a:ext cx="3886200" cy="171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57FAECC3-53F3-D923-C2D1-725AD7857566}"/>
                  </a:ext>
                </a:extLst>
              </p14:cNvPr>
              <p14:cNvContentPartPr/>
              <p14:nvPr/>
            </p14:nvContentPartPr>
            <p14:xfrm>
              <a:off x="208246" y="4515148"/>
              <a:ext cx="1873800" cy="150408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57FAECC3-53F3-D923-C2D1-725AD78575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606" y="4497508"/>
                <a:ext cx="1909440" cy="153972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id="{625F6325-583D-B385-7C21-CE31232A9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473202"/>
            <a:ext cx="3695700" cy="123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335308C4-65B7-6F96-0AC6-3150B6183EA4}"/>
                  </a:ext>
                </a:extLst>
              </p14:cNvPr>
              <p14:cNvContentPartPr/>
              <p14:nvPr/>
            </p14:nvContentPartPr>
            <p14:xfrm>
              <a:off x="1417846" y="2617948"/>
              <a:ext cx="312480" cy="113796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335308C4-65B7-6F96-0AC6-3150B6183E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9846" y="2599948"/>
                <a:ext cx="34812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2034D314-EE1D-1B07-0574-DFDCBC211B68}"/>
                  </a:ext>
                </a:extLst>
              </p14:cNvPr>
              <p14:cNvContentPartPr/>
              <p14:nvPr/>
            </p14:nvContentPartPr>
            <p14:xfrm>
              <a:off x="1672366" y="2604988"/>
              <a:ext cx="1253520" cy="116532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2034D314-EE1D-1B07-0574-DFDCBC211B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54366" y="2587348"/>
                <a:ext cx="1289160" cy="120096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Imagen 23">
            <a:extLst>
              <a:ext uri="{FF2B5EF4-FFF2-40B4-BE49-F238E27FC236}">
                <a16:creationId xmlns:a16="http://schemas.microsoft.com/office/drawing/2014/main" id="{A836881E-9212-6B85-7A19-C754C16147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0825" y="4819504"/>
            <a:ext cx="6353175" cy="123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29DAA147-45CF-FDFB-8B07-8324E3852CA0}"/>
                  </a:ext>
                </a:extLst>
              </p14:cNvPr>
              <p14:cNvContentPartPr/>
              <p14:nvPr/>
            </p14:nvContentPartPr>
            <p14:xfrm>
              <a:off x="3739486" y="4599748"/>
              <a:ext cx="129240" cy="23940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29DAA147-45CF-FDFB-8B07-8324E3852C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21846" y="4582108"/>
                <a:ext cx="1648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70E4D5C5-29F6-9873-0A05-0944BB232F3F}"/>
                  </a:ext>
                </a:extLst>
              </p14:cNvPr>
              <p14:cNvContentPartPr/>
              <p14:nvPr/>
            </p14:nvContentPartPr>
            <p14:xfrm>
              <a:off x="3265006" y="4599748"/>
              <a:ext cx="491040" cy="360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70E4D5C5-29F6-9873-0A05-0944BB232F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47006" y="4582108"/>
                <a:ext cx="526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B057A400-4431-4B5A-A6E7-C849843EA04C}"/>
                  </a:ext>
                </a:extLst>
              </p14:cNvPr>
              <p14:cNvContentPartPr/>
              <p14:nvPr/>
            </p14:nvContentPartPr>
            <p14:xfrm>
              <a:off x="3713566" y="4599748"/>
              <a:ext cx="758520" cy="36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B057A400-4431-4B5A-A6E7-C849843EA0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95566" y="4582108"/>
                <a:ext cx="794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D2E28F65-D6D9-41AD-A674-EF85E0B418C7}"/>
                  </a:ext>
                </a:extLst>
              </p14:cNvPr>
              <p14:cNvContentPartPr/>
              <p14:nvPr/>
            </p14:nvContentPartPr>
            <p14:xfrm>
              <a:off x="4473526" y="4599748"/>
              <a:ext cx="81000" cy="360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D2E28F65-D6D9-41AD-A674-EF85E0B418C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55526" y="4582108"/>
                <a:ext cx="1166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o 39">
            <a:extLst>
              <a:ext uri="{FF2B5EF4-FFF2-40B4-BE49-F238E27FC236}">
                <a16:creationId xmlns:a16="http://schemas.microsoft.com/office/drawing/2014/main" id="{5ABF9116-EEE3-4D21-77AD-140213ECAE81}"/>
              </a:ext>
            </a:extLst>
          </p:cNvPr>
          <p:cNvGrpSpPr/>
          <p:nvPr/>
        </p:nvGrpSpPr>
        <p:grpSpPr>
          <a:xfrm>
            <a:off x="4557406" y="4599748"/>
            <a:ext cx="477360" cy="360"/>
            <a:chOff x="4557406" y="4599748"/>
            <a:chExt cx="477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B7C1E337-0552-0764-1735-44C6C23419A8}"/>
                    </a:ext>
                  </a:extLst>
                </p14:cNvPr>
                <p14:cNvContentPartPr/>
                <p14:nvPr/>
              </p14:nvContentPartPr>
              <p14:xfrm>
                <a:off x="4557406" y="4599748"/>
                <a:ext cx="81720" cy="36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B7C1E337-0552-0764-1735-44C6C23419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39406" y="4582108"/>
                  <a:ext cx="117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576DF210-587C-C5EB-E08E-91D671C2D5C5}"/>
                    </a:ext>
                  </a:extLst>
                </p14:cNvPr>
                <p14:cNvContentPartPr/>
                <p14:nvPr/>
              </p14:nvContentPartPr>
              <p14:xfrm>
                <a:off x="4656406" y="4599748"/>
                <a:ext cx="81000" cy="3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576DF210-587C-C5EB-E08E-91D671C2D5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38406" y="4582108"/>
                  <a:ext cx="116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46BC884-157C-AA57-68E7-3770A2B9FD4E}"/>
                    </a:ext>
                  </a:extLst>
                </p14:cNvPr>
                <p14:cNvContentPartPr/>
                <p14:nvPr/>
              </p14:nvContentPartPr>
              <p14:xfrm>
                <a:off x="4754686" y="4599748"/>
                <a:ext cx="95760" cy="36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46BC884-157C-AA57-68E7-3770A2B9FD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36686" y="4582108"/>
                  <a:ext cx="13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4CE6B47A-C048-9E02-D9A6-DCF672C6CBEB}"/>
                    </a:ext>
                  </a:extLst>
                </p14:cNvPr>
                <p14:cNvContentPartPr/>
                <p14:nvPr/>
              </p14:nvContentPartPr>
              <p14:xfrm>
                <a:off x="4601326" y="4599748"/>
                <a:ext cx="266040" cy="3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4CE6B47A-C048-9E02-D9A6-DCF672C6CB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3326" y="4582108"/>
                  <a:ext cx="301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C88D0829-33CB-FE2F-2A5C-7528534A9171}"/>
                    </a:ext>
                  </a:extLst>
                </p14:cNvPr>
                <p14:cNvContentPartPr/>
                <p14:nvPr/>
              </p14:nvContentPartPr>
              <p14:xfrm>
                <a:off x="4824886" y="4599748"/>
                <a:ext cx="20988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C88D0829-33CB-FE2F-2A5C-7528534A91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06886" y="4582108"/>
                  <a:ext cx="2455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BFAC8AD1-6DD6-B6FE-FD5E-D8A6ACFD0D32}"/>
                  </a:ext>
                </a:extLst>
              </p14:cNvPr>
              <p14:cNvContentPartPr/>
              <p14:nvPr/>
            </p14:nvContentPartPr>
            <p14:xfrm>
              <a:off x="-1688594" y="829468"/>
              <a:ext cx="360" cy="360"/>
            </p14:xfrm>
          </p:contentPart>
        </mc:Choice>
        <mc:Fallback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BFAC8AD1-6DD6-B6FE-FD5E-D8A6ACFD0D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706234" y="811828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Imagen 42">
            <a:extLst>
              <a:ext uri="{FF2B5EF4-FFF2-40B4-BE49-F238E27FC236}">
                <a16:creationId xmlns:a16="http://schemas.microsoft.com/office/drawing/2014/main" id="{647386D0-2663-5691-0A93-4266279B5C6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815076" y="1557997"/>
            <a:ext cx="1695450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6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9C4B6-882C-8F55-4324-79884D96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Forte" panose="03060902040502070203" pitchFamily="66" charset="0"/>
              </a:rPr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11C6F-69CA-AFAE-D7B5-96FF908A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>
                <a:latin typeface="Bauhaus 93" panose="04030905020B02020C02" pitchFamily="82" charset="0"/>
              </a:rPr>
              <a:t>Conocer las bibliotecas antes de usarlas es vital para el desarrollo de un proyecto, ya que permite una mayor agilidad a la hora de elegir y ejecutar las funciones, atributos y clases encontradas en las mismas.</a:t>
            </a:r>
          </a:p>
          <a:p>
            <a:pPr marL="0" indent="0">
              <a:buNone/>
            </a:pPr>
            <a:r>
              <a:rPr lang="es-AR" dirty="0">
                <a:latin typeface="Bauhaus 93" panose="04030905020B02020C02" pitchFamily="82" charset="0"/>
              </a:rPr>
              <a:t>No ha límite a la hora de crear una herramienta para responder una necesidad. Si la idea sirve ¿porqué no crearla?</a:t>
            </a:r>
          </a:p>
        </p:txBody>
      </p:sp>
    </p:spTree>
    <p:extLst>
      <p:ext uri="{BB962C8B-B14F-4D97-AF65-F5344CB8AC3E}">
        <p14:creationId xmlns:p14="http://schemas.microsoft.com/office/powerpoint/2010/main" val="85732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195</Words>
  <Application>Microsoft Office PowerPoint</Application>
  <PresentationFormat>Presentación en pantalla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Bahnschrift Condensed</vt:lpstr>
      <vt:lpstr>Bauhaus 93</vt:lpstr>
      <vt:lpstr>Calibri</vt:lpstr>
      <vt:lpstr>Forte</vt:lpstr>
      <vt:lpstr>Office Theme</vt:lpstr>
      <vt:lpstr>NO PAGUES TAMBIÉN CON TIEMPO</vt:lpstr>
      <vt:lpstr>Introducción</vt:lpstr>
      <vt:lpstr>¿Qué es el Web Scraping?</vt:lpstr>
      <vt:lpstr>Presentación de PowerPoint</vt:lpstr>
      <vt:lpstr>Beautifu</vt:lpstr>
      <vt:lpstr>Estracto del Scraping de Inmuebles</vt:lpstr>
      <vt:lpstr>Presentación de PowerPoint</vt:lpstr>
      <vt:lpstr>Y ASÍ INTERPRETA EL SCRAPING</vt:lpstr>
      <vt:lpstr>CONCLUSIÓN</vt:lpstr>
      <vt:lpstr>GRACIAS POR VERNOS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demian naon</cp:lastModifiedBy>
  <cp:revision>3</cp:revision>
  <dcterms:created xsi:type="dcterms:W3CDTF">2013-01-27T09:14:16Z</dcterms:created>
  <dcterms:modified xsi:type="dcterms:W3CDTF">2024-07-01T08:25:29Z</dcterms:modified>
  <cp:category/>
</cp:coreProperties>
</file>