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9" r:id="rId15"/>
    <p:sldId id="280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7826" autoAdjust="0"/>
  </p:normalViewPr>
  <p:slideViewPr>
    <p:cSldViewPr>
      <p:cViewPr>
        <p:scale>
          <a:sx n="80" d="100"/>
          <a:sy n="80" d="100"/>
        </p:scale>
        <p:origin x="-166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3A92F-C2EC-4757-B9D9-9FC1B089FCEF}" type="datetimeFigureOut">
              <a:rPr lang="fr-FR" smtClean="0"/>
              <a:pPr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A6EA2-4C4F-47BA-895B-78837811F4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ere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143380"/>
            <a:ext cx="9144000" cy="1571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1428728" y="4500570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Projet TER L3</a:t>
            </a:r>
            <a:endParaRPr lang="fr-F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714752"/>
            <a:ext cx="9144000" cy="1571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785918" y="4071942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Merci de votre attention !</a:t>
            </a:r>
            <a:endParaRPr lang="fr-F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ieme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1643042" y="2357430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Make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-cluster 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071538" y="3714752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dirty="0" smtClean="0"/>
              <a:t>Soutenu par </a:t>
            </a:r>
            <a:r>
              <a:rPr lang="fr-FR" dirty="0" smtClean="0"/>
              <a:t>: Thibault ODORICO,</a:t>
            </a:r>
            <a:r>
              <a:rPr lang="fr-FR" baseline="0" dirty="0" smtClean="0"/>
              <a:t> Antoine GOUYON, </a:t>
            </a:r>
          </a:p>
          <a:p>
            <a:pPr algn="ctr"/>
            <a:r>
              <a:rPr lang="fr-FR" baseline="0" dirty="0" smtClean="0"/>
              <a:t>Jonas FELIX, Romain SIDHOUM</a:t>
            </a:r>
          </a:p>
          <a:p>
            <a:pPr algn="ctr"/>
            <a:endParaRPr lang="fr-FR" baseline="0" dirty="0" smtClean="0"/>
          </a:p>
          <a:p>
            <a:pPr algn="ctr"/>
            <a:r>
              <a:rPr lang="fr-FR" baseline="0" dirty="0" smtClean="0"/>
              <a:t>Professeur encadrant : David DELAHAYE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429520" y="585789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2017/2018</a:t>
            </a:r>
            <a:endParaRPr lang="fr-FR" sz="1400" dirty="0"/>
          </a:p>
        </p:txBody>
      </p:sp>
      <p:pic>
        <p:nvPicPr>
          <p:cNvPr id="12" name="Image 11" descr="um.pn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714356"/>
            <a:ext cx="2143140" cy="857256"/>
          </a:xfrm>
          <a:prstGeom prst="rect">
            <a:avLst/>
          </a:prstGeom>
        </p:spPr>
      </p:pic>
      <p:pic>
        <p:nvPicPr>
          <p:cNvPr id="13" name="Image 12" descr="LogoLIRMMlong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2264" y="714357"/>
            <a:ext cx="1748096" cy="625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ieme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642918"/>
            <a:ext cx="6215106" cy="571504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pic>
        <p:nvPicPr>
          <p:cNvPr id="19" name="Picture 2" descr="RÃ©sultat de recherche d'images pour &quot;informatique&quot;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96" r="1129"/>
          <a:stretch>
            <a:fillRect/>
          </a:stretch>
        </p:blipFill>
        <p:spPr bwMode="auto">
          <a:xfrm>
            <a:off x="5072066" y="3000372"/>
            <a:ext cx="3357586" cy="24706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642918"/>
            <a:ext cx="6215106" cy="571504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571612"/>
            <a:ext cx="2118147" cy="248125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6215106" cy="428628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500034" y="500042"/>
            <a:ext cx="3929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cap="all" dirty="0" smtClean="0">
                <a:latin typeface="Calibri" pitchFamily="34" charset="0"/>
              </a:rPr>
              <a:t>Mise</a:t>
            </a:r>
            <a:r>
              <a:rPr lang="fr-FR" sz="1500" cap="all" baseline="0" dirty="0" smtClean="0">
                <a:latin typeface="Calibri" pitchFamily="34" charset="0"/>
              </a:rPr>
              <a:t> en contexte et définitions</a:t>
            </a:r>
            <a:endParaRPr lang="fr-FR" sz="1500" cap="all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 et resultats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6215106" cy="428628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500034" y="500042"/>
            <a:ext cx="3929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cap="all" dirty="0" smtClean="0">
                <a:latin typeface="Calibri" pitchFamily="34" charset="0"/>
              </a:rPr>
              <a:t>Expérimentations</a:t>
            </a:r>
            <a:r>
              <a:rPr lang="fr-FR" sz="1500" cap="all" baseline="0" dirty="0" smtClean="0">
                <a:latin typeface="Calibri" pitchFamily="34" charset="0"/>
              </a:rPr>
              <a:t> et résultats</a:t>
            </a:r>
            <a:endParaRPr lang="fr-FR" sz="1500" cap="all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6215106" cy="428628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500034" y="500042"/>
            <a:ext cx="3929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cap="all" dirty="0" smtClean="0">
                <a:latin typeface="Calibri" pitchFamily="34" charset="0"/>
              </a:rPr>
              <a:t>démonstration</a:t>
            </a:r>
            <a:endParaRPr lang="fr-FR" sz="1500" cap="all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">
    <p:bg>
      <p:bgPr>
        <a:blipFill dpi="0" rotWithShape="1">
          <a:blip r:embed="rId2" cstate="print">
            <a:alphaModFix amt="9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0034" y="500042"/>
            <a:ext cx="8143932" cy="592935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85786" y="1285860"/>
            <a:ext cx="58579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6215106" cy="428628"/>
          </a:xfrm>
        </p:spPr>
        <p:txBody>
          <a:bodyPr>
            <a:noAutofit/>
          </a:bodyPr>
          <a:lstStyle>
            <a:lvl1pPr algn="l">
              <a:defRPr sz="3500" b="1" i="0" baseline="0">
                <a:latin typeface="Calibri" pitchFamily="34" charset="0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7643866" cy="4525963"/>
          </a:xfrm>
        </p:spPr>
        <p:txBody>
          <a:bodyPr/>
          <a:lstStyle>
            <a:lvl1pPr>
              <a:defRPr sz="1800" baseline="0">
                <a:latin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B6EE-949F-4B89-A027-B806BA656E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8" r:id="rId4"/>
    <p:sldLayoutId id="2147483685" r:id="rId5"/>
    <p:sldLayoutId id="2147483686" r:id="rId6"/>
    <p:sldLayoutId id="2147483687" r:id="rId7"/>
    <p:sldLayoutId id="2147483678" r:id="rId8"/>
    <p:sldLayoutId id="2147483689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Scripts et observations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Deuxième script : envoie de n’importe quel programme avec n’importe quelle donnée au cluster </a:t>
            </a:r>
            <a:endParaRPr lang="fr-FR" dirty="0"/>
          </a:p>
        </p:txBody>
      </p:sp>
      <p:pic>
        <p:nvPicPr>
          <p:cNvPr id="6" name="Image 5" descr="scrip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500306"/>
            <a:ext cx="3896269" cy="291505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de </a:t>
            </a:r>
            <a:r>
              <a:rPr lang="fr-FR" dirty="0" err="1" smtClean="0"/>
              <a:t>parallélisation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4414" y="2571744"/>
            <a:ext cx="6572296" cy="1928826"/>
          </a:xfrm>
        </p:spPr>
        <p:txBody>
          <a:bodyPr>
            <a:normAutofit/>
          </a:bodyPr>
          <a:lstStyle/>
          <a:p>
            <a:r>
              <a:rPr lang="fr-FR" dirty="0" smtClean="0"/>
              <a:t>La solution </a:t>
            </a:r>
            <a:r>
              <a:rPr lang="fr-FR" dirty="0" err="1" smtClean="0"/>
              <a:t>srun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–j ?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  P</a:t>
            </a:r>
            <a:r>
              <a:rPr lang="fr-FR" dirty="0" smtClean="0"/>
              <a:t>roblème</a:t>
            </a:r>
          </a:p>
          <a:p>
            <a:endParaRPr lang="fr-FR" dirty="0" smtClean="0"/>
          </a:p>
          <a:p>
            <a:r>
              <a:rPr lang="fr-FR" dirty="0" smtClean="0"/>
              <a:t>Modification du code source inévitable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3108" y="142873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Code source du </a:t>
            </a:r>
            <a:r>
              <a:rPr lang="fr-FR" u="sng" dirty="0" err="1" smtClean="0"/>
              <a:t>gnu</a:t>
            </a:r>
            <a:r>
              <a:rPr lang="fr-FR" u="sng" dirty="0" smtClean="0"/>
              <a:t> </a:t>
            </a:r>
            <a:r>
              <a:rPr lang="fr-FR" u="sng" dirty="0" err="1" smtClean="0"/>
              <a:t>make</a:t>
            </a:r>
            <a:r>
              <a:rPr lang="fr-FR" u="sng" dirty="0" smtClean="0"/>
              <a:t> 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714348" y="550070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Fichiers intéressants: </a:t>
            </a:r>
            <a:r>
              <a:rPr lang="fr-FR" dirty="0" err="1" smtClean="0"/>
              <a:t>job.c</a:t>
            </a:r>
            <a:r>
              <a:rPr lang="fr-FR" dirty="0" smtClean="0"/>
              <a:t> , </a:t>
            </a:r>
            <a:r>
              <a:rPr lang="fr-FR" dirty="0" err="1" smtClean="0"/>
              <a:t>main.c</a:t>
            </a:r>
            <a:endParaRPr lang="fr-FR" dirty="0"/>
          </a:p>
        </p:txBody>
      </p:sp>
      <p:pic>
        <p:nvPicPr>
          <p:cNvPr id="6146" name="Picture 2" descr="C:\Users\Thibault\Downloads\Beamer%20Keynote-looking%20style\make_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71678"/>
            <a:ext cx="8001057" cy="3156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0100" y="1571612"/>
            <a:ext cx="7072362" cy="457203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 la fonction qui exécute les jobs (-j)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pic>
        <p:nvPicPr>
          <p:cNvPr id="7170" name="Picture 2" descr="C:\Users\Thibault\Downloads\child_execute_jo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00240"/>
            <a:ext cx="6929486" cy="367543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85786" y="292893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 exécuter chaque job sur le cluster</a:t>
            </a:r>
            <a:r>
              <a:rPr lang="fr-FR" i="1" dirty="0" smtClean="0"/>
              <a:t> </a:t>
            </a:r>
          </a:p>
        </p:txBody>
      </p:sp>
      <p:pic>
        <p:nvPicPr>
          <p:cNvPr id="7171" name="Picture 3" descr="C:\Users\Thibault\Downloads\patch_jo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571744"/>
            <a:ext cx="4926875" cy="3714776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42910" y="514351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i="1" dirty="0" err="1" smtClean="0"/>
              <a:t>srun</a:t>
            </a:r>
            <a:r>
              <a:rPr lang="fr-FR" i="1" dirty="0" smtClean="0"/>
              <a:t> </a:t>
            </a:r>
            <a:r>
              <a:rPr lang="fr-FR" i="1" dirty="0" err="1" smtClean="0"/>
              <a:t>make</a:t>
            </a:r>
            <a:r>
              <a:rPr lang="fr-FR" i="1" dirty="0" smtClean="0"/>
              <a:t> –j compatible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85786" y="407194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Modification du code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0100" y="1714488"/>
            <a:ext cx="7072362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 Objectif : créer l’option </a:t>
            </a:r>
            <a:r>
              <a:rPr lang="fr-FR" i="1" dirty="0" err="1" smtClean="0"/>
              <a:t>make</a:t>
            </a:r>
            <a:r>
              <a:rPr lang="fr-FR" i="1" dirty="0" smtClean="0"/>
              <a:t> –c|--cluster= [OPTIONS,…] </a:t>
            </a:r>
          </a:p>
          <a:p>
            <a:endParaRPr lang="fr-FR" i="1" dirty="0" smtClean="0"/>
          </a:p>
          <a:p>
            <a:r>
              <a:rPr lang="fr-FR" i="1" dirty="0"/>
              <a:t> </a:t>
            </a:r>
            <a:r>
              <a:rPr lang="fr-FR" dirty="0" smtClean="0"/>
              <a:t>Modification du fichier </a:t>
            </a:r>
            <a:r>
              <a:rPr lang="fr-FR" i="1" dirty="0" err="1" smtClean="0"/>
              <a:t>main.c</a:t>
            </a:r>
            <a:r>
              <a:rPr lang="fr-FR" i="1" dirty="0" smtClean="0"/>
              <a:t> </a:t>
            </a:r>
          </a:p>
          <a:p>
            <a:endParaRPr lang="fr-FR" i="1" dirty="0" smtClean="0"/>
          </a:p>
          <a:p>
            <a:r>
              <a:rPr lang="fr-FR" i="1" dirty="0" smtClean="0"/>
              <a:t>Détection des usages dans le code</a:t>
            </a:r>
          </a:p>
          <a:p>
            <a:endParaRPr lang="fr-FR" i="1" dirty="0" smtClean="0"/>
          </a:p>
          <a:p>
            <a:r>
              <a:rPr lang="fr-FR" i="1" dirty="0" err="1" smtClean="0"/>
              <a:t>Parser</a:t>
            </a:r>
            <a:r>
              <a:rPr lang="fr-FR" i="1" dirty="0" smtClean="0"/>
              <a:t> l’option –c|--cluster</a:t>
            </a:r>
          </a:p>
          <a:p>
            <a:endParaRPr lang="fr-FR" i="1" dirty="0" smtClean="0"/>
          </a:p>
          <a:p>
            <a:r>
              <a:rPr lang="fr-FR" i="1" dirty="0" smtClean="0"/>
              <a:t>Conserver le fonctionnement du </a:t>
            </a:r>
            <a:r>
              <a:rPr lang="fr-FR" i="1" dirty="0" err="1" smtClean="0"/>
              <a:t>make</a:t>
            </a:r>
            <a:r>
              <a:rPr lang="fr-FR" i="1" dirty="0" smtClean="0"/>
              <a:t> original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0100" y="1714488"/>
            <a:ext cx="7072362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/>
          </a:p>
        </p:txBody>
      </p:sp>
      <p:pic>
        <p:nvPicPr>
          <p:cNvPr id="8195" name="Picture 3" descr="C:\Users\Thibault\Downloads\make-us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714488"/>
            <a:ext cx="3300365" cy="4214842"/>
          </a:xfrm>
          <a:prstGeom prst="rect">
            <a:avLst/>
          </a:prstGeom>
          <a:noFill/>
        </p:spPr>
      </p:pic>
      <p:pic>
        <p:nvPicPr>
          <p:cNvPr id="8196" name="Picture 4" descr="C:\Users\Thibault\Downloads\usage-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4659339" cy="4214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4" name="Espace réservé du contenu 3" descr="patch_main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48524" y="1428736"/>
            <a:ext cx="6366747" cy="48936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Vidéo démonstrative</a:t>
            </a:r>
            <a:endParaRPr lang="fr-FR" dirty="0"/>
          </a:p>
        </p:txBody>
      </p:sp>
      <p:pic>
        <p:nvPicPr>
          <p:cNvPr id="8" name="Image 7" descr="launcher-loa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2214554"/>
            <a:ext cx="3071814" cy="3071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5576" y="1928778"/>
            <a:ext cx="7643866" cy="4929222"/>
          </a:xfrm>
        </p:spPr>
        <p:txBody>
          <a:bodyPr>
            <a:noAutofit/>
          </a:bodyPr>
          <a:lstStyle/>
          <a:p>
            <a:r>
              <a:rPr lang="fr-FR" dirty="0" smtClean="0"/>
              <a:t>Modification d’un code source inconnu en c</a:t>
            </a:r>
          </a:p>
          <a:p>
            <a:endParaRPr lang="fr-FR" dirty="0"/>
          </a:p>
          <a:p>
            <a:r>
              <a:rPr lang="fr-FR" dirty="0" smtClean="0"/>
              <a:t>Difficulté de lecture d’un code avec des exceptions pour plusieurs machines et plusieurs Systèmes d’Exploitations</a:t>
            </a:r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Grande arborescence de fichiers, beaucoup de lecture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Apprentissage et utilisation de nouvelles technologies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/>
              <a:t>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24" y="642918"/>
            <a:ext cx="6357982" cy="571504"/>
          </a:xfrm>
        </p:spPr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8662" y="1500174"/>
            <a:ext cx="7643866" cy="46259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Introduction</a:t>
            </a:r>
          </a:p>
          <a:p>
            <a:pPr>
              <a:buNone/>
            </a:pPr>
            <a:endParaRPr lang="fr-FR" dirty="0" smtClean="0"/>
          </a:p>
          <a:p>
            <a:pPr>
              <a:buAutoNum type="arabicPeriod"/>
            </a:pPr>
            <a:r>
              <a:rPr lang="fr-FR" dirty="0" smtClean="0"/>
              <a:t>Mise en contexte et définitions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500" dirty="0" smtClean="0"/>
              <a:t>1.1. </a:t>
            </a:r>
            <a:r>
              <a:rPr lang="fr-FR" sz="1500" dirty="0" err="1" smtClean="0"/>
              <a:t>Make</a:t>
            </a:r>
            <a:r>
              <a:rPr lang="fr-FR" sz="1500" dirty="0" smtClean="0"/>
              <a:t> et </a:t>
            </a:r>
            <a:r>
              <a:rPr lang="fr-FR" sz="1500" dirty="0" err="1" smtClean="0"/>
              <a:t>make</a:t>
            </a:r>
            <a:r>
              <a:rPr lang="fr-FR" sz="1500" dirty="0" smtClean="0"/>
              <a:t> -j</a:t>
            </a:r>
            <a:br>
              <a:rPr lang="fr-FR" sz="1500" dirty="0" smtClean="0"/>
            </a:br>
            <a:r>
              <a:rPr lang="fr-FR" sz="1500" dirty="0" smtClean="0"/>
              <a:t>1.2. Le cluster</a:t>
            </a:r>
          </a:p>
          <a:p>
            <a:pPr>
              <a:buAutoNum type="arabicPeriod"/>
            </a:pPr>
            <a:endParaRPr lang="fr-FR" sz="1500" dirty="0" smtClean="0"/>
          </a:p>
          <a:p>
            <a:pPr>
              <a:buAutoNum type="arabicPeriod"/>
            </a:pPr>
            <a:r>
              <a:rPr lang="fr-FR" dirty="0"/>
              <a:t> </a:t>
            </a:r>
            <a:r>
              <a:rPr lang="fr-FR" dirty="0" smtClean="0"/>
              <a:t>Expérimentations et Implémentation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500" dirty="0" smtClean="0"/>
              <a:t>2.1. Scripts et observations</a:t>
            </a:r>
            <a:br>
              <a:rPr lang="fr-FR" sz="1500" dirty="0" smtClean="0"/>
            </a:br>
            <a:r>
              <a:rPr lang="fr-FR" sz="1500" dirty="0" smtClean="0"/>
              <a:t>2.2. Programme de </a:t>
            </a:r>
            <a:r>
              <a:rPr lang="fr-FR" sz="1500" dirty="0" err="1" smtClean="0"/>
              <a:t>parallélisation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2.3. Implémentation</a:t>
            </a:r>
          </a:p>
          <a:p>
            <a:pPr>
              <a:buAutoNum type="arabicPeriod"/>
            </a:pPr>
            <a:endParaRPr lang="fr-FR" sz="1500" dirty="0" smtClean="0"/>
          </a:p>
          <a:p>
            <a:pPr>
              <a:buAutoNum type="arabicPeriod"/>
            </a:pPr>
            <a:r>
              <a:rPr lang="fr-FR" dirty="0"/>
              <a:t> </a:t>
            </a:r>
            <a:r>
              <a:rPr lang="fr-FR" dirty="0" smtClean="0"/>
              <a:t>Démonstration du programme</a:t>
            </a:r>
          </a:p>
          <a:p>
            <a:pPr>
              <a:buAutoNum type="arabicPeriod"/>
            </a:pPr>
            <a:endParaRPr lang="fr-FR" dirty="0"/>
          </a:p>
          <a:p>
            <a:pPr>
              <a:buNone/>
            </a:pPr>
            <a:r>
              <a:rPr lang="fr-FR" b="1" dirty="0" smtClean="0"/>
              <a:t>Conclusion</a:t>
            </a:r>
          </a:p>
          <a:p>
            <a:pPr>
              <a:buNone/>
            </a:pP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0034" y="1857364"/>
            <a:ext cx="8286808" cy="4268799"/>
          </a:xfrm>
        </p:spPr>
        <p:txBody>
          <a:bodyPr/>
          <a:lstStyle/>
          <a:p>
            <a:r>
              <a:rPr lang="fr-FR" dirty="0" smtClean="0"/>
              <a:t> Exécuter des taches rapidement et facilement.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Deux outils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>
                <a:sym typeface="Wingdings" pitchFamily="2" charset="2"/>
              </a:rPr>
              <a:t> Le </a:t>
            </a:r>
            <a:r>
              <a:rPr lang="fr-FR" dirty="0" err="1" smtClean="0">
                <a:sym typeface="Wingdings" pitchFamily="2" charset="2"/>
              </a:rPr>
              <a:t>make</a:t>
            </a:r>
            <a:r>
              <a:rPr lang="fr-FR" dirty="0" smtClean="0">
                <a:sym typeface="Wingdings" pitchFamily="2" charset="2"/>
              </a:rPr>
              <a:t> avec l’option –j</a:t>
            </a:r>
          </a:p>
          <a:p>
            <a:pPr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 Le cluster </a:t>
            </a:r>
            <a:r>
              <a:rPr lang="fr-FR" dirty="0" smtClean="0">
                <a:sym typeface="Wingdings" pitchFamily="2" charset="2"/>
              </a:rPr>
              <a:t>HPC@LR </a:t>
            </a:r>
            <a:r>
              <a:rPr lang="fr-FR" dirty="0" smtClean="0">
                <a:sym typeface="Wingdings" pitchFamily="2" charset="2"/>
              </a:rPr>
              <a:t>à disposition au LIRMM (56 cœurs) </a:t>
            </a: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endParaRPr lang="fr-FR" dirty="0">
              <a:sym typeface="Wingdings" pitchFamily="2" charset="2"/>
            </a:endParaRPr>
          </a:p>
          <a:p>
            <a:pPr>
              <a:buNone/>
            </a:pPr>
            <a:r>
              <a:rPr lang="fr-FR" sz="2000" b="1" dirty="0">
                <a:sym typeface="Wingdings" pitchFamily="2" charset="2"/>
              </a:rPr>
              <a:t> </a:t>
            </a:r>
            <a:r>
              <a:rPr lang="fr-FR" sz="2000" b="1" dirty="0" smtClean="0">
                <a:sym typeface="Wingdings" pitchFamily="2" charset="2"/>
              </a:rPr>
              <a:t>  Problématique : Comment appliquer les calculs du </a:t>
            </a:r>
            <a:r>
              <a:rPr lang="fr-FR" sz="2000" b="1" dirty="0" err="1" smtClean="0">
                <a:sym typeface="Wingdings" pitchFamily="2" charset="2"/>
              </a:rPr>
              <a:t>make</a:t>
            </a:r>
            <a:r>
              <a:rPr lang="fr-FR" sz="2000" b="1" dirty="0" smtClean="0">
                <a:sym typeface="Wingdings" pitchFamily="2" charset="2"/>
              </a:rPr>
              <a:t> -j sur le cluster  ? </a:t>
            </a:r>
            <a:endParaRPr lang="fr-FR" sz="2000" b="1" dirty="0"/>
          </a:p>
        </p:txBody>
      </p:sp>
      <p:pic>
        <p:nvPicPr>
          <p:cNvPr id="19460" name="Picture 4" descr="Image associÃ©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1714488"/>
            <a:ext cx="2118147" cy="2481259"/>
          </a:xfrm>
          <a:prstGeom prst="rect">
            <a:avLst/>
          </a:prstGeom>
          <a:noFill/>
        </p:spPr>
      </p:pic>
      <p:pic>
        <p:nvPicPr>
          <p:cNvPr id="6" name="Image 5" descr="LANs_WANs_2_clip_image005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4612" y="4643446"/>
            <a:ext cx="3714776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Make</a:t>
            </a:r>
            <a:r>
              <a:rPr lang="fr-FR" dirty="0" smtClean="0"/>
              <a:t> et </a:t>
            </a:r>
            <a:r>
              <a:rPr lang="fr-FR" dirty="0" err="1" smtClean="0"/>
              <a:t>make</a:t>
            </a:r>
            <a:r>
              <a:rPr lang="fr-FR" dirty="0" smtClean="0"/>
              <a:t> -j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472" y="1714488"/>
            <a:ext cx="7858180" cy="40005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err="1" smtClean="0"/>
              <a:t>Make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Construction automatique de fichiers exécutables,</a:t>
            </a:r>
          </a:p>
          <a:p>
            <a:r>
              <a:rPr lang="fr-FR" dirty="0" smtClean="0"/>
              <a:t>Exécution programmée de commandes </a:t>
            </a:r>
            <a:r>
              <a:rPr lang="fr-FR" dirty="0" err="1" smtClean="0"/>
              <a:t>bash</a:t>
            </a:r>
            <a:endParaRPr lang="fr-FR" dirty="0" smtClean="0"/>
          </a:p>
          <a:p>
            <a:r>
              <a:rPr lang="fr-FR" dirty="0" smtClean="0"/>
              <a:t>Obtiens un résultat sans nécessairement refaire ses étapes.</a:t>
            </a:r>
          </a:p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err="1" smtClean="0"/>
              <a:t>Make</a:t>
            </a:r>
            <a:r>
              <a:rPr lang="fr-FR" dirty="0" smtClean="0"/>
              <a:t> –j  [N]:</a:t>
            </a:r>
          </a:p>
          <a:p>
            <a:endParaRPr lang="fr-FR" dirty="0"/>
          </a:p>
          <a:p>
            <a:r>
              <a:rPr lang="fr-FR" dirty="0" smtClean="0"/>
              <a:t> Exécution en parallèle des tâches définies,</a:t>
            </a:r>
            <a:endParaRPr lang="fr-FR" dirty="0"/>
          </a:p>
          <a:p>
            <a:r>
              <a:rPr lang="fr-FR" dirty="0" smtClean="0"/>
              <a:t> Gain de temps / Rapidité de la commande.</a:t>
            </a:r>
          </a:p>
          <a:p>
            <a:r>
              <a:rPr lang="fr-FR" dirty="0" smtClean="0"/>
              <a:t> Exécution sur une machine à la fois</a:t>
            </a:r>
          </a:p>
          <a:p>
            <a:endParaRPr lang="fr-FR" dirty="0"/>
          </a:p>
        </p:txBody>
      </p:sp>
      <p:pic>
        <p:nvPicPr>
          <p:cNvPr id="4" name="Image 3" descr="makefil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3643314"/>
            <a:ext cx="3519732" cy="24305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: </a:t>
            </a:r>
            <a:r>
              <a:rPr lang="fr-FR" b="0" dirty="0" smtClean="0"/>
              <a:t>définition</a:t>
            </a:r>
            <a:endParaRPr lang="fr-FR" b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500462" cy="4829196"/>
          </a:xfrm>
        </p:spPr>
        <p:txBody>
          <a:bodyPr>
            <a:normAutofit/>
          </a:bodyPr>
          <a:lstStyle/>
          <a:p>
            <a:r>
              <a:rPr lang="fr-FR" dirty="0" smtClean="0"/>
              <a:t>Assemblage d’ordinateurs appelés</a:t>
            </a:r>
            <a:r>
              <a:rPr lang="fr-FR" i="1" dirty="0" smtClean="0"/>
              <a:t> nœuds,</a:t>
            </a:r>
          </a:p>
          <a:p>
            <a:endParaRPr lang="fr-FR" i="1" dirty="0" smtClean="0"/>
          </a:p>
          <a:p>
            <a:r>
              <a:rPr lang="fr-FR" dirty="0" smtClean="0"/>
              <a:t>Dépasse la limitation d’un seul ordinateur,</a:t>
            </a:r>
          </a:p>
          <a:p>
            <a:endParaRPr lang="fr-FR" dirty="0" smtClean="0"/>
          </a:p>
          <a:p>
            <a:r>
              <a:rPr lang="fr-FR" dirty="0" smtClean="0"/>
              <a:t>Augmentation des performances,</a:t>
            </a:r>
          </a:p>
          <a:p>
            <a:endParaRPr lang="fr-FR" dirty="0" smtClean="0"/>
          </a:p>
          <a:p>
            <a:r>
              <a:rPr lang="fr-FR" dirty="0" smtClean="0"/>
              <a:t>Utilisé dans les calculs haute performance et l’imagerie numérique,</a:t>
            </a:r>
          </a:p>
          <a:p>
            <a:endParaRPr lang="fr-FR" dirty="0" smtClean="0"/>
          </a:p>
          <a:p>
            <a:r>
              <a:rPr lang="fr-FR" dirty="0" smtClean="0"/>
              <a:t>Gestion des ressources des nœuds autonome.</a:t>
            </a:r>
            <a:endParaRPr lang="fr-FR" dirty="0"/>
          </a:p>
        </p:txBody>
      </p:sp>
      <p:pic>
        <p:nvPicPr>
          <p:cNvPr id="21508" name="Picture 4" descr="RÃ©sultat de recherche d'images pour &quot;cluster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571612"/>
            <a:ext cx="4000528" cy="266535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1510" name="Picture 6" descr="Image associÃ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4500570"/>
            <a:ext cx="2404163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: </a:t>
            </a:r>
            <a:r>
              <a:rPr lang="fr-FR" b="0" dirty="0" smtClean="0"/>
              <a:t>commandes utiles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714348" y="1714488"/>
            <a:ext cx="7643866" cy="4525963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Usage: </a:t>
            </a:r>
            <a:r>
              <a:rPr lang="fr-FR" dirty="0" err="1" smtClean="0"/>
              <a:t>srun</a:t>
            </a:r>
            <a:r>
              <a:rPr lang="fr-FR" dirty="0" smtClean="0"/>
              <a:t> [OPTIONS…] </a:t>
            </a:r>
            <a:r>
              <a:rPr lang="fr-FR" dirty="0" err="1" smtClean="0"/>
              <a:t>executable</a:t>
            </a:r>
            <a:r>
              <a:rPr lang="fr-FR" dirty="0" smtClean="0"/>
              <a:t> [</a:t>
            </a:r>
            <a:r>
              <a:rPr lang="fr-FR" dirty="0" err="1" smtClean="0"/>
              <a:t>args</a:t>
            </a:r>
            <a:r>
              <a:rPr lang="fr-FR" dirty="0" smtClean="0"/>
              <a:t>…]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 </a:t>
            </a:r>
            <a:r>
              <a:rPr lang="fr-FR" dirty="0" smtClean="0"/>
              <a:t>Exécute une commande sur le cluster</a:t>
            </a:r>
          </a:p>
          <a:p>
            <a:endParaRPr lang="fr-FR" dirty="0"/>
          </a:p>
        </p:txBody>
      </p:sp>
      <p:pic>
        <p:nvPicPr>
          <p:cNvPr id="1027" name="Picture 3" descr="C:\Users\Thibault\Downloads\exemple_sru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500438"/>
            <a:ext cx="6643733" cy="594155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3357554" y="185736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 smtClean="0"/>
              <a:t>Commande </a:t>
            </a:r>
            <a:r>
              <a:rPr lang="fr-FR" sz="2200" u="sng" dirty="0" err="1" smtClean="0"/>
              <a:t>srun</a:t>
            </a:r>
            <a:endParaRPr lang="fr-FR" sz="22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: </a:t>
            </a:r>
            <a:r>
              <a:rPr lang="fr-FR" b="0" dirty="0" smtClean="0"/>
              <a:t>commandes utiles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43240" y="157161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u="sng" dirty="0" smtClean="0"/>
              <a:t>Commande </a:t>
            </a:r>
            <a:r>
              <a:rPr lang="fr-FR" sz="2200" u="sng" dirty="0" err="1" smtClean="0"/>
              <a:t>squeue</a:t>
            </a:r>
            <a:endParaRPr lang="fr-FR" sz="22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407194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u="sng" dirty="0" smtClean="0"/>
              <a:t>Commande </a:t>
            </a:r>
            <a:r>
              <a:rPr lang="fr-FR" sz="2200" u="sng" dirty="0" err="1" smtClean="0"/>
              <a:t>sinfo</a:t>
            </a:r>
            <a:endParaRPr lang="fr-FR" sz="2200" u="sng" dirty="0" smtClean="0"/>
          </a:p>
        </p:txBody>
      </p:sp>
      <p:pic>
        <p:nvPicPr>
          <p:cNvPr id="4098" name="Picture 2" descr="C:\Users\Thibault\Downloads\sinf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4357718" cy="665125"/>
          </a:xfrm>
          <a:prstGeom prst="rect">
            <a:avLst/>
          </a:prstGeom>
          <a:noFill/>
        </p:spPr>
      </p:pic>
      <p:pic>
        <p:nvPicPr>
          <p:cNvPr id="4099" name="Picture 3" descr="C:\Users\Thibault\Downloads\exemple_sque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214554"/>
            <a:ext cx="668035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cripts et observations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14348" y="157161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Premier script : envoie de la commande </a:t>
            </a:r>
            <a:r>
              <a:rPr lang="fr-FR" dirty="0" err="1" smtClean="0"/>
              <a:t>sleep</a:t>
            </a:r>
            <a:r>
              <a:rPr lang="fr-FR" dirty="0" smtClean="0"/>
              <a:t> 30 fois sur le cluster</a:t>
            </a:r>
            <a:endParaRPr lang="fr-FR" dirty="0"/>
          </a:p>
        </p:txBody>
      </p:sp>
      <p:pic>
        <p:nvPicPr>
          <p:cNvPr id="5122" name="Picture 2" descr="C:\Users\Thibault\Downloads\scrip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143116"/>
            <a:ext cx="4037990" cy="107157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14348" y="342900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 Les </a:t>
            </a:r>
            <a:r>
              <a:rPr lang="fr-FR" dirty="0" err="1" smtClean="0">
                <a:sym typeface="Wingdings" pitchFamily="2" charset="2"/>
              </a:rPr>
              <a:t>sleeps</a:t>
            </a:r>
            <a:r>
              <a:rPr lang="fr-FR" dirty="0" smtClean="0">
                <a:sym typeface="Wingdings" pitchFamily="2" charset="2"/>
              </a:rPr>
              <a:t> sont envoyés dans la file d’attente et exécutés en parallèles </a:t>
            </a:r>
            <a:endParaRPr lang="fr-FR" dirty="0"/>
          </a:p>
        </p:txBody>
      </p:sp>
      <p:pic>
        <p:nvPicPr>
          <p:cNvPr id="5123" name="Picture 3" descr="C:\Users\Thibault\Downloads\sruns_que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929066"/>
            <a:ext cx="4286280" cy="2162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337</Words>
  <Application>Microsoft Office PowerPoint</Application>
  <PresentationFormat>Affichage à l'écran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Diapositive 1</vt:lpstr>
      <vt:lpstr>Diapositive 2</vt:lpstr>
      <vt:lpstr>Sommaire</vt:lpstr>
      <vt:lpstr>Introduction</vt:lpstr>
      <vt:lpstr>Make et make -j</vt:lpstr>
      <vt:lpstr>Cluster : définition</vt:lpstr>
      <vt:lpstr>Cluster : commandes utiles</vt:lpstr>
      <vt:lpstr>Cluster : commandes utiles</vt:lpstr>
      <vt:lpstr>Scripts et observations</vt:lpstr>
      <vt:lpstr>Scripts et observations</vt:lpstr>
      <vt:lpstr>Programme de parallélisation</vt:lpstr>
      <vt:lpstr>Implémentation</vt:lpstr>
      <vt:lpstr>Implémentation</vt:lpstr>
      <vt:lpstr>Implémentation</vt:lpstr>
      <vt:lpstr>Implémentation</vt:lpstr>
      <vt:lpstr>Implémentation</vt:lpstr>
      <vt:lpstr>Vidéo démonstrative</vt:lpstr>
      <vt:lpstr>Conclusion 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camélia</dc:creator>
  <cp:lastModifiedBy>Thibault</cp:lastModifiedBy>
  <cp:revision>87</cp:revision>
  <dcterms:created xsi:type="dcterms:W3CDTF">2018-05-28T10:06:16Z</dcterms:created>
  <dcterms:modified xsi:type="dcterms:W3CDTF">2018-05-29T09:28:27Z</dcterms:modified>
</cp:coreProperties>
</file>