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F451F4-235D-4661-B181-2CFEA1994B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D1CEB14-5FD6-4C70-9FE1-03D6261186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CE8D752-F7E1-4A5B-8F70-DA60E9466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D656-EBC2-48B0-842B-8E34DC6AC464}" type="datetimeFigureOut">
              <a:rPr lang="zh-TW" altLang="en-US" smtClean="0"/>
              <a:t>2021/10/13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A89A87E-8E80-43E8-AFA0-3A548C801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4275E9F-1C5C-4A62-B5EC-AF320BE73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D7B9F-A173-42E1-BFEA-AD80246468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5551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263EFE-BAA3-481C-A924-50B8F86D3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BFC52C1-6B88-498B-BADF-ABE10285C1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B81D0FE-324E-400D-92EE-AE4B8F2A0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D656-EBC2-48B0-842B-8E34DC6AC464}" type="datetimeFigureOut">
              <a:rPr lang="zh-TW" altLang="en-US" smtClean="0"/>
              <a:t>2021/10/13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258AED2-669F-4AAE-BAB0-BA175E6E8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6F0A0EB-C9A0-431B-B05D-BF282810E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D7B9F-A173-42E1-BFEA-AD80246468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743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EFFA38E-2544-49FE-89FC-554F356709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5DCACFE-D44C-426D-ACBE-1814B16C90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0E1AA8C-33D6-4F46-B5DD-D98814A3E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D656-EBC2-48B0-842B-8E34DC6AC464}" type="datetimeFigureOut">
              <a:rPr lang="zh-TW" altLang="en-US" smtClean="0"/>
              <a:t>2021/10/13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AAB355A-B1D9-4F37-8283-F83EDC2BA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57324CA-4EEA-44AD-A38B-8467CCD36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D7B9F-A173-42E1-BFEA-AD80246468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0103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A5F3AF-ACA0-4FDF-9668-5BB2C0CE3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91DBF9-2780-4356-90D3-CD582AB51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003D0B0-66F2-4E35-86FB-A41B13835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D656-EBC2-48B0-842B-8E34DC6AC464}" type="datetimeFigureOut">
              <a:rPr lang="zh-TW" altLang="en-US" smtClean="0"/>
              <a:t>2021/10/13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2B2A663-0EF5-4C24-8285-7A72A9A52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FEF3E95-C2ED-4881-98EF-05D86EB51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D7B9F-A173-42E1-BFEA-AD80246468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6677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26337F-2817-4645-9730-E9C819C4F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229F511-47EB-485F-8E20-2ABE0F71B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9EC31A-71CB-42D8-B726-9EF65BD07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D656-EBC2-48B0-842B-8E34DC6AC464}" type="datetimeFigureOut">
              <a:rPr lang="zh-TW" altLang="en-US" smtClean="0"/>
              <a:t>2021/10/13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91A0D6A-3D7E-4D8C-8F38-1AB75B98A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85154C0-EC0A-4C86-ADFC-BF1F3CFFE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D7B9F-A173-42E1-BFEA-AD80246468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9717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51D4C7-E8C3-4AA0-A6FB-B71BE7681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508CC57-B443-49A3-9686-67E8380DFC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EACAADB-BAF1-4C9E-9098-90781449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90C0457-6F42-4DA9-A688-0DF6F24BD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D656-EBC2-48B0-842B-8E34DC6AC464}" type="datetimeFigureOut">
              <a:rPr lang="zh-TW" altLang="en-US" smtClean="0"/>
              <a:t>2021/10/13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7B5CE51-9E10-4481-BB80-E4C9948F4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55FA649-828A-40AE-B73D-A702D0981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D7B9F-A173-42E1-BFEA-AD80246468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3007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8C2DE5-BA09-4245-9BAD-B9B9109E1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30BA056-78DF-4380-A5B6-A9D4C82289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A837B40-0347-418D-83B3-A6F2D955A1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1BAD9BD-77AB-4EFD-974F-6F6720561D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BB7F631-DD0D-4820-BE6B-6143FE3AE0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0717384-C7AD-4A26-BAF9-A2B7BDAAB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D656-EBC2-48B0-842B-8E34DC6AC464}" type="datetimeFigureOut">
              <a:rPr lang="zh-TW" altLang="en-US" smtClean="0"/>
              <a:t>2021/10/13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3F23891-85B3-4A3E-8DE2-2C382E519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81E9DD0-77ED-4FB2-8F4F-DE0F02B5F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D7B9F-A173-42E1-BFEA-AD80246468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7980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F54060-E9BA-48C1-B201-5C6DC148B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CA8693B-5584-4D70-8636-5B6CEAAE0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D656-EBC2-48B0-842B-8E34DC6AC464}" type="datetimeFigureOut">
              <a:rPr lang="zh-TW" altLang="en-US" smtClean="0"/>
              <a:t>2021/10/13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2FD1ECE-90A1-46FA-9A4A-D4F99B4E0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06D9C18-F97E-453A-9D5B-943D089F6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D7B9F-A173-42E1-BFEA-AD80246468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8914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8F57777-2565-4FD1-80B7-F26F684F3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D656-EBC2-48B0-842B-8E34DC6AC464}" type="datetimeFigureOut">
              <a:rPr lang="zh-TW" altLang="en-US" smtClean="0"/>
              <a:t>2021/10/13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74DA712-7CBA-4BB2-9A4E-098BE1202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8BEDAC9-E5A2-4E94-BB8D-F1721EBCA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D7B9F-A173-42E1-BFEA-AD80246468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3478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719E7E-1B91-44B3-AC24-B2E57D9F1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1F136B-E732-402C-BEA4-9155C75BB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B4A650A-F06D-406A-92CA-08533CCFF8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A165BBD-9656-49F7-9FD6-DF82BE285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D656-EBC2-48B0-842B-8E34DC6AC464}" type="datetimeFigureOut">
              <a:rPr lang="zh-TW" altLang="en-US" smtClean="0"/>
              <a:t>2021/10/13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83BB17A-D456-41F2-8732-6259D2902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FC6E4EC-D946-409B-833C-FA3EF5BE6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D7B9F-A173-42E1-BFEA-AD80246468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0955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FCB087-9A9D-4673-819D-B8ED30731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C2B1C79-C5BC-4F9C-856C-D36C439224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61D5000-E16D-40D3-B301-979130C885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BFA7B15-CA80-47DA-B207-019B5D8B7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D656-EBC2-48B0-842B-8E34DC6AC464}" type="datetimeFigureOut">
              <a:rPr lang="zh-TW" altLang="en-US" smtClean="0"/>
              <a:t>2021/10/13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493F1F3-3DD1-496E-909C-C89B91BCB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19A16AF-EA94-4E90-91F5-8A06A9E23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D7B9F-A173-42E1-BFEA-AD80246468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9997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DED6BE3-3D7E-49C3-A35C-B91F5E6A1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CE38D8C-E9AD-403A-8B0D-11EE8D10B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7B92C6C-FA0A-42D3-AA9C-DDBFD8C35D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ED656-EBC2-48B0-842B-8E34DC6AC464}" type="datetimeFigureOut">
              <a:rPr lang="zh-TW" altLang="en-US" smtClean="0"/>
              <a:t>2021/10/13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2A920AD-2C5D-4672-93AF-F7D8D58A50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D32E435-3402-4E54-ACBC-01988518B5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0D7B9F-A173-42E1-BFEA-AD80246468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7568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s.google.com/machine-learning/crash-course/classification/roc-and-auc" TargetMode="External"/><Relationship Id="rId3" Type="http://schemas.openxmlformats.org/officeDocument/2006/relationships/hyperlink" Target="https://bookdown.org/ccwang/medical_statistics6/bernoulli.html" TargetMode="External"/><Relationship Id="rId7" Type="http://schemas.openxmlformats.org/officeDocument/2006/relationships/hyperlink" Target="https://commons.wikimedia.org/w/index.php?curid=109730045" TargetMode="External"/><Relationship Id="rId2" Type="http://schemas.openxmlformats.org/officeDocument/2006/relationships/hyperlink" Target="https://bookdown.org/ccwang/medical_statistics6/section-43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Sensitivity_and_specificity" TargetMode="External"/><Relationship Id="rId5" Type="http://schemas.openxmlformats.org/officeDocument/2006/relationships/hyperlink" Target="https://bookdown.org/ccwang/medical_statistics6/likelihood-definition.html" TargetMode="External"/><Relationship Id="rId10" Type="http://schemas.openxmlformats.org/officeDocument/2006/relationships/hyperlink" Target="https://github.com/dariyasydykova/open_projects/tree/master/ROC_animation" TargetMode="External"/><Relationship Id="rId4" Type="http://schemas.openxmlformats.org/officeDocument/2006/relationships/hyperlink" Target="https://bookdown.org/ccwang/medical_statistics6/binomial.html" TargetMode="External"/><Relationship Id="rId9" Type="http://schemas.openxmlformats.org/officeDocument/2006/relationships/hyperlink" Target="https://medium.com/acing-ai/what-is-auc-446a71810df9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0CA233-17C8-4AE3-B756-0EC4D24668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</a:rPr>
              <a:t>Lab6: Logistic Regression and Metrics</a:t>
            </a:r>
            <a:endParaRPr lang="zh-TW" altLang="en-US" dirty="0">
              <a:latin typeface="+mn-lt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5823C62-0AE6-435E-B58E-83FAC50D6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Hao-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</a:rPr>
              <a:t>Lun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 Sun &amp; 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</a:rPr>
              <a:t>DataLab</a:t>
            </a:r>
            <a:endParaRPr lang="en-US" altLang="zh-TW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2021.10.14</a:t>
            </a:r>
            <a:endParaRPr lang="zh-TW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476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BD61E0-862B-42F5-BF17-D5E50EE5C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latin typeface="+mn-lt"/>
              </a:rPr>
              <a:t>Logistic Regression</a:t>
            </a:r>
            <a:endParaRPr lang="zh-TW" altLang="en-US" dirty="0"/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400182A7-2588-4507-9CB2-E8187EDE33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241" y="1973492"/>
            <a:ext cx="8607517" cy="4351338"/>
          </a:xfrm>
        </p:spPr>
      </p:pic>
    </p:spTree>
    <p:extLst>
      <p:ext uri="{BB962C8B-B14F-4D97-AF65-F5344CB8AC3E}">
        <p14:creationId xmlns:p14="http://schemas.microsoft.com/office/powerpoint/2010/main" val="1884717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AC5972-CD96-4BF2-99C7-DA017E9F6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latin typeface="+mn-lt"/>
              </a:rPr>
              <a:t>Outline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2852E7D-C675-4340-BB3E-16FE19B27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Brief Review: Logistic Regression</a:t>
            </a:r>
          </a:p>
          <a:p>
            <a:pPr marL="432000">
              <a:buFont typeface="Calibri" panose="020F0502020204030204" pitchFamily="34" charset="0"/>
              <a:buChar char="-"/>
            </a:pP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Maximum likelihood in Logistic Regression</a:t>
            </a:r>
          </a:p>
          <a:p>
            <a:pPr marL="432000">
              <a:buFont typeface="Calibri" panose="020F0502020204030204" pitchFamily="34" charset="0"/>
              <a:buChar char="-"/>
            </a:pP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Implement</a:t>
            </a:r>
          </a:p>
          <a:p>
            <a:endParaRPr lang="en-US" altLang="zh-TW" dirty="0"/>
          </a:p>
          <a:p>
            <a:r>
              <a:rPr lang="en-US" altLang="zh-TW" dirty="0"/>
              <a:t>Common Evaluation Metrics for Binary Classification</a:t>
            </a:r>
          </a:p>
          <a:p>
            <a:pPr marL="432000">
              <a:buFont typeface="Calibri" panose="020F0502020204030204" pitchFamily="34" charset="0"/>
              <a:buChar char="-"/>
            </a:pPr>
            <a:r>
              <a:rPr lang="en-US" altLang="zh-TW" sz="2400" dirty="0"/>
              <a:t>Confusion Matrix</a:t>
            </a:r>
          </a:p>
          <a:p>
            <a:pPr marL="432000">
              <a:buFont typeface="Calibri" panose="020F0502020204030204" pitchFamily="34" charset="0"/>
              <a:buChar char="-"/>
            </a:pP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Soft Classifiers – ROC</a:t>
            </a:r>
            <a:r>
              <a:rPr lang="zh-TW" altLang="en-US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Curve</a:t>
            </a:r>
            <a:endParaRPr lang="zh-TW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139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26E540-D8AF-48F1-AEF2-0E9D17757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latin typeface="+mn-lt"/>
              </a:rPr>
              <a:t>Confusion Matrix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20988B-FAC8-4BCB-A72F-FF9A0A1F7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altLang="zh-TW" dirty="0"/>
              <a:t>It is important to know how the model make wrong prediction.</a:t>
            </a:r>
          </a:p>
          <a:p>
            <a:endParaRPr lang="en-US" altLang="zh-TW" dirty="0"/>
          </a:p>
          <a:p>
            <a:r>
              <a:rPr lang="en-US" altLang="zh-TW" dirty="0"/>
              <a:t>In </a:t>
            </a:r>
            <a:r>
              <a:rPr lang="en-US" altLang="zh-TW" dirty="0">
                <a:solidFill>
                  <a:srgbClr val="FF0000"/>
                </a:solidFill>
              </a:rPr>
              <a:t>binary classification</a:t>
            </a:r>
            <a:r>
              <a:rPr lang="en-US" altLang="zh-TW" dirty="0"/>
              <a:t>, confusion matrix is a common tool to analyze the predictions.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7484D2C-506E-466C-8843-6738F1651B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875" y="1690688"/>
            <a:ext cx="3971925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551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26E540-D8AF-48F1-AEF2-0E9D17757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latin typeface="+mn-lt"/>
              </a:rPr>
              <a:t>Confusion Matrix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20988B-FAC8-4BCB-A72F-FF9A0A1F7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altLang="zh-TW" dirty="0"/>
              <a:t>It is important to know how the model make wrong prediction.</a:t>
            </a:r>
          </a:p>
          <a:p>
            <a:endParaRPr lang="en-US" altLang="zh-TW" dirty="0"/>
          </a:p>
          <a:p>
            <a:r>
              <a:rPr lang="en-US" altLang="zh-TW" dirty="0"/>
              <a:t>In </a:t>
            </a:r>
            <a:r>
              <a:rPr lang="en-US" altLang="zh-TW" dirty="0">
                <a:solidFill>
                  <a:srgbClr val="FF0000"/>
                </a:solidFill>
              </a:rPr>
              <a:t>binary classification</a:t>
            </a:r>
            <a:r>
              <a:rPr lang="en-US" altLang="zh-TW" dirty="0"/>
              <a:t>, confusion matrix is a common tool to analyze the predictions.</a:t>
            </a:r>
          </a:p>
          <a:p>
            <a:endParaRPr lang="en-US" altLang="zh-TW" dirty="0"/>
          </a:p>
          <a:p>
            <a:r>
              <a:rPr lang="en-US" altLang="zh-TW" dirty="0"/>
              <a:t>Other metrics we can use:</a:t>
            </a:r>
            <a:endParaRPr lang="zh-TW" altLang="en-US" dirty="0"/>
          </a:p>
        </p:txBody>
      </p:sp>
      <p:pic>
        <p:nvPicPr>
          <p:cNvPr id="6" name="圖片 5" descr="一張含有 桌 的圖片&#10;&#10;自動產生的描述">
            <a:extLst>
              <a:ext uri="{FF2B5EF4-FFF2-40B4-BE49-F238E27FC236}">
                <a16:creationId xmlns:a16="http://schemas.microsoft.com/office/drawing/2014/main" id="{FA257959-EA66-44F3-B4CE-689EE1B02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538" y="2101056"/>
            <a:ext cx="4219575" cy="3800475"/>
          </a:xfrm>
          <a:prstGeom prst="rect">
            <a:avLst/>
          </a:prstGeom>
        </p:spPr>
      </p:pic>
      <p:pic>
        <p:nvPicPr>
          <p:cNvPr id="8" name="圖片 7" descr="一張含有 文字 的圖片&#10;&#10;自動產生的描述">
            <a:extLst>
              <a:ext uri="{FF2B5EF4-FFF2-40B4-BE49-F238E27FC236}">
                <a16:creationId xmlns:a16="http://schemas.microsoft.com/office/drawing/2014/main" id="{5E06F623-754F-45DE-A71F-E4FCFF5EB4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763" y="5692775"/>
            <a:ext cx="4295775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3977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AC5972-CD96-4BF2-99C7-DA017E9F6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latin typeface="+mn-lt"/>
              </a:rPr>
              <a:t>Outline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2852E7D-C675-4340-BB3E-16FE19B27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Brief Review: Logistic Regression</a:t>
            </a:r>
          </a:p>
          <a:p>
            <a:pPr marL="432000">
              <a:buFont typeface="Calibri" panose="020F0502020204030204" pitchFamily="34" charset="0"/>
              <a:buChar char="-"/>
            </a:pP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Maximum likelihood in Logistic Regression</a:t>
            </a:r>
          </a:p>
          <a:p>
            <a:pPr marL="432000">
              <a:buFont typeface="Calibri" panose="020F0502020204030204" pitchFamily="34" charset="0"/>
              <a:buChar char="-"/>
            </a:pP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Implement</a:t>
            </a:r>
          </a:p>
          <a:p>
            <a:endParaRPr lang="en-US" altLang="zh-TW" dirty="0"/>
          </a:p>
          <a:p>
            <a:r>
              <a:rPr lang="en-US" altLang="zh-TW" dirty="0"/>
              <a:t>Common Evaluation Metrics for Binary Classification</a:t>
            </a:r>
          </a:p>
          <a:p>
            <a:pPr marL="432000">
              <a:buFont typeface="Calibri" panose="020F0502020204030204" pitchFamily="34" charset="0"/>
              <a:buChar char="-"/>
            </a:pP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Confusion Matrix</a:t>
            </a:r>
          </a:p>
          <a:p>
            <a:pPr marL="432000">
              <a:buFont typeface="Calibri" panose="020F0502020204030204" pitchFamily="34" charset="0"/>
              <a:buChar char="-"/>
            </a:pPr>
            <a:r>
              <a:rPr lang="en-US" altLang="zh-TW" sz="2400" dirty="0"/>
              <a:t>Soft Classifiers – ROC</a:t>
            </a:r>
            <a:r>
              <a:rPr lang="zh-TW" altLang="en-US" sz="2400" dirty="0"/>
              <a:t> </a:t>
            </a:r>
            <a:r>
              <a:rPr lang="en-US" altLang="zh-TW" sz="2400" dirty="0"/>
              <a:t>Curve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500133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1853FC-7008-41C1-AD01-0D047F86C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latin typeface="+mn-lt"/>
              </a:rPr>
              <a:t>ROC Curve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6AE91BF-63DB-44B4-A8AD-2313F9FE8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38104" cy="4351338"/>
          </a:xfrm>
        </p:spPr>
        <p:txBody>
          <a:bodyPr/>
          <a:lstStyle/>
          <a:p>
            <a:r>
              <a:rPr lang="en-US" altLang="zh-TW" dirty="0"/>
              <a:t>ROC curve analyze the performance for </a:t>
            </a:r>
            <a:r>
              <a:rPr lang="en-US" altLang="zh-TW" dirty="0">
                <a:solidFill>
                  <a:srgbClr val="FF0000"/>
                </a:solidFill>
              </a:rPr>
              <a:t>every threshold in soft classifiers</a:t>
            </a:r>
            <a:r>
              <a:rPr lang="en-US" altLang="zh-TW" dirty="0"/>
              <a:t>.</a:t>
            </a:r>
          </a:p>
          <a:p>
            <a:endParaRPr lang="en-US" altLang="zh-TW" dirty="0"/>
          </a:p>
          <a:p>
            <a:r>
              <a:rPr lang="en-US" altLang="zh-TW" dirty="0"/>
              <a:t>In X-axis: FPR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In Y-axis: TPR</a:t>
            </a:r>
            <a:endParaRPr lang="zh-TW" altLang="en-US" dirty="0"/>
          </a:p>
        </p:txBody>
      </p:sp>
      <p:pic>
        <p:nvPicPr>
          <p:cNvPr id="5" name="圖片 4" descr="一張含有 桌 的圖片&#10;&#10;自動產生的描述">
            <a:extLst>
              <a:ext uri="{FF2B5EF4-FFF2-40B4-BE49-F238E27FC236}">
                <a16:creationId xmlns:a16="http://schemas.microsoft.com/office/drawing/2014/main" id="{BCD87D7C-CE41-496F-B5A4-7F577DB766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4063" y="1690688"/>
            <a:ext cx="2276475" cy="4267200"/>
          </a:xfrm>
          <a:prstGeom prst="rect">
            <a:avLst/>
          </a:prstGeom>
        </p:spPr>
      </p:pic>
      <p:pic>
        <p:nvPicPr>
          <p:cNvPr id="7" name="圖片 6" descr="一張含有 文字 的圖片&#10;&#10;自動產生的描述">
            <a:extLst>
              <a:ext uri="{FF2B5EF4-FFF2-40B4-BE49-F238E27FC236}">
                <a16:creationId xmlns:a16="http://schemas.microsoft.com/office/drawing/2014/main" id="{854EE67D-8268-44F0-AB45-842E9A00DC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085" y="3601244"/>
            <a:ext cx="1819275" cy="800100"/>
          </a:xfrm>
          <a:prstGeom prst="rect">
            <a:avLst/>
          </a:prstGeom>
        </p:spPr>
      </p:pic>
      <p:pic>
        <p:nvPicPr>
          <p:cNvPr id="9" name="圖片 8" descr="一張含有 文字 的圖片&#10;&#10;自動產生的描述">
            <a:extLst>
              <a:ext uri="{FF2B5EF4-FFF2-40B4-BE49-F238E27FC236}">
                <a16:creationId xmlns:a16="http://schemas.microsoft.com/office/drawing/2014/main" id="{7BF454E7-E2C0-4A3D-8735-4CD03D2C63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086" y="5557838"/>
            <a:ext cx="1819275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9684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7F9EC1-165C-462B-83A3-DD13C6017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latin typeface="+mn-lt"/>
              </a:rPr>
              <a:t>ROC Curve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275EE197-6CA4-437B-999E-DB0E5E96BB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462" y="1825625"/>
            <a:ext cx="4351338" cy="4351338"/>
          </a:xfr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C035199B-DB67-4DE2-8492-32570D766FCF}"/>
              </a:ext>
            </a:extLst>
          </p:cNvPr>
          <p:cNvSpPr txBox="1"/>
          <p:nvPr/>
        </p:nvSpPr>
        <p:spPr>
          <a:xfrm>
            <a:off x="8463700" y="6457890"/>
            <a:ext cx="360260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000" dirty="0"/>
              <a:t>By cmglee, MartinThoma - Roc-draft-xkcd-style.svg, CC BY-SA 4.0, https://commons.wikimedia.org/w/index.php?curid=109730045</a:t>
            </a: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31BB8388-DAAF-4369-91C3-E55F2D159A4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633810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ROC curve analyze the performance for </a:t>
            </a:r>
            <a:r>
              <a:rPr lang="en-US" altLang="zh-TW" dirty="0">
                <a:solidFill>
                  <a:srgbClr val="FF0000"/>
                </a:solidFill>
              </a:rPr>
              <a:t>every threshold in soft classifiers</a:t>
            </a:r>
            <a:r>
              <a:rPr lang="en-US" altLang="zh-TW" dirty="0"/>
              <a:t>.</a:t>
            </a:r>
          </a:p>
          <a:p>
            <a:endParaRPr lang="en-US" altLang="zh-TW" dirty="0"/>
          </a:p>
          <a:p>
            <a:r>
              <a:rPr lang="en-US" altLang="zh-TW" dirty="0"/>
              <a:t>In X-axis: FPR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In Y-axis: TPR</a:t>
            </a:r>
            <a:endParaRPr lang="zh-TW" altLang="en-US" dirty="0"/>
          </a:p>
        </p:txBody>
      </p:sp>
      <p:pic>
        <p:nvPicPr>
          <p:cNvPr id="9" name="圖片 8" descr="一張含有 文字 的圖片&#10;&#10;自動產生的描述">
            <a:extLst>
              <a:ext uri="{FF2B5EF4-FFF2-40B4-BE49-F238E27FC236}">
                <a16:creationId xmlns:a16="http://schemas.microsoft.com/office/drawing/2014/main" id="{C781D147-2822-4D09-8625-5E2DB02EC6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085" y="3601244"/>
            <a:ext cx="1819275" cy="800100"/>
          </a:xfrm>
          <a:prstGeom prst="rect">
            <a:avLst/>
          </a:prstGeom>
        </p:spPr>
      </p:pic>
      <p:pic>
        <p:nvPicPr>
          <p:cNvPr id="10" name="圖片 9" descr="一張含有 文字 的圖片&#10;&#10;自動產生的描述">
            <a:extLst>
              <a:ext uri="{FF2B5EF4-FFF2-40B4-BE49-F238E27FC236}">
                <a16:creationId xmlns:a16="http://schemas.microsoft.com/office/drawing/2014/main" id="{8631E5D5-65D1-49F9-86EF-2CB6C6E4DB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086" y="5557838"/>
            <a:ext cx="1819275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7581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5F7952-88FE-4290-81E8-59CB4424D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latin typeface="+mn-lt"/>
              </a:rPr>
              <a:t>ROC Curve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D4AE123-1E26-42F3-B59D-96DF1593D6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8460" y="1527279"/>
            <a:ext cx="5646656" cy="4776723"/>
          </a:xfrm>
          <a:prstGeom prst="rect">
            <a:avLst/>
          </a:prstGeom>
        </p:spPr>
      </p:pic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8CBEA066-58E7-4F1B-9698-DBE5B173FF6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3552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AUC  - </a:t>
            </a:r>
            <a:r>
              <a:rPr lang="en-US" altLang="zh-TW" b="0" i="0" dirty="0">
                <a:solidFill>
                  <a:srgbClr val="292929"/>
                </a:solidFill>
                <a:effectLst/>
                <a:latin typeface="charter"/>
              </a:rPr>
              <a:t>Area Under the ROC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altLang="zh-TW" b="0" i="0" dirty="0">
                <a:solidFill>
                  <a:srgbClr val="292929"/>
                </a:solidFill>
                <a:effectLst/>
                <a:latin typeface="charter"/>
              </a:rPr>
              <a:t>Curve.</a:t>
            </a:r>
          </a:p>
          <a:p>
            <a:pPr marL="432000">
              <a:buFontTx/>
              <a:buChar char="-"/>
            </a:pPr>
            <a:r>
              <a:rPr lang="en-US" altLang="zh-TW" sz="2400" dirty="0">
                <a:solidFill>
                  <a:srgbClr val="292929"/>
                </a:solidFill>
                <a:latin typeface="charter"/>
              </a:rPr>
              <a:t>ROC can be quantified using AUC.</a:t>
            </a:r>
          </a:p>
          <a:p>
            <a:pPr marL="432000">
              <a:buFontTx/>
              <a:buChar char="-"/>
            </a:pPr>
            <a:endParaRPr lang="en-US" altLang="zh-TW" sz="2400" dirty="0">
              <a:solidFill>
                <a:srgbClr val="292929"/>
              </a:solidFill>
              <a:latin typeface="charter"/>
            </a:endParaRPr>
          </a:p>
          <a:p>
            <a:endParaRPr lang="en-US" altLang="zh-TW" dirty="0">
              <a:solidFill>
                <a:srgbClr val="292929"/>
              </a:solidFill>
              <a:latin typeface="charter"/>
            </a:endParaRPr>
          </a:p>
          <a:p>
            <a:endParaRPr lang="en-US" altLang="zh-TW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0E7281F-0AAD-4BDA-9B63-75FA41FC6ED9}"/>
              </a:ext>
            </a:extLst>
          </p:cNvPr>
          <p:cNvSpPr txBox="1"/>
          <p:nvPr/>
        </p:nvSpPr>
        <p:spPr>
          <a:xfrm>
            <a:off x="8948394" y="6304002"/>
            <a:ext cx="314619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000" dirty="0"/>
              <a:t>https://developers.google.com/machine-learning/crash-course/classification/roc-and-auc</a:t>
            </a:r>
          </a:p>
          <a:p>
            <a:r>
              <a:rPr lang="zh-TW" altLang="en-US" sz="1000" dirty="0"/>
              <a:t>https://medium.com/acing-ai/what-is-auc-446a71810df9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F6ECE586-71AF-4F37-8B63-9DE5058BA3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516" y="3261675"/>
            <a:ext cx="3757558" cy="3160635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492EBF76-E298-4CCA-8F4D-1F3D447B6505}"/>
              </a:ext>
            </a:extLst>
          </p:cNvPr>
          <p:cNvSpPr txBox="1"/>
          <p:nvPr/>
        </p:nvSpPr>
        <p:spPr>
          <a:xfrm>
            <a:off x="10133814" y="2792802"/>
            <a:ext cx="154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Random guess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55614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528E71-B636-4D1F-930E-6F7E4D22E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latin typeface="+mn-lt"/>
              </a:rPr>
              <a:t>Homework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099949-22FF-496D-83C9-607600707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Homework: Lab06</a:t>
            </a:r>
          </a:p>
          <a:p>
            <a:pPr marL="432000">
              <a:buFont typeface="Calibri" panose="020F0502020204030204" pitchFamily="34" charset="0"/>
              <a:buChar char="-"/>
            </a:pPr>
            <a:r>
              <a:rPr lang="en-US" altLang="zh-TW" sz="2400" dirty="0"/>
              <a:t>Lab06: Logistic Regression, Metrics</a:t>
            </a:r>
          </a:p>
          <a:p>
            <a:pPr marL="432000">
              <a:buFont typeface="Calibri" panose="020F0502020204030204" pitchFamily="34" charset="0"/>
              <a:buChar char="-"/>
            </a:pPr>
            <a:endParaRPr lang="en-US" altLang="zh-TW" dirty="0"/>
          </a:p>
          <a:p>
            <a:r>
              <a:rPr lang="en-US" altLang="zh-TW" dirty="0"/>
              <a:t>Bonus: Lab07 &amp;&amp; Lab08</a:t>
            </a:r>
          </a:p>
          <a:p>
            <a:pPr marL="432000">
              <a:buFont typeface="Calibri" panose="020F0502020204030204" pitchFamily="34" charset="0"/>
              <a:buChar char="-"/>
            </a:pPr>
            <a:r>
              <a:rPr lang="en-US" altLang="zh-TW" sz="2400" dirty="0"/>
              <a:t>Lab07: Support Vector Machine, k-Nearest Neighbors</a:t>
            </a:r>
          </a:p>
          <a:p>
            <a:pPr marL="432000">
              <a:buFont typeface="Calibri" panose="020F0502020204030204" pitchFamily="34" charset="0"/>
              <a:buChar char="-"/>
            </a:pPr>
            <a:r>
              <a:rPr lang="en-US" altLang="zh-TW" sz="2400" dirty="0"/>
              <a:t>Lab08: Cross Validation, Ensemble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345497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BBB760-E06E-4E45-ADF6-4FCFA7C98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latin typeface="+mn-lt"/>
              </a:rPr>
              <a:t>Reference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5A7D28-981C-4B95-BCDE-B9F647E3D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TW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https://bookdown.org/ccwang/medical_statistics6/section-43.html</a:t>
            </a:r>
            <a:endParaRPr lang="en-US" altLang="zh-TW" dirty="0"/>
          </a:p>
          <a:p>
            <a:r>
              <a:rPr lang="en-US" altLang="zh-TW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https://bookdown.org/ccwang/medical_statistics6/bernoulli.html</a:t>
            </a:r>
            <a:endParaRPr lang="en-US" altLang="zh-TW" dirty="0"/>
          </a:p>
          <a:p>
            <a:r>
              <a:rPr lang="en-US" altLang="zh-TW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https://bookdown.org/ccwang/medical_statistics6/binomial.html</a:t>
            </a:r>
            <a:endParaRPr lang="en-US" altLang="zh-TW" dirty="0"/>
          </a:p>
          <a:p>
            <a:r>
              <a:rPr lang="en-US" altLang="zh-TW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https://bookdown.org/ccwang/medical_statistics6/likelihood-definition.html</a:t>
            </a:r>
            <a:endParaRPr lang="en-US" altLang="zh-TW" dirty="0"/>
          </a:p>
          <a:p>
            <a:r>
              <a:rPr lang="en-US" altLang="zh-TW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https://en.wikipedia.org/wiki/Sensitivity_and_specificity</a:t>
            </a:r>
            <a:endParaRPr lang="en-US" altLang="zh-TW" dirty="0"/>
          </a:p>
          <a:p>
            <a:r>
              <a:rPr lang="zh-TW" altLang="en-US" sz="2800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https://commons.wikimedia.org/w/index.php?curid=109730045</a:t>
            </a:r>
            <a:endParaRPr lang="en-US" altLang="zh-TW" dirty="0"/>
          </a:p>
          <a:p>
            <a:r>
              <a:rPr lang="en-US" altLang="zh-TW" sz="2800" dirty="0"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https://developers.google.com/machine-learning/crash-course/classification/roc-and-auc</a:t>
            </a:r>
            <a:endParaRPr lang="en-US" altLang="zh-TW" sz="2800" dirty="0"/>
          </a:p>
          <a:p>
            <a:r>
              <a:rPr lang="zh-TW" altLang="en-US" sz="2800" dirty="0"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https://medium.com/acing-ai/what-is-auc-446a71810df9</a:t>
            </a:r>
            <a:endParaRPr lang="en-US" altLang="zh-TW" dirty="0"/>
          </a:p>
          <a:p>
            <a:r>
              <a:rPr lang="en-US" altLang="zh-TW" dirty="0"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https://github.com/dariyasydykova/open_projects/tree/master/ROC_animation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35333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AC5972-CD96-4BF2-99C7-DA017E9F6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latin typeface="+mn-lt"/>
              </a:rPr>
              <a:t>Outline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2852E7D-C675-4340-BB3E-16FE19B27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Brief Review: Logistic Regression</a:t>
            </a:r>
          </a:p>
          <a:p>
            <a:pPr marL="432000">
              <a:buFont typeface="Calibri" panose="020F0502020204030204" pitchFamily="34" charset="0"/>
              <a:buChar char="-"/>
            </a:pPr>
            <a:r>
              <a:rPr lang="en-US" altLang="zh-TW" sz="2400" dirty="0"/>
              <a:t>Maximum likelihood in Logistic Regression</a:t>
            </a:r>
          </a:p>
          <a:p>
            <a:pPr marL="432000">
              <a:buFont typeface="Calibri" panose="020F0502020204030204" pitchFamily="34" charset="0"/>
              <a:buChar char="-"/>
            </a:pPr>
            <a:r>
              <a:rPr lang="en-US" altLang="zh-TW" sz="2400" dirty="0"/>
              <a:t>Implement</a:t>
            </a:r>
          </a:p>
          <a:p>
            <a:endParaRPr lang="en-US" altLang="zh-TW" dirty="0"/>
          </a:p>
          <a:p>
            <a:r>
              <a:rPr lang="en-US" altLang="zh-TW" dirty="0"/>
              <a:t>Common Evaluation Metrics for Binary Classification</a:t>
            </a:r>
          </a:p>
          <a:p>
            <a:pPr marL="432000">
              <a:buFont typeface="Calibri" panose="020F0502020204030204" pitchFamily="34" charset="0"/>
              <a:buChar char="-"/>
            </a:pPr>
            <a:r>
              <a:rPr lang="en-US" altLang="zh-TW" sz="2400" dirty="0"/>
              <a:t>Confusion Matrix</a:t>
            </a:r>
          </a:p>
          <a:p>
            <a:pPr marL="432000">
              <a:buFont typeface="Calibri" panose="020F0502020204030204" pitchFamily="34" charset="0"/>
              <a:buChar char="-"/>
            </a:pPr>
            <a:r>
              <a:rPr lang="en-US" altLang="zh-TW" sz="2400" dirty="0"/>
              <a:t>Soft Classifiers – ROC</a:t>
            </a:r>
            <a:r>
              <a:rPr lang="zh-TW" altLang="en-US" sz="2400" dirty="0"/>
              <a:t> </a:t>
            </a:r>
            <a:r>
              <a:rPr lang="en-US" altLang="zh-TW" sz="2400" dirty="0"/>
              <a:t>Curve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61447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AC5972-CD96-4BF2-99C7-DA017E9F6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latin typeface="+mn-lt"/>
              </a:rPr>
              <a:t>Outline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2852E7D-C675-4340-BB3E-16FE19B27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Brief Review: Logistic Regression</a:t>
            </a:r>
          </a:p>
          <a:p>
            <a:pPr marL="432000">
              <a:buFont typeface="Calibri" panose="020F0502020204030204" pitchFamily="34" charset="0"/>
              <a:buChar char="-"/>
            </a:pPr>
            <a:r>
              <a:rPr lang="en-US" altLang="zh-TW" sz="2400" dirty="0"/>
              <a:t>Maximum likelihood in Logistic Regression</a:t>
            </a:r>
          </a:p>
          <a:p>
            <a:pPr marL="432000">
              <a:buFont typeface="Calibri" panose="020F0502020204030204" pitchFamily="34" charset="0"/>
              <a:buChar char="-"/>
            </a:pP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Implement</a:t>
            </a:r>
          </a:p>
          <a:p>
            <a:endParaRPr lang="en-US" altLang="zh-TW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Common Evaluation Metrics for Binary Classification</a:t>
            </a:r>
          </a:p>
          <a:p>
            <a:pPr marL="432000">
              <a:buFont typeface="Calibri" panose="020F0502020204030204" pitchFamily="34" charset="0"/>
              <a:buChar char="-"/>
            </a:pP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Confusion Matrix</a:t>
            </a:r>
          </a:p>
          <a:p>
            <a:pPr marL="432000">
              <a:buFont typeface="Calibri" panose="020F0502020204030204" pitchFamily="34" charset="0"/>
              <a:buChar char="-"/>
            </a:pP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Soft Classifiers – ROC</a:t>
            </a:r>
            <a:r>
              <a:rPr lang="zh-TW" altLang="en-US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Curve</a:t>
            </a:r>
            <a:endParaRPr lang="zh-TW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397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5ED36A-20E9-45D7-BCDE-DC2977BD0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latin typeface="+mn-lt"/>
              </a:rPr>
              <a:t>Maximum Likelihood</a:t>
            </a:r>
            <a:endParaRPr lang="zh-TW" alt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A9DC8CF2-B21E-460C-9FD3-7C83A33E40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Flipping coin: We have already known ground truth distribution. For example,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h𝑒𝑎𝑑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and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𝑡𝑎𝑖𝑙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.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A9DC8CF2-B21E-460C-9FD3-7C83A33E40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>
            <a:extLst>
              <a:ext uri="{FF2B5EF4-FFF2-40B4-BE49-F238E27FC236}">
                <a16:creationId xmlns:a16="http://schemas.microsoft.com/office/drawing/2014/main" id="{352C9454-2391-4FB2-9F82-785822971B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5808" y="4437048"/>
            <a:ext cx="5780383" cy="2279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846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E2221DA9-F9DD-495C-B78A-B098F3976D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763" y="4438214"/>
            <a:ext cx="5777428" cy="22788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6D009E52-971D-45AA-87A6-E27D38C45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latin typeface="+mn-lt"/>
              </a:rPr>
              <a:t>Maximum Likelihood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AB1056C-5C51-42D9-BB13-A1938EC060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dirty="0"/>
                  <a:t>Flipping coin: We have already known ground truth distribution. For example,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h𝑒𝑎𝑑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and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𝑡𝑎𝑖𝑙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.</a:t>
                </a:r>
                <a:endParaRPr lang="zh-TW" altLang="en-US" dirty="0"/>
              </a:p>
              <a:p>
                <a:endParaRPr lang="en-US" altLang="zh-TW" b="0" i="0" u="none" strike="noStrike" baseline="0" dirty="0">
                  <a:solidFill>
                    <a:srgbClr val="000000"/>
                  </a:solidFill>
                </a:endParaRPr>
              </a:p>
              <a:p>
                <a:r>
                  <a:rPr lang="en-US" altLang="zh-TW" b="0" i="0" u="none" strike="noStrike" baseline="0" dirty="0">
                    <a:solidFill>
                      <a:srgbClr val="000000"/>
                    </a:solidFill>
                  </a:rPr>
                  <a:t>However, in many tasks, the ground truth distributions are never known, e.g., probability distribution of getting COVID-19.  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AB1056C-5C51-42D9-BB13-A1938EC060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3118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3E95F7-157C-4AEF-BCEF-FAABFB127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latin typeface="+mn-lt"/>
              </a:rPr>
              <a:t>Maximum Likelihood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EA3C715-B796-43D0-8D97-C5359C3DDA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The process to approximate the distribution:</a:t>
                </a:r>
              </a:p>
              <a:p>
                <a:pPr marL="432000">
                  <a:buFont typeface="Calibri" panose="020F0502020204030204" pitchFamily="34" charset="0"/>
                  <a:buChar char="-"/>
                </a:pPr>
                <a:r>
                  <a:rPr lang="en-US" altLang="zh-TW" sz="2400" dirty="0"/>
                  <a:t>First, we assume the proportion of people diagnosed with a disease follow Binomial distribution, e.g.,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𝐵𝑖𝑛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TW" altLang="en-US" sz="24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sz="2400" dirty="0"/>
                  <a:t> .</a:t>
                </a:r>
              </a:p>
              <a:p>
                <a:pPr marL="432000">
                  <a:buFont typeface="Calibri" panose="020F0502020204030204" pitchFamily="34" charset="0"/>
                  <a:buChar char="-"/>
                </a:pP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is the number of person that diagnosed, </a:t>
                </a:r>
                <a14:m>
                  <m:oMath xmlns:m="http://schemas.openxmlformats.org/officeDocument/2006/math">
                    <m:r>
                      <a:rPr lang="zh-TW" altLang="en-US" sz="24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is illness rate.</a:t>
                </a:r>
              </a:p>
              <a:p>
                <a:pPr marL="432000">
                  <a:buFont typeface="Calibri" panose="020F0502020204030204" pitchFamily="34" charset="0"/>
                  <a:buChar char="-"/>
                </a:pPr>
                <a:endParaRPr lang="en-US" altLang="zh-TW" sz="2400" dirty="0"/>
              </a:p>
              <a:p>
                <a:pPr marL="432000">
                  <a:buFont typeface="Calibri" panose="020F0502020204030204" pitchFamily="34" charset="0"/>
                  <a:buChar char="-"/>
                </a:pPr>
                <a:r>
                  <a:rPr lang="en-US" altLang="zh-TW" sz="2400" dirty="0"/>
                  <a:t>If there are 4 patients out of 10 people, the number of Binomial trials would be 10, i.e.,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𝐵𝑖𝑛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10,</m:t>
                        </m:r>
                        <m:r>
                          <a:rPr lang="zh-TW" altLang="en-US" sz="24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</m:d>
                    <m:r>
                      <a:rPr lang="en-US" altLang="zh-TW" sz="24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EA3C715-B796-43D0-8D97-C5359C3DDA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23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F604A141-4AAE-4916-A771-A44DA5323C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137" y="5126740"/>
            <a:ext cx="5419725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207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A61C54-044C-4ABB-97BC-F2BF33523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latin typeface="+mn-lt"/>
              </a:rPr>
              <a:t>Maximum Likelihood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ED31FC0D-7EDE-4B4F-9944-679CCF06A0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319" y="1579496"/>
            <a:ext cx="7213361" cy="5278504"/>
          </a:xfrm>
        </p:spPr>
      </p:pic>
    </p:spTree>
    <p:extLst>
      <p:ext uri="{BB962C8B-B14F-4D97-AF65-F5344CB8AC3E}">
        <p14:creationId xmlns:p14="http://schemas.microsoft.com/office/powerpoint/2010/main" val="368004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AC5972-CD96-4BF2-99C7-DA017E9F6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latin typeface="+mn-lt"/>
              </a:rPr>
              <a:t>Outline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2852E7D-C675-4340-BB3E-16FE19B27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Brief Review: Logistic Regression</a:t>
            </a:r>
          </a:p>
          <a:p>
            <a:pPr marL="432000">
              <a:buFont typeface="Calibri" panose="020F0502020204030204" pitchFamily="34" charset="0"/>
              <a:buChar char="-"/>
            </a:pP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Maximum likelihood in Logistic Regression</a:t>
            </a:r>
          </a:p>
          <a:p>
            <a:pPr marL="432000">
              <a:buFont typeface="Calibri" panose="020F0502020204030204" pitchFamily="34" charset="0"/>
              <a:buChar char="-"/>
            </a:pPr>
            <a:r>
              <a:rPr lang="en-US" altLang="zh-TW" sz="2400" dirty="0"/>
              <a:t>Implement</a:t>
            </a:r>
          </a:p>
          <a:p>
            <a:endParaRPr lang="en-US" altLang="zh-TW" dirty="0"/>
          </a:p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Common Evaluation Metrics for Binary Classification</a:t>
            </a:r>
          </a:p>
          <a:p>
            <a:pPr marL="432000">
              <a:buFont typeface="Calibri" panose="020F0502020204030204" pitchFamily="34" charset="0"/>
              <a:buChar char="-"/>
            </a:pP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Confusion Matrix</a:t>
            </a:r>
          </a:p>
          <a:p>
            <a:pPr marL="432000">
              <a:buFont typeface="Calibri" panose="020F0502020204030204" pitchFamily="34" charset="0"/>
              <a:buChar char="-"/>
            </a:pP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Soft Classifiers – ROC</a:t>
            </a:r>
            <a:r>
              <a:rPr lang="zh-TW" altLang="en-US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Curve</a:t>
            </a:r>
            <a:endParaRPr lang="zh-TW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728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A8F0E6-D3D1-42E1-ACBF-D0B194B83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latin typeface="+mn-lt"/>
              </a:rPr>
              <a:t>Logistic Regression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18EE50-37C4-4376-BF3F-A7305A61F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b="0" i="0" u="none" strike="noStrike" baseline="0" dirty="0">
                <a:solidFill>
                  <a:srgbClr val="000000"/>
                </a:solidFill>
                <a:latin typeface="DABMGI+Calibri"/>
              </a:rPr>
              <a:t>In logistic regression, we solve maximum log-likelihood instead .</a:t>
            </a:r>
          </a:p>
          <a:p>
            <a:endParaRPr lang="en-US" altLang="zh-TW" dirty="0">
              <a:solidFill>
                <a:srgbClr val="000000"/>
              </a:solidFill>
              <a:latin typeface="DABMGI+Calibri"/>
            </a:endParaRPr>
          </a:p>
          <a:p>
            <a:endParaRPr lang="en-US" altLang="zh-TW" dirty="0">
              <a:solidFill>
                <a:srgbClr val="000000"/>
              </a:solidFill>
              <a:latin typeface="DABMGI+Calibri"/>
            </a:endParaRPr>
          </a:p>
          <a:p>
            <a:r>
              <a:rPr lang="en-US" altLang="zh-TW" b="0" i="0" u="none" strike="noStrike" baseline="0" dirty="0">
                <a:solidFill>
                  <a:srgbClr val="000000"/>
                </a:solidFill>
                <a:latin typeface="DABMGI+Calibri"/>
              </a:rPr>
              <a:t>Update with gradient decent: </a:t>
            </a:r>
          </a:p>
          <a:p>
            <a:endParaRPr lang="en-US" altLang="zh-TW" dirty="0">
              <a:solidFill>
                <a:srgbClr val="000000"/>
              </a:solidFill>
              <a:latin typeface="DABMGI+Calibri"/>
            </a:endParaRPr>
          </a:p>
          <a:p>
            <a:endParaRPr lang="en-US" altLang="zh-TW" dirty="0">
              <a:solidFill>
                <a:srgbClr val="000000"/>
              </a:solidFill>
              <a:latin typeface="DABMGI+Calibri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DABMGI+Calibri"/>
              </a:rPr>
              <a:t>Where:</a:t>
            </a:r>
            <a:endParaRPr lang="zh-TW" altLang="en-US" dirty="0"/>
          </a:p>
        </p:txBody>
      </p:sp>
      <p:pic>
        <p:nvPicPr>
          <p:cNvPr id="5" name="圖片 4" descr="一張含有 文字, 手錶 的圖片&#10;&#10;自動產生的描述">
            <a:extLst>
              <a:ext uri="{FF2B5EF4-FFF2-40B4-BE49-F238E27FC236}">
                <a16:creationId xmlns:a16="http://schemas.microsoft.com/office/drawing/2014/main" id="{E3915442-94A6-48C1-A197-26C9B1F41B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562" y="5429368"/>
            <a:ext cx="7000875" cy="96202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547FD21-DF2C-4D4E-B216-DB4A7EA767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857" y="2423437"/>
            <a:ext cx="2752725" cy="695325"/>
          </a:xfrm>
          <a:prstGeom prst="rect">
            <a:avLst/>
          </a:prstGeom>
        </p:spPr>
      </p:pic>
      <p:pic>
        <p:nvPicPr>
          <p:cNvPr id="9" name="圖片 8" descr="一張含有 文字, 時鐘 的圖片&#10;&#10;自動產生的描述">
            <a:extLst>
              <a:ext uri="{FF2B5EF4-FFF2-40B4-BE49-F238E27FC236}">
                <a16:creationId xmlns:a16="http://schemas.microsoft.com/office/drawing/2014/main" id="{7DA74C77-0176-4837-B714-7C3555709E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195" y="4001294"/>
            <a:ext cx="4210050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35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769</Words>
  <Application>Microsoft Office PowerPoint</Application>
  <PresentationFormat>寬螢幕</PresentationFormat>
  <Paragraphs>114</Paragraphs>
  <Slides>19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6" baseType="lpstr">
      <vt:lpstr>charter</vt:lpstr>
      <vt:lpstr>DABMGI+Calibri</vt:lpstr>
      <vt:lpstr>Arial</vt:lpstr>
      <vt:lpstr>Calibri</vt:lpstr>
      <vt:lpstr>Calibri Light</vt:lpstr>
      <vt:lpstr>Cambria Math</vt:lpstr>
      <vt:lpstr>Office 佈景主題</vt:lpstr>
      <vt:lpstr>Lab6: Logistic Regression and Metrics</vt:lpstr>
      <vt:lpstr>Outline</vt:lpstr>
      <vt:lpstr>Outline</vt:lpstr>
      <vt:lpstr>Maximum Likelihood</vt:lpstr>
      <vt:lpstr>Maximum Likelihood</vt:lpstr>
      <vt:lpstr>Maximum Likelihood</vt:lpstr>
      <vt:lpstr>Maximum Likelihood</vt:lpstr>
      <vt:lpstr>Outline</vt:lpstr>
      <vt:lpstr>Logistic Regression</vt:lpstr>
      <vt:lpstr>Logistic Regression</vt:lpstr>
      <vt:lpstr>Outline</vt:lpstr>
      <vt:lpstr>Confusion Matrix</vt:lpstr>
      <vt:lpstr>Confusion Matrix</vt:lpstr>
      <vt:lpstr>Outline</vt:lpstr>
      <vt:lpstr>ROC Curve</vt:lpstr>
      <vt:lpstr>ROC Curve</vt:lpstr>
      <vt:lpstr>ROC Curve</vt:lpstr>
      <vt:lpstr>Homework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Lab6: Logistic Regression and Metrics</dc:title>
  <dc:creator>'' ''</dc:creator>
  <cp:lastModifiedBy>'' ''</cp:lastModifiedBy>
  <cp:revision>43</cp:revision>
  <dcterms:created xsi:type="dcterms:W3CDTF">2021-10-10T10:38:00Z</dcterms:created>
  <dcterms:modified xsi:type="dcterms:W3CDTF">2021-10-13T12:20:35Z</dcterms:modified>
</cp:coreProperties>
</file>